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34" r:id="rId3"/>
    <p:sldId id="348" r:id="rId4"/>
    <p:sldId id="349" r:id="rId5"/>
    <p:sldId id="350" r:id="rId6"/>
    <p:sldId id="351" r:id="rId7"/>
    <p:sldId id="353" r:id="rId8"/>
    <p:sldId id="354" r:id="rId9"/>
    <p:sldId id="355" r:id="rId10"/>
    <p:sldId id="356" r:id="rId11"/>
    <p:sldId id="357" r:id="rId12"/>
    <p:sldId id="358" r:id="rId13"/>
    <p:sldId id="346" r:id="rId14"/>
    <p:sldId id="335" r:id="rId15"/>
    <p:sldId id="336" r:id="rId16"/>
    <p:sldId id="337" r:id="rId17"/>
    <p:sldId id="338" r:id="rId18"/>
    <p:sldId id="359" r:id="rId19"/>
    <p:sldId id="339" r:id="rId20"/>
    <p:sldId id="340" r:id="rId21"/>
    <p:sldId id="341" r:id="rId22"/>
    <p:sldId id="342" r:id="rId23"/>
    <p:sldId id="344" r:id="rId24"/>
    <p:sldId id="345" r:id="rId25"/>
    <p:sldId id="343" r:id="rId26"/>
    <p:sldId id="318" r:id="rId27"/>
    <p:sldId id="321" r:id="rId28"/>
    <p:sldId id="26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0815" autoAdjust="0"/>
  </p:normalViewPr>
  <p:slideViewPr>
    <p:cSldViewPr snapToGrid="0">
      <p:cViewPr>
        <p:scale>
          <a:sx n="75" d="100"/>
          <a:sy n="75" d="100"/>
        </p:scale>
        <p:origin x="-18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90531-9205-4EA6-B90D-EEC28A46874D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64F6B-FDAB-4FE4-B942-65A635698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7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12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Скорость деформации </a:t>
            </a:r>
            <a:r>
              <a:rPr lang="ru-RU" dirty="0" err="1"/>
              <a:t>дб</a:t>
            </a:r>
            <a:r>
              <a:rPr lang="ru-RU" dirty="0"/>
              <a:t> с точкой на верху над </a:t>
            </a:r>
            <a:r>
              <a:rPr lang="ru-RU" dirty="0" smtClean="0"/>
              <a:t>буквой.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ползучести Кобла 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Набарро-Херринга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дислокационной ползучести. Классификация как в лекциях.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ползучести Кобла 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Набарро-Херринга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дислокационной ползучести. Классификация как в лекциях.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43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75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34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0.png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3034" y="-145143"/>
            <a:ext cx="9501246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80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Российский химико-технологический университет имени Д. И. Менделеева</a:t>
            </a:r>
            <a:r>
              <a:rPr lang="ru-RU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13314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технологии неорганических веществ и высокотемпературных материалов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190754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 и огнеупоров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412" y="3437108"/>
            <a:ext cx="9144000" cy="60843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««Деформационно-механические свойства керамики.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Трещиностойкость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Ползучесть»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2" y="6309320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2021</a:t>
            </a: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5" y="10475"/>
            <a:ext cx="9149091" cy="6984050"/>
          </a:xfrm>
          <a:prstGeom prst="rect">
            <a:avLst/>
          </a:prstGeom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Заголовок 2">
            <a:extLst>
              <a:ext uri="{FF2B5EF4-FFF2-40B4-BE49-F238E27FC236}">
                <a16:creationId xmlns:a16="http://schemas.microsoft.com/office/drawing/2014/main" xmlns="" id="{6C83BCAC-2118-4365-95B8-B69EEEDCC84E}"/>
              </a:ext>
            </a:extLst>
          </p:cNvPr>
          <p:cNvSpPr txBox="1">
            <a:spLocks/>
          </p:cNvSpPr>
          <p:nvPr/>
        </p:nvSpPr>
        <p:spPr>
          <a:xfrm>
            <a:off x="897220" y="28633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</a:t>
            </a:r>
            <a:r>
              <a:rPr 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1с</a:t>
            </a:r>
            <a:endParaRPr lang="ru-RU" sz="32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ED443059-EE90-41C3-A5B6-C5B7694303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1562" y="1851590"/>
            <a:ext cx="1313091" cy="105651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B507121-12C7-474B-8540-3FB293FE67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5570" y="1819569"/>
            <a:ext cx="4564430" cy="93403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45EDA2-8F53-4CA8-9939-D1C30F42B528}"/>
              </a:ext>
            </a:extLst>
          </p:cNvPr>
          <p:cNvSpPr txBox="1"/>
          <p:nvPr/>
        </p:nvSpPr>
        <p:spPr>
          <a:xfrm>
            <a:off x="980895" y="1265264"/>
            <a:ext cx="76418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за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выполняются условия:</a:t>
            </a:r>
            <a:endParaRPr lang="ru-RU" sz="2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E775D8B-00DA-4954-B2C0-8EE459615BAC}"/>
              </a:ext>
            </a:extLst>
          </p:cNvPr>
          <p:cNvSpPr txBox="1"/>
          <p:nvPr/>
        </p:nvSpPr>
        <p:spPr>
          <a:xfrm>
            <a:off x="428758" y="2781048"/>
            <a:ext cx="8696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толщина разрушенного образца в зоне максимального сужения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B6EAD04-4802-44CF-9745-3DD6E4C0D14D}"/>
              </a:ext>
            </a:extLst>
          </p:cNvPr>
          <p:cNvSpPr txBox="1"/>
          <p:nvPr/>
        </p:nvSpPr>
        <p:spPr>
          <a:xfrm>
            <a:off x="1581904" y="3560961"/>
            <a:ext cx="6866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условия не выполняются, то необходимо взять образец с большей толщиной и повторить испытания</a:t>
            </a:r>
          </a:p>
        </p:txBody>
      </p:sp>
    </p:spTree>
    <p:extLst>
      <p:ext uri="{BB962C8B-B14F-4D97-AF65-F5344CB8AC3E}">
        <p14:creationId xmlns:p14="http://schemas.microsoft.com/office/powerpoint/2010/main" val="12035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5" y="10475"/>
            <a:ext cx="9149091" cy="6984050"/>
          </a:xfrm>
          <a:prstGeom prst="rect">
            <a:avLst/>
          </a:prstGeom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Заголовок 2">
            <a:extLst>
              <a:ext uri="{FF2B5EF4-FFF2-40B4-BE49-F238E27FC236}">
                <a16:creationId xmlns:a16="http://schemas.microsoft.com/office/drawing/2014/main" xmlns="" id="{6C83BCAC-2118-4365-95B8-B69EEEDCC84E}"/>
              </a:ext>
            </a:extLst>
          </p:cNvPr>
          <p:cNvSpPr txBox="1">
            <a:spLocks/>
          </p:cNvSpPr>
          <p:nvPr/>
        </p:nvSpPr>
        <p:spPr>
          <a:xfrm>
            <a:off x="897220" y="28633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конструкционной керамики</a:t>
            </a:r>
            <a:endParaRPr lang="ru-RU" sz="32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66005"/>
                  </p:ext>
                </p:extLst>
              </p:nvPr>
            </p:nvGraphicFramePr>
            <p:xfrm>
              <a:off x="786058" y="889716"/>
              <a:ext cx="7615004" cy="577507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86829"/>
                    <a:gridCol w="1842725"/>
                    <a:gridCol w="1842725"/>
                    <a:gridCol w="1842725"/>
                  </a:tblGrid>
                  <a:tr h="12673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Материал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Прочность, МПа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K</a:t>
                          </a:r>
                          <a:r>
                            <a:rPr lang="en-US" sz="1200" b="1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1c</a:t>
                          </a:r>
                          <a:r>
                            <a:rPr lang="en-US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,</a:t>
                          </a: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МПа‧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2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ru-RU" sz="12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ru-RU" sz="12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𝟏</m:t>
                                  </m:r>
                                  <m:r>
                                    <a:rPr lang="ru-RU" sz="12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/</m:t>
                                  </m:r>
                                  <m:r>
                                    <a:rPr lang="ru-RU" sz="12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Коэффициент термического расширения, 10</a:t>
                          </a:r>
                          <a:r>
                            <a:rPr lang="ru-RU" sz="1200" b="1" baseline="30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-6</a:t>
                          </a: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K</a:t>
                          </a:r>
                          <a:r>
                            <a:rPr lang="en-US" sz="1200" b="1" baseline="30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-1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РС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3,6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3,3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ГП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1100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6,6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3,5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9668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(спеченный под давлением газа)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440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2,9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3,5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α-карбид кремния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420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2-3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4,1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β-карбид кремния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530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2,4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4,1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Карбид кремния ГП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880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3,9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4,2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Диоксид циркония ЧС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700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10,2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289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трансформационно-упрочненный диоксидом циркония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900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7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289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Волокна карбида кремния в литиевом алюмосиликатном стекле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620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15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1-4</a:t>
                          </a:r>
                          <a:endParaRPr lang="ru-RU" sz="105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66005"/>
                  </p:ext>
                </p:extLst>
              </p:nvPr>
            </p:nvGraphicFramePr>
            <p:xfrm>
              <a:off x="786058" y="889716"/>
              <a:ext cx="7615004" cy="577507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86829"/>
                    <a:gridCol w="1842725"/>
                    <a:gridCol w="1842725"/>
                    <a:gridCol w="1842725"/>
                  </a:tblGrid>
                  <a:tr h="12673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Материал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Прочность, МПа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13907" t="-481" r="-100331" b="-35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Коэффициент термического расширения, 10</a:t>
                          </a:r>
                          <a:r>
                            <a:rPr lang="ru-RU" sz="1200" b="1" baseline="30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-6</a:t>
                          </a:r>
                          <a:r>
                            <a:rPr lang="ru-RU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12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K</a:t>
                          </a:r>
                          <a:r>
                            <a:rPr lang="en-US" sz="1200" b="1" baseline="30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-1</a:t>
                          </a:r>
                          <a:endParaRPr lang="ru-RU" sz="1050" b="1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РС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3,6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3,3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ГП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1100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6,6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3,5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9668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(спеченный под давлением газа)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440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2,9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3,5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α-карбид кремния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420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2-3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4,1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β-карбид кремния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530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2,4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4,1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Карбид кремния ГП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880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3,9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4,2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5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Диоксид циркония ЧС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700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10,2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289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трансформационно-упрочненный диоксидом циркония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900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7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289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Волокна карбида кремния в литиевом алюмосиликатном стекле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620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15</a:t>
                          </a:r>
                          <a:endParaRPr lang="ru-RU" sz="105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1-4</a:t>
                          </a:r>
                          <a:endParaRPr lang="ru-RU" sz="105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0951" marR="609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606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5" y="10475"/>
            <a:ext cx="9149091" cy="6984050"/>
          </a:xfrm>
          <a:prstGeom prst="rect">
            <a:avLst/>
          </a:prstGeom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Заголовок 2">
            <a:extLst>
              <a:ext uri="{FF2B5EF4-FFF2-40B4-BE49-F238E27FC236}">
                <a16:creationId xmlns:a16="http://schemas.microsoft.com/office/drawing/2014/main" xmlns="" id="{6C83BCAC-2118-4365-95B8-B69EEEDCC84E}"/>
              </a:ext>
            </a:extLst>
          </p:cNvPr>
          <p:cNvSpPr txBox="1">
            <a:spLocks/>
          </p:cNvSpPr>
          <p:nvPr/>
        </p:nvSpPr>
        <p:spPr>
          <a:xfrm>
            <a:off x="897220" y="28633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значения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трещиностойкости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различных материалов</a:t>
            </a:r>
            <a:endParaRPr lang="ru-RU" sz="32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7918412"/>
                  </p:ext>
                </p:extLst>
              </p:nvPr>
            </p:nvGraphicFramePr>
            <p:xfrm>
              <a:off x="1847851" y="1066800"/>
              <a:ext cx="5543548" cy="5543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47656"/>
                    <a:gridCol w="1847656"/>
                    <a:gridCol w="1848236"/>
                  </a:tblGrid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Материал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b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K</a:t>
                          </a:r>
                          <a:r>
                            <a:rPr lang="en-US" sz="900" b="1" baseline="-250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1c</a:t>
                          </a:r>
                          <a:r>
                            <a:rPr lang="ru-RU" sz="900" b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, МПа</a:t>
                          </a:r>
                          <a14:m>
                            <m:oMath xmlns:m="http://schemas.openxmlformats.org/officeDocument/2006/math">
                              <m:r>
                                <a:rPr lang="ru-RU" sz="9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∙</m:t>
                              </m:r>
                              <m:sSup>
                                <m:sSupPr>
                                  <m:ctrlPr>
                                    <a:rPr lang="ru-RU" sz="9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ru-RU" sz="9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ru-RU" sz="9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𝟏</m:t>
                                  </m:r>
                                  <m:r>
                                    <a:rPr lang="ru-RU" sz="9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/</m:t>
                                  </m:r>
                                  <m:r>
                                    <a:rPr lang="ru-RU" sz="900" b="1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b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Критический размер трещины, мкм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3,5-4,0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25-33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Спеченный карбид кремния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3,0-3,5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18-25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Карбид кремния ГП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4,0-6,0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33-74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Спеченный нитрид кремния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4,0-6,0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33-74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Сиалон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4,0-6,0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33-74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– карбид титана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4,2-4,5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36-41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Карбид кремния –  борид титана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41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– карбид титана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41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циркония – оксид магния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9-12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165-294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циркония – оксид иттрия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6-9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74-165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– оксид циркония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6,5-15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86-459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9395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– карбид кремния (нитевидные кристаллы)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8-10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131-204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Волокна карбида кремния в боросиликатном стекле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15-25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Волокна карбида кремния в карбиде кремния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8-15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Алюминий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33-40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Сталь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44-66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7918412"/>
                  </p:ext>
                </p:extLst>
              </p:nvPr>
            </p:nvGraphicFramePr>
            <p:xfrm>
              <a:off x="1847851" y="1066800"/>
              <a:ext cx="5543548" cy="5543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47656"/>
                    <a:gridCol w="1847656"/>
                    <a:gridCol w="1848236"/>
                  </a:tblGrid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Материал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000" r="-100330" b="-13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b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Критический размер трещины, мкм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3,5-4,0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25-33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Спеченный карбид кремния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3,0-3,5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18-25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Карбид кремния ГП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4,0-6,0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33-74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Спеченный нитрид кремния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4,0-6,0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33-74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Сиалон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4,0-6,0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33-74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– карбид титана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4,2-4,5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36-41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Карбид кремния –  борид титана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41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Нитрид кремния – карбид титана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4,5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41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циркония – оксид магния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9-12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165-294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циркония – оксид иттрия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6-9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74-165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– оксид циркония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6,5-15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86-459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9395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 алюминия – карбид кремния (нитевидные кристаллы)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8-10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131-204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Волокна карбида кремния в боросиликатном стекле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15-25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59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Волокна карбида кремния в карбиде кремния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8-15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Алюминий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33-40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Сталь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44-66</a:t>
                          </a:r>
                          <a:endParaRPr lang="ru-RU" sz="8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9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9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38851" marR="38851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77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106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59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Ползучесть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70838" y="1500457"/>
                <a:ext cx="7877087" cy="410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Ползучесть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или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крип -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 необратимая без изменения сплошности деформация тела под действием постоянного напряжения и постоянной повышенной температуры.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Ползучесть оцени­вают в единицах скорости деформации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  <m:acc>
                      <m:accPr>
                        <m:chr m:val="̇"/>
                        <m:ctrlPr>
                          <a:rPr lang="el-GR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l-GR" sz="2000" i="1" dirty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</m:acc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∆</m:t>
                      </m:r>
                      <m:acc>
                        <m:accPr>
                          <m:chr m:val="̇"/>
                          <m:ctrlPr>
                            <a:rPr lang="el-GR" sz="2400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l-GR" sz="2400" i="1" dirty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</m:acc>
                      <m:r>
                        <a:rPr lang="el-GR" sz="280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sz="280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sz="2800" b="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ru-RU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начальная длина тела;</a:t>
                </a:r>
                <a:r>
                  <a:rPr lang="ru-RU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изменение длинны;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время.</a:t>
                </a: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8" y="1500457"/>
                <a:ext cx="7877087" cy="4101829"/>
              </a:xfrm>
              <a:prstGeom prst="rect">
                <a:avLst/>
              </a:prstGeom>
              <a:blipFill rotWithShape="1">
                <a:blip r:embed="rId5"/>
                <a:stretch>
                  <a:fillRect l="-1238" t="-1189" r="-1161" b="-1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8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106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59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ползучести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500457"/>
            <a:ext cx="787708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нагревания керамики под нагрузкой, после накопления необратимой деформации, происходит разрушение.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этого: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скольжение кристаллов;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напряжений на границах зерен;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формы зерен;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сегрегация примесей;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других фаз;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поры на границах зерен;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 дислокаций.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106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59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деформации от времени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950" y="1672213"/>
            <a:ext cx="5942787" cy="449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3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106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59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деформации от времени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500457"/>
            <a:ext cx="78770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кривой выделяют: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мгновенную деформацию </a:t>
            </a:r>
            <a:r>
              <a:rPr 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наблюдается сразу после нагружения);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характерные стадии: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(«неустановившаяся») – отрезок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(происходит уменьшение ползучести при увеличении деформации, при это образуется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внутризеренная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субструктура);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(«установившаяся») – участок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(ползучесть постоянна);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– отрезок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(период кратковременной ползучести, на котором ползучесть увеличивается вплоть до разрушения образца).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32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ползучести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70838" y="1005157"/>
                <a:ext cx="8446162" cy="5296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диффузионная                             дислокационная</a:t>
                </a:r>
              </a:p>
              <a:p>
                <a:pPr algn="just"/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sz="240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</m:acc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𝜀</m:t>
                              </m:r>
                            </m:e>
                          </m:acc>
                        </m:e>
                        <m:sub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диф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4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ru-RU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𝜀</m:t>
                              </m:r>
                            </m:e>
                          </m:acc>
                        </m:e>
                        <m:sub>
                          <m:r>
                            <a:rPr lang="ru-RU" sz="2400" i="1">
                              <a:latin typeface="Cambria Math"/>
                              <a:cs typeface="Times New Roman" panose="02020603050405020304" pitchFamily="18" charset="0"/>
                            </a:rPr>
                            <m:t>д</m:t>
                          </m:r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исл</m:t>
                          </m:r>
                        </m:sub>
                      </m:sSub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~</a:t>
                </a:r>
                <a:r>
                  <a:rPr lang="en-US" sz="2400" dirty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аморфная ползучесть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ползучесть Кобла (по границам)                </a:t>
                </a: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                     </m:t>
                        </m:r>
                        <m:acc>
                          <m:accPr>
                            <m:chr m:val="̇"/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p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lang="ru-RU" sz="2400" b="0" i="1" baseline="-25000" smtClean="0">
                        <a:latin typeface="Cambria Math"/>
                        <a:cs typeface="Times New Roman" panose="02020603050405020304" pitchFamily="18" charset="0"/>
                      </a:rPr>
                      <m:t>к</m:t>
                    </m:r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p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endParaRPr lang="en-US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</m:acc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ru-RU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− 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диффузионная 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ползучесть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Набарро-Херринга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(по объему)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p>
                        <m: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r>
                      <a:rPr lang="ru-RU" sz="2400" b="0" i="1" baseline="-25000" smtClean="0">
                        <a:latin typeface="Cambria Math"/>
                        <a:cs typeface="Times New Roman" panose="02020603050405020304" pitchFamily="18" charset="0"/>
                      </a:rPr>
                      <m:t>нх</m:t>
                    </m:r>
                    <m:r>
                      <a:rPr lang="ru-RU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p>
                        <m:r>
                          <a:rPr lang="ru-RU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ru-RU" sz="2400" b="0" i="0" baseline="-250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нх</m:t>
                    </m:r>
                  </m:oMath>
                </a14:m>
                <a:endParaRPr lang="en-US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</m:acc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b="0" i="0" dirty="0" smtClean="0">
                        <a:latin typeface="Cambria Math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дислокационная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8" y="1005157"/>
                <a:ext cx="8446162" cy="5296193"/>
              </a:xfrm>
              <a:prstGeom prst="rect">
                <a:avLst/>
              </a:prstGeom>
              <a:blipFill rotWithShape="1">
                <a:blip r:embed="rId5"/>
                <a:stretch>
                  <a:fillRect l="-1011" t="-921" r="-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/>
          <p:cNvCxnSpPr/>
          <p:nvPr/>
        </p:nvCxnSpPr>
        <p:spPr>
          <a:xfrm flipH="1">
            <a:off x="2514600" y="936139"/>
            <a:ext cx="1143000" cy="168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829300" y="936139"/>
            <a:ext cx="1003300" cy="168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3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59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ползучести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70838" y="1005157"/>
                <a:ext cx="7877087" cy="6791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характеру деформации при ползучести выделяют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две группы механизмов:</a:t>
                </a:r>
              </a:p>
              <a:p>
                <a:pPr marL="342900" indent="-342900" algn="just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«решеточные»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(не зависят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размера зерен,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=0);</a:t>
                </a:r>
              </a:p>
              <a:p>
                <a:pPr marL="342900" indent="-342900" algn="just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«граничные»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(зависят от числа границ,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≠0)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Процессы характеризуются различными параметрами в уравнении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Эвансона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Ленгдона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sz="240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</m:acc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𝐷𝐺𝑏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𝑘𝑇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безразмерная константа;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коэффициент решеточной диффузии;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модуль сдвига;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0,7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атомный объем,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постоянная Больцмана;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температура;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размер зерна;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напряжение;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𝑙𝑛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𝑙𝑛𝐺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экспонента напряжения при пластическом течении.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8" y="1005157"/>
                <a:ext cx="7877087" cy="6791154"/>
              </a:xfrm>
              <a:prstGeom prst="rect">
                <a:avLst/>
              </a:prstGeom>
              <a:blipFill rotWithShape="1">
                <a:blip r:embed="rId5"/>
                <a:stretch>
                  <a:fillRect l="-1238" t="-718" r="-1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9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ползучести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70838" y="890857"/>
                <a:ext cx="7877087" cy="7472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Если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одновременно, независимо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действуют несколько механизмов ползучести, то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суммарная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ее величина является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результирующей: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sz="240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</m:acc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ru-RU" sz="24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𝜀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Если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один механизм определяет другие и процессы последовательны, то суммарную ползучесть определяют: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sz="240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</m:acc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𝑙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𝑙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/>
                                              <a:ea typeface="Cambria Math"/>
                                              <a:cs typeface="Times New Roman" panose="020206030504050203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4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den>
                      </m:f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последовательном действии двух механизмов определяющим будет наиболее медленный,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этом суммарная ползучесть ровна: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ru-RU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ru-RU" sz="20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0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и </m:t>
                        </m:r>
                        <m:acc>
                          <m:accPr>
                            <m:chr m:val="̇"/>
                            <m:ctrlPr>
                              <a:rPr lang="ru-RU" sz="20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20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ползучести при двух механизмах.</a:t>
                </a: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8" y="890857"/>
                <a:ext cx="7877087" cy="7472558"/>
              </a:xfrm>
              <a:prstGeom prst="rect">
                <a:avLst/>
              </a:prstGeom>
              <a:blipFill rotWithShape="1">
                <a:blip r:embed="rId5"/>
                <a:stretch>
                  <a:fillRect l="-1238" t="-653" r="-1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0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106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590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Трещиностойкость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856057"/>
            <a:ext cx="78770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Трещиностойкость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материала с трещиной сопротивляется её развитию и дальнейшему разрушению при термических, механических и других воздействиях.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Трещиностойкость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материала определяется рядом характеристик сопротивления разрушения: К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ползучесть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017857"/>
            <a:ext cx="78770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и напряжение.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температуры и напряжения способствуют усилению ползучести, изменяются и механизмы ползучести. Данные по ползучести представляют в виде диаграмм механизма деформации. На рисунке представлена карта деформации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периклазовой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керамики при напряжении сдвига 20-80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1"/>
          <a:stretch/>
        </p:blipFill>
        <p:spPr bwMode="auto">
          <a:xfrm rot="-60000">
            <a:off x="3652131" y="3248495"/>
            <a:ext cx="46101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ползучесть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70838" y="2173557"/>
                <a:ext cx="7877087" cy="25951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Пористость.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увеличении пористости происходит значительное усиление ползучести, это связано у уменьшением реального поперечного сечения образца. Воздействие пористости на ползучесть представляется в виде: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𝜀</m:t>
                    </m:r>
                    <m:r>
                      <a:rPr lang="ru-RU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≈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П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8" y="2173557"/>
                <a:ext cx="7877087" cy="2595198"/>
              </a:xfrm>
              <a:prstGeom prst="rect">
                <a:avLst/>
              </a:prstGeom>
              <a:blipFill rotWithShape="1">
                <a:blip r:embed="rId5"/>
                <a:stretch>
                  <a:fillRect l="-1084" t="-1882" r="-1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89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ползучесть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70838" y="1017857"/>
                <a:ext cx="7877087" cy="4601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q"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Наличие многих фаз и стекла.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Действие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стеклофазы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зависит от смешиваемости кристаллической фазы. 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 плохом смачивании возможно образование самосвязанной структуры керамики, которая обладает высоким сопротивлением ползучести. </a:t>
                </a:r>
              </a:p>
              <a:p>
                <a:pPr algn="just"/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хорошем смачивании, каждый кристалл окружен слоем стекла и поведение керамики при ползучести будет определяться вязким течением стекла, в какой-то мере заторможенном присутствием кристаллической фазы.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Ползучесть стеклообразных материалов выражают: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𝐶𝐾𝑀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8" y="1017857"/>
                <a:ext cx="7877087" cy="4601260"/>
              </a:xfrm>
              <a:prstGeom prst="rect">
                <a:avLst/>
              </a:prstGeom>
              <a:blipFill>
                <a:blip r:embed="rId5"/>
                <a:stretch>
                  <a:fillRect l="-1238" t="-1060" r="-1161" b="-2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3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ползучести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03200" y="1017857"/>
            <a:ext cx="8493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Ползучесть керамических материалов определяют в основном при сжатии или изгибе, так как эти методы отличаются простотой и не требуют слишком  тщательной обработки испытуемых образцов.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при сжатии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на цилиндрических образцах (D = 36 мм и h = 50 мм). Цилиндрические образцы стандартных размеров устанавливают в печи и нагревают до заданной температуры. После этого нагружают образец и регистрируют его деформацию в течение длительного времени. Колебания температуры не должны превышать ± 10 °С. Торцы образца должны быть строго плоскопараллельными и тщательно подшлифованными, т.к. от этого зависит точность определения деформации.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3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ползучести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7544" y="1017857"/>
            <a:ext cx="5476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ползучести при изгибе.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проведения испытаний в воздушной среде используют установку, включающую печь с нагревателями из карбида кремния и автоматический регулятор температуры, поддерживающий в печи температуру с точностью ± 5 °С.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62567"/>
            <a:ext cx="2537022" cy="455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0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26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406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Ползучесть некоторых видов керамики при испытании на изгиб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61504"/>
              </p:ext>
            </p:extLst>
          </p:nvPr>
        </p:nvGraphicFramePr>
        <p:xfrm>
          <a:off x="1256953" y="1310434"/>
          <a:ext cx="6987197" cy="5125453"/>
        </p:xfrm>
        <a:graphic>
          <a:graphicData uri="http://schemas.openxmlformats.org/drawingml/2006/table">
            <a:tbl>
              <a:tblPr firstRow="1" firstCol="1" bandRow="1"/>
              <a:tblGrid>
                <a:gridCol w="3436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0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2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 керамики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Ползучеть мм/мм‧ч‧10</a:t>
                      </a:r>
                      <a:r>
                        <a:rPr lang="ru-RU" sz="1800" b="1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при 1300°</a:t>
                      </a: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нагрузке 12,6 МПа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Корунд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Бромеллит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Периклаз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Шпинель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9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Бадделеит с добавкой оксида иттрия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Нитрид кремния ГП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(при 1350 – 1500°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7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Карбид кремния ГП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 (при 1500°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нагрузка 3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МПа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9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Кварцевое стекло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7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Теплоизоляционный огнеупор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2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У. Д.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Полубояринова</a:t>
            </a:r>
            <a:r>
              <a:rPr lang="en-US" sz="2400" dirty="0">
                <a:latin typeface="Times New Roman"/>
                <a:ea typeface="Calibri"/>
              </a:rPr>
              <a:t>,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— М.: «ИЗДАТЕЛЬСТВО ЛИТЕРАТУРЫ ПО СТРОИТЕЛЬСТВУ», 1967. – 501 с. </a:t>
            </a: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" y="1752"/>
            <a:ext cx="9325113" cy="700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545339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109527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336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интенсивности напряжений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59535"/>
            <a:ext cx="8288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К называется коэффициентом интенсивности напряжения. Он характеризует локальное повышение уровня растягивающих напряжений у вершины трещины. Размерность К в системе СИ 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Па·м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04EF96-C395-4E2B-9255-E34807DD8886}"/>
              </a:ext>
            </a:extLst>
          </p:cNvPr>
          <p:cNvSpPr txBox="1"/>
          <p:nvPr/>
        </p:nvSpPr>
        <p:spPr>
          <a:xfrm>
            <a:off x="2995980" y="2857808"/>
            <a:ext cx="2954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К=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𝜋c)</a:t>
            </a:r>
            <a:r>
              <a:rPr lang="en-US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1/2</a:t>
            </a:r>
            <a:r>
              <a:rPr lang="ru-RU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ru-RU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B15467-40A5-45A8-95F8-361A76569265}"/>
              </a:ext>
            </a:extLst>
          </p:cNvPr>
          <p:cNvSpPr txBox="1"/>
          <p:nvPr/>
        </p:nvSpPr>
        <p:spPr>
          <a:xfrm>
            <a:off x="887780" y="3454076"/>
            <a:ext cx="7725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приложенное извне напряжение,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длина трещины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D5E80C-2E57-48ED-B882-9A3C8ED86CEC}"/>
              </a:ext>
            </a:extLst>
          </p:cNvPr>
          <p:cNvSpPr txBox="1"/>
          <p:nvPr/>
        </p:nvSpPr>
        <p:spPr>
          <a:xfrm>
            <a:off x="467543" y="3951137"/>
            <a:ext cx="82889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связан с энергетическим критерием: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G=K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параметр, характеризующий работу, которую надо затратить на образование новой поверхности трещины единичной длины или переместить фронт трещины единичной длины на единичное расстояние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– модуль Юнга</a:t>
            </a:r>
          </a:p>
        </p:txBody>
      </p:sp>
    </p:spTree>
    <p:extLst>
      <p:ext uri="{BB962C8B-B14F-4D97-AF65-F5344CB8AC3E}">
        <p14:creationId xmlns:p14="http://schemas.microsoft.com/office/powerpoint/2010/main" val="9184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xmlns="" id="{1212F144-BCBF-43CD-9602-C7282ED4FEC7}"/>
              </a:ext>
            </a:extLst>
          </p:cNvPr>
          <p:cNvSpPr txBox="1">
            <a:spLocks/>
          </p:cNvSpPr>
          <p:nvPr/>
        </p:nvSpPr>
        <p:spPr>
          <a:xfrm>
            <a:off x="971600" y="475098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интенсивности напряжений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D8C04A0-95D1-4D78-A5C0-2D9D33E4DFE5}"/>
              </a:ext>
            </a:extLst>
          </p:cNvPr>
          <p:cNvSpPr txBox="1"/>
          <p:nvPr/>
        </p:nvSpPr>
        <p:spPr>
          <a:xfrm>
            <a:off x="701207" y="1257145"/>
            <a:ext cx="79752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коэффициенты интенсивности напряжений, соответствующие трещине нормального отрыва К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поперечного К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продольного К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сдвига. Эти коэффициенты характеризуют различный тип смещения поверхностей трещины друг относительно друга. Схемы возможных перемещений поверхности трещины представлены на рисунке: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22DABCA-48ED-44DC-A40B-9038BB7690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300" y="3783429"/>
            <a:ext cx="7015046" cy="263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693357"/>
            <a:ext cx="8288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xmlns="" id="{A7268215-0C63-4AF2-845B-419136028D1E}"/>
              </a:ext>
            </a:extLst>
          </p:cNvPr>
          <p:cNvSpPr txBox="1">
            <a:spLocks/>
          </p:cNvSpPr>
          <p:nvPr/>
        </p:nvSpPr>
        <p:spPr>
          <a:xfrm>
            <a:off x="971600" y="475098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интенсивности напряжений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DBE64A-F3C2-42FA-9879-B8E6E937BB9B}"/>
              </a:ext>
            </a:extLst>
          </p:cNvPr>
          <p:cNvSpPr txBox="1"/>
          <p:nvPr/>
        </p:nvSpPr>
        <p:spPr>
          <a:xfrm>
            <a:off x="824648" y="1474052"/>
            <a:ext cx="7788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трещины под действием растягивающих напряжений является наиболее важным и определяется коэффициентом К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развитие получили испытания для определения коэффициента интенсивности напряжений при плоской деформации К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</a:t>
            </a:r>
          </a:p>
          <a:p>
            <a:pPr algn="just"/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 К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учитывает длину трещины, в отличие от других характеристик предельной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при объемном напряженном состоянии у вершины трещины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693357"/>
            <a:ext cx="8288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xmlns="" id="{A7268215-0C63-4AF2-845B-419136028D1E}"/>
              </a:ext>
            </a:extLst>
          </p:cNvPr>
          <p:cNvSpPr txBox="1">
            <a:spLocks/>
          </p:cNvSpPr>
          <p:nvPr/>
        </p:nvSpPr>
        <p:spPr>
          <a:xfrm>
            <a:off x="971600" y="475098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интенсивности напряжений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DBE64A-F3C2-42FA-9879-B8E6E937BB9B}"/>
              </a:ext>
            </a:extLst>
          </p:cNvPr>
          <p:cNvSpPr txBox="1"/>
          <p:nvPr/>
        </p:nvSpPr>
        <p:spPr>
          <a:xfrm>
            <a:off x="659249" y="2035694"/>
            <a:ext cx="7788676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всю полезность использования критерия </a:t>
            </a:r>
            <a:r>
              <a:rPr lang="ru-RU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 стадии разработки материалов, существует ряд проблем, которые необходимо учитывать. Реально разрушение керамического материала начинается при нагрузках, меньших, чем нагрузки, соответствующие величине </a:t>
            </a:r>
            <a:r>
              <a:rPr lang="ru-RU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200" b="0" i="1" baseline="-25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b="0" i="1" baseline="-25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 </a:t>
            </a:r>
            <a:r>
              <a:rPr lang="ru-RU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используют в качестве своего рода константы материала. Если известна </a:t>
            </a:r>
            <a:r>
              <a:rPr lang="ru-RU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то, предположив или измерив длину трещины, можно оценить напряжение разрушения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3" y="-10473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методов  определения трещиностойкости материала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464757"/>
            <a:ext cx="8288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B2E938-C94D-45E3-8761-0E16A93F6AEC}"/>
              </a:ext>
            </a:extLst>
          </p:cNvPr>
          <p:cNvSpPr txBox="1"/>
          <p:nvPr/>
        </p:nvSpPr>
        <p:spPr>
          <a:xfrm>
            <a:off x="353772" y="1768048"/>
            <a:ext cx="8432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Методы, которые предусматривают установление корреляции между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трещиностойкостью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другими, более легко измеряемыми физико-механическими характеристиками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прямые методы измерения плотности энергии разрушения, т.е. методы измерения необратимой работы, затрачиваемой на образование единицы свободной поверхности материала в результате продвижения трещины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методы, основанные на использовании соответствующих решений задач в рамках линейной механики разрушения о предельном равновесии тела с микротрещиной</a:t>
            </a:r>
          </a:p>
        </p:txBody>
      </p:sp>
    </p:spTree>
    <p:extLst>
      <p:ext uri="{BB962C8B-B14F-4D97-AF65-F5344CB8AC3E}">
        <p14:creationId xmlns:p14="http://schemas.microsoft.com/office/powerpoint/2010/main" val="40241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-22736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961256" y="465826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</a:t>
            </a:r>
            <a:r>
              <a:rPr 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1с</a:t>
            </a:r>
            <a:endParaRPr lang="ru-RU" sz="32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0115" y="1192927"/>
            <a:ext cx="8288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на специальных образцах с заранее образованной трещиной при 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внецентровом растяжении.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1A1776B-B3EE-48C9-8C26-772D22B6F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2496429"/>
            <a:ext cx="4010025" cy="2705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B7524CF-D70B-4D16-A3B6-28641A2FC72A}"/>
              </a:ext>
            </a:extLst>
          </p:cNvPr>
          <p:cNvSpPr txBox="1"/>
          <p:nvPr/>
        </p:nvSpPr>
        <p:spPr>
          <a:xfrm>
            <a:off x="4633471" y="2390170"/>
            <a:ext cx="35595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подвергается внецентренному  растяжению с автоматической регистрацией диаграммы нагрузка (Р) – раскрытие берегов надреза образца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5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5" y="275267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97220" y="28633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</a:t>
            </a:r>
            <a:r>
              <a:rPr 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1с</a:t>
            </a:r>
            <a:endParaRPr lang="ru-RU" sz="32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F6D795C-C02D-4D73-9032-B06D3B6C40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233" y="1123240"/>
            <a:ext cx="3305536" cy="27710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2528298-DEC7-46B7-8AF7-8FB8562642FE}"/>
              </a:ext>
            </a:extLst>
          </p:cNvPr>
          <p:cNvSpPr txBox="1"/>
          <p:nvPr/>
        </p:nvSpPr>
        <p:spPr>
          <a:xfrm>
            <a:off x="3936772" y="1147573"/>
            <a:ext cx="48496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обработке диаграммы из начала координат проводят секущую, тангенс угла наклона начального прямолинейного участка диаграммы. Определяют нагрузку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по излому разрушенного образца оценивают длину трещины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полученным значениям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рассчитывают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3211E1D-6940-4740-97B8-A101C95E3D84}"/>
              </a:ext>
            </a:extLst>
          </p:cNvPr>
          <p:cNvSpPr txBox="1"/>
          <p:nvPr/>
        </p:nvSpPr>
        <p:spPr>
          <a:xfrm>
            <a:off x="4127158" y="4884380"/>
            <a:ext cx="4225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t,W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толщина и ширина образца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6DEE1F4-2FD3-42B2-BD8B-49E84602AA73}"/>
              </a:ext>
            </a:extLst>
          </p:cNvPr>
          <p:cNvSpPr txBox="1"/>
          <p:nvPr/>
        </p:nvSpPr>
        <p:spPr>
          <a:xfrm>
            <a:off x="4127158" y="5813292"/>
            <a:ext cx="4102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f(l/W) 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значений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l/W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97220" y="5178559"/>
                <a:ext cx="2774734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𝑄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𝑊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20" y="5178559"/>
                <a:ext cx="2774734" cy="9221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2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4419</TotalTime>
  <Words>1157</Words>
  <Application>Microsoft Office PowerPoint</Application>
  <PresentationFormat>Экран (4:3)</PresentationFormat>
  <Paragraphs>306</Paragraphs>
  <Slides>28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««Деформационно-механические свойства керамики. Трещиностойкость. Ползучесть»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Supercomp</cp:lastModifiedBy>
  <cp:revision>130</cp:revision>
  <dcterms:created xsi:type="dcterms:W3CDTF">2018-10-31T17:08:02Z</dcterms:created>
  <dcterms:modified xsi:type="dcterms:W3CDTF">2021-03-11T13:32:30Z</dcterms:modified>
</cp:coreProperties>
</file>