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41DE-17B4-476E-A6C6-65381CA83D9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092-6830-4366-8778-B04607B88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1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41DE-17B4-476E-A6C6-65381CA83D9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092-6830-4366-8778-B04607B88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42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41DE-17B4-476E-A6C6-65381CA83D9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092-6830-4366-8778-B04607B88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64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41DE-17B4-476E-A6C6-65381CA83D9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092-6830-4366-8778-B04607B88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55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41DE-17B4-476E-A6C6-65381CA83D9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092-6830-4366-8778-B04607B88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55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41DE-17B4-476E-A6C6-65381CA83D9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092-6830-4366-8778-B04607B88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84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41DE-17B4-476E-A6C6-65381CA83D9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092-6830-4366-8778-B04607B88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96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41DE-17B4-476E-A6C6-65381CA83D9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092-6830-4366-8778-B04607B88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5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41DE-17B4-476E-A6C6-65381CA83D9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092-6830-4366-8778-B04607B88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92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41DE-17B4-476E-A6C6-65381CA83D9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092-6830-4366-8778-B04607B88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62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41DE-17B4-476E-A6C6-65381CA83D9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092-6830-4366-8778-B04607B88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29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F41DE-17B4-476E-A6C6-65381CA83D9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7E092-6830-4366-8778-B04607B88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24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568952" cy="6408711"/>
          </a:xfrm>
        </p:spPr>
        <p:txBody>
          <a:bodyPr>
            <a:noAutofit/>
          </a:bodyPr>
          <a:lstStyle/>
          <a:p>
            <a:r>
              <a:rPr lang="ru-RU" sz="9600" b="1" dirty="0"/>
              <a:t>Простые операции </a:t>
            </a:r>
            <a:br>
              <a:rPr lang="ru-RU" sz="9600" b="1" dirty="0"/>
            </a:br>
            <a:r>
              <a:rPr lang="ru-RU" sz="9600" b="1" dirty="0"/>
              <a:t>с векторами и матрицами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4151719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Логические операции с матрицами  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Для матриц определены логические операции: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310515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79912" y="1556792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Пример 20. Подсчет количества элементов матрицы, равных двум </a:t>
            </a:r>
          </a:p>
          <a:p>
            <a:r>
              <a:rPr lang="ru-RU" dirty="0" err="1"/>
              <a:t>clc</a:t>
            </a:r>
            <a:r>
              <a:rPr lang="ru-RU" dirty="0"/>
              <a:t>, </a:t>
            </a:r>
            <a:r>
              <a:rPr lang="ru-RU" dirty="0" err="1"/>
              <a:t>clear</a:t>
            </a:r>
            <a:r>
              <a:rPr lang="ru-RU" dirty="0"/>
              <a:t> </a:t>
            </a:r>
          </a:p>
          <a:p>
            <a:r>
              <a:rPr lang="ru-RU" dirty="0"/>
              <a:t>A=[1 2; 3 2] </a:t>
            </a:r>
          </a:p>
          <a:p>
            <a:r>
              <a:rPr lang="ru-RU" dirty="0" err="1"/>
              <a:t>sum</a:t>
            </a:r>
            <a:r>
              <a:rPr lang="ru-RU" dirty="0"/>
              <a:t>(</a:t>
            </a:r>
            <a:r>
              <a:rPr lang="ru-RU" dirty="0" err="1"/>
              <a:t>sum</a:t>
            </a:r>
            <a:r>
              <a:rPr lang="ru-RU" dirty="0"/>
              <a:t>(A==2)) </a:t>
            </a:r>
          </a:p>
          <a:p>
            <a:r>
              <a:rPr lang="ru-RU" dirty="0"/>
              <a:t> </a:t>
            </a:r>
          </a:p>
          <a:p>
            <a:r>
              <a:rPr lang="ru-RU" b="1" dirty="0"/>
              <a:t>Пример 21. Подсчет количества одинаковых элементов в матрицах A и B и </a:t>
            </a:r>
          </a:p>
          <a:p>
            <a:r>
              <a:rPr lang="ru-RU" b="1" dirty="0"/>
              <a:t>стоящих на одинаковых местах </a:t>
            </a:r>
          </a:p>
          <a:p>
            <a:r>
              <a:rPr lang="ru-RU" dirty="0" err="1"/>
              <a:t>clc</a:t>
            </a:r>
            <a:r>
              <a:rPr lang="ru-RU" dirty="0"/>
              <a:t>, </a:t>
            </a:r>
            <a:r>
              <a:rPr lang="ru-RU" dirty="0" err="1"/>
              <a:t>clear</a:t>
            </a:r>
            <a:r>
              <a:rPr lang="ru-RU" dirty="0"/>
              <a:t> </a:t>
            </a:r>
          </a:p>
          <a:p>
            <a:r>
              <a:rPr lang="ru-RU" dirty="0"/>
              <a:t>A=[1 2; 3 2] </a:t>
            </a:r>
          </a:p>
          <a:p>
            <a:r>
              <a:rPr lang="ru-RU" dirty="0"/>
              <a:t>B=[1 0; 3 5] </a:t>
            </a:r>
          </a:p>
          <a:p>
            <a:r>
              <a:rPr lang="ru-RU" dirty="0" err="1"/>
              <a:t>sum</a:t>
            </a:r>
            <a:r>
              <a:rPr lang="ru-RU" dirty="0"/>
              <a:t>(</a:t>
            </a:r>
            <a:r>
              <a:rPr lang="ru-RU" dirty="0" err="1"/>
              <a:t>sum</a:t>
            </a:r>
            <a:r>
              <a:rPr lang="ru-RU" dirty="0"/>
              <a:t>(A==B)) </a:t>
            </a:r>
          </a:p>
        </p:txBody>
      </p:sp>
    </p:spTree>
    <p:extLst>
      <p:ext uri="{BB962C8B-B14F-4D97-AF65-F5344CB8AC3E}">
        <p14:creationId xmlns:p14="http://schemas.microsoft.com/office/powerpoint/2010/main" val="46998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Ввод векторов и матриц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23731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Для  ввода  векторов  и  матриц  используются  квадратные  скобки  [  ].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Разделителями  данных  в  векторах  и  матрицах  служат  пробел  и  запятая  в строке, и точка с запятой – в столбце.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 </a:t>
            </a:r>
            <a:r>
              <a:rPr lang="ru-RU" sz="1600" b="1" dirty="0"/>
              <a:t>Пример 1. Задание векторов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92D050"/>
                </a:solidFill>
              </a:rPr>
              <a:t>% Вектор-строка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a1=[1 2 3]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92D050"/>
                </a:solidFill>
              </a:rPr>
              <a:t>% Вектор-строка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a2=[1,2,3]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92D050"/>
                </a:solidFill>
              </a:rPr>
              <a:t>% Вектор-столбец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a3=[1;2;3]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 </a:t>
            </a:r>
            <a:r>
              <a:rPr lang="ru-RU" sz="1600" b="1" dirty="0"/>
              <a:t>Пример 2. Задание матриц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92D050"/>
                </a:solidFill>
              </a:rPr>
              <a:t>% Матрица, размера 2х3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b1=[1 2 3; 4 5 6]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92D050"/>
                </a:solidFill>
              </a:rPr>
              <a:t>% Матрица, размера 3х2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b2=[1 2; 3 4; 5 6]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 Значения вектора можно задать с помощью следующей конструкции: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/>
              <a:t>[начальное значение : шаг : конечное значение],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или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/>
              <a:t>[начальное значение : : конечное значение],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тогда шаг по умолчанию равен единице. Квадратные скобки в этом выражении можно опустить.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/>
              <a:t>Пример 3. Задание вектора и вычисление вектора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92D050"/>
                </a:solidFill>
              </a:rPr>
              <a:t>% Задаем вектор x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x=0:0.01:6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92D050"/>
                </a:solidFill>
              </a:rPr>
              <a:t>% Вычисляем вектор 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y=</a:t>
            </a:r>
            <a:r>
              <a:rPr lang="ru-RU" sz="1600" dirty="0" err="1"/>
              <a:t>sin</a:t>
            </a:r>
            <a:r>
              <a:rPr lang="ru-RU" sz="1600" dirty="0"/>
              <a:t>(x) </a:t>
            </a:r>
          </a:p>
        </p:txBody>
      </p:sp>
    </p:spTree>
    <p:extLst>
      <p:ext uri="{BB962C8B-B14F-4D97-AF65-F5344CB8AC3E}">
        <p14:creationId xmlns:p14="http://schemas.microsoft.com/office/powerpoint/2010/main" val="4234356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Autofit/>
          </a:bodyPr>
          <a:lstStyle/>
          <a:p>
            <a:r>
              <a:rPr lang="ru-RU" sz="3600" b="1" dirty="0"/>
              <a:t>Обращение к элементам матрицы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Для обращения к элементам матрицы используют круглые скобки </a:t>
            </a:r>
            <a:r>
              <a:rPr lang="ru-RU" b="1" dirty="0"/>
              <a:t>( ). </a:t>
            </a:r>
          </a:p>
          <a:p>
            <a:pPr marL="0" indent="0">
              <a:buNone/>
            </a:pPr>
            <a:r>
              <a:rPr lang="ru-RU" b="1" dirty="0"/>
              <a:t>Первый индекс – номер строки, второй – номер столбца</a:t>
            </a:r>
            <a:r>
              <a:rPr lang="ru-RU" dirty="0"/>
              <a:t>. Возможно задавать диапазон строк  – столбцов. </a:t>
            </a:r>
          </a:p>
          <a:p>
            <a:pPr marL="0" indent="0">
              <a:buNone/>
            </a:pPr>
            <a:r>
              <a:rPr lang="ru-RU" b="1" dirty="0"/>
              <a:t>Пример 4. Задание матрицы и обращение к ее элементам </a:t>
            </a:r>
          </a:p>
          <a:p>
            <a:pPr marL="0" indent="0">
              <a:buNone/>
            </a:pPr>
            <a:r>
              <a:rPr lang="ru-RU" dirty="0">
                <a:solidFill>
                  <a:srgbClr val="92D050"/>
                </a:solidFill>
              </a:rPr>
              <a:t>% Очистка экрана </a:t>
            </a:r>
          </a:p>
          <a:p>
            <a:pPr marL="0" indent="0">
              <a:buNone/>
            </a:pPr>
            <a:r>
              <a:rPr lang="ru-RU" dirty="0" err="1"/>
              <a:t>clc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>
                <a:solidFill>
                  <a:srgbClr val="92D050"/>
                </a:solidFill>
              </a:rPr>
              <a:t>% Очистка переменных </a:t>
            </a:r>
          </a:p>
          <a:p>
            <a:pPr marL="0" indent="0">
              <a:buNone/>
            </a:pPr>
            <a:r>
              <a:rPr lang="ru-RU" dirty="0" err="1"/>
              <a:t>clear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>
                <a:solidFill>
                  <a:srgbClr val="92D050"/>
                </a:solidFill>
              </a:rPr>
              <a:t>% Задание матрицы </a:t>
            </a:r>
          </a:p>
          <a:p>
            <a:pPr marL="0" indent="0">
              <a:buNone/>
            </a:pPr>
            <a:r>
              <a:rPr lang="ru-RU" dirty="0"/>
              <a:t>A=[1 2 3; 4 5 6; 7 8 9] </a:t>
            </a:r>
          </a:p>
          <a:p>
            <a:pPr marL="0" indent="0">
              <a:buNone/>
            </a:pPr>
            <a:r>
              <a:rPr lang="ru-RU" dirty="0">
                <a:solidFill>
                  <a:srgbClr val="92D050"/>
                </a:solidFill>
              </a:rPr>
              <a:t>% Изменение 1-го элемента матрицы </a:t>
            </a:r>
          </a:p>
          <a:p>
            <a:pPr marL="0" indent="0">
              <a:buNone/>
            </a:pPr>
            <a:r>
              <a:rPr lang="ru-RU" dirty="0"/>
              <a:t>A(1,1)=100 </a:t>
            </a:r>
          </a:p>
          <a:p>
            <a:pPr marL="0" indent="0">
              <a:buNone/>
            </a:pPr>
            <a:r>
              <a:rPr lang="ru-RU" dirty="0">
                <a:solidFill>
                  <a:srgbClr val="92D050"/>
                </a:solidFill>
              </a:rPr>
              <a:t>% Изменение 3-го столбца матрицы </a:t>
            </a:r>
          </a:p>
          <a:p>
            <a:pPr marL="0" indent="0">
              <a:buNone/>
            </a:pPr>
            <a:r>
              <a:rPr lang="ru-RU" dirty="0"/>
              <a:t>A(:,3)=50 </a:t>
            </a:r>
          </a:p>
          <a:p>
            <a:pPr marL="0" indent="0">
              <a:buNone/>
            </a:pPr>
            <a:r>
              <a:rPr lang="ru-RU" dirty="0">
                <a:solidFill>
                  <a:srgbClr val="92D050"/>
                </a:solidFill>
              </a:rPr>
              <a:t>% Изменение </a:t>
            </a:r>
            <a:r>
              <a:rPr lang="ru-RU">
                <a:solidFill>
                  <a:srgbClr val="92D050"/>
                </a:solidFill>
              </a:rPr>
              <a:t>2-й строки матрицы </a:t>
            </a:r>
            <a:endParaRPr lang="ru-RU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ru-RU" dirty="0"/>
              <a:t>A(2,:)=33</a:t>
            </a:r>
          </a:p>
          <a:p>
            <a:pPr marL="0" indent="0">
              <a:buNone/>
            </a:pPr>
            <a:r>
              <a:rPr lang="ru-RU" dirty="0"/>
              <a:t> Знак  </a:t>
            </a:r>
            <a:r>
              <a:rPr lang="ru-RU" b="1" dirty="0"/>
              <a:t>двоеточие</a:t>
            </a:r>
            <a:r>
              <a:rPr lang="ru-RU" dirty="0"/>
              <a:t>  обозначает,  что  в рассмотрение берутся все элементы. </a:t>
            </a:r>
          </a:p>
        </p:txBody>
      </p:sp>
    </p:spTree>
    <p:extLst>
      <p:ext uri="{BB962C8B-B14F-4D97-AF65-F5344CB8AC3E}">
        <p14:creationId xmlns:p14="http://schemas.microsoft.com/office/powerpoint/2010/main" val="3005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Обращение к элементам матрицы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21744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Пример 5. Изменение фрагмента матрицы </a:t>
            </a:r>
          </a:p>
          <a:p>
            <a:pPr marL="0" indent="0">
              <a:buNone/>
            </a:pPr>
            <a:r>
              <a:rPr lang="ru-RU" dirty="0">
                <a:solidFill>
                  <a:srgbClr val="92D050"/>
                </a:solidFill>
              </a:rPr>
              <a:t>% Очистить содержимое оперативной памяти (все переменные - глобальные) </a:t>
            </a:r>
          </a:p>
          <a:p>
            <a:pPr marL="0" indent="0">
              <a:buNone/>
            </a:pPr>
            <a:r>
              <a:rPr lang="ru-RU" dirty="0" err="1"/>
              <a:t>clc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>
                <a:solidFill>
                  <a:srgbClr val="92D050"/>
                </a:solidFill>
              </a:rPr>
              <a:t>% Очистка переменной A </a:t>
            </a:r>
          </a:p>
          <a:p>
            <a:pPr marL="0" indent="0">
              <a:buNone/>
            </a:pPr>
            <a:r>
              <a:rPr lang="ru-RU" dirty="0" err="1"/>
              <a:t>clear</a:t>
            </a:r>
            <a:r>
              <a:rPr lang="ru-RU" dirty="0"/>
              <a:t> A </a:t>
            </a:r>
          </a:p>
          <a:p>
            <a:pPr marL="0" indent="0">
              <a:buNone/>
            </a:pPr>
            <a:r>
              <a:rPr lang="ru-RU" dirty="0">
                <a:solidFill>
                  <a:srgbClr val="92D050"/>
                </a:solidFill>
              </a:rPr>
              <a:t>% Задание квадратной матрицы 7-го порядка из единиц </a:t>
            </a:r>
          </a:p>
          <a:p>
            <a:pPr marL="0" indent="0">
              <a:buNone/>
            </a:pPr>
            <a:r>
              <a:rPr lang="ru-RU" dirty="0"/>
              <a:t>A=</a:t>
            </a:r>
            <a:r>
              <a:rPr lang="ru-RU" dirty="0" err="1"/>
              <a:t>ones</a:t>
            </a:r>
            <a:r>
              <a:rPr lang="ru-RU" dirty="0"/>
              <a:t>(7) </a:t>
            </a:r>
          </a:p>
          <a:p>
            <a:pPr marL="0" indent="0">
              <a:buNone/>
            </a:pPr>
            <a:r>
              <a:rPr lang="ru-RU" dirty="0">
                <a:solidFill>
                  <a:srgbClr val="92D050"/>
                </a:solidFill>
              </a:rPr>
              <a:t>% Изменение фрагмента матрицы </a:t>
            </a:r>
          </a:p>
          <a:p>
            <a:pPr marL="0" indent="0">
              <a:buNone/>
            </a:pPr>
            <a:r>
              <a:rPr lang="ru-RU" dirty="0"/>
              <a:t>A(2:6,2:6)=55 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b="1" dirty="0"/>
              <a:t>Пример 6. Использование ключевого слова </a:t>
            </a:r>
            <a:r>
              <a:rPr lang="ru-RU" b="1" dirty="0" err="1"/>
              <a:t>end</a:t>
            </a:r>
            <a:r>
              <a:rPr lang="ru-RU" b="1" dirty="0"/>
              <a:t> </a:t>
            </a:r>
          </a:p>
          <a:p>
            <a:pPr marL="0" indent="0">
              <a:buNone/>
            </a:pPr>
            <a:r>
              <a:rPr lang="ru-RU" dirty="0" err="1"/>
              <a:t>clear</a:t>
            </a:r>
            <a:r>
              <a:rPr lang="ru-RU" dirty="0"/>
              <a:t> A </a:t>
            </a:r>
          </a:p>
          <a:p>
            <a:pPr marL="0" indent="0">
              <a:buNone/>
            </a:pPr>
            <a:r>
              <a:rPr lang="ru-RU" dirty="0"/>
              <a:t>A=</a:t>
            </a:r>
            <a:r>
              <a:rPr lang="ru-RU" dirty="0" err="1"/>
              <a:t>ones</a:t>
            </a:r>
            <a:r>
              <a:rPr lang="ru-RU" dirty="0"/>
              <a:t>(7) </a:t>
            </a:r>
          </a:p>
          <a:p>
            <a:pPr marL="0" indent="0">
              <a:buNone/>
            </a:pPr>
            <a:r>
              <a:rPr lang="ru-RU" dirty="0">
                <a:solidFill>
                  <a:srgbClr val="92D050"/>
                </a:solidFill>
              </a:rPr>
              <a:t>% Изменение фрагмента матрицы </a:t>
            </a:r>
          </a:p>
          <a:p>
            <a:pPr marL="0" indent="0">
              <a:buNone/>
            </a:pPr>
            <a:r>
              <a:rPr lang="ru-RU" dirty="0"/>
              <a:t>A(4:end,4:end)=-21 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В примере #5 значения элементов строк и столбцов со 2 по 6 заменяются на 55. В примере #6 использовано ключевое слово </a:t>
            </a:r>
            <a:r>
              <a:rPr lang="ru-RU" b="1" dirty="0" err="1"/>
              <a:t>end</a:t>
            </a:r>
            <a:r>
              <a:rPr lang="ru-RU" dirty="0"/>
              <a:t> для обозначения конца диапазона. </a:t>
            </a:r>
          </a:p>
        </p:txBody>
      </p:sp>
    </p:spTree>
    <p:extLst>
      <p:ext uri="{BB962C8B-B14F-4D97-AF65-F5344CB8AC3E}">
        <p14:creationId xmlns:p14="http://schemas.microsoft.com/office/powerpoint/2010/main" val="3799096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600" b="1" dirty="0"/>
              <a:t>Удаление элементов матрицы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583264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Удалить  из  матрицы  можно  строку  или  столбец  целиком.  Для удаления строки или столбца необходимо присвоить удаляемому элементу  пустой массив.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Пример 7. Удаление элементов матрицы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92D050"/>
                </a:solidFill>
              </a:rPr>
              <a:t>% Задание матрицы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A=[5 5 5; 2 10 2; 2 10 2]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92D050"/>
                </a:solidFill>
              </a:rPr>
              <a:t>% Удаление 1-й строки матрицы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A(1,:)=[]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92D050"/>
                </a:solidFill>
              </a:rPr>
              <a:t>% Удаление 2-го столбца матрицы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A(:,2)=[]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Пример 8. Удаление нескольких строк матрицы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92D050"/>
                </a:solidFill>
              </a:rPr>
              <a:t>% Задание матрицы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A=[1 1 1; 2 2 2; 7 3 3]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92D050"/>
                </a:solidFill>
              </a:rPr>
              <a:t>% Удаление 2-х строк матрицы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A(1:2,:)=[]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92D050"/>
                </a:solidFill>
              </a:rPr>
              <a:t>% Удаление двух последних элементов матрицы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A(2:end)=[] </a:t>
            </a:r>
          </a:p>
        </p:txBody>
      </p:sp>
    </p:spTree>
    <p:extLst>
      <p:ext uri="{BB962C8B-B14F-4D97-AF65-F5344CB8AC3E}">
        <p14:creationId xmlns:p14="http://schemas.microsoft.com/office/powerpoint/2010/main" val="4065224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0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/>
              <a:t>Матричные операции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712968" cy="521744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/>
              <a:t> В  </a:t>
            </a:r>
            <a:r>
              <a:rPr lang="ru-RU" dirty="0" err="1"/>
              <a:t>MatLab</a:t>
            </a:r>
            <a:r>
              <a:rPr lang="ru-RU" dirty="0"/>
              <a:t>  определены  матричные  операции  по  правилам  линейной алгебры:  </a:t>
            </a:r>
            <a:r>
              <a:rPr lang="ru-RU" b="1" dirty="0"/>
              <a:t>при  сложении  и  вычитании  должны  совпадать  размерности,  при умножении число столбцов первого матричного сомножителя и число строк второго должны совпадать</a:t>
            </a:r>
            <a:r>
              <a:rPr lang="ru-RU" dirty="0"/>
              <a:t>. </a:t>
            </a:r>
            <a:r>
              <a:rPr lang="ru-RU" b="1" dirty="0"/>
              <a:t>Матричными операциями являются возведение в степень и транспонирование. 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sz="3400" b="1" dirty="0"/>
              <a:t>Пример 9. Матричное умножение </a:t>
            </a:r>
          </a:p>
          <a:p>
            <a:pPr marL="0" indent="0">
              <a:buNone/>
            </a:pPr>
            <a:r>
              <a:rPr lang="ru-RU" sz="3400" dirty="0">
                <a:solidFill>
                  <a:srgbClr val="92D050"/>
                </a:solidFill>
              </a:rPr>
              <a:t>% Задание матриц </a:t>
            </a:r>
          </a:p>
          <a:p>
            <a:pPr marL="0" indent="0">
              <a:buNone/>
            </a:pPr>
            <a:r>
              <a:rPr lang="ru-RU" sz="3400" dirty="0"/>
              <a:t>M1=[1 1 1; 2 2 2] </a:t>
            </a:r>
          </a:p>
          <a:p>
            <a:pPr marL="0" indent="0">
              <a:buNone/>
            </a:pPr>
            <a:r>
              <a:rPr lang="ru-RU" sz="3400" dirty="0"/>
              <a:t>M2=[3 4; 3 5;3 6] </a:t>
            </a:r>
          </a:p>
          <a:p>
            <a:pPr marL="0" indent="0">
              <a:buNone/>
            </a:pPr>
            <a:r>
              <a:rPr lang="ru-RU" sz="3400" dirty="0">
                <a:solidFill>
                  <a:srgbClr val="92D050"/>
                </a:solidFill>
              </a:rPr>
              <a:t>% Матричное умножение  </a:t>
            </a:r>
          </a:p>
          <a:p>
            <a:pPr marL="0" indent="0">
              <a:buNone/>
            </a:pPr>
            <a:r>
              <a:rPr lang="ru-RU" sz="3400" dirty="0"/>
              <a:t>M1*M2 </a:t>
            </a:r>
          </a:p>
          <a:p>
            <a:pPr marL="0" indent="0">
              <a:buNone/>
            </a:pPr>
            <a:r>
              <a:rPr lang="ru-RU" sz="3400" dirty="0">
                <a:solidFill>
                  <a:srgbClr val="92D050"/>
                </a:solidFill>
              </a:rPr>
              <a:t>% Вектор-строка из 5 элементов  </a:t>
            </a:r>
          </a:p>
          <a:p>
            <a:pPr marL="0" indent="0">
              <a:buNone/>
            </a:pPr>
            <a:r>
              <a:rPr lang="ru-RU" sz="3400" dirty="0"/>
              <a:t>M3=[1 2 3 4 5]  </a:t>
            </a:r>
          </a:p>
          <a:p>
            <a:pPr marL="0" indent="0">
              <a:buNone/>
            </a:pPr>
            <a:r>
              <a:rPr lang="ru-RU" sz="3400" dirty="0">
                <a:solidFill>
                  <a:srgbClr val="92D050"/>
                </a:solidFill>
              </a:rPr>
              <a:t>% Вектор-столбец из 5 элементов  </a:t>
            </a:r>
          </a:p>
          <a:p>
            <a:pPr marL="0" indent="0">
              <a:buNone/>
            </a:pPr>
            <a:r>
              <a:rPr lang="ru-RU" sz="3400" dirty="0"/>
              <a:t>M4=[1; 2; 3; 4; 5] </a:t>
            </a:r>
          </a:p>
          <a:p>
            <a:pPr marL="0" indent="0">
              <a:buNone/>
            </a:pPr>
            <a:r>
              <a:rPr lang="ru-RU" sz="3400" dirty="0">
                <a:solidFill>
                  <a:srgbClr val="92D050"/>
                </a:solidFill>
              </a:rPr>
              <a:t>% Матричное умножение  </a:t>
            </a:r>
          </a:p>
          <a:p>
            <a:pPr marL="0" indent="0">
              <a:buNone/>
            </a:pPr>
            <a:r>
              <a:rPr lang="ru-RU" sz="3400" dirty="0"/>
              <a:t>M3*M4 </a:t>
            </a:r>
          </a:p>
          <a:p>
            <a:pPr marL="0" indent="0">
              <a:buNone/>
            </a:pPr>
            <a:r>
              <a:rPr lang="ru-RU" sz="3400" dirty="0">
                <a:solidFill>
                  <a:srgbClr val="92D050"/>
                </a:solidFill>
              </a:rPr>
              <a:t>% Задание квадратных матриц </a:t>
            </a:r>
          </a:p>
          <a:p>
            <a:pPr marL="0" indent="0">
              <a:buNone/>
            </a:pPr>
            <a:r>
              <a:rPr lang="ru-RU" sz="3400" dirty="0"/>
              <a:t>M5=[1 2; 3 4] </a:t>
            </a:r>
          </a:p>
          <a:p>
            <a:pPr marL="0" indent="0">
              <a:buNone/>
            </a:pPr>
            <a:r>
              <a:rPr lang="ru-RU" sz="3400" dirty="0"/>
              <a:t>M6=[1 2; 2 1] </a:t>
            </a:r>
          </a:p>
          <a:p>
            <a:pPr marL="0" indent="0">
              <a:buNone/>
            </a:pPr>
            <a:r>
              <a:rPr lang="ru-RU" sz="3400" dirty="0">
                <a:solidFill>
                  <a:srgbClr val="92D050"/>
                </a:solidFill>
              </a:rPr>
              <a:t>% Матричное умножение </a:t>
            </a:r>
          </a:p>
          <a:p>
            <a:pPr marL="0" indent="0">
              <a:buNone/>
            </a:pPr>
            <a:r>
              <a:rPr lang="ru-RU" sz="3400" dirty="0"/>
              <a:t>M5*M6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1778804"/>
            <a:ext cx="457200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/>
              <a:t>Для  возведения  </a:t>
            </a:r>
            <a:r>
              <a:rPr lang="ru-RU" b="1" dirty="0"/>
              <a:t>квадратной  матрицы  в  целую  положительную  степень</a:t>
            </a:r>
            <a:r>
              <a:rPr lang="ru-RU" dirty="0"/>
              <a:t>, </a:t>
            </a:r>
          </a:p>
          <a:p>
            <a:r>
              <a:rPr lang="ru-RU" dirty="0"/>
              <a:t>используется </a:t>
            </a:r>
            <a:r>
              <a:rPr lang="ru-RU" b="1" dirty="0"/>
              <a:t>операция ^. </a:t>
            </a:r>
          </a:p>
          <a:p>
            <a:r>
              <a:rPr lang="ru-RU" dirty="0"/>
              <a:t> </a:t>
            </a:r>
          </a:p>
          <a:p>
            <a:r>
              <a:rPr lang="ru-RU" b="1" dirty="0"/>
              <a:t>Пример 10. Возведение матрицы в степень </a:t>
            </a:r>
          </a:p>
          <a:p>
            <a:r>
              <a:rPr lang="ru-RU" dirty="0" err="1"/>
              <a:t>clear</a:t>
            </a:r>
            <a:r>
              <a:rPr lang="ru-RU" dirty="0"/>
              <a:t>, </a:t>
            </a:r>
            <a:r>
              <a:rPr lang="ru-RU" dirty="0" err="1"/>
              <a:t>clc</a:t>
            </a:r>
            <a:r>
              <a:rPr lang="ru-RU" dirty="0"/>
              <a:t> </a:t>
            </a:r>
          </a:p>
          <a:p>
            <a:r>
              <a:rPr lang="ru-RU" dirty="0">
                <a:solidFill>
                  <a:srgbClr val="92D050"/>
                </a:solidFill>
              </a:rPr>
              <a:t>% Задание матрицы A  </a:t>
            </a:r>
          </a:p>
          <a:p>
            <a:r>
              <a:rPr lang="ru-RU" dirty="0"/>
              <a:t>A=[1 2 3; 0 2 0; 0 0 3] </a:t>
            </a:r>
          </a:p>
          <a:p>
            <a:r>
              <a:rPr lang="ru-RU" dirty="0">
                <a:solidFill>
                  <a:srgbClr val="92D050"/>
                </a:solidFill>
              </a:rPr>
              <a:t>% Возведение матрицы в степень </a:t>
            </a:r>
          </a:p>
          <a:p>
            <a:r>
              <a:rPr lang="ru-RU" dirty="0"/>
              <a:t>A^2 </a:t>
            </a:r>
          </a:p>
        </p:txBody>
      </p:sp>
    </p:spTree>
    <p:extLst>
      <p:ext uri="{BB962C8B-B14F-4D97-AF65-F5344CB8AC3E}">
        <p14:creationId xmlns:p14="http://schemas.microsoft.com/office/powerpoint/2010/main" val="2889917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/>
              <a:t>Матричные операции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Пример 11. Транспонирование вещественной матрицы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err="1"/>
              <a:t>clear</a:t>
            </a:r>
            <a:r>
              <a:rPr lang="ru-RU" sz="1800" dirty="0"/>
              <a:t>, </a:t>
            </a:r>
            <a:r>
              <a:rPr lang="ru-RU" sz="1800" dirty="0" err="1"/>
              <a:t>clc</a:t>
            </a:r>
            <a:r>
              <a:rPr lang="ru-RU" sz="18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A=[1 1 1; 2 2 2; 4 5 6]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92D050"/>
                </a:solidFill>
              </a:rPr>
              <a:t>% Транспонирование матрицы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A'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92D050"/>
                </a:solidFill>
              </a:rPr>
              <a:t>% Транспонирование матрицы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A.'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Знак ' – обозначает операцию транспонирования с взятием комплексного  сопряжения,  очевидно,  что  для  вещественных  матриц  эта  операция сводится к обычному транспонированию, а </a:t>
            </a:r>
            <a:r>
              <a:rPr lang="ru-RU" sz="1800" b="1" dirty="0"/>
              <a:t>.’ </a:t>
            </a:r>
            <a:r>
              <a:rPr lang="ru-RU" sz="1800" dirty="0"/>
              <a:t>обеспечивает  простое транспонирование, даже в случае комплексных матриц.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Пример 12. Транспонирование матрицы, содержащей комплексные элементы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err="1"/>
              <a:t>clear</a:t>
            </a:r>
            <a:r>
              <a:rPr lang="ru-RU" sz="1800" dirty="0"/>
              <a:t>, </a:t>
            </a:r>
            <a:r>
              <a:rPr lang="ru-RU" sz="1800" dirty="0" err="1"/>
              <a:t>clc</a:t>
            </a:r>
            <a:r>
              <a:rPr lang="ru-RU" sz="18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92D050"/>
                </a:solidFill>
              </a:rPr>
              <a:t>% Задание матрицы A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A=[1-i 1+i; 2+3i 2-3i]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92D050"/>
                </a:solidFill>
              </a:rPr>
              <a:t>% Транспонирование матрицы c комплексными значениями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A.'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92D050"/>
                </a:solidFill>
              </a:rPr>
              <a:t>% Транспонирование матрицы и комплексное сопряжение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A' </a:t>
            </a:r>
          </a:p>
        </p:txBody>
      </p:sp>
    </p:spTree>
    <p:extLst>
      <p:ext uri="{BB962C8B-B14F-4D97-AF65-F5344CB8AC3E}">
        <p14:creationId xmlns:p14="http://schemas.microsoft.com/office/powerpoint/2010/main" val="35935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Матричные операции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12968" cy="597666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При  проведении  операций  с  матрицами  нужно  помнить  приоритет операций.  Он  следующий:  сначала  выполняется  </a:t>
            </a:r>
            <a:r>
              <a:rPr lang="ru-RU" sz="1600" b="1" dirty="0"/>
              <a:t>операция транспонирования,  затем  возведения  в  степень,  потом  умножение  и деление, а в последнюю очередь – сложение.  </a:t>
            </a:r>
            <a:r>
              <a:rPr lang="ru-RU" sz="1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/>
              <a:t>Пример 13. Приоритет матричных операций. Транспонирование и умножение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err="1"/>
              <a:t>clear</a:t>
            </a:r>
            <a:r>
              <a:rPr lang="ru-RU" sz="1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err="1"/>
              <a:t>clc</a:t>
            </a:r>
            <a:r>
              <a:rPr lang="ru-RU" sz="1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A=[1 1; 2 2]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92D050"/>
                </a:solidFill>
              </a:rPr>
              <a:t>% Вычисление значения выражения без скобок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A*A'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92D050"/>
                </a:solidFill>
              </a:rPr>
              <a:t>% Вычисление значения выражения со скобками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(A*A)'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/>
              <a:t>Пример 14. Приоритет матричных операций. Возведение в степень и деление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err="1"/>
              <a:t>clear</a:t>
            </a:r>
            <a:r>
              <a:rPr lang="ru-RU" sz="1600" dirty="0"/>
              <a:t>, </a:t>
            </a:r>
            <a:r>
              <a:rPr lang="ru-RU" sz="1600" dirty="0" err="1"/>
              <a:t>clc</a:t>
            </a:r>
            <a:r>
              <a:rPr lang="ru-RU" sz="1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A=[1 3; 0 5]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92D050"/>
                </a:solidFill>
              </a:rPr>
              <a:t>% Вычисление значения выражения без скобок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A/A^2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92D050"/>
                </a:solidFill>
              </a:rPr>
              <a:t>% Вычисление значения выражения со скобками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(A/A)^2 </a:t>
            </a:r>
            <a:endParaRPr lang="ru-RU" sz="16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С помощью функции </a:t>
            </a:r>
            <a:r>
              <a:rPr lang="ru-RU" sz="1600" b="1" dirty="0" err="1"/>
              <a:t>inv</a:t>
            </a:r>
            <a:r>
              <a:rPr lang="ru-RU" sz="1600" b="1" dirty="0"/>
              <a:t> </a:t>
            </a:r>
            <a:r>
              <a:rPr lang="ru-RU" sz="1600" dirty="0"/>
              <a:t>и операции возведения в степень -1 можно найти обратную матрицу.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/>
              <a:t>Пример 15. Нахождение обратной матрицы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A=[1 2; 0 2]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err="1"/>
              <a:t>inv</a:t>
            </a:r>
            <a:r>
              <a:rPr lang="ru-RU" sz="1600" dirty="0"/>
              <a:t>(A)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A^(-1) </a:t>
            </a:r>
          </a:p>
        </p:txBody>
      </p:sp>
    </p:spTree>
    <p:extLst>
      <p:ext uri="{BB962C8B-B14F-4D97-AF65-F5344CB8AC3E}">
        <p14:creationId xmlns:p14="http://schemas.microsoft.com/office/powerpoint/2010/main" val="4152044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720080"/>
          </a:xfrm>
        </p:spPr>
        <p:txBody>
          <a:bodyPr>
            <a:noAutofit/>
          </a:bodyPr>
          <a:lstStyle/>
          <a:p>
            <a:r>
              <a:rPr lang="ru-RU" sz="3600" b="1" dirty="0"/>
              <a:t>Часто используемые матричные функции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68863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/>
              <a:t>Рассмотрим  некоторые  часто  применяемые  матричные  функции, такие как </a:t>
            </a:r>
            <a:r>
              <a:rPr lang="ru-RU" sz="5600" b="1" dirty="0" err="1"/>
              <a:t>sum</a:t>
            </a:r>
            <a:r>
              <a:rPr lang="ru-RU" sz="5600" b="1" dirty="0"/>
              <a:t>, </a:t>
            </a:r>
            <a:r>
              <a:rPr lang="ru-RU" sz="5600" b="1" dirty="0" err="1"/>
              <a:t>prod</a:t>
            </a:r>
            <a:r>
              <a:rPr lang="ru-RU" sz="5600" b="1" dirty="0"/>
              <a:t>.</a:t>
            </a:r>
            <a:r>
              <a:rPr lang="ru-RU" sz="5600" dirty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b="1" dirty="0"/>
              <a:t>Пример 16. Сумма по столбцам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 err="1"/>
              <a:t>clear</a:t>
            </a:r>
            <a:r>
              <a:rPr lang="ru-RU" sz="5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 err="1"/>
              <a:t>clc</a:t>
            </a:r>
            <a:r>
              <a:rPr lang="ru-RU" sz="5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/>
              <a:t>A=[1 2; 3 4]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 err="1"/>
              <a:t>sum</a:t>
            </a:r>
            <a:r>
              <a:rPr lang="ru-RU" sz="5600" dirty="0"/>
              <a:t>(A)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/>
              <a:t>При  исполнении  примера  #16,  получим  результат  –  два  числа  4  и  6,  что соответствует суммам элементов в столбцах. Чтобы получить суммирование по строкам, необходимо указать второй параметр в функции </a:t>
            </a:r>
            <a:r>
              <a:rPr lang="ru-RU" sz="5600" dirty="0" err="1"/>
              <a:t>sum</a:t>
            </a:r>
            <a:r>
              <a:rPr lang="ru-RU" sz="5600" dirty="0"/>
              <a:t>, а именно 2. </a:t>
            </a:r>
          </a:p>
          <a:p>
            <a:pPr marL="0" indent="0">
              <a:spcBef>
                <a:spcPts val="0"/>
              </a:spcBef>
              <a:buNone/>
            </a:pPr>
            <a:endParaRPr lang="ru-RU" sz="56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5600" b="1" dirty="0"/>
              <a:t>Пример 17. Сумма по строкам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 err="1"/>
              <a:t>clear</a:t>
            </a:r>
            <a:r>
              <a:rPr lang="ru-RU" sz="5600" dirty="0"/>
              <a:t>, </a:t>
            </a:r>
            <a:r>
              <a:rPr lang="ru-RU" sz="5600" dirty="0" err="1"/>
              <a:t>clc</a:t>
            </a:r>
            <a:r>
              <a:rPr lang="ru-RU" sz="5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/>
              <a:t>A=[1 2; 3 4]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 err="1"/>
              <a:t>sum</a:t>
            </a:r>
            <a:r>
              <a:rPr lang="ru-RU" sz="5600" dirty="0"/>
              <a:t>(A,2)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b="1" dirty="0"/>
              <a:t>Пример 18. Сумма всех элементов матрицы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 err="1"/>
              <a:t>clear</a:t>
            </a:r>
            <a:r>
              <a:rPr lang="ru-RU" sz="5600" dirty="0"/>
              <a:t>, </a:t>
            </a:r>
            <a:r>
              <a:rPr lang="ru-RU" sz="5600" dirty="0" err="1"/>
              <a:t>clc</a:t>
            </a:r>
            <a:r>
              <a:rPr lang="ru-RU" sz="5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/>
              <a:t>A=[1 2; 3 4]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 err="1"/>
              <a:t>sum</a:t>
            </a:r>
            <a:r>
              <a:rPr lang="ru-RU" sz="5600" dirty="0"/>
              <a:t>(</a:t>
            </a:r>
            <a:r>
              <a:rPr lang="ru-RU" sz="5600" dirty="0" err="1"/>
              <a:t>sum</a:t>
            </a:r>
            <a:r>
              <a:rPr lang="ru-RU" sz="5600" dirty="0"/>
              <a:t>(A))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/>
              <a:t>Чтобы найти произведение элементов матрицы, используйте функцию </a:t>
            </a:r>
            <a:r>
              <a:rPr lang="ru-RU" sz="5600" dirty="0" err="1"/>
              <a:t>prod</a:t>
            </a:r>
            <a:r>
              <a:rPr lang="ru-RU" sz="5600" dirty="0"/>
              <a:t>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b="1" dirty="0"/>
              <a:t>Пример 19. Произведение элементов матрицы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 err="1"/>
              <a:t>clear</a:t>
            </a:r>
            <a:r>
              <a:rPr lang="ru-RU" sz="5600" dirty="0"/>
              <a:t>, </a:t>
            </a:r>
            <a:r>
              <a:rPr lang="ru-RU" sz="5600" dirty="0" err="1"/>
              <a:t>clc</a:t>
            </a:r>
            <a:r>
              <a:rPr lang="ru-RU" sz="5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/>
              <a:t>A=[1 2; 3 4]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 err="1"/>
              <a:t>prod</a:t>
            </a:r>
            <a:r>
              <a:rPr lang="ru-RU" sz="5600" dirty="0"/>
              <a:t>(A)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 err="1"/>
              <a:t>prod</a:t>
            </a:r>
            <a:r>
              <a:rPr lang="ru-RU" sz="5600" dirty="0"/>
              <a:t>(A,2)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600" dirty="0" err="1"/>
              <a:t>prod</a:t>
            </a:r>
            <a:r>
              <a:rPr lang="ru-RU" sz="5600" dirty="0"/>
              <a:t>(</a:t>
            </a:r>
            <a:r>
              <a:rPr lang="ru-RU" sz="5600" dirty="0" err="1"/>
              <a:t>prod</a:t>
            </a:r>
            <a:r>
              <a:rPr lang="ru-RU" sz="5600" dirty="0"/>
              <a:t>(A)) </a:t>
            </a:r>
          </a:p>
        </p:txBody>
      </p:sp>
    </p:spTree>
    <p:extLst>
      <p:ext uri="{BB962C8B-B14F-4D97-AF65-F5344CB8AC3E}">
        <p14:creationId xmlns:p14="http://schemas.microsoft.com/office/powerpoint/2010/main" val="3789358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1230</Words>
  <Application>Microsoft Office PowerPoint</Application>
  <PresentationFormat>Экран (4:3)</PresentationFormat>
  <Paragraphs>191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Простые операции  с векторами и матрицами</vt:lpstr>
      <vt:lpstr>Ввод векторов и матриц </vt:lpstr>
      <vt:lpstr>Обращение к элементам матрицы </vt:lpstr>
      <vt:lpstr>Обращение к элементам матрицы </vt:lpstr>
      <vt:lpstr>Удаление элементов матрицы </vt:lpstr>
      <vt:lpstr>Матричные операции  </vt:lpstr>
      <vt:lpstr>Матричные операции </vt:lpstr>
      <vt:lpstr>Матричные операции </vt:lpstr>
      <vt:lpstr>Часто используемые матричные функции  </vt:lpstr>
      <vt:lpstr>Логические операции с матрицами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Простые операции  с векторами и матрицами</dc:title>
  <dc:creator>Деканат ЦиТХИн</dc:creator>
  <cp:lastModifiedBy>Pavla Mikhaylova</cp:lastModifiedBy>
  <cp:revision>16</cp:revision>
  <dcterms:created xsi:type="dcterms:W3CDTF">2020-02-13T12:22:11Z</dcterms:created>
  <dcterms:modified xsi:type="dcterms:W3CDTF">2021-02-24T18:23:42Z</dcterms:modified>
</cp:coreProperties>
</file>