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4" r:id="rId3"/>
    <p:sldId id="257" r:id="rId4"/>
    <p:sldId id="362" r:id="rId5"/>
    <p:sldId id="364" r:id="rId6"/>
    <p:sldId id="365" r:id="rId7"/>
    <p:sldId id="366" r:id="rId8"/>
    <p:sldId id="367" r:id="rId9"/>
    <p:sldId id="368" r:id="rId10"/>
    <p:sldId id="369" r:id="rId11"/>
    <p:sldId id="370" r:id="rId12"/>
    <p:sldId id="371" r:id="rId13"/>
    <p:sldId id="372" r:id="rId14"/>
    <p:sldId id="373" r:id="rId15"/>
    <p:sldId id="36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initials="R" lastIdx="2" clrIdx="0">
    <p:extLst>
      <p:ext uri="{19B8F6BF-5375-455C-9EA6-DF929625EA0E}">
        <p15:presenceInfo xmlns:p15="http://schemas.microsoft.com/office/powerpoint/2012/main" userId="Ro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45211-D6D7-4480-97FB-287A739A766C}" type="datetimeFigureOut">
              <a:rPr lang="ru-RU" smtClean="0"/>
              <a:t>08.02.2023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97BC-65E7-4EAA-BFF2-0F8C45AD40F0}" type="slidenum">
              <a:rPr lang="ru-RU" smtClean="0"/>
              <a:t>‹#›</a:t>
            </a:fld>
            <a:endParaRPr lang="ru-RU"/>
          </a:p>
        </p:txBody>
      </p:sp>
    </p:spTree>
    <p:extLst>
      <p:ext uri="{BB962C8B-B14F-4D97-AF65-F5344CB8AC3E}">
        <p14:creationId xmlns:p14="http://schemas.microsoft.com/office/powerpoint/2010/main" val="6104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97D87FC-CBF1-4B21-9CD3-FCE7C47A4CCB}" type="datetime1">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6A5EE95-EF0E-458A-AF96-B4EE627C9645}" type="slidenum">
              <a:rPr lang="ru-RU" smtClean="0"/>
              <a:t>‹#›</a:t>
            </a:fld>
            <a:endParaRPr lang="ru-RU"/>
          </a:p>
        </p:txBody>
      </p:sp>
    </p:spTree>
    <p:extLst>
      <p:ext uri="{BB962C8B-B14F-4D97-AF65-F5344CB8AC3E}">
        <p14:creationId xmlns:p14="http://schemas.microsoft.com/office/powerpoint/2010/main" val="58024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4CB41D-0CAB-4155-A982-CCA5D7D43192}" type="datetime1">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419286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233BD76-8900-4EAE-9B45-D232190466FC}" type="datetime1">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54769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FA881D-1270-44C2-B180-97560E787A48}" type="datetime1">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28678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7A3C90C3-78DA-49BE-A6ED-634E82DEDDC3}" type="datetime1">
              <a:rPr lang="ru-RU" smtClean="0"/>
              <a:t>08.02.2023</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6A5EE95-EF0E-458A-AF96-B4EE627C9645}" type="slidenum">
              <a:rPr lang="ru-RU" smtClean="0"/>
              <a:t>‹#›</a:t>
            </a:fld>
            <a:endParaRPr lang="ru-RU"/>
          </a:p>
        </p:txBody>
      </p:sp>
    </p:spTree>
    <p:extLst>
      <p:ext uri="{BB962C8B-B14F-4D97-AF65-F5344CB8AC3E}">
        <p14:creationId xmlns:p14="http://schemas.microsoft.com/office/powerpoint/2010/main" val="312358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5A4C55-160B-43F4-890F-87979CD69390}" type="datetime1">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133846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24FC9DD-8263-445F-B7CF-1C06CE928C47}" type="datetime1">
              <a:rPr lang="ru-RU" smtClean="0"/>
              <a:t>08.02.2023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408775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12F7DAA-25D1-4B9B-9779-9D9D13FA314A}" type="datetime1">
              <a:rPr lang="ru-RU" smtClean="0"/>
              <a:t>08.02.2023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8525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5FC87-91CB-460C-800F-E68584E4E423}" type="datetime1">
              <a:rPr lang="ru-RU" smtClean="0"/>
              <a:t>08.02.2023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8180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5AF07B2-F575-458A-8D31-44467512B8B7}" type="datetime1">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374379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0D7629-3AE5-4F4B-97BE-68FA3C511C8D}" type="datetime1">
              <a:rPr lang="ru-RU" smtClean="0"/>
              <a:t>08.02.2023</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313976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47FADFE-8AB4-4681-B7EB-CACD424C0923}" type="datetime1">
              <a:rPr lang="ru-RU" smtClean="0"/>
              <a:t>08.02.2023</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6A5EE95-EF0E-458A-AF96-B4EE627C9645}" type="slidenum">
              <a:rPr lang="ru-RU" smtClean="0"/>
              <a:t>‹#›</a:t>
            </a:fld>
            <a:endParaRPr lang="ru-RU"/>
          </a:p>
        </p:txBody>
      </p:sp>
    </p:spTree>
    <p:extLst>
      <p:ext uri="{BB962C8B-B14F-4D97-AF65-F5344CB8AC3E}">
        <p14:creationId xmlns:p14="http://schemas.microsoft.com/office/powerpoint/2010/main" val="348322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andas.pydata.org/" TargetMode="External"/><Relationship Id="rId3" Type="http://schemas.openxmlformats.org/officeDocument/2006/relationships/hyperlink" Target="https://keras.io/" TargetMode="External"/><Relationship Id="rId7" Type="http://schemas.openxmlformats.org/officeDocument/2006/relationships/hyperlink" Target="https://numpy.org/" TargetMode="External"/><Relationship Id="rId2" Type="http://schemas.openxmlformats.org/officeDocument/2006/relationships/hyperlink" Target="https://www.tensorflow.org/?hl=ru" TargetMode="External"/><Relationship Id="rId1" Type="http://schemas.openxmlformats.org/officeDocument/2006/relationships/slideLayout" Target="../slideLayouts/slideLayout2.xml"/><Relationship Id="rId6" Type="http://schemas.openxmlformats.org/officeDocument/2006/relationships/hyperlink" Target="https://pytorch.org/" TargetMode="External"/><Relationship Id="rId5" Type="http://schemas.openxmlformats.org/officeDocument/2006/relationships/hyperlink" Target="https://scikit-learn.org/stable/" TargetMode="External"/><Relationship Id="rId4" Type="http://schemas.openxmlformats.org/officeDocument/2006/relationships/hyperlink" Target="https://theano-pymc.readthedocs.io/en/latest/" TargetMode="Externa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093EF-0A07-4B99-AE7C-63E5ADD708EF}"/>
              </a:ext>
            </a:extLst>
          </p:cNvPr>
          <p:cNvSpPr>
            <a:spLocks noGrp="1"/>
          </p:cNvSpPr>
          <p:nvPr>
            <p:ph type="ctrTitle"/>
          </p:nvPr>
        </p:nvSpPr>
        <p:spPr/>
        <p:txBody>
          <a:bodyPr/>
          <a:lstStyle/>
          <a:p>
            <a:r>
              <a:rPr lang="ru-RU" sz="4800" dirty="0"/>
              <a:t>Библиотеки языка </a:t>
            </a:r>
            <a:r>
              <a:rPr lang="ru-RU" sz="4800" b="1" dirty="0" err="1"/>
              <a:t>Python</a:t>
            </a:r>
            <a:r>
              <a:rPr lang="ru-RU" sz="4800" b="1" dirty="0"/>
              <a:t> </a:t>
            </a:r>
            <a:r>
              <a:rPr lang="ru-RU" sz="4800" dirty="0"/>
              <a:t>для компьютерных вычислений и моделирования</a:t>
            </a:r>
          </a:p>
        </p:txBody>
      </p:sp>
      <p:sp>
        <p:nvSpPr>
          <p:cNvPr id="3" name="Подзаголовок 2">
            <a:extLst>
              <a:ext uri="{FF2B5EF4-FFF2-40B4-BE49-F238E27FC236}">
                <a16:creationId xmlns:a16="http://schemas.microsoft.com/office/drawing/2014/main" id="{1D1BB3FC-6447-4782-9D74-A2326C5A47A3}"/>
              </a:ext>
            </a:extLst>
          </p:cNvPr>
          <p:cNvSpPr>
            <a:spLocks noGrp="1"/>
          </p:cNvSpPr>
          <p:nvPr>
            <p:ph type="subTitle" idx="1"/>
          </p:nvPr>
        </p:nvSpPr>
        <p:spPr/>
        <p:txBody>
          <a:bodyPr/>
          <a:lstStyle/>
          <a:p>
            <a:r>
              <a:rPr lang="ru-RU" dirty="0"/>
              <a:t>Библиотеки </a:t>
            </a:r>
            <a:r>
              <a:rPr lang="en-US" dirty="0"/>
              <a:t>Python </a:t>
            </a:r>
            <a:r>
              <a:rPr lang="ru-RU" dirty="0"/>
              <a:t>для машинного обучение (Ч. 2)</a:t>
            </a:r>
          </a:p>
        </p:txBody>
      </p:sp>
      <p:sp>
        <p:nvSpPr>
          <p:cNvPr id="5" name="TextBox 4">
            <a:extLst>
              <a:ext uri="{FF2B5EF4-FFF2-40B4-BE49-F238E27FC236}">
                <a16:creationId xmlns:a16="http://schemas.microsoft.com/office/drawing/2014/main" id="{CB957444-3318-9710-EEA2-72E0F7981B39}"/>
              </a:ext>
            </a:extLst>
          </p:cNvPr>
          <p:cNvSpPr txBox="1"/>
          <p:nvPr/>
        </p:nvSpPr>
        <p:spPr>
          <a:xfrm>
            <a:off x="5095783" y="5458968"/>
            <a:ext cx="6185516" cy="1200329"/>
          </a:xfrm>
          <a:prstGeom prst="rect">
            <a:avLst/>
          </a:prstGeom>
          <a:noFill/>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Лобанов Алексей Владимирович</a:t>
            </a:r>
          </a:p>
          <a:p>
            <a:r>
              <a:rPr lang="ru-RU" dirty="0">
                <a:solidFill>
                  <a:srgbClr val="000000"/>
                </a:solidFill>
                <a:latin typeface="Times New Roman" panose="02020603050405020304" pitchFamily="18" charset="0"/>
                <a:ea typeface="Times New Roman" panose="02020603050405020304" pitchFamily="18" charset="0"/>
              </a:rPr>
              <a:t>Главный специалист отдела разработки и внедрения АИС, </a:t>
            </a:r>
            <a:r>
              <a:rPr lang="ru-RU" dirty="0"/>
              <a:t>Ассистент кафедры информационных компьютерных технологий </a:t>
            </a:r>
            <a:r>
              <a:rPr lang="ru-RU" dirty="0">
                <a:solidFill>
                  <a:srgbClr val="000000"/>
                </a:solidFill>
                <a:latin typeface="Times New Roman" panose="02020603050405020304" pitchFamily="18" charset="0"/>
                <a:ea typeface="Times New Roman" panose="02020603050405020304" pitchFamily="18" charset="0"/>
              </a:rPr>
              <a:t>РХТУ им. Д.И. Менделеева</a:t>
            </a:r>
          </a:p>
        </p:txBody>
      </p:sp>
      <p:sp>
        <p:nvSpPr>
          <p:cNvPr id="4" name="Прямоугольник 3">
            <a:extLst>
              <a:ext uri="{FF2B5EF4-FFF2-40B4-BE49-F238E27FC236}">
                <a16:creationId xmlns:a16="http://schemas.microsoft.com/office/drawing/2014/main" id="{6682530E-3DA5-26CF-0821-D54C6527D350}"/>
              </a:ext>
            </a:extLst>
          </p:cNvPr>
          <p:cNvSpPr/>
          <p:nvPr/>
        </p:nvSpPr>
        <p:spPr>
          <a:xfrm>
            <a:off x="9638951" y="4277713"/>
            <a:ext cx="1098957" cy="646331"/>
          </a:xfrm>
          <a:prstGeom prst="rect">
            <a:avLst/>
          </a:prstGeom>
          <a:noFill/>
        </p:spPr>
        <p:txBody>
          <a:bodyPr wrap="squar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VIII</a:t>
            </a:r>
            <a:endParaRPr lang="ru-RU"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5952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Регрессия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10</a:t>
            </a:fld>
            <a:endParaRPr lang="ru-RU"/>
          </a:p>
        </p:txBody>
      </p:sp>
      <p:pic>
        <p:nvPicPr>
          <p:cNvPr id="3" name="Рисунок 2">
            <a:extLst>
              <a:ext uri="{FF2B5EF4-FFF2-40B4-BE49-F238E27FC236}">
                <a16:creationId xmlns:a16="http://schemas.microsoft.com/office/drawing/2014/main" id="{9EBA2C0E-A8F5-45F2-9494-3E228FFDF9B4}"/>
              </a:ext>
            </a:extLst>
          </p:cNvPr>
          <p:cNvPicPr>
            <a:picLocks noChangeAspect="1"/>
          </p:cNvPicPr>
          <p:nvPr/>
        </p:nvPicPr>
        <p:blipFill>
          <a:blip r:embed="rId2"/>
          <a:stretch>
            <a:fillRect/>
          </a:stretch>
        </p:blipFill>
        <p:spPr>
          <a:xfrm>
            <a:off x="758635" y="1451072"/>
            <a:ext cx="4886325" cy="3581400"/>
          </a:xfrm>
          <a:prstGeom prst="rect">
            <a:avLst/>
          </a:prstGeom>
        </p:spPr>
      </p:pic>
      <p:pic>
        <p:nvPicPr>
          <p:cNvPr id="4" name="Рисунок 3">
            <a:extLst>
              <a:ext uri="{FF2B5EF4-FFF2-40B4-BE49-F238E27FC236}">
                <a16:creationId xmlns:a16="http://schemas.microsoft.com/office/drawing/2014/main" id="{ECD1A5E6-98EF-4AD2-B5E7-CB915376ADFC}"/>
              </a:ext>
            </a:extLst>
          </p:cNvPr>
          <p:cNvPicPr>
            <a:picLocks noChangeAspect="1"/>
          </p:cNvPicPr>
          <p:nvPr/>
        </p:nvPicPr>
        <p:blipFill>
          <a:blip r:embed="rId3"/>
          <a:stretch>
            <a:fillRect/>
          </a:stretch>
        </p:blipFill>
        <p:spPr>
          <a:xfrm>
            <a:off x="724951" y="4921075"/>
            <a:ext cx="4953691" cy="1876687"/>
          </a:xfrm>
          <a:prstGeom prst="rect">
            <a:avLst/>
          </a:prstGeom>
        </p:spPr>
      </p:pic>
      <p:pic>
        <p:nvPicPr>
          <p:cNvPr id="8" name="Рисунок 7">
            <a:extLst>
              <a:ext uri="{FF2B5EF4-FFF2-40B4-BE49-F238E27FC236}">
                <a16:creationId xmlns:a16="http://schemas.microsoft.com/office/drawing/2014/main" id="{74F17F5D-FB30-4902-B1A3-56F255B3AE29}"/>
              </a:ext>
            </a:extLst>
          </p:cNvPr>
          <p:cNvPicPr>
            <a:picLocks noChangeAspect="1"/>
          </p:cNvPicPr>
          <p:nvPr/>
        </p:nvPicPr>
        <p:blipFill>
          <a:blip r:embed="rId4"/>
          <a:stretch>
            <a:fillRect/>
          </a:stretch>
        </p:blipFill>
        <p:spPr>
          <a:xfrm>
            <a:off x="5941917" y="2049578"/>
            <a:ext cx="4886325" cy="3648075"/>
          </a:xfrm>
          <a:prstGeom prst="rect">
            <a:avLst/>
          </a:prstGeom>
        </p:spPr>
      </p:pic>
    </p:spTree>
    <p:extLst>
      <p:ext uri="{BB962C8B-B14F-4D97-AF65-F5344CB8AC3E}">
        <p14:creationId xmlns:p14="http://schemas.microsoft.com/office/powerpoint/2010/main" val="104412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Регрессия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11</a:t>
            </a:fld>
            <a:endParaRPr lang="ru-RU"/>
          </a:p>
        </p:txBody>
      </p:sp>
      <p:pic>
        <p:nvPicPr>
          <p:cNvPr id="5" name="Рисунок 4">
            <a:extLst>
              <a:ext uri="{FF2B5EF4-FFF2-40B4-BE49-F238E27FC236}">
                <a16:creationId xmlns:a16="http://schemas.microsoft.com/office/drawing/2014/main" id="{8D457D65-10FF-4FAB-A063-390A6D893EEB}"/>
              </a:ext>
            </a:extLst>
          </p:cNvPr>
          <p:cNvPicPr>
            <a:picLocks noChangeAspect="1"/>
          </p:cNvPicPr>
          <p:nvPr/>
        </p:nvPicPr>
        <p:blipFill>
          <a:blip r:embed="rId2"/>
          <a:stretch>
            <a:fillRect/>
          </a:stretch>
        </p:blipFill>
        <p:spPr>
          <a:xfrm>
            <a:off x="571849" y="1674914"/>
            <a:ext cx="5029200" cy="2686050"/>
          </a:xfrm>
          <a:prstGeom prst="rect">
            <a:avLst/>
          </a:prstGeom>
        </p:spPr>
      </p:pic>
      <p:pic>
        <p:nvPicPr>
          <p:cNvPr id="6" name="Рисунок 5">
            <a:extLst>
              <a:ext uri="{FF2B5EF4-FFF2-40B4-BE49-F238E27FC236}">
                <a16:creationId xmlns:a16="http://schemas.microsoft.com/office/drawing/2014/main" id="{B2CD87CE-0770-439A-8D31-C2CB6B64587C}"/>
              </a:ext>
            </a:extLst>
          </p:cNvPr>
          <p:cNvPicPr>
            <a:picLocks noChangeAspect="1"/>
          </p:cNvPicPr>
          <p:nvPr/>
        </p:nvPicPr>
        <p:blipFill>
          <a:blip r:embed="rId3"/>
          <a:stretch>
            <a:fillRect/>
          </a:stretch>
        </p:blipFill>
        <p:spPr>
          <a:xfrm>
            <a:off x="571849" y="4628134"/>
            <a:ext cx="4933950" cy="2009775"/>
          </a:xfrm>
          <a:prstGeom prst="rect">
            <a:avLst/>
          </a:prstGeom>
        </p:spPr>
      </p:pic>
      <p:pic>
        <p:nvPicPr>
          <p:cNvPr id="7" name="Рисунок 6">
            <a:extLst>
              <a:ext uri="{FF2B5EF4-FFF2-40B4-BE49-F238E27FC236}">
                <a16:creationId xmlns:a16="http://schemas.microsoft.com/office/drawing/2014/main" id="{28692389-890F-40E1-9A84-295FA2E89425}"/>
              </a:ext>
            </a:extLst>
          </p:cNvPr>
          <p:cNvPicPr>
            <a:picLocks noChangeAspect="1"/>
          </p:cNvPicPr>
          <p:nvPr/>
        </p:nvPicPr>
        <p:blipFill>
          <a:blip r:embed="rId4"/>
          <a:stretch>
            <a:fillRect/>
          </a:stretch>
        </p:blipFill>
        <p:spPr>
          <a:xfrm>
            <a:off x="6000750" y="1674914"/>
            <a:ext cx="4981575" cy="3467100"/>
          </a:xfrm>
          <a:prstGeom prst="rect">
            <a:avLst/>
          </a:prstGeom>
        </p:spPr>
      </p:pic>
    </p:spTree>
    <p:extLst>
      <p:ext uri="{BB962C8B-B14F-4D97-AF65-F5344CB8AC3E}">
        <p14:creationId xmlns:p14="http://schemas.microsoft.com/office/powerpoint/2010/main" val="273538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Регрессия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12</a:t>
            </a:fld>
            <a:endParaRPr lang="ru-RU"/>
          </a:p>
        </p:txBody>
      </p:sp>
      <p:pic>
        <p:nvPicPr>
          <p:cNvPr id="1026" name="Picture 2" descr="https://lh5.googleusercontent.com/K0u1UkfGi3DHgl-VaspuJpNIeTLAuQrFxob1p0K2l5LtOD1povlMVa8SYHnkRThe3job-QiHO47GbgoNpWI5zvS6okFNwrMmTB-5GoN0u5ydCq-aBO152RVMizh6JtEduO0vB2VGGPSmGR_pkZTe86I">
            <a:extLst>
              <a:ext uri="{FF2B5EF4-FFF2-40B4-BE49-F238E27FC236}">
                <a16:creationId xmlns:a16="http://schemas.microsoft.com/office/drawing/2014/main" id="{E851A517-5A0E-4F80-810A-F25935878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85857"/>
            <a:ext cx="4829175" cy="423862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FDA26C2-F9F1-4670-8317-2BD1A4F5196F}"/>
              </a:ext>
            </a:extLst>
          </p:cNvPr>
          <p:cNvPicPr>
            <a:picLocks noChangeAspect="1"/>
          </p:cNvPicPr>
          <p:nvPr/>
        </p:nvPicPr>
        <p:blipFill>
          <a:blip r:embed="rId3"/>
          <a:stretch>
            <a:fillRect/>
          </a:stretch>
        </p:blipFill>
        <p:spPr>
          <a:xfrm>
            <a:off x="6262173" y="1027148"/>
            <a:ext cx="5153744" cy="1771897"/>
          </a:xfrm>
          <a:prstGeom prst="rect">
            <a:avLst/>
          </a:prstGeom>
        </p:spPr>
      </p:pic>
      <p:pic>
        <p:nvPicPr>
          <p:cNvPr id="4" name="Рисунок 3">
            <a:extLst>
              <a:ext uri="{FF2B5EF4-FFF2-40B4-BE49-F238E27FC236}">
                <a16:creationId xmlns:a16="http://schemas.microsoft.com/office/drawing/2014/main" id="{E3F8A6ED-7B64-4C79-AC21-C7F5D4F9BE13}"/>
              </a:ext>
            </a:extLst>
          </p:cNvPr>
          <p:cNvPicPr>
            <a:picLocks noChangeAspect="1"/>
          </p:cNvPicPr>
          <p:nvPr/>
        </p:nvPicPr>
        <p:blipFill>
          <a:blip r:embed="rId4"/>
          <a:stretch>
            <a:fillRect/>
          </a:stretch>
        </p:blipFill>
        <p:spPr>
          <a:xfrm>
            <a:off x="6262173" y="2867935"/>
            <a:ext cx="5048955" cy="3734321"/>
          </a:xfrm>
          <a:prstGeom prst="rect">
            <a:avLst/>
          </a:prstGeom>
        </p:spPr>
      </p:pic>
    </p:spTree>
    <p:extLst>
      <p:ext uri="{BB962C8B-B14F-4D97-AF65-F5344CB8AC3E}">
        <p14:creationId xmlns:p14="http://schemas.microsoft.com/office/powerpoint/2010/main" val="113639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Регрессия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13</a:t>
            </a:fld>
            <a:endParaRPr lang="ru-RU"/>
          </a:p>
        </p:txBody>
      </p:sp>
      <p:pic>
        <p:nvPicPr>
          <p:cNvPr id="8" name="Рисунок 7">
            <a:extLst>
              <a:ext uri="{FF2B5EF4-FFF2-40B4-BE49-F238E27FC236}">
                <a16:creationId xmlns:a16="http://schemas.microsoft.com/office/drawing/2014/main" id="{F9FB4E58-F902-4887-9A2C-533A496C73C5}"/>
              </a:ext>
            </a:extLst>
          </p:cNvPr>
          <p:cNvPicPr>
            <a:picLocks noChangeAspect="1"/>
          </p:cNvPicPr>
          <p:nvPr/>
        </p:nvPicPr>
        <p:blipFill>
          <a:blip r:embed="rId2"/>
          <a:stretch>
            <a:fillRect/>
          </a:stretch>
        </p:blipFill>
        <p:spPr>
          <a:xfrm>
            <a:off x="744005" y="1559256"/>
            <a:ext cx="4915586" cy="685896"/>
          </a:xfrm>
          <a:prstGeom prst="rect">
            <a:avLst/>
          </a:prstGeom>
        </p:spPr>
      </p:pic>
      <p:pic>
        <p:nvPicPr>
          <p:cNvPr id="9" name="Рисунок 8">
            <a:extLst>
              <a:ext uri="{FF2B5EF4-FFF2-40B4-BE49-F238E27FC236}">
                <a16:creationId xmlns:a16="http://schemas.microsoft.com/office/drawing/2014/main" id="{923EAEAF-E0FC-4F49-9CC4-B8E143D27E28}"/>
              </a:ext>
            </a:extLst>
          </p:cNvPr>
          <p:cNvPicPr>
            <a:picLocks noChangeAspect="1"/>
          </p:cNvPicPr>
          <p:nvPr/>
        </p:nvPicPr>
        <p:blipFill>
          <a:blip r:embed="rId3"/>
          <a:stretch>
            <a:fillRect/>
          </a:stretch>
        </p:blipFill>
        <p:spPr>
          <a:xfrm>
            <a:off x="903396" y="2347060"/>
            <a:ext cx="4353533" cy="3439005"/>
          </a:xfrm>
          <a:prstGeom prst="rect">
            <a:avLst/>
          </a:prstGeom>
        </p:spPr>
      </p:pic>
      <p:pic>
        <p:nvPicPr>
          <p:cNvPr id="11" name="Рисунок 10">
            <a:extLst>
              <a:ext uri="{FF2B5EF4-FFF2-40B4-BE49-F238E27FC236}">
                <a16:creationId xmlns:a16="http://schemas.microsoft.com/office/drawing/2014/main" id="{6ED62BA4-AAB8-4146-AD7D-86A84D63D3F2}"/>
              </a:ext>
            </a:extLst>
          </p:cNvPr>
          <p:cNvPicPr>
            <a:picLocks noChangeAspect="1"/>
          </p:cNvPicPr>
          <p:nvPr/>
        </p:nvPicPr>
        <p:blipFill>
          <a:blip r:embed="rId4"/>
          <a:stretch>
            <a:fillRect/>
          </a:stretch>
        </p:blipFill>
        <p:spPr>
          <a:xfrm>
            <a:off x="5982386" y="815971"/>
            <a:ext cx="5068007" cy="2438740"/>
          </a:xfrm>
          <a:prstGeom prst="rect">
            <a:avLst/>
          </a:prstGeom>
        </p:spPr>
      </p:pic>
      <p:pic>
        <p:nvPicPr>
          <p:cNvPr id="12" name="Рисунок 11">
            <a:extLst>
              <a:ext uri="{FF2B5EF4-FFF2-40B4-BE49-F238E27FC236}">
                <a16:creationId xmlns:a16="http://schemas.microsoft.com/office/drawing/2014/main" id="{9A77FD43-A480-4307-8C9E-3757E446EC28}"/>
              </a:ext>
            </a:extLst>
          </p:cNvPr>
          <p:cNvPicPr>
            <a:picLocks noChangeAspect="1"/>
          </p:cNvPicPr>
          <p:nvPr/>
        </p:nvPicPr>
        <p:blipFill>
          <a:blip r:embed="rId5"/>
          <a:stretch>
            <a:fillRect/>
          </a:stretch>
        </p:blipFill>
        <p:spPr>
          <a:xfrm>
            <a:off x="5982386" y="3603290"/>
            <a:ext cx="4305300" cy="2409825"/>
          </a:xfrm>
          <a:prstGeom prst="rect">
            <a:avLst/>
          </a:prstGeom>
        </p:spPr>
      </p:pic>
    </p:spTree>
    <p:extLst>
      <p:ext uri="{BB962C8B-B14F-4D97-AF65-F5344CB8AC3E}">
        <p14:creationId xmlns:p14="http://schemas.microsoft.com/office/powerpoint/2010/main" val="94729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Регрессия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14</a:t>
            </a:fld>
            <a:endParaRPr lang="ru-RU"/>
          </a:p>
        </p:txBody>
      </p:sp>
      <p:pic>
        <p:nvPicPr>
          <p:cNvPr id="9" name="Рисунок 8">
            <a:extLst>
              <a:ext uri="{FF2B5EF4-FFF2-40B4-BE49-F238E27FC236}">
                <a16:creationId xmlns:a16="http://schemas.microsoft.com/office/drawing/2014/main" id="{F0D5BD76-D748-42C2-9712-2444FEDCDC06}"/>
              </a:ext>
            </a:extLst>
          </p:cNvPr>
          <p:cNvPicPr>
            <a:picLocks noChangeAspect="1"/>
          </p:cNvPicPr>
          <p:nvPr/>
        </p:nvPicPr>
        <p:blipFill>
          <a:blip r:embed="rId2"/>
          <a:stretch>
            <a:fillRect/>
          </a:stretch>
        </p:blipFill>
        <p:spPr>
          <a:xfrm>
            <a:off x="5876925" y="2027427"/>
            <a:ext cx="5248275" cy="3105150"/>
          </a:xfrm>
          <a:prstGeom prst="rect">
            <a:avLst/>
          </a:prstGeom>
        </p:spPr>
      </p:pic>
      <p:pic>
        <p:nvPicPr>
          <p:cNvPr id="11" name="Рисунок 10">
            <a:extLst>
              <a:ext uri="{FF2B5EF4-FFF2-40B4-BE49-F238E27FC236}">
                <a16:creationId xmlns:a16="http://schemas.microsoft.com/office/drawing/2014/main" id="{C7016EF6-96F9-4F25-9424-3C9219A0C8F9}"/>
              </a:ext>
            </a:extLst>
          </p:cNvPr>
          <p:cNvPicPr>
            <a:picLocks noChangeAspect="1"/>
          </p:cNvPicPr>
          <p:nvPr/>
        </p:nvPicPr>
        <p:blipFill>
          <a:blip r:embed="rId3"/>
          <a:stretch>
            <a:fillRect/>
          </a:stretch>
        </p:blipFill>
        <p:spPr>
          <a:xfrm>
            <a:off x="869746" y="2327464"/>
            <a:ext cx="4781550" cy="2505075"/>
          </a:xfrm>
          <a:prstGeom prst="rect">
            <a:avLst/>
          </a:prstGeom>
        </p:spPr>
      </p:pic>
    </p:spTree>
    <p:extLst>
      <p:ext uri="{BB962C8B-B14F-4D97-AF65-F5344CB8AC3E}">
        <p14:creationId xmlns:p14="http://schemas.microsoft.com/office/powerpoint/2010/main" val="339656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Машинное обучение</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15</a:t>
            </a:fld>
            <a:endParaRPr lang="ru-RU"/>
          </a:p>
        </p:txBody>
      </p:sp>
      <p:sp>
        <p:nvSpPr>
          <p:cNvPr id="4" name="Прямоугольник 3">
            <a:extLst>
              <a:ext uri="{FF2B5EF4-FFF2-40B4-BE49-F238E27FC236}">
                <a16:creationId xmlns:a16="http://schemas.microsoft.com/office/drawing/2014/main" id="{D609F959-FB9C-4E0D-A15C-06C41CC56CFE}"/>
              </a:ext>
            </a:extLst>
          </p:cNvPr>
          <p:cNvSpPr/>
          <p:nvPr/>
        </p:nvSpPr>
        <p:spPr>
          <a:xfrm>
            <a:off x="3699545" y="4446216"/>
            <a:ext cx="4155818" cy="1477328"/>
          </a:xfrm>
          <a:prstGeom prst="rect">
            <a:avLst/>
          </a:prstGeom>
        </p:spPr>
        <p:txBody>
          <a:bodyPr wrap="none">
            <a:spAutoFit/>
          </a:bodyPr>
          <a:lstStyle/>
          <a:p>
            <a:r>
              <a:rPr lang="ru-RU" dirty="0"/>
              <a:t>Четыре раздела машинного обучения</a:t>
            </a:r>
          </a:p>
          <a:p>
            <a:pPr marL="285750" indent="-285750">
              <a:buFont typeface="Wingdings" panose="05000000000000000000" pitchFamily="2" charset="2"/>
              <a:buChar char="§"/>
            </a:pPr>
            <a:r>
              <a:rPr lang="ru-RU" dirty="0"/>
              <a:t>Контролируемое обучение </a:t>
            </a:r>
          </a:p>
          <a:p>
            <a:pPr marL="285750" indent="-285750">
              <a:buFont typeface="Wingdings" panose="05000000000000000000" pitchFamily="2" charset="2"/>
              <a:buChar char="§"/>
            </a:pPr>
            <a:r>
              <a:rPr lang="ru-RU" dirty="0"/>
              <a:t>Неконтролируемое обучение</a:t>
            </a:r>
          </a:p>
          <a:p>
            <a:pPr marL="285750" indent="-285750">
              <a:buFont typeface="Wingdings" panose="05000000000000000000" pitchFamily="2" charset="2"/>
              <a:buChar char="§"/>
            </a:pPr>
            <a:r>
              <a:rPr lang="ru-RU" dirty="0"/>
              <a:t>Самоконтролируемое обучение</a:t>
            </a:r>
          </a:p>
          <a:p>
            <a:pPr marL="285750" indent="-285750">
              <a:buFont typeface="Wingdings" panose="05000000000000000000" pitchFamily="2" charset="2"/>
              <a:buChar char="§"/>
            </a:pPr>
            <a:r>
              <a:rPr lang="ru-RU" dirty="0"/>
              <a:t>Обучение с подкреплением</a:t>
            </a:r>
          </a:p>
        </p:txBody>
      </p:sp>
      <p:sp>
        <p:nvSpPr>
          <p:cNvPr id="5" name="Прямоугольник 4">
            <a:extLst>
              <a:ext uri="{FF2B5EF4-FFF2-40B4-BE49-F238E27FC236}">
                <a16:creationId xmlns:a16="http://schemas.microsoft.com/office/drawing/2014/main" id="{A7A062A9-2A7C-4A7E-9CBF-8BD5853474D8}"/>
              </a:ext>
            </a:extLst>
          </p:cNvPr>
          <p:cNvSpPr/>
          <p:nvPr/>
        </p:nvSpPr>
        <p:spPr>
          <a:xfrm>
            <a:off x="5855208" y="2298729"/>
            <a:ext cx="6096000" cy="1569660"/>
          </a:xfrm>
          <a:prstGeom prst="rect">
            <a:avLst/>
          </a:prstGeom>
        </p:spPr>
        <p:txBody>
          <a:bodyPr>
            <a:spAutoFit/>
          </a:bodyPr>
          <a:lstStyle/>
          <a:p>
            <a:pPr algn="just"/>
            <a:r>
              <a:rPr lang="ru-RU" sz="1600" dirty="0"/>
              <a:t>В предыдущих примерах вы познакомились с двумя конкретными типами задач машинного обучения: бинарной классификацией, </a:t>
            </a:r>
            <a:r>
              <a:rPr lang="ru-RU" sz="1600" dirty="0" err="1"/>
              <a:t>многоклассовой</a:t>
            </a:r>
            <a:r>
              <a:rPr lang="ru-RU" sz="1600" dirty="0"/>
              <a:t> классификацией. Все три являются примерами контролируемого обучения, когда целью является научиться сопоставлять исходные тренировочные данные с тренировочными целями.</a:t>
            </a:r>
          </a:p>
        </p:txBody>
      </p:sp>
      <p:pic>
        <p:nvPicPr>
          <p:cNvPr id="3" name="Рисунок 2">
            <a:extLst>
              <a:ext uri="{FF2B5EF4-FFF2-40B4-BE49-F238E27FC236}">
                <a16:creationId xmlns:a16="http://schemas.microsoft.com/office/drawing/2014/main" id="{F8F7C885-A7FA-41DC-8E55-3B69EA21D89A}"/>
              </a:ext>
            </a:extLst>
          </p:cNvPr>
          <p:cNvPicPr>
            <a:picLocks noChangeAspect="1"/>
          </p:cNvPicPr>
          <p:nvPr/>
        </p:nvPicPr>
        <p:blipFill>
          <a:blip r:embed="rId2"/>
          <a:stretch>
            <a:fillRect/>
          </a:stretch>
        </p:blipFill>
        <p:spPr>
          <a:xfrm>
            <a:off x="756364" y="2010866"/>
            <a:ext cx="4924425" cy="1962150"/>
          </a:xfrm>
          <a:prstGeom prst="rect">
            <a:avLst/>
          </a:prstGeom>
        </p:spPr>
      </p:pic>
    </p:spTree>
    <p:extLst>
      <p:ext uri="{BB962C8B-B14F-4D97-AF65-F5344CB8AC3E}">
        <p14:creationId xmlns:p14="http://schemas.microsoft.com/office/powerpoint/2010/main" val="136482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Машинное обучение</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16</a:t>
            </a:fld>
            <a:endParaRPr lang="ru-RU"/>
          </a:p>
        </p:txBody>
      </p:sp>
      <p:pic>
        <p:nvPicPr>
          <p:cNvPr id="6" name="Рисунок 5">
            <a:extLst>
              <a:ext uri="{FF2B5EF4-FFF2-40B4-BE49-F238E27FC236}">
                <a16:creationId xmlns:a16="http://schemas.microsoft.com/office/drawing/2014/main" id="{E4F5CAE6-4E5E-4AFB-A984-5A9BFEF9BEFE}"/>
              </a:ext>
            </a:extLst>
          </p:cNvPr>
          <p:cNvPicPr>
            <a:picLocks noChangeAspect="1"/>
          </p:cNvPicPr>
          <p:nvPr/>
        </p:nvPicPr>
        <p:blipFill>
          <a:blip r:embed="rId2"/>
          <a:stretch>
            <a:fillRect/>
          </a:stretch>
        </p:blipFill>
        <p:spPr>
          <a:xfrm>
            <a:off x="898059" y="1978184"/>
            <a:ext cx="5010150" cy="3438525"/>
          </a:xfrm>
          <a:prstGeom prst="rect">
            <a:avLst/>
          </a:prstGeom>
        </p:spPr>
      </p:pic>
      <p:pic>
        <p:nvPicPr>
          <p:cNvPr id="7" name="Рисунок 6">
            <a:extLst>
              <a:ext uri="{FF2B5EF4-FFF2-40B4-BE49-F238E27FC236}">
                <a16:creationId xmlns:a16="http://schemas.microsoft.com/office/drawing/2014/main" id="{61D541C3-E0AA-4077-8783-EAEBEC9E623E}"/>
              </a:ext>
            </a:extLst>
          </p:cNvPr>
          <p:cNvPicPr>
            <a:picLocks noChangeAspect="1"/>
          </p:cNvPicPr>
          <p:nvPr/>
        </p:nvPicPr>
        <p:blipFill>
          <a:blip r:embed="rId3"/>
          <a:stretch>
            <a:fillRect/>
          </a:stretch>
        </p:blipFill>
        <p:spPr>
          <a:xfrm>
            <a:off x="6417141" y="2082958"/>
            <a:ext cx="4876800" cy="3228975"/>
          </a:xfrm>
          <a:prstGeom prst="rect">
            <a:avLst/>
          </a:prstGeom>
        </p:spPr>
      </p:pic>
    </p:spTree>
    <p:extLst>
      <p:ext uri="{BB962C8B-B14F-4D97-AF65-F5344CB8AC3E}">
        <p14:creationId xmlns:p14="http://schemas.microsoft.com/office/powerpoint/2010/main" val="70476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Машинное обучение</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17</a:t>
            </a:fld>
            <a:endParaRPr lang="ru-RU"/>
          </a:p>
        </p:txBody>
      </p:sp>
      <p:pic>
        <p:nvPicPr>
          <p:cNvPr id="4" name="Рисунок 3">
            <a:extLst>
              <a:ext uri="{FF2B5EF4-FFF2-40B4-BE49-F238E27FC236}">
                <a16:creationId xmlns:a16="http://schemas.microsoft.com/office/drawing/2014/main" id="{5876B5E4-05B9-48D0-8B95-BA9AC940B632}"/>
              </a:ext>
            </a:extLst>
          </p:cNvPr>
          <p:cNvPicPr>
            <a:picLocks noChangeAspect="1"/>
          </p:cNvPicPr>
          <p:nvPr/>
        </p:nvPicPr>
        <p:blipFill>
          <a:blip r:embed="rId2"/>
          <a:stretch>
            <a:fillRect/>
          </a:stretch>
        </p:blipFill>
        <p:spPr>
          <a:xfrm>
            <a:off x="612055" y="2102001"/>
            <a:ext cx="4877481" cy="3258005"/>
          </a:xfrm>
          <a:prstGeom prst="rect">
            <a:avLst/>
          </a:prstGeom>
        </p:spPr>
      </p:pic>
      <p:pic>
        <p:nvPicPr>
          <p:cNvPr id="5" name="Рисунок 4">
            <a:extLst>
              <a:ext uri="{FF2B5EF4-FFF2-40B4-BE49-F238E27FC236}">
                <a16:creationId xmlns:a16="http://schemas.microsoft.com/office/drawing/2014/main" id="{A389681E-AAE2-49DA-9EB9-94C0D0657A85}"/>
              </a:ext>
            </a:extLst>
          </p:cNvPr>
          <p:cNvPicPr>
            <a:picLocks noChangeAspect="1"/>
          </p:cNvPicPr>
          <p:nvPr/>
        </p:nvPicPr>
        <p:blipFill>
          <a:blip r:embed="rId3"/>
          <a:stretch>
            <a:fillRect/>
          </a:stretch>
        </p:blipFill>
        <p:spPr>
          <a:xfrm>
            <a:off x="6096000" y="2001698"/>
            <a:ext cx="4706007" cy="3591426"/>
          </a:xfrm>
          <a:prstGeom prst="rect">
            <a:avLst/>
          </a:prstGeom>
        </p:spPr>
      </p:pic>
    </p:spTree>
    <p:extLst>
      <p:ext uri="{BB962C8B-B14F-4D97-AF65-F5344CB8AC3E}">
        <p14:creationId xmlns:p14="http://schemas.microsoft.com/office/powerpoint/2010/main" val="157035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184246" y="0"/>
            <a:ext cx="10058400" cy="1003408"/>
          </a:xfrm>
        </p:spPr>
        <p:txBody>
          <a:bodyPr/>
          <a:lstStyle/>
          <a:p>
            <a:r>
              <a:rPr lang="ru-RU" dirty="0"/>
              <a:t>Машинное обучение</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18</a:t>
            </a:fld>
            <a:endParaRPr lang="ru-RU"/>
          </a:p>
        </p:txBody>
      </p:sp>
      <p:pic>
        <p:nvPicPr>
          <p:cNvPr id="3" name="Рисунок 2">
            <a:extLst>
              <a:ext uri="{FF2B5EF4-FFF2-40B4-BE49-F238E27FC236}">
                <a16:creationId xmlns:a16="http://schemas.microsoft.com/office/drawing/2014/main" id="{6AD258D4-527C-4262-85C2-F061BF0E08B8}"/>
              </a:ext>
            </a:extLst>
          </p:cNvPr>
          <p:cNvPicPr>
            <a:picLocks noChangeAspect="1"/>
          </p:cNvPicPr>
          <p:nvPr/>
        </p:nvPicPr>
        <p:blipFill>
          <a:blip r:embed="rId2"/>
          <a:stretch>
            <a:fillRect/>
          </a:stretch>
        </p:blipFill>
        <p:spPr>
          <a:xfrm>
            <a:off x="422656" y="775761"/>
            <a:ext cx="4886325" cy="3086100"/>
          </a:xfrm>
          <a:prstGeom prst="rect">
            <a:avLst/>
          </a:prstGeom>
        </p:spPr>
      </p:pic>
      <p:pic>
        <p:nvPicPr>
          <p:cNvPr id="6" name="Рисунок 5">
            <a:extLst>
              <a:ext uri="{FF2B5EF4-FFF2-40B4-BE49-F238E27FC236}">
                <a16:creationId xmlns:a16="http://schemas.microsoft.com/office/drawing/2014/main" id="{DEF59014-0901-43C3-BCC7-F2EA2CBE1F8F}"/>
              </a:ext>
            </a:extLst>
          </p:cNvPr>
          <p:cNvPicPr>
            <a:picLocks noChangeAspect="1"/>
          </p:cNvPicPr>
          <p:nvPr/>
        </p:nvPicPr>
        <p:blipFill>
          <a:blip r:embed="rId3"/>
          <a:stretch>
            <a:fillRect/>
          </a:stretch>
        </p:blipFill>
        <p:spPr>
          <a:xfrm>
            <a:off x="341460" y="3861861"/>
            <a:ext cx="4886325" cy="2882257"/>
          </a:xfrm>
          <a:prstGeom prst="rect">
            <a:avLst/>
          </a:prstGeom>
        </p:spPr>
      </p:pic>
      <p:pic>
        <p:nvPicPr>
          <p:cNvPr id="7" name="Рисунок 6">
            <a:extLst>
              <a:ext uri="{FF2B5EF4-FFF2-40B4-BE49-F238E27FC236}">
                <a16:creationId xmlns:a16="http://schemas.microsoft.com/office/drawing/2014/main" id="{F9C4DD80-0F23-4339-B680-2C5CA7EA6762}"/>
              </a:ext>
            </a:extLst>
          </p:cNvPr>
          <p:cNvPicPr>
            <a:picLocks noChangeAspect="1"/>
          </p:cNvPicPr>
          <p:nvPr/>
        </p:nvPicPr>
        <p:blipFill>
          <a:blip r:embed="rId4"/>
          <a:stretch>
            <a:fillRect/>
          </a:stretch>
        </p:blipFill>
        <p:spPr>
          <a:xfrm>
            <a:off x="6491583" y="775761"/>
            <a:ext cx="2648320" cy="266737"/>
          </a:xfrm>
          <a:prstGeom prst="rect">
            <a:avLst/>
          </a:prstGeom>
        </p:spPr>
      </p:pic>
      <p:pic>
        <p:nvPicPr>
          <p:cNvPr id="8" name="Рисунок 7">
            <a:extLst>
              <a:ext uri="{FF2B5EF4-FFF2-40B4-BE49-F238E27FC236}">
                <a16:creationId xmlns:a16="http://schemas.microsoft.com/office/drawing/2014/main" id="{0BF856C1-A570-4F00-B664-C9A7317E44C1}"/>
              </a:ext>
            </a:extLst>
          </p:cNvPr>
          <p:cNvPicPr>
            <a:picLocks noChangeAspect="1"/>
          </p:cNvPicPr>
          <p:nvPr/>
        </p:nvPicPr>
        <p:blipFill>
          <a:blip r:embed="rId5"/>
          <a:stretch>
            <a:fillRect/>
          </a:stretch>
        </p:blipFill>
        <p:spPr>
          <a:xfrm>
            <a:off x="6116827" y="1003408"/>
            <a:ext cx="4133850" cy="2552700"/>
          </a:xfrm>
          <a:prstGeom prst="rect">
            <a:avLst/>
          </a:prstGeom>
        </p:spPr>
      </p:pic>
      <p:pic>
        <p:nvPicPr>
          <p:cNvPr id="9" name="Рисунок 8">
            <a:extLst>
              <a:ext uri="{FF2B5EF4-FFF2-40B4-BE49-F238E27FC236}">
                <a16:creationId xmlns:a16="http://schemas.microsoft.com/office/drawing/2014/main" id="{B27B53DA-BCB3-4729-9A27-78AC136B3CCD}"/>
              </a:ext>
            </a:extLst>
          </p:cNvPr>
          <p:cNvPicPr>
            <a:picLocks noChangeAspect="1"/>
          </p:cNvPicPr>
          <p:nvPr/>
        </p:nvPicPr>
        <p:blipFill>
          <a:blip r:embed="rId6"/>
          <a:stretch>
            <a:fillRect/>
          </a:stretch>
        </p:blipFill>
        <p:spPr>
          <a:xfrm>
            <a:off x="5744979" y="3667114"/>
            <a:ext cx="5048955" cy="3077004"/>
          </a:xfrm>
          <a:prstGeom prst="rect">
            <a:avLst/>
          </a:prstGeom>
        </p:spPr>
      </p:pic>
    </p:spTree>
    <p:extLst>
      <p:ext uri="{BB962C8B-B14F-4D97-AF65-F5344CB8AC3E}">
        <p14:creationId xmlns:p14="http://schemas.microsoft.com/office/powerpoint/2010/main" val="409908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184246" y="0"/>
            <a:ext cx="10058400" cy="1003408"/>
          </a:xfrm>
        </p:spPr>
        <p:txBody>
          <a:bodyPr/>
          <a:lstStyle/>
          <a:p>
            <a:r>
              <a:rPr lang="ru-RU" dirty="0"/>
              <a:t>Машинное обучение</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19</a:t>
            </a:fld>
            <a:endParaRPr lang="ru-RU"/>
          </a:p>
        </p:txBody>
      </p:sp>
      <p:pic>
        <p:nvPicPr>
          <p:cNvPr id="4" name="Рисунок 3">
            <a:extLst>
              <a:ext uri="{FF2B5EF4-FFF2-40B4-BE49-F238E27FC236}">
                <a16:creationId xmlns:a16="http://schemas.microsoft.com/office/drawing/2014/main" id="{42E1FA7B-7AEE-4B12-A486-E76A1D22D744}"/>
              </a:ext>
            </a:extLst>
          </p:cNvPr>
          <p:cNvPicPr>
            <a:picLocks noChangeAspect="1"/>
          </p:cNvPicPr>
          <p:nvPr/>
        </p:nvPicPr>
        <p:blipFill>
          <a:blip r:embed="rId2"/>
          <a:stretch>
            <a:fillRect/>
          </a:stretch>
        </p:blipFill>
        <p:spPr>
          <a:xfrm>
            <a:off x="1184246" y="1224151"/>
            <a:ext cx="6091543" cy="5048633"/>
          </a:xfrm>
          <a:prstGeom prst="rect">
            <a:avLst/>
          </a:prstGeom>
        </p:spPr>
      </p:pic>
    </p:spTree>
    <p:extLst>
      <p:ext uri="{BB962C8B-B14F-4D97-AF65-F5344CB8AC3E}">
        <p14:creationId xmlns:p14="http://schemas.microsoft.com/office/powerpoint/2010/main" val="122993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18FA8-0034-4F1A-AD54-F63C92AD24D3}"/>
              </a:ext>
            </a:extLst>
          </p:cNvPr>
          <p:cNvSpPr>
            <a:spLocks noGrp="1"/>
          </p:cNvSpPr>
          <p:nvPr>
            <p:ph type="title"/>
          </p:nvPr>
        </p:nvSpPr>
        <p:spPr/>
        <p:txBody>
          <a:bodyPr/>
          <a:lstStyle/>
          <a:p>
            <a:r>
              <a:rPr lang="ru-RU" dirty="0"/>
              <a:t>Полезные ресурсы</a:t>
            </a:r>
          </a:p>
        </p:txBody>
      </p:sp>
      <p:sp>
        <p:nvSpPr>
          <p:cNvPr id="3" name="Объект 2">
            <a:extLst>
              <a:ext uri="{FF2B5EF4-FFF2-40B4-BE49-F238E27FC236}">
                <a16:creationId xmlns:a16="http://schemas.microsoft.com/office/drawing/2014/main" id="{D6CD554E-CAB7-4566-8A64-2716AF5006DF}"/>
              </a:ext>
            </a:extLst>
          </p:cNvPr>
          <p:cNvSpPr>
            <a:spLocks noGrp="1"/>
          </p:cNvSpPr>
          <p:nvPr>
            <p:ph idx="1"/>
          </p:nvPr>
        </p:nvSpPr>
        <p:spPr>
          <a:xfrm>
            <a:off x="903593" y="2121408"/>
            <a:ext cx="10058400" cy="4050792"/>
          </a:xfrm>
        </p:spPr>
        <p:txBody>
          <a:bodyPr>
            <a:normAutofit/>
          </a:bodyPr>
          <a:lstStyle/>
          <a:p>
            <a:r>
              <a:rPr lang="ru-RU" dirty="0">
                <a:hlinkClick r:id="rId2"/>
              </a:rPr>
              <a:t>Библиотека </a:t>
            </a:r>
            <a:r>
              <a:rPr lang="en-US" dirty="0">
                <a:hlinkClick r:id="rId2"/>
              </a:rPr>
              <a:t>TensorFlow </a:t>
            </a:r>
            <a:endParaRPr lang="ru-RU" dirty="0"/>
          </a:p>
          <a:p>
            <a:r>
              <a:rPr lang="ru-RU" dirty="0">
                <a:hlinkClick r:id="rId3"/>
              </a:rPr>
              <a:t>Библиотека</a:t>
            </a:r>
            <a:r>
              <a:rPr lang="en-US" dirty="0">
                <a:hlinkClick r:id="rId3"/>
              </a:rPr>
              <a:t> </a:t>
            </a:r>
            <a:r>
              <a:rPr lang="en-US" dirty="0" err="1">
                <a:hlinkClick r:id="rId3"/>
              </a:rPr>
              <a:t>Keras</a:t>
            </a:r>
            <a:endParaRPr lang="ru-RU" dirty="0"/>
          </a:p>
          <a:p>
            <a:r>
              <a:rPr lang="ru-RU" dirty="0">
                <a:hlinkClick r:id="rId4"/>
              </a:rPr>
              <a:t>Библиотека </a:t>
            </a:r>
            <a:r>
              <a:rPr lang="en-US" dirty="0">
                <a:hlinkClick r:id="rId4"/>
              </a:rPr>
              <a:t>Theano</a:t>
            </a:r>
            <a:endParaRPr lang="ru-RU" dirty="0"/>
          </a:p>
          <a:p>
            <a:r>
              <a:rPr lang="ru-RU" dirty="0">
                <a:hlinkClick r:id="rId5"/>
              </a:rPr>
              <a:t>Библиотека </a:t>
            </a:r>
            <a:r>
              <a:rPr lang="en-US" dirty="0" err="1">
                <a:hlinkClick r:id="rId5"/>
              </a:rPr>
              <a:t>Scikit</a:t>
            </a:r>
            <a:r>
              <a:rPr lang="en-US" dirty="0">
                <a:hlinkClick r:id="rId5"/>
              </a:rPr>
              <a:t>-learn</a:t>
            </a:r>
            <a:endParaRPr lang="ru-RU" dirty="0"/>
          </a:p>
          <a:p>
            <a:r>
              <a:rPr lang="ru-RU" dirty="0">
                <a:hlinkClick r:id="rId6"/>
              </a:rPr>
              <a:t>Библиотека </a:t>
            </a:r>
            <a:r>
              <a:rPr lang="en-US" dirty="0" err="1">
                <a:hlinkClick r:id="rId6"/>
              </a:rPr>
              <a:t>PyTorch</a:t>
            </a:r>
            <a:endParaRPr lang="ru-RU" dirty="0"/>
          </a:p>
          <a:p>
            <a:r>
              <a:rPr lang="ru-RU" dirty="0">
                <a:hlinkClick r:id="rId7"/>
              </a:rPr>
              <a:t>Библиотека </a:t>
            </a:r>
            <a:r>
              <a:rPr lang="en-US" dirty="0">
                <a:hlinkClick r:id="rId7"/>
              </a:rPr>
              <a:t>NumPy</a:t>
            </a:r>
            <a:endParaRPr lang="ru-RU" dirty="0"/>
          </a:p>
          <a:p>
            <a:r>
              <a:rPr lang="ru-RU" dirty="0">
                <a:hlinkClick r:id="rId8"/>
              </a:rPr>
              <a:t>Библиотека </a:t>
            </a:r>
            <a:r>
              <a:rPr lang="en-US" dirty="0">
                <a:hlinkClick r:id="rId8"/>
              </a:rPr>
              <a:t>Pandas</a:t>
            </a:r>
            <a:endParaRPr lang="ru-RU" dirty="0"/>
          </a:p>
        </p:txBody>
      </p:sp>
      <p:sp>
        <p:nvSpPr>
          <p:cNvPr id="4" name="Номер слайда 3">
            <a:extLst>
              <a:ext uri="{FF2B5EF4-FFF2-40B4-BE49-F238E27FC236}">
                <a16:creationId xmlns:a16="http://schemas.microsoft.com/office/drawing/2014/main" id="{E0E0EBA9-A5BE-7EFE-EA71-C4C37D628705}"/>
              </a:ext>
            </a:extLst>
          </p:cNvPr>
          <p:cNvSpPr>
            <a:spLocks noGrp="1"/>
          </p:cNvSpPr>
          <p:nvPr>
            <p:ph type="sldNum" sz="quarter" idx="12"/>
          </p:nvPr>
        </p:nvSpPr>
        <p:spPr/>
        <p:txBody>
          <a:bodyPr/>
          <a:lstStyle/>
          <a:p>
            <a:fld id="{D6A5EE95-EF0E-458A-AF96-B4EE627C9645}" type="slidenum">
              <a:rPr lang="ru-RU" smtClean="0"/>
              <a:t>2</a:t>
            </a:fld>
            <a:endParaRPr lang="ru-RU"/>
          </a:p>
        </p:txBody>
      </p:sp>
      <p:pic>
        <p:nvPicPr>
          <p:cNvPr id="6" name="Рисунок 5">
            <a:extLst>
              <a:ext uri="{FF2B5EF4-FFF2-40B4-BE49-F238E27FC236}">
                <a16:creationId xmlns:a16="http://schemas.microsoft.com/office/drawing/2014/main" id="{C4939751-8C5D-36FB-158D-6561CA519F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9048" y="1575432"/>
            <a:ext cx="6500480" cy="4596768"/>
          </a:xfrm>
          <a:prstGeom prst="ellipse">
            <a:avLst/>
          </a:prstGeom>
          <a:ln>
            <a:noFill/>
          </a:ln>
          <a:effectLst>
            <a:softEdge rad="112500"/>
          </a:effectLst>
        </p:spPr>
      </p:pic>
    </p:spTree>
    <p:extLst>
      <p:ext uri="{BB962C8B-B14F-4D97-AF65-F5344CB8AC3E}">
        <p14:creationId xmlns:p14="http://schemas.microsoft.com/office/powerpoint/2010/main" val="83295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360727" y="220091"/>
            <a:ext cx="11736198" cy="1003408"/>
          </a:xfrm>
        </p:spPr>
        <p:txBody>
          <a:bodyPr>
            <a:noAutofit/>
          </a:bodyPr>
          <a:lstStyle/>
          <a:p>
            <a:r>
              <a:rPr lang="ru-RU" sz="3600" dirty="0"/>
              <a:t>Обработка данных, конструирование признаков и обучение признаков </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20</a:t>
            </a:fld>
            <a:endParaRPr lang="ru-RU"/>
          </a:p>
        </p:txBody>
      </p:sp>
      <p:pic>
        <p:nvPicPr>
          <p:cNvPr id="3" name="Рисунок 2">
            <a:extLst>
              <a:ext uri="{FF2B5EF4-FFF2-40B4-BE49-F238E27FC236}">
                <a16:creationId xmlns:a16="http://schemas.microsoft.com/office/drawing/2014/main" id="{D2033DBA-45E3-4AC8-BA52-AD64F914C6CA}"/>
              </a:ext>
            </a:extLst>
          </p:cNvPr>
          <p:cNvPicPr>
            <a:picLocks noChangeAspect="1"/>
          </p:cNvPicPr>
          <p:nvPr/>
        </p:nvPicPr>
        <p:blipFill>
          <a:blip r:embed="rId2"/>
          <a:stretch>
            <a:fillRect/>
          </a:stretch>
        </p:blipFill>
        <p:spPr>
          <a:xfrm>
            <a:off x="493901" y="1299934"/>
            <a:ext cx="5029902" cy="3905795"/>
          </a:xfrm>
          <a:prstGeom prst="rect">
            <a:avLst/>
          </a:prstGeom>
        </p:spPr>
      </p:pic>
      <p:pic>
        <p:nvPicPr>
          <p:cNvPr id="5" name="Рисунок 4">
            <a:extLst>
              <a:ext uri="{FF2B5EF4-FFF2-40B4-BE49-F238E27FC236}">
                <a16:creationId xmlns:a16="http://schemas.microsoft.com/office/drawing/2014/main" id="{975E635D-EB08-48FE-B7B2-B3B01E86CC7D}"/>
              </a:ext>
            </a:extLst>
          </p:cNvPr>
          <p:cNvPicPr>
            <a:picLocks noChangeAspect="1"/>
          </p:cNvPicPr>
          <p:nvPr/>
        </p:nvPicPr>
        <p:blipFill>
          <a:blip r:embed="rId3"/>
          <a:stretch>
            <a:fillRect/>
          </a:stretch>
        </p:blipFill>
        <p:spPr>
          <a:xfrm>
            <a:off x="5925776" y="1378177"/>
            <a:ext cx="4944165" cy="1724266"/>
          </a:xfrm>
          <a:prstGeom prst="rect">
            <a:avLst/>
          </a:prstGeom>
        </p:spPr>
      </p:pic>
      <p:pic>
        <p:nvPicPr>
          <p:cNvPr id="6" name="Рисунок 5">
            <a:extLst>
              <a:ext uri="{FF2B5EF4-FFF2-40B4-BE49-F238E27FC236}">
                <a16:creationId xmlns:a16="http://schemas.microsoft.com/office/drawing/2014/main" id="{263E4C2E-73CB-42A9-9D79-1D6559A20E97}"/>
              </a:ext>
            </a:extLst>
          </p:cNvPr>
          <p:cNvPicPr>
            <a:picLocks noChangeAspect="1"/>
          </p:cNvPicPr>
          <p:nvPr/>
        </p:nvPicPr>
        <p:blipFill>
          <a:blip r:embed="rId4"/>
          <a:stretch>
            <a:fillRect/>
          </a:stretch>
        </p:blipFill>
        <p:spPr>
          <a:xfrm>
            <a:off x="5925776" y="3102443"/>
            <a:ext cx="4694686" cy="3713570"/>
          </a:xfrm>
          <a:prstGeom prst="rect">
            <a:avLst/>
          </a:prstGeom>
        </p:spPr>
      </p:pic>
    </p:spTree>
    <p:extLst>
      <p:ext uri="{BB962C8B-B14F-4D97-AF65-F5344CB8AC3E}">
        <p14:creationId xmlns:p14="http://schemas.microsoft.com/office/powerpoint/2010/main" val="278551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Переобучение и </a:t>
            </a:r>
            <a:r>
              <a:rPr lang="ru-RU" sz="3600" dirty="0" err="1"/>
              <a:t>недообучение</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21</a:t>
            </a:fld>
            <a:endParaRPr lang="ru-RU"/>
          </a:p>
        </p:txBody>
      </p:sp>
      <p:sp>
        <p:nvSpPr>
          <p:cNvPr id="8" name="Прямоугольник 7">
            <a:extLst>
              <a:ext uri="{FF2B5EF4-FFF2-40B4-BE49-F238E27FC236}">
                <a16:creationId xmlns:a16="http://schemas.microsoft.com/office/drawing/2014/main" id="{2A34BB48-F6D3-4FCD-80D7-DBA3E512C5D4}"/>
              </a:ext>
            </a:extLst>
          </p:cNvPr>
          <p:cNvSpPr/>
          <p:nvPr/>
        </p:nvSpPr>
        <p:spPr>
          <a:xfrm>
            <a:off x="346745" y="1078190"/>
            <a:ext cx="11313952" cy="5262979"/>
          </a:xfrm>
          <a:prstGeom prst="rect">
            <a:avLst/>
          </a:prstGeom>
        </p:spPr>
        <p:txBody>
          <a:bodyPr wrap="square">
            <a:spAutoFit/>
          </a:bodyPr>
          <a:lstStyle/>
          <a:p>
            <a:pPr algn="just"/>
            <a:r>
              <a:rPr lang="ru-RU" sz="1600" b="1" dirty="0"/>
              <a:t>Переобучение</a:t>
            </a:r>
            <a:r>
              <a:rPr lang="ru-RU" sz="1600" dirty="0"/>
              <a:t> наблюдается во всех задачах машинного обучения. Умение справляться с этим эффектом играет важную роль в машинном обучении. </a:t>
            </a:r>
          </a:p>
          <a:p>
            <a:pPr algn="just"/>
            <a:r>
              <a:rPr lang="ru-RU" sz="1600" dirty="0"/>
              <a:t>Основной проблемой машинного обучения является противоречие между оптимизацией и общностью. Под </a:t>
            </a:r>
            <a:r>
              <a:rPr lang="ru-RU" sz="1600" b="1" dirty="0"/>
              <a:t>оптимизацией </a:t>
            </a:r>
            <a:r>
              <a:rPr lang="ru-RU" sz="1600" dirty="0"/>
              <a:t>понимается процесс настройки модели для получения максимального качества на тренировочных данных (</a:t>
            </a:r>
            <a:r>
              <a:rPr lang="ru-RU" sz="1600" b="1" dirty="0"/>
              <a:t>обучение в машинном обучении</a:t>
            </a:r>
            <a:r>
              <a:rPr lang="ru-RU" sz="1600" dirty="0"/>
              <a:t>), а</a:t>
            </a:r>
            <a:r>
              <a:rPr lang="ru-RU" sz="1600" b="1" dirty="0"/>
              <a:t> </a:t>
            </a:r>
            <a:r>
              <a:rPr lang="ru-RU" sz="1600" dirty="0"/>
              <a:t>под</a:t>
            </a:r>
            <a:r>
              <a:rPr lang="ru-RU" sz="1600" b="1" dirty="0"/>
              <a:t> общностью </a:t>
            </a:r>
            <a:r>
              <a:rPr lang="ru-RU" sz="1600" dirty="0"/>
              <a:t>— качество обученной модели на данных, которые она прежде не видела. Цель игры — добиться высокого уровня общности, но вы не можете управлять общностью, вы можете только настраивать модель, опираясь на тренировочные данные. </a:t>
            </a:r>
          </a:p>
          <a:p>
            <a:pPr algn="just"/>
            <a:r>
              <a:rPr lang="ru-RU" sz="1600" dirty="0"/>
              <a:t>В начале обучения оптимизация и общность коррелируются: чем ниже потери на тренировочных данных, тем они ниже на контрольных данных. Пока это имеет место, говорят, что модель </a:t>
            </a:r>
            <a:r>
              <a:rPr lang="ru-RU" sz="1600" b="1" dirty="0" err="1"/>
              <a:t>недообучена</a:t>
            </a:r>
            <a:r>
              <a:rPr lang="ru-RU" sz="1600" dirty="0"/>
              <a:t>: прогресс еще возможен, сеть еще не смоделировала все релевантные шаблоны в тренировочных данных. Однако после нескольких итераций на тренировочных данных общность перестает улучшаться, проверочные метрики останавливают свой рост и затем начинают ухудшаться — наступает эффект </a:t>
            </a:r>
            <a:r>
              <a:rPr lang="ru-RU" sz="1600" b="1" dirty="0"/>
              <a:t>переобучения</a:t>
            </a:r>
            <a:r>
              <a:rPr lang="ru-RU" sz="1600" dirty="0"/>
              <a:t> модели. Другими словами, модель начинает обучаться шаблонам, характерным для тренировочных данных, но нехарактерным для новых данных. </a:t>
            </a:r>
          </a:p>
          <a:p>
            <a:pPr algn="just"/>
            <a:r>
              <a:rPr lang="ru-RU" sz="1600" b="1" dirty="0"/>
              <a:t>Лучший способ </a:t>
            </a:r>
            <a:r>
              <a:rPr lang="ru-RU" sz="1600" dirty="0"/>
              <a:t>предотвратить изучение моделью специфических или нерелевантных шаблонов, имеющих место в тренировочных данных, — </a:t>
            </a:r>
            <a:r>
              <a:rPr lang="ru-RU" sz="1600" b="1" dirty="0"/>
              <a:t>увеличить объем тренировочных данных</a:t>
            </a:r>
            <a:r>
              <a:rPr lang="ru-RU" sz="1600" dirty="0"/>
              <a:t>. Модель, обученная на большем объеме данных, будет иметь большую общность. Если это невозможно, следующим лучшим способом является регулирование качества информации или добавление ограничений на информацию, которую модели будет позволено сохранить. Если сеть может позволить себе сохранить только небольшое количество шаблонов, процесс оптимизации заставит ее сосредоточиться на наиболее существенных из них, что увеличит шансы на достижение более высокого уровня общности. </a:t>
            </a:r>
          </a:p>
          <a:p>
            <a:pPr algn="just"/>
            <a:r>
              <a:rPr lang="ru-RU" sz="1600" dirty="0"/>
              <a:t>Борьба с переобучением таким способом называется </a:t>
            </a:r>
            <a:r>
              <a:rPr lang="ru-RU" sz="1600" b="1" dirty="0"/>
              <a:t>регуляризацией</a:t>
            </a:r>
            <a:r>
              <a:rPr lang="ru-RU" sz="1600" dirty="0"/>
              <a:t>.</a:t>
            </a:r>
          </a:p>
        </p:txBody>
      </p:sp>
    </p:spTree>
    <p:extLst>
      <p:ext uri="{BB962C8B-B14F-4D97-AF65-F5344CB8AC3E}">
        <p14:creationId xmlns:p14="http://schemas.microsoft.com/office/powerpoint/2010/main" val="94420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Уменьшение размера сети</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22</a:t>
            </a:fld>
            <a:endParaRPr lang="ru-RU"/>
          </a:p>
        </p:txBody>
      </p:sp>
      <p:sp>
        <p:nvSpPr>
          <p:cNvPr id="3" name="Прямоугольник 2">
            <a:extLst>
              <a:ext uri="{FF2B5EF4-FFF2-40B4-BE49-F238E27FC236}">
                <a16:creationId xmlns:a16="http://schemas.microsoft.com/office/drawing/2014/main" id="{BDFBDE4E-4BEC-436F-BDF2-89DD0C8E80F8}"/>
              </a:ext>
            </a:extLst>
          </p:cNvPr>
          <p:cNvSpPr/>
          <p:nvPr/>
        </p:nvSpPr>
        <p:spPr>
          <a:xfrm>
            <a:off x="455802" y="1116652"/>
            <a:ext cx="5366158" cy="1569660"/>
          </a:xfrm>
          <a:prstGeom prst="rect">
            <a:avLst/>
          </a:prstGeom>
        </p:spPr>
        <p:txBody>
          <a:bodyPr wrap="square">
            <a:spAutoFit/>
          </a:bodyPr>
          <a:lstStyle/>
          <a:p>
            <a:pPr algn="just"/>
            <a:r>
              <a:rPr lang="ru-RU" sz="1600" dirty="0"/>
              <a:t>В общем случае процесс поиска подходящего размера модели должен начинаться с относительно небольшого количества слоев и параметров, а затем размеры слоев и их количество должны постепенно увеличиваться, пока не произойдет увеличение потерь на проверочных данных.</a:t>
            </a:r>
          </a:p>
        </p:txBody>
      </p:sp>
      <p:pic>
        <p:nvPicPr>
          <p:cNvPr id="4" name="Рисунок 3">
            <a:extLst>
              <a:ext uri="{FF2B5EF4-FFF2-40B4-BE49-F238E27FC236}">
                <a16:creationId xmlns:a16="http://schemas.microsoft.com/office/drawing/2014/main" id="{2608E7A0-81B2-48FD-AEA7-1E0453B84E33}"/>
              </a:ext>
            </a:extLst>
          </p:cNvPr>
          <p:cNvPicPr>
            <a:picLocks noChangeAspect="1"/>
          </p:cNvPicPr>
          <p:nvPr/>
        </p:nvPicPr>
        <p:blipFill>
          <a:blip r:embed="rId2"/>
          <a:stretch>
            <a:fillRect/>
          </a:stretch>
        </p:blipFill>
        <p:spPr>
          <a:xfrm>
            <a:off x="455802" y="2876627"/>
            <a:ext cx="5172797" cy="2648320"/>
          </a:xfrm>
          <a:prstGeom prst="rect">
            <a:avLst/>
          </a:prstGeom>
        </p:spPr>
      </p:pic>
      <p:sp>
        <p:nvSpPr>
          <p:cNvPr id="5" name="Прямоугольник 4">
            <a:extLst>
              <a:ext uri="{FF2B5EF4-FFF2-40B4-BE49-F238E27FC236}">
                <a16:creationId xmlns:a16="http://schemas.microsoft.com/office/drawing/2014/main" id="{C228CF34-2378-428E-9911-65CE29D39FD6}"/>
              </a:ext>
            </a:extLst>
          </p:cNvPr>
          <p:cNvSpPr/>
          <p:nvPr/>
        </p:nvSpPr>
        <p:spPr>
          <a:xfrm>
            <a:off x="6193871" y="1033430"/>
            <a:ext cx="5757337" cy="1754326"/>
          </a:xfrm>
          <a:prstGeom prst="rect">
            <a:avLst/>
          </a:prstGeom>
        </p:spPr>
        <p:txBody>
          <a:bodyPr wrap="square">
            <a:spAutoFit/>
          </a:bodyPr>
          <a:lstStyle/>
          <a:p>
            <a:pPr algn="just"/>
            <a:r>
              <a:rPr lang="ru-RU" dirty="0"/>
              <a:t>На рис. представлены для сравнения графики потерь на проверочных данных для исходной сети и уменьшенной ее версии. Точками представлены значения потерь для меньшей сети, а крестиками — для исходной (напомню, что чем ниже потери, тем выше качество модели).</a:t>
            </a:r>
          </a:p>
        </p:txBody>
      </p:sp>
      <p:pic>
        <p:nvPicPr>
          <p:cNvPr id="6" name="Рисунок 5">
            <a:extLst>
              <a:ext uri="{FF2B5EF4-FFF2-40B4-BE49-F238E27FC236}">
                <a16:creationId xmlns:a16="http://schemas.microsoft.com/office/drawing/2014/main" id="{D3F86192-A3BD-4E8A-9948-AE69A16B4E3A}"/>
              </a:ext>
            </a:extLst>
          </p:cNvPr>
          <p:cNvPicPr>
            <a:picLocks noChangeAspect="1"/>
          </p:cNvPicPr>
          <p:nvPr/>
        </p:nvPicPr>
        <p:blipFill>
          <a:blip r:embed="rId3"/>
          <a:stretch>
            <a:fillRect/>
          </a:stretch>
        </p:blipFill>
        <p:spPr>
          <a:xfrm>
            <a:off x="6323901" y="2938724"/>
            <a:ext cx="4862094" cy="3017459"/>
          </a:xfrm>
          <a:prstGeom prst="rect">
            <a:avLst/>
          </a:prstGeom>
        </p:spPr>
      </p:pic>
    </p:spTree>
    <p:extLst>
      <p:ext uri="{BB962C8B-B14F-4D97-AF65-F5344CB8AC3E}">
        <p14:creationId xmlns:p14="http://schemas.microsoft.com/office/powerpoint/2010/main" val="190160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Уменьшение размера сети</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23</a:t>
            </a:fld>
            <a:endParaRPr lang="ru-RU"/>
          </a:p>
        </p:txBody>
      </p:sp>
      <p:sp>
        <p:nvSpPr>
          <p:cNvPr id="7" name="Прямоугольник 6">
            <a:extLst>
              <a:ext uri="{FF2B5EF4-FFF2-40B4-BE49-F238E27FC236}">
                <a16:creationId xmlns:a16="http://schemas.microsoft.com/office/drawing/2014/main" id="{4A1E820A-B88B-4A97-A7E7-A3F7EE7798BD}"/>
              </a:ext>
            </a:extLst>
          </p:cNvPr>
          <p:cNvSpPr/>
          <p:nvPr/>
        </p:nvSpPr>
        <p:spPr>
          <a:xfrm>
            <a:off x="302003" y="1125708"/>
            <a:ext cx="6014907" cy="1815882"/>
          </a:xfrm>
          <a:prstGeom prst="rect">
            <a:avLst/>
          </a:prstGeom>
        </p:spPr>
        <p:txBody>
          <a:bodyPr wrap="square">
            <a:spAutoFit/>
          </a:bodyPr>
          <a:lstStyle/>
          <a:p>
            <a:pPr algn="just"/>
            <a:r>
              <a:rPr lang="ru-RU" sz="1600" dirty="0"/>
              <a:t>Как видите, эффект переобучения уменьшенной сети возникает позже, чем исходной (после шести эпох, а не четырех), и после переобучения ее качество ухудшается более плавно. </a:t>
            </a:r>
          </a:p>
          <a:p>
            <a:pPr algn="just"/>
            <a:r>
              <a:rPr lang="ru-RU" sz="1600" dirty="0"/>
              <a:t>Теперь для контраста добавим сеть с большей емкостью — намного большей, чем необходимо для данной задачи (листинг 4.5).</a:t>
            </a:r>
          </a:p>
        </p:txBody>
      </p:sp>
      <p:pic>
        <p:nvPicPr>
          <p:cNvPr id="8" name="Рисунок 7">
            <a:extLst>
              <a:ext uri="{FF2B5EF4-FFF2-40B4-BE49-F238E27FC236}">
                <a16:creationId xmlns:a16="http://schemas.microsoft.com/office/drawing/2014/main" id="{669A9E08-2A02-424D-A385-9572A1C664D0}"/>
              </a:ext>
            </a:extLst>
          </p:cNvPr>
          <p:cNvPicPr>
            <a:picLocks noChangeAspect="1"/>
          </p:cNvPicPr>
          <p:nvPr/>
        </p:nvPicPr>
        <p:blipFill>
          <a:blip r:embed="rId2"/>
          <a:stretch>
            <a:fillRect/>
          </a:stretch>
        </p:blipFill>
        <p:spPr>
          <a:xfrm>
            <a:off x="455802" y="2972142"/>
            <a:ext cx="4296375" cy="819264"/>
          </a:xfrm>
          <a:prstGeom prst="rect">
            <a:avLst/>
          </a:prstGeom>
        </p:spPr>
      </p:pic>
      <p:sp>
        <p:nvSpPr>
          <p:cNvPr id="9" name="Прямоугольник 8">
            <a:extLst>
              <a:ext uri="{FF2B5EF4-FFF2-40B4-BE49-F238E27FC236}">
                <a16:creationId xmlns:a16="http://schemas.microsoft.com/office/drawing/2014/main" id="{35FAFDC7-D389-4DA7-8C3D-A4723212122A}"/>
              </a:ext>
            </a:extLst>
          </p:cNvPr>
          <p:cNvSpPr/>
          <p:nvPr/>
        </p:nvSpPr>
        <p:spPr>
          <a:xfrm>
            <a:off x="370514" y="3970014"/>
            <a:ext cx="5845728" cy="1077218"/>
          </a:xfrm>
          <a:prstGeom prst="rect">
            <a:avLst/>
          </a:prstGeom>
        </p:spPr>
        <p:txBody>
          <a:bodyPr wrap="square">
            <a:spAutoFit/>
          </a:bodyPr>
          <a:lstStyle/>
          <a:p>
            <a:pPr algn="just"/>
            <a:r>
              <a:rPr lang="ru-RU" sz="1600" dirty="0"/>
              <a:t>На рис. приводятся для сравнения графики потерь на проверочных данных для большой и исходной сетей. Точками представлены значения потерь для большей сети, а крестиками — для исходной.</a:t>
            </a:r>
          </a:p>
        </p:txBody>
      </p:sp>
      <p:pic>
        <p:nvPicPr>
          <p:cNvPr id="10" name="Рисунок 9">
            <a:extLst>
              <a:ext uri="{FF2B5EF4-FFF2-40B4-BE49-F238E27FC236}">
                <a16:creationId xmlns:a16="http://schemas.microsoft.com/office/drawing/2014/main" id="{F2C1D535-1480-4C45-82C9-BAC28AE4189C}"/>
              </a:ext>
            </a:extLst>
          </p:cNvPr>
          <p:cNvPicPr>
            <a:picLocks noChangeAspect="1"/>
          </p:cNvPicPr>
          <p:nvPr/>
        </p:nvPicPr>
        <p:blipFill>
          <a:blip r:embed="rId3"/>
          <a:stretch>
            <a:fillRect/>
          </a:stretch>
        </p:blipFill>
        <p:spPr>
          <a:xfrm>
            <a:off x="6777228" y="1125708"/>
            <a:ext cx="4533900" cy="2495550"/>
          </a:xfrm>
          <a:prstGeom prst="rect">
            <a:avLst/>
          </a:prstGeom>
        </p:spPr>
      </p:pic>
      <p:sp>
        <p:nvSpPr>
          <p:cNvPr id="11" name="Прямоугольник 10">
            <a:extLst>
              <a:ext uri="{FF2B5EF4-FFF2-40B4-BE49-F238E27FC236}">
                <a16:creationId xmlns:a16="http://schemas.microsoft.com/office/drawing/2014/main" id="{16CB2088-5E11-47C2-9FBC-9254147F399B}"/>
              </a:ext>
            </a:extLst>
          </p:cNvPr>
          <p:cNvSpPr/>
          <p:nvPr/>
        </p:nvSpPr>
        <p:spPr>
          <a:xfrm>
            <a:off x="370514" y="5072455"/>
            <a:ext cx="6096000" cy="1077218"/>
          </a:xfrm>
          <a:prstGeom prst="rect">
            <a:avLst/>
          </a:prstGeom>
        </p:spPr>
        <p:txBody>
          <a:bodyPr>
            <a:spAutoFit/>
          </a:bodyPr>
          <a:lstStyle/>
          <a:p>
            <a:pPr algn="just"/>
            <a:r>
              <a:rPr lang="ru-RU" sz="1600" dirty="0"/>
              <a:t>Переобучение увеличенной модели наступает почти сразу же, после одной эпохи, и имеет намного более серьезные последствия. Результаты измерения потерь на этапе проверки оказываются слишком искаженными</a:t>
            </a:r>
          </a:p>
        </p:txBody>
      </p:sp>
      <p:pic>
        <p:nvPicPr>
          <p:cNvPr id="12" name="Рисунок 11">
            <a:extLst>
              <a:ext uri="{FF2B5EF4-FFF2-40B4-BE49-F238E27FC236}">
                <a16:creationId xmlns:a16="http://schemas.microsoft.com/office/drawing/2014/main" id="{4C3617B3-ECB5-4683-907A-D93F174502B7}"/>
              </a:ext>
            </a:extLst>
          </p:cNvPr>
          <p:cNvPicPr>
            <a:picLocks noChangeAspect="1"/>
          </p:cNvPicPr>
          <p:nvPr/>
        </p:nvPicPr>
        <p:blipFill>
          <a:blip r:embed="rId4"/>
          <a:stretch>
            <a:fillRect/>
          </a:stretch>
        </p:blipFill>
        <p:spPr>
          <a:xfrm>
            <a:off x="6777228" y="3621258"/>
            <a:ext cx="4057650" cy="2533650"/>
          </a:xfrm>
          <a:prstGeom prst="rect">
            <a:avLst/>
          </a:prstGeom>
        </p:spPr>
      </p:pic>
    </p:spTree>
    <p:extLst>
      <p:ext uri="{BB962C8B-B14F-4D97-AF65-F5344CB8AC3E}">
        <p14:creationId xmlns:p14="http://schemas.microsoft.com/office/powerpoint/2010/main" val="288428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Добавление регуляризации весов</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24</a:t>
            </a:fld>
            <a:endParaRPr lang="ru-RU"/>
          </a:p>
        </p:txBody>
      </p:sp>
      <p:pic>
        <p:nvPicPr>
          <p:cNvPr id="3" name="Рисунок 2">
            <a:extLst>
              <a:ext uri="{FF2B5EF4-FFF2-40B4-BE49-F238E27FC236}">
                <a16:creationId xmlns:a16="http://schemas.microsoft.com/office/drawing/2014/main" id="{49944A4A-8DE8-4410-A220-5573D9898D9B}"/>
              </a:ext>
            </a:extLst>
          </p:cNvPr>
          <p:cNvPicPr>
            <a:picLocks noChangeAspect="1"/>
          </p:cNvPicPr>
          <p:nvPr/>
        </p:nvPicPr>
        <p:blipFill>
          <a:blip r:embed="rId2"/>
          <a:stretch>
            <a:fillRect/>
          </a:stretch>
        </p:blipFill>
        <p:spPr>
          <a:xfrm>
            <a:off x="600254" y="1280125"/>
            <a:ext cx="4934639" cy="4039164"/>
          </a:xfrm>
          <a:prstGeom prst="rect">
            <a:avLst/>
          </a:prstGeom>
        </p:spPr>
      </p:pic>
      <p:pic>
        <p:nvPicPr>
          <p:cNvPr id="5" name="Рисунок 4">
            <a:extLst>
              <a:ext uri="{FF2B5EF4-FFF2-40B4-BE49-F238E27FC236}">
                <a16:creationId xmlns:a16="http://schemas.microsoft.com/office/drawing/2014/main" id="{209643D6-E08A-42E1-A2C8-8EC59D595755}"/>
              </a:ext>
            </a:extLst>
          </p:cNvPr>
          <p:cNvPicPr>
            <a:picLocks noChangeAspect="1"/>
          </p:cNvPicPr>
          <p:nvPr/>
        </p:nvPicPr>
        <p:blipFill>
          <a:blip r:embed="rId3"/>
          <a:stretch>
            <a:fillRect/>
          </a:stretch>
        </p:blipFill>
        <p:spPr>
          <a:xfrm>
            <a:off x="6018577" y="1223499"/>
            <a:ext cx="4533900" cy="3924300"/>
          </a:xfrm>
          <a:prstGeom prst="rect">
            <a:avLst/>
          </a:prstGeom>
        </p:spPr>
      </p:pic>
      <p:pic>
        <p:nvPicPr>
          <p:cNvPr id="6" name="Рисунок 5">
            <a:extLst>
              <a:ext uri="{FF2B5EF4-FFF2-40B4-BE49-F238E27FC236}">
                <a16:creationId xmlns:a16="http://schemas.microsoft.com/office/drawing/2014/main" id="{752B100C-9C66-48E5-963F-683B1A5D8DC8}"/>
              </a:ext>
            </a:extLst>
          </p:cNvPr>
          <p:cNvPicPr>
            <a:picLocks noChangeAspect="1"/>
          </p:cNvPicPr>
          <p:nvPr/>
        </p:nvPicPr>
        <p:blipFill>
          <a:blip r:embed="rId4"/>
          <a:stretch>
            <a:fillRect/>
          </a:stretch>
        </p:blipFill>
        <p:spPr>
          <a:xfrm>
            <a:off x="5869893" y="5214872"/>
            <a:ext cx="4982270" cy="1562318"/>
          </a:xfrm>
          <a:prstGeom prst="rect">
            <a:avLst/>
          </a:prstGeom>
        </p:spPr>
      </p:pic>
    </p:spTree>
    <p:extLst>
      <p:ext uri="{BB962C8B-B14F-4D97-AF65-F5344CB8AC3E}">
        <p14:creationId xmlns:p14="http://schemas.microsoft.com/office/powerpoint/2010/main" val="261862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Добавление прореживания</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25</a:t>
            </a:fld>
            <a:endParaRPr lang="ru-RU"/>
          </a:p>
        </p:txBody>
      </p:sp>
      <p:pic>
        <p:nvPicPr>
          <p:cNvPr id="5" name="Рисунок 4">
            <a:extLst>
              <a:ext uri="{FF2B5EF4-FFF2-40B4-BE49-F238E27FC236}">
                <a16:creationId xmlns:a16="http://schemas.microsoft.com/office/drawing/2014/main" id="{FA5E392C-4821-47A5-BA78-5AA6AA0E7064}"/>
              </a:ext>
            </a:extLst>
          </p:cNvPr>
          <p:cNvPicPr>
            <a:picLocks noChangeAspect="1"/>
          </p:cNvPicPr>
          <p:nvPr/>
        </p:nvPicPr>
        <p:blipFill>
          <a:blip r:embed="rId2"/>
          <a:stretch>
            <a:fillRect/>
          </a:stretch>
        </p:blipFill>
        <p:spPr>
          <a:xfrm>
            <a:off x="666229" y="1133164"/>
            <a:ext cx="4953691" cy="5229955"/>
          </a:xfrm>
          <a:prstGeom prst="rect">
            <a:avLst/>
          </a:prstGeom>
        </p:spPr>
      </p:pic>
      <p:pic>
        <p:nvPicPr>
          <p:cNvPr id="6" name="Рисунок 5">
            <a:extLst>
              <a:ext uri="{FF2B5EF4-FFF2-40B4-BE49-F238E27FC236}">
                <a16:creationId xmlns:a16="http://schemas.microsoft.com/office/drawing/2014/main" id="{BA773416-ACB2-49E0-AB87-F7D53BC41AD7}"/>
              </a:ext>
            </a:extLst>
          </p:cNvPr>
          <p:cNvPicPr>
            <a:picLocks noChangeAspect="1"/>
          </p:cNvPicPr>
          <p:nvPr/>
        </p:nvPicPr>
        <p:blipFill>
          <a:blip r:embed="rId3"/>
          <a:stretch>
            <a:fillRect/>
          </a:stretch>
        </p:blipFill>
        <p:spPr>
          <a:xfrm>
            <a:off x="6231602" y="1133164"/>
            <a:ext cx="4467843" cy="5440610"/>
          </a:xfrm>
          <a:prstGeom prst="rect">
            <a:avLst/>
          </a:prstGeom>
        </p:spPr>
      </p:pic>
    </p:spTree>
    <p:extLst>
      <p:ext uri="{BB962C8B-B14F-4D97-AF65-F5344CB8AC3E}">
        <p14:creationId xmlns:p14="http://schemas.microsoft.com/office/powerpoint/2010/main" val="288639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Обобщенный процесс решения задач машинного обучения</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26</a:t>
            </a:fld>
            <a:endParaRPr lang="ru-RU"/>
          </a:p>
        </p:txBody>
      </p:sp>
      <p:sp>
        <p:nvSpPr>
          <p:cNvPr id="3" name="Прямоугольник 2">
            <a:extLst>
              <a:ext uri="{FF2B5EF4-FFF2-40B4-BE49-F238E27FC236}">
                <a16:creationId xmlns:a16="http://schemas.microsoft.com/office/drawing/2014/main" id="{4553F7D0-44FD-47E1-B876-BC72640F9B0D}"/>
              </a:ext>
            </a:extLst>
          </p:cNvPr>
          <p:cNvSpPr/>
          <p:nvPr/>
        </p:nvSpPr>
        <p:spPr>
          <a:xfrm>
            <a:off x="456231" y="1431048"/>
            <a:ext cx="5617828" cy="1077218"/>
          </a:xfrm>
          <a:prstGeom prst="rect">
            <a:avLst/>
          </a:prstGeom>
        </p:spPr>
        <p:txBody>
          <a:bodyPr wrap="square">
            <a:spAutoFit/>
          </a:bodyPr>
          <a:lstStyle/>
          <a:p>
            <a:pPr algn="just"/>
            <a:r>
              <a:rPr lang="ru-RU" sz="1600" dirty="0"/>
              <a:t>Универсальная схема, которую можно использовать для решения любых задач машинного обучения связывает воедино: определение задачи, оценку, конструирование признаков и ослабление проблемы переобучения</a:t>
            </a:r>
          </a:p>
        </p:txBody>
      </p:sp>
      <p:sp>
        <p:nvSpPr>
          <p:cNvPr id="4" name="Прямоугольник 3">
            <a:extLst>
              <a:ext uri="{FF2B5EF4-FFF2-40B4-BE49-F238E27FC236}">
                <a16:creationId xmlns:a16="http://schemas.microsoft.com/office/drawing/2014/main" id="{24C66B41-B493-4832-80C4-6E74F2D08B85}"/>
              </a:ext>
            </a:extLst>
          </p:cNvPr>
          <p:cNvSpPr/>
          <p:nvPr/>
        </p:nvSpPr>
        <p:spPr>
          <a:xfrm>
            <a:off x="435627" y="2533115"/>
            <a:ext cx="4904997" cy="1107996"/>
          </a:xfrm>
          <a:prstGeom prst="rect">
            <a:avLst/>
          </a:prstGeom>
        </p:spPr>
        <p:txBody>
          <a:bodyPr wrap="none">
            <a:spAutoFit/>
          </a:bodyPr>
          <a:lstStyle/>
          <a:p>
            <a:pPr marL="285750" indent="-285750">
              <a:buFont typeface="Arial" panose="020B0604020202020204" pitchFamily="34" charset="0"/>
              <a:buChar char="•"/>
            </a:pPr>
            <a:r>
              <a:rPr lang="ru-RU" sz="1600" dirty="0"/>
              <a:t>Определение задачи и создание набора данных</a:t>
            </a:r>
          </a:p>
          <a:p>
            <a:pPr marL="285750" indent="-285750">
              <a:buFont typeface="Arial" panose="020B0604020202020204" pitchFamily="34" charset="0"/>
              <a:buChar char="•"/>
            </a:pPr>
            <a:r>
              <a:rPr lang="ru-RU" sz="1600" dirty="0"/>
              <a:t>Выбор меры успеха</a:t>
            </a:r>
          </a:p>
          <a:p>
            <a:pPr marL="285750" indent="-285750">
              <a:buFont typeface="Arial" panose="020B0604020202020204" pitchFamily="34" charset="0"/>
              <a:buChar char="•"/>
            </a:pPr>
            <a:r>
              <a:rPr lang="ru-RU" sz="1600" dirty="0"/>
              <a:t>Выбор протокола оценки</a:t>
            </a:r>
          </a:p>
          <a:p>
            <a:pPr marL="285750" indent="-285750">
              <a:buFont typeface="Arial" panose="020B0604020202020204" pitchFamily="34" charset="0"/>
              <a:buChar char="•"/>
            </a:pPr>
            <a:endParaRPr lang="ru-RU" dirty="0"/>
          </a:p>
        </p:txBody>
      </p:sp>
      <p:pic>
        <p:nvPicPr>
          <p:cNvPr id="7" name="Рисунок 6">
            <a:extLst>
              <a:ext uri="{FF2B5EF4-FFF2-40B4-BE49-F238E27FC236}">
                <a16:creationId xmlns:a16="http://schemas.microsoft.com/office/drawing/2014/main" id="{316CA17E-58B5-4CD3-A30D-8FED97761D62}"/>
              </a:ext>
            </a:extLst>
          </p:cNvPr>
          <p:cNvPicPr>
            <a:picLocks noChangeAspect="1"/>
          </p:cNvPicPr>
          <p:nvPr/>
        </p:nvPicPr>
        <p:blipFill>
          <a:blip r:embed="rId2"/>
          <a:stretch>
            <a:fillRect/>
          </a:stretch>
        </p:blipFill>
        <p:spPr>
          <a:xfrm>
            <a:off x="456103" y="3429000"/>
            <a:ext cx="4944165" cy="2210108"/>
          </a:xfrm>
          <a:prstGeom prst="rect">
            <a:avLst/>
          </a:prstGeom>
        </p:spPr>
      </p:pic>
      <p:sp>
        <p:nvSpPr>
          <p:cNvPr id="8" name="Прямоугольник 7">
            <a:extLst>
              <a:ext uri="{FF2B5EF4-FFF2-40B4-BE49-F238E27FC236}">
                <a16:creationId xmlns:a16="http://schemas.microsoft.com/office/drawing/2014/main" id="{F884C3BF-C383-46ED-A215-B3453B499186}"/>
              </a:ext>
            </a:extLst>
          </p:cNvPr>
          <p:cNvSpPr/>
          <p:nvPr/>
        </p:nvSpPr>
        <p:spPr>
          <a:xfrm>
            <a:off x="6323901" y="1631103"/>
            <a:ext cx="6096000" cy="338554"/>
          </a:xfrm>
          <a:prstGeom prst="rect">
            <a:avLst/>
          </a:prstGeom>
        </p:spPr>
        <p:txBody>
          <a:bodyPr>
            <a:spAutoFit/>
          </a:bodyPr>
          <a:lstStyle/>
          <a:p>
            <a:pPr marL="285750" indent="-285750">
              <a:buFont typeface="Arial" panose="020B0604020202020204" pitchFamily="34" charset="0"/>
              <a:buChar char="•"/>
            </a:pPr>
            <a:r>
              <a:rPr lang="ru-RU" sz="1600" dirty="0"/>
              <a:t>Предварительная подготовка данных</a:t>
            </a:r>
          </a:p>
        </p:txBody>
      </p:sp>
      <p:pic>
        <p:nvPicPr>
          <p:cNvPr id="9" name="Рисунок 8">
            <a:extLst>
              <a:ext uri="{FF2B5EF4-FFF2-40B4-BE49-F238E27FC236}">
                <a16:creationId xmlns:a16="http://schemas.microsoft.com/office/drawing/2014/main" id="{E1912858-CD6D-4DE6-8320-7ADE5AF7411A}"/>
              </a:ext>
            </a:extLst>
          </p:cNvPr>
          <p:cNvPicPr>
            <a:picLocks noChangeAspect="1"/>
          </p:cNvPicPr>
          <p:nvPr/>
        </p:nvPicPr>
        <p:blipFill>
          <a:blip r:embed="rId3"/>
          <a:stretch>
            <a:fillRect/>
          </a:stretch>
        </p:blipFill>
        <p:spPr>
          <a:xfrm>
            <a:off x="6391013" y="2171524"/>
            <a:ext cx="4858428" cy="2362530"/>
          </a:xfrm>
          <a:prstGeom prst="rect">
            <a:avLst/>
          </a:prstGeom>
        </p:spPr>
      </p:pic>
    </p:spTree>
    <p:extLst>
      <p:ext uri="{BB962C8B-B14F-4D97-AF65-F5344CB8AC3E}">
        <p14:creationId xmlns:p14="http://schemas.microsoft.com/office/powerpoint/2010/main" val="365014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55802" y="220091"/>
            <a:ext cx="11736198" cy="1003408"/>
          </a:xfrm>
        </p:spPr>
        <p:txBody>
          <a:bodyPr>
            <a:noAutofit/>
          </a:bodyPr>
          <a:lstStyle/>
          <a:p>
            <a:r>
              <a:rPr lang="ru-RU" sz="3600" dirty="0"/>
              <a:t>Обобщенный процесс решения задач машинного обучения</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27</a:t>
            </a:fld>
            <a:endParaRPr lang="ru-RU"/>
          </a:p>
        </p:txBody>
      </p:sp>
      <p:pic>
        <p:nvPicPr>
          <p:cNvPr id="5" name="Рисунок 4">
            <a:extLst>
              <a:ext uri="{FF2B5EF4-FFF2-40B4-BE49-F238E27FC236}">
                <a16:creationId xmlns:a16="http://schemas.microsoft.com/office/drawing/2014/main" id="{84A13F7A-1FB4-4CE0-9E7F-D5846016B1EA}"/>
              </a:ext>
            </a:extLst>
          </p:cNvPr>
          <p:cNvPicPr>
            <a:picLocks noChangeAspect="1"/>
          </p:cNvPicPr>
          <p:nvPr/>
        </p:nvPicPr>
        <p:blipFill>
          <a:blip r:embed="rId2"/>
          <a:stretch>
            <a:fillRect/>
          </a:stretch>
        </p:blipFill>
        <p:spPr>
          <a:xfrm>
            <a:off x="567409" y="1370790"/>
            <a:ext cx="4782217" cy="962159"/>
          </a:xfrm>
          <a:prstGeom prst="rect">
            <a:avLst/>
          </a:prstGeom>
        </p:spPr>
      </p:pic>
      <p:pic>
        <p:nvPicPr>
          <p:cNvPr id="6" name="Рисунок 5">
            <a:extLst>
              <a:ext uri="{FF2B5EF4-FFF2-40B4-BE49-F238E27FC236}">
                <a16:creationId xmlns:a16="http://schemas.microsoft.com/office/drawing/2014/main" id="{8584BBCD-AA69-47AF-A55A-7BE1D4971452}"/>
              </a:ext>
            </a:extLst>
          </p:cNvPr>
          <p:cNvPicPr>
            <a:picLocks noChangeAspect="1"/>
          </p:cNvPicPr>
          <p:nvPr/>
        </p:nvPicPr>
        <p:blipFill>
          <a:blip r:embed="rId3"/>
          <a:stretch>
            <a:fillRect/>
          </a:stretch>
        </p:blipFill>
        <p:spPr>
          <a:xfrm>
            <a:off x="567409" y="2480240"/>
            <a:ext cx="4887007" cy="2067213"/>
          </a:xfrm>
          <a:prstGeom prst="rect">
            <a:avLst/>
          </a:prstGeom>
        </p:spPr>
      </p:pic>
      <p:pic>
        <p:nvPicPr>
          <p:cNvPr id="10" name="Рисунок 9">
            <a:extLst>
              <a:ext uri="{FF2B5EF4-FFF2-40B4-BE49-F238E27FC236}">
                <a16:creationId xmlns:a16="http://schemas.microsoft.com/office/drawing/2014/main" id="{D2C8D48A-D6C9-46C0-8849-315E47F697A7}"/>
              </a:ext>
            </a:extLst>
          </p:cNvPr>
          <p:cNvPicPr>
            <a:picLocks noChangeAspect="1"/>
          </p:cNvPicPr>
          <p:nvPr/>
        </p:nvPicPr>
        <p:blipFill>
          <a:blip r:embed="rId4"/>
          <a:stretch>
            <a:fillRect/>
          </a:stretch>
        </p:blipFill>
        <p:spPr>
          <a:xfrm>
            <a:off x="477254" y="4547453"/>
            <a:ext cx="4962525" cy="2257425"/>
          </a:xfrm>
          <a:prstGeom prst="rect">
            <a:avLst/>
          </a:prstGeom>
        </p:spPr>
      </p:pic>
      <p:pic>
        <p:nvPicPr>
          <p:cNvPr id="11" name="Рисунок 10">
            <a:extLst>
              <a:ext uri="{FF2B5EF4-FFF2-40B4-BE49-F238E27FC236}">
                <a16:creationId xmlns:a16="http://schemas.microsoft.com/office/drawing/2014/main" id="{5E5159F6-2847-4FB6-AFEC-0CC2A7E70661}"/>
              </a:ext>
            </a:extLst>
          </p:cNvPr>
          <p:cNvPicPr>
            <a:picLocks noChangeAspect="1"/>
          </p:cNvPicPr>
          <p:nvPr/>
        </p:nvPicPr>
        <p:blipFill>
          <a:blip r:embed="rId5"/>
          <a:stretch>
            <a:fillRect/>
          </a:stretch>
        </p:blipFill>
        <p:spPr>
          <a:xfrm>
            <a:off x="5825823" y="1370790"/>
            <a:ext cx="4781550" cy="2609850"/>
          </a:xfrm>
          <a:prstGeom prst="rect">
            <a:avLst/>
          </a:prstGeom>
        </p:spPr>
      </p:pic>
      <p:pic>
        <p:nvPicPr>
          <p:cNvPr id="12" name="Рисунок 11">
            <a:extLst>
              <a:ext uri="{FF2B5EF4-FFF2-40B4-BE49-F238E27FC236}">
                <a16:creationId xmlns:a16="http://schemas.microsoft.com/office/drawing/2014/main" id="{D7D51C0C-3D9A-407C-9907-92BA83D50625}"/>
              </a:ext>
            </a:extLst>
          </p:cNvPr>
          <p:cNvPicPr>
            <a:picLocks noChangeAspect="1"/>
          </p:cNvPicPr>
          <p:nvPr/>
        </p:nvPicPr>
        <p:blipFill>
          <a:blip r:embed="rId6"/>
          <a:stretch>
            <a:fillRect/>
          </a:stretch>
        </p:blipFill>
        <p:spPr>
          <a:xfrm>
            <a:off x="5782961" y="3924300"/>
            <a:ext cx="4867275" cy="2933700"/>
          </a:xfrm>
          <a:prstGeom prst="rect">
            <a:avLst/>
          </a:prstGeom>
        </p:spPr>
      </p:pic>
    </p:spTree>
    <p:extLst>
      <p:ext uri="{BB962C8B-B14F-4D97-AF65-F5344CB8AC3E}">
        <p14:creationId xmlns:p14="http://schemas.microsoft.com/office/powerpoint/2010/main" val="106993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624328"/>
            <a:ext cx="10058400" cy="1609344"/>
          </a:xfrm>
        </p:spPr>
        <p:txBody>
          <a:bodyPr/>
          <a:lstStyle/>
          <a:p>
            <a:pPr algn="ctr"/>
            <a:r>
              <a:rPr lang="ru-RU" dirty="0"/>
              <a:t>Спасибо за внимание!</a:t>
            </a:r>
          </a:p>
        </p:txBody>
      </p:sp>
      <p:sp>
        <p:nvSpPr>
          <p:cNvPr id="8" name="Номер слайда 7">
            <a:extLst>
              <a:ext uri="{FF2B5EF4-FFF2-40B4-BE49-F238E27FC236}">
                <a16:creationId xmlns:a16="http://schemas.microsoft.com/office/drawing/2014/main" id="{D232A726-C55F-11AA-5F67-7C0D14FD488F}"/>
              </a:ext>
            </a:extLst>
          </p:cNvPr>
          <p:cNvSpPr>
            <a:spLocks noGrp="1"/>
          </p:cNvSpPr>
          <p:nvPr>
            <p:ph type="sldNum" sz="quarter" idx="12"/>
          </p:nvPr>
        </p:nvSpPr>
        <p:spPr/>
        <p:txBody>
          <a:bodyPr/>
          <a:lstStyle/>
          <a:p>
            <a:fld id="{D6A5EE95-EF0E-458A-AF96-B4EE627C9645}" type="slidenum">
              <a:rPr lang="ru-RU" smtClean="0"/>
              <a:t>28</a:t>
            </a:fld>
            <a:endParaRPr lang="ru-RU"/>
          </a:p>
        </p:txBody>
      </p:sp>
    </p:spTree>
    <p:extLst>
      <p:ext uri="{BB962C8B-B14F-4D97-AF65-F5344CB8AC3E}">
        <p14:creationId xmlns:p14="http://schemas.microsoft.com/office/powerpoint/2010/main" val="34524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18FA8-0034-4F1A-AD54-F63C92AD24D3}"/>
              </a:ext>
            </a:extLst>
          </p:cNvPr>
          <p:cNvSpPr>
            <a:spLocks noGrp="1"/>
          </p:cNvSpPr>
          <p:nvPr>
            <p:ph type="title"/>
          </p:nvPr>
        </p:nvSpPr>
        <p:spPr/>
        <p:txBody>
          <a:bodyPr/>
          <a:lstStyle/>
          <a:p>
            <a:r>
              <a:rPr lang="ru-RU" dirty="0"/>
              <a:t>Темы</a:t>
            </a:r>
          </a:p>
        </p:txBody>
      </p:sp>
      <p:sp>
        <p:nvSpPr>
          <p:cNvPr id="3" name="Объект 2">
            <a:extLst>
              <a:ext uri="{FF2B5EF4-FFF2-40B4-BE49-F238E27FC236}">
                <a16:creationId xmlns:a16="http://schemas.microsoft.com/office/drawing/2014/main" id="{D6CD554E-CAB7-4566-8A64-2716AF5006DF}"/>
              </a:ext>
            </a:extLst>
          </p:cNvPr>
          <p:cNvSpPr>
            <a:spLocks noGrp="1"/>
          </p:cNvSpPr>
          <p:nvPr>
            <p:ph idx="1"/>
          </p:nvPr>
        </p:nvSpPr>
        <p:spPr/>
        <p:txBody>
          <a:bodyPr/>
          <a:lstStyle/>
          <a:p>
            <a:r>
              <a:rPr lang="ru-RU" dirty="0"/>
              <a:t>Классификация и регрессия</a:t>
            </a:r>
          </a:p>
          <a:p>
            <a:r>
              <a:rPr lang="ru-RU" dirty="0"/>
              <a:t>Основы машинного обучения</a:t>
            </a:r>
          </a:p>
          <a:p>
            <a:pPr marL="0" indent="0">
              <a:buNone/>
            </a:pPr>
            <a:endParaRPr lang="ru-RU" dirty="0"/>
          </a:p>
          <a:p>
            <a:pPr marL="0" indent="0">
              <a:buNone/>
            </a:pPr>
            <a:endParaRPr lang="ru-RU" dirty="0"/>
          </a:p>
        </p:txBody>
      </p:sp>
      <p:sp>
        <p:nvSpPr>
          <p:cNvPr id="4" name="Номер слайда 3">
            <a:extLst>
              <a:ext uri="{FF2B5EF4-FFF2-40B4-BE49-F238E27FC236}">
                <a16:creationId xmlns:a16="http://schemas.microsoft.com/office/drawing/2014/main" id="{E0E0EBA9-A5BE-7EFE-EA71-C4C37D628705}"/>
              </a:ext>
            </a:extLst>
          </p:cNvPr>
          <p:cNvSpPr>
            <a:spLocks noGrp="1"/>
          </p:cNvSpPr>
          <p:nvPr>
            <p:ph type="sldNum" sz="quarter" idx="12"/>
          </p:nvPr>
        </p:nvSpPr>
        <p:spPr/>
        <p:txBody>
          <a:bodyPr/>
          <a:lstStyle/>
          <a:p>
            <a:fld id="{D6A5EE95-EF0E-458A-AF96-B4EE627C9645}" type="slidenum">
              <a:rPr lang="ru-RU" smtClean="0"/>
              <a:pPr/>
              <a:t>3</a:t>
            </a:fld>
            <a:endParaRPr lang="ru-RU"/>
          </a:p>
        </p:txBody>
      </p:sp>
      <p:pic>
        <p:nvPicPr>
          <p:cNvPr id="6" name="Рисунок 5">
            <a:extLst>
              <a:ext uri="{FF2B5EF4-FFF2-40B4-BE49-F238E27FC236}">
                <a16:creationId xmlns:a16="http://schemas.microsoft.com/office/drawing/2014/main" id="{BD821C65-CA0F-81A6-B9B0-6D1C27092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251" y="1403604"/>
            <a:ext cx="4050792" cy="4050792"/>
          </a:xfrm>
          <a:prstGeom prst="ellipse">
            <a:avLst/>
          </a:prstGeom>
          <a:ln>
            <a:noFill/>
          </a:ln>
          <a:effectLst>
            <a:softEdge rad="112500"/>
          </a:effectLst>
        </p:spPr>
      </p:pic>
    </p:spTree>
    <p:extLst>
      <p:ext uri="{BB962C8B-B14F-4D97-AF65-F5344CB8AC3E}">
        <p14:creationId xmlns:p14="http://schemas.microsoft.com/office/powerpoint/2010/main" val="375739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4</a:t>
            </a:fld>
            <a:endParaRPr lang="ru-RU"/>
          </a:p>
        </p:txBody>
      </p:sp>
      <p:sp>
        <p:nvSpPr>
          <p:cNvPr id="6" name="Прямоугольник 5">
            <a:extLst>
              <a:ext uri="{FF2B5EF4-FFF2-40B4-BE49-F238E27FC236}">
                <a16:creationId xmlns:a16="http://schemas.microsoft.com/office/drawing/2014/main" id="{537847F5-B1E8-4EA3-8D9E-3113F2F6CA9A}"/>
              </a:ext>
            </a:extLst>
          </p:cNvPr>
          <p:cNvSpPr/>
          <p:nvPr/>
        </p:nvSpPr>
        <p:spPr>
          <a:xfrm>
            <a:off x="497748" y="2446314"/>
            <a:ext cx="6096000" cy="3139321"/>
          </a:xfrm>
          <a:prstGeom prst="rect">
            <a:avLst/>
          </a:prstGeom>
        </p:spPr>
        <p:txBody>
          <a:bodyPr>
            <a:spAutoFit/>
          </a:bodyPr>
          <a:lstStyle/>
          <a:p>
            <a:pPr algn="just"/>
            <a:r>
              <a:rPr lang="ru-RU" dirty="0"/>
              <a:t>Пример для классификации новостных лент агентства </a:t>
            </a:r>
            <a:r>
              <a:rPr lang="ru-RU" dirty="0" err="1"/>
              <a:t>Reuters</a:t>
            </a:r>
            <a:r>
              <a:rPr lang="ru-RU" dirty="0"/>
              <a:t> на 46 взаимоисключающих тем. Так как теперь количество классов больше двух, эта задача относится к категории задач </a:t>
            </a:r>
            <a:r>
              <a:rPr lang="ru-RU" dirty="0" err="1"/>
              <a:t>многоклассовой</a:t>
            </a:r>
            <a:r>
              <a:rPr lang="ru-RU" dirty="0"/>
              <a:t> классификации; и, поскольку каждый экземпляр данных должен быть отнесен только к одному классу, эта задача является примером однозначной </a:t>
            </a:r>
            <a:r>
              <a:rPr lang="ru-RU" dirty="0" err="1"/>
              <a:t>многоклассовой</a:t>
            </a:r>
            <a:r>
              <a:rPr lang="ru-RU" dirty="0"/>
              <a:t> классификации. Если бы каждый экземпляр данных мог принадлежать нескольким классам (в данном случае темам), эта задача была бы примером многозначной </a:t>
            </a:r>
            <a:r>
              <a:rPr lang="ru-RU" dirty="0" err="1"/>
              <a:t>многоклассовой</a:t>
            </a:r>
            <a:r>
              <a:rPr lang="ru-RU" dirty="0"/>
              <a:t> классификации.</a:t>
            </a:r>
          </a:p>
        </p:txBody>
      </p:sp>
      <p:pic>
        <p:nvPicPr>
          <p:cNvPr id="8" name="Рисунок 7">
            <a:extLst>
              <a:ext uri="{FF2B5EF4-FFF2-40B4-BE49-F238E27FC236}">
                <a16:creationId xmlns:a16="http://schemas.microsoft.com/office/drawing/2014/main" id="{49B20C87-19E9-4BC8-9470-02CB8D1D709A}"/>
              </a:ext>
            </a:extLst>
          </p:cNvPr>
          <p:cNvPicPr>
            <a:picLocks noChangeAspect="1"/>
          </p:cNvPicPr>
          <p:nvPr/>
        </p:nvPicPr>
        <p:blipFill>
          <a:blip r:embed="rId2"/>
          <a:stretch>
            <a:fillRect/>
          </a:stretch>
        </p:blipFill>
        <p:spPr>
          <a:xfrm>
            <a:off x="6593748" y="1804761"/>
            <a:ext cx="5220429" cy="3248478"/>
          </a:xfrm>
          <a:prstGeom prst="rect">
            <a:avLst/>
          </a:prstGeom>
        </p:spPr>
      </p:pic>
      <p:pic>
        <p:nvPicPr>
          <p:cNvPr id="9" name="Рисунок 8">
            <a:extLst>
              <a:ext uri="{FF2B5EF4-FFF2-40B4-BE49-F238E27FC236}">
                <a16:creationId xmlns:a16="http://schemas.microsoft.com/office/drawing/2014/main" id="{1B1AC21A-C344-4E7F-BDAA-788AB0C13070}"/>
              </a:ext>
            </a:extLst>
          </p:cNvPr>
          <p:cNvPicPr>
            <a:picLocks noChangeAspect="1"/>
          </p:cNvPicPr>
          <p:nvPr/>
        </p:nvPicPr>
        <p:blipFill>
          <a:blip r:embed="rId3"/>
          <a:stretch>
            <a:fillRect/>
          </a:stretch>
        </p:blipFill>
        <p:spPr>
          <a:xfrm>
            <a:off x="6475892" y="5205747"/>
            <a:ext cx="5229955" cy="914528"/>
          </a:xfrm>
          <a:prstGeom prst="rect">
            <a:avLst/>
          </a:prstGeom>
        </p:spPr>
      </p:pic>
    </p:spTree>
    <p:extLst>
      <p:ext uri="{BB962C8B-B14F-4D97-AF65-F5344CB8AC3E}">
        <p14:creationId xmlns:p14="http://schemas.microsoft.com/office/powerpoint/2010/main" val="270702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5</a:t>
            </a:fld>
            <a:endParaRPr lang="ru-RU"/>
          </a:p>
        </p:txBody>
      </p:sp>
      <p:pic>
        <p:nvPicPr>
          <p:cNvPr id="5" name="Рисунок 4">
            <a:extLst>
              <a:ext uri="{FF2B5EF4-FFF2-40B4-BE49-F238E27FC236}">
                <a16:creationId xmlns:a16="http://schemas.microsoft.com/office/drawing/2014/main" id="{720CB01E-501D-457E-A958-723D99B8CD1F}"/>
              </a:ext>
            </a:extLst>
          </p:cNvPr>
          <p:cNvPicPr>
            <a:picLocks noChangeAspect="1"/>
          </p:cNvPicPr>
          <p:nvPr/>
        </p:nvPicPr>
        <p:blipFill>
          <a:blip r:embed="rId2"/>
          <a:stretch>
            <a:fillRect/>
          </a:stretch>
        </p:blipFill>
        <p:spPr>
          <a:xfrm>
            <a:off x="1066800" y="4580039"/>
            <a:ext cx="5768466" cy="1486834"/>
          </a:xfrm>
          <a:prstGeom prst="rect">
            <a:avLst/>
          </a:prstGeom>
        </p:spPr>
      </p:pic>
      <p:pic>
        <p:nvPicPr>
          <p:cNvPr id="7" name="Рисунок 6">
            <a:extLst>
              <a:ext uri="{FF2B5EF4-FFF2-40B4-BE49-F238E27FC236}">
                <a16:creationId xmlns:a16="http://schemas.microsoft.com/office/drawing/2014/main" id="{20A302F7-E1D6-4FD2-B1BB-2D13DF4FEB60}"/>
              </a:ext>
            </a:extLst>
          </p:cNvPr>
          <p:cNvPicPr>
            <a:picLocks noChangeAspect="1"/>
          </p:cNvPicPr>
          <p:nvPr/>
        </p:nvPicPr>
        <p:blipFill>
          <a:blip r:embed="rId3"/>
          <a:stretch>
            <a:fillRect/>
          </a:stretch>
        </p:blipFill>
        <p:spPr>
          <a:xfrm>
            <a:off x="972030" y="1455839"/>
            <a:ext cx="6372225" cy="3124200"/>
          </a:xfrm>
          <a:prstGeom prst="rect">
            <a:avLst/>
          </a:prstGeom>
        </p:spPr>
      </p:pic>
      <p:pic>
        <p:nvPicPr>
          <p:cNvPr id="10" name="Рисунок 9">
            <a:extLst>
              <a:ext uri="{FF2B5EF4-FFF2-40B4-BE49-F238E27FC236}">
                <a16:creationId xmlns:a16="http://schemas.microsoft.com/office/drawing/2014/main" id="{61D586BA-A317-45DB-9D18-6C00FCD78CE4}"/>
              </a:ext>
            </a:extLst>
          </p:cNvPr>
          <p:cNvPicPr>
            <a:picLocks noChangeAspect="1"/>
          </p:cNvPicPr>
          <p:nvPr/>
        </p:nvPicPr>
        <p:blipFill>
          <a:blip r:embed="rId4"/>
          <a:stretch>
            <a:fillRect/>
          </a:stretch>
        </p:blipFill>
        <p:spPr>
          <a:xfrm>
            <a:off x="6988683" y="1458811"/>
            <a:ext cx="4962525" cy="3943350"/>
          </a:xfrm>
          <a:prstGeom prst="rect">
            <a:avLst/>
          </a:prstGeom>
        </p:spPr>
      </p:pic>
      <p:pic>
        <p:nvPicPr>
          <p:cNvPr id="11" name="Рисунок 10">
            <a:extLst>
              <a:ext uri="{FF2B5EF4-FFF2-40B4-BE49-F238E27FC236}">
                <a16:creationId xmlns:a16="http://schemas.microsoft.com/office/drawing/2014/main" id="{D7EDFE6B-1D3D-4F93-A127-4F8AC1D4711B}"/>
              </a:ext>
            </a:extLst>
          </p:cNvPr>
          <p:cNvPicPr>
            <a:picLocks noChangeAspect="1"/>
          </p:cNvPicPr>
          <p:nvPr/>
        </p:nvPicPr>
        <p:blipFill>
          <a:blip r:embed="rId5"/>
          <a:stretch>
            <a:fillRect/>
          </a:stretch>
        </p:blipFill>
        <p:spPr>
          <a:xfrm>
            <a:off x="6835266" y="5494524"/>
            <a:ext cx="3962953" cy="685896"/>
          </a:xfrm>
          <a:prstGeom prst="rect">
            <a:avLst/>
          </a:prstGeom>
        </p:spPr>
      </p:pic>
    </p:spTree>
    <p:extLst>
      <p:ext uri="{BB962C8B-B14F-4D97-AF65-F5344CB8AC3E}">
        <p14:creationId xmlns:p14="http://schemas.microsoft.com/office/powerpoint/2010/main" val="325920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6</a:t>
            </a:fld>
            <a:endParaRPr lang="ru-RU"/>
          </a:p>
        </p:txBody>
      </p:sp>
      <p:pic>
        <p:nvPicPr>
          <p:cNvPr id="3" name="Рисунок 2">
            <a:extLst>
              <a:ext uri="{FF2B5EF4-FFF2-40B4-BE49-F238E27FC236}">
                <a16:creationId xmlns:a16="http://schemas.microsoft.com/office/drawing/2014/main" id="{F1421BB0-DE02-4DCB-B79C-DFCC739F9334}"/>
              </a:ext>
            </a:extLst>
          </p:cNvPr>
          <p:cNvPicPr>
            <a:picLocks noChangeAspect="1"/>
          </p:cNvPicPr>
          <p:nvPr/>
        </p:nvPicPr>
        <p:blipFill>
          <a:blip r:embed="rId2"/>
          <a:stretch>
            <a:fillRect/>
          </a:stretch>
        </p:blipFill>
        <p:spPr>
          <a:xfrm>
            <a:off x="956432" y="1555092"/>
            <a:ext cx="5010849" cy="4620270"/>
          </a:xfrm>
          <a:prstGeom prst="rect">
            <a:avLst/>
          </a:prstGeom>
        </p:spPr>
      </p:pic>
      <p:pic>
        <p:nvPicPr>
          <p:cNvPr id="4" name="Рисунок 3">
            <a:extLst>
              <a:ext uri="{FF2B5EF4-FFF2-40B4-BE49-F238E27FC236}">
                <a16:creationId xmlns:a16="http://schemas.microsoft.com/office/drawing/2014/main" id="{7648D012-D84B-40DD-8F6A-2BD681B01C61}"/>
              </a:ext>
            </a:extLst>
          </p:cNvPr>
          <p:cNvPicPr>
            <a:picLocks noChangeAspect="1"/>
          </p:cNvPicPr>
          <p:nvPr/>
        </p:nvPicPr>
        <p:blipFill rotWithShape="1">
          <a:blip r:embed="rId3"/>
          <a:srcRect l="5114" t="9053" r="17711" b="10479"/>
          <a:stretch/>
        </p:blipFill>
        <p:spPr>
          <a:xfrm>
            <a:off x="5844285" y="3596780"/>
            <a:ext cx="2910981" cy="2069422"/>
          </a:xfrm>
          <a:prstGeom prst="rect">
            <a:avLst/>
          </a:prstGeom>
        </p:spPr>
      </p:pic>
      <p:pic>
        <p:nvPicPr>
          <p:cNvPr id="6" name="Рисунок 5">
            <a:extLst>
              <a:ext uri="{FF2B5EF4-FFF2-40B4-BE49-F238E27FC236}">
                <a16:creationId xmlns:a16="http://schemas.microsoft.com/office/drawing/2014/main" id="{81F46E75-883C-45A9-AF2F-5114E91ADA2E}"/>
              </a:ext>
            </a:extLst>
          </p:cNvPr>
          <p:cNvPicPr>
            <a:picLocks noChangeAspect="1"/>
          </p:cNvPicPr>
          <p:nvPr/>
        </p:nvPicPr>
        <p:blipFill rotWithShape="1">
          <a:blip r:embed="rId4"/>
          <a:srcRect r="7573"/>
          <a:stretch/>
        </p:blipFill>
        <p:spPr>
          <a:xfrm>
            <a:off x="6077649" y="1533352"/>
            <a:ext cx="4560902" cy="1857634"/>
          </a:xfrm>
          <a:prstGeom prst="rect">
            <a:avLst/>
          </a:prstGeom>
        </p:spPr>
      </p:pic>
      <p:pic>
        <p:nvPicPr>
          <p:cNvPr id="8" name="Рисунок 7">
            <a:extLst>
              <a:ext uri="{FF2B5EF4-FFF2-40B4-BE49-F238E27FC236}">
                <a16:creationId xmlns:a16="http://schemas.microsoft.com/office/drawing/2014/main" id="{80FBE2FC-B556-40E7-8D3A-5407079D02BB}"/>
              </a:ext>
            </a:extLst>
          </p:cNvPr>
          <p:cNvPicPr>
            <a:picLocks noChangeAspect="1"/>
          </p:cNvPicPr>
          <p:nvPr/>
        </p:nvPicPr>
        <p:blipFill>
          <a:blip r:embed="rId5"/>
          <a:stretch>
            <a:fillRect/>
          </a:stretch>
        </p:blipFill>
        <p:spPr>
          <a:xfrm>
            <a:off x="8755266" y="3555166"/>
            <a:ext cx="3162300" cy="2152650"/>
          </a:xfrm>
          <a:prstGeom prst="rect">
            <a:avLst/>
          </a:prstGeom>
        </p:spPr>
      </p:pic>
    </p:spTree>
    <p:extLst>
      <p:ext uri="{BB962C8B-B14F-4D97-AF65-F5344CB8AC3E}">
        <p14:creationId xmlns:p14="http://schemas.microsoft.com/office/powerpoint/2010/main" val="79223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7</a:t>
            </a:fld>
            <a:endParaRPr lang="ru-RU"/>
          </a:p>
        </p:txBody>
      </p:sp>
      <p:pic>
        <p:nvPicPr>
          <p:cNvPr id="5" name="Рисунок 4">
            <a:extLst>
              <a:ext uri="{FF2B5EF4-FFF2-40B4-BE49-F238E27FC236}">
                <a16:creationId xmlns:a16="http://schemas.microsoft.com/office/drawing/2014/main" id="{95504991-3EDA-4675-B48E-3D9DC72BC84F}"/>
              </a:ext>
            </a:extLst>
          </p:cNvPr>
          <p:cNvPicPr>
            <a:picLocks noChangeAspect="1"/>
          </p:cNvPicPr>
          <p:nvPr/>
        </p:nvPicPr>
        <p:blipFill>
          <a:blip r:embed="rId2"/>
          <a:stretch>
            <a:fillRect/>
          </a:stretch>
        </p:blipFill>
        <p:spPr>
          <a:xfrm>
            <a:off x="1066800" y="2377273"/>
            <a:ext cx="4639322" cy="3143689"/>
          </a:xfrm>
          <a:prstGeom prst="rect">
            <a:avLst/>
          </a:prstGeom>
        </p:spPr>
      </p:pic>
      <p:sp>
        <p:nvSpPr>
          <p:cNvPr id="7" name="Прямоугольник 6">
            <a:extLst>
              <a:ext uri="{FF2B5EF4-FFF2-40B4-BE49-F238E27FC236}">
                <a16:creationId xmlns:a16="http://schemas.microsoft.com/office/drawing/2014/main" id="{E1B01532-B925-4E2D-9427-94213789777D}"/>
              </a:ext>
            </a:extLst>
          </p:cNvPr>
          <p:cNvSpPr/>
          <p:nvPr/>
        </p:nvSpPr>
        <p:spPr>
          <a:xfrm>
            <a:off x="1152088" y="1597097"/>
            <a:ext cx="10617665" cy="646331"/>
          </a:xfrm>
          <a:prstGeom prst="rect">
            <a:avLst/>
          </a:prstGeom>
        </p:spPr>
        <p:txBody>
          <a:bodyPr wrap="square">
            <a:spAutoFit/>
          </a:bodyPr>
          <a:lstStyle/>
          <a:p>
            <a:r>
              <a:rPr lang="ru-RU" dirty="0"/>
              <a:t>Переобучение сети наступает в девятой эпохе. Давайте теперь обучим новую сеть до девятой эпохи и затем оценим получившийся результат на контрольных данных.</a:t>
            </a:r>
          </a:p>
        </p:txBody>
      </p:sp>
      <p:pic>
        <p:nvPicPr>
          <p:cNvPr id="9" name="Рисунок 8">
            <a:extLst>
              <a:ext uri="{FF2B5EF4-FFF2-40B4-BE49-F238E27FC236}">
                <a16:creationId xmlns:a16="http://schemas.microsoft.com/office/drawing/2014/main" id="{3B0D80F6-DEC4-4B40-B3A8-53D7B20B2ECE}"/>
              </a:ext>
            </a:extLst>
          </p:cNvPr>
          <p:cNvPicPr>
            <a:picLocks noChangeAspect="1"/>
          </p:cNvPicPr>
          <p:nvPr/>
        </p:nvPicPr>
        <p:blipFill>
          <a:blip r:embed="rId3"/>
          <a:stretch>
            <a:fillRect/>
          </a:stretch>
        </p:blipFill>
        <p:spPr>
          <a:xfrm>
            <a:off x="5932625" y="3206441"/>
            <a:ext cx="4953691" cy="1648055"/>
          </a:xfrm>
          <a:prstGeom prst="rect">
            <a:avLst/>
          </a:prstGeom>
        </p:spPr>
      </p:pic>
    </p:spTree>
    <p:extLst>
      <p:ext uri="{BB962C8B-B14F-4D97-AF65-F5344CB8AC3E}">
        <p14:creationId xmlns:p14="http://schemas.microsoft.com/office/powerpoint/2010/main" val="276741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8</a:t>
            </a:fld>
            <a:endParaRPr lang="ru-RU"/>
          </a:p>
        </p:txBody>
      </p:sp>
      <p:pic>
        <p:nvPicPr>
          <p:cNvPr id="3" name="Рисунок 2">
            <a:extLst>
              <a:ext uri="{FF2B5EF4-FFF2-40B4-BE49-F238E27FC236}">
                <a16:creationId xmlns:a16="http://schemas.microsoft.com/office/drawing/2014/main" id="{5E60C33D-CEEA-4240-98E3-2DAD11C64F92}"/>
              </a:ext>
            </a:extLst>
          </p:cNvPr>
          <p:cNvPicPr>
            <a:picLocks noChangeAspect="1"/>
          </p:cNvPicPr>
          <p:nvPr/>
        </p:nvPicPr>
        <p:blipFill>
          <a:blip r:embed="rId2"/>
          <a:stretch>
            <a:fillRect/>
          </a:stretch>
        </p:blipFill>
        <p:spPr>
          <a:xfrm>
            <a:off x="1066800" y="1825529"/>
            <a:ext cx="5114925" cy="3590925"/>
          </a:xfrm>
          <a:prstGeom prst="rect">
            <a:avLst/>
          </a:prstGeom>
        </p:spPr>
      </p:pic>
      <p:pic>
        <p:nvPicPr>
          <p:cNvPr id="4" name="Рисунок 3">
            <a:extLst>
              <a:ext uri="{FF2B5EF4-FFF2-40B4-BE49-F238E27FC236}">
                <a16:creationId xmlns:a16="http://schemas.microsoft.com/office/drawing/2014/main" id="{8149C323-168A-4C03-8A5B-6DE2561AFD79}"/>
              </a:ext>
            </a:extLst>
          </p:cNvPr>
          <p:cNvPicPr>
            <a:picLocks noChangeAspect="1"/>
          </p:cNvPicPr>
          <p:nvPr/>
        </p:nvPicPr>
        <p:blipFill>
          <a:blip r:embed="rId3"/>
          <a:stretch>
            <a:fillRect/>
          </a:stretch>
        </p:blipFill>
        <p:spPr>
          <a:xfrm>
            <a:off x="6153150" y="2087766"/>
            <a:ext cx="4972050" cy="2867025"/>
          </a:xfrm>
          <a:prstGeom prst="rect">
            <a:avLst/>
          </a:prstGeom>
        </p:spPr>
      </p:pic>
    </p:spTree>
    <p:extLst>
      <p:ext uri="{BB962C8B-B14F-4D97-AF65-F5344CB8AC3E}">
        <p14:creationId xmlns:p14="http://schemas.microsoft.com/office/powerpoint/2010/main" val="77502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Классификация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9</a:t>
            </a:fld>
            <a:endParaRPr lang="ru-RU"/>
          </a:p>
        </p:txBody>
      </p:sp>
      <p:pic>
        <p:nvPicPr>
          <p:cNvPr id="5" name="Рисунок 4">
            <a:extLst>
              <a:ext uri="{FF2B5EF4-FFF2-40B4-BE49-F238E27FC236}">
                <a16:creationId xmlns:a16="http://schemas.microsoft.com/office/drawing/2014/main" id="{09588351-34A0-49AF-AF06-971AAC2307B4}"/>
              </a:ext>
            </a:extLst>
          </p:cNvPr>
          <p:cNvPicPr>
            <a:picLocks noChangeAspect="1"/>
          </p:cNvPicPr>
          <p:nvPr/>
        </p:nvPicPr>
        <p:blipFill>
          <a:blip r:embed="rId2"/>
          <a:stretch>
            <a:fillRect/>
          </a:stretch>
        </p:blipFill>
        <p:spPr>
          <a:xfrm>
            <a:off x="857250" y="1716902"/>
            <a:ext cx="5238750" cy="2333625"/>
          </a:xfrm>
          <a:prstGeom prst="rect">
            <a:avLst/>
          </a:prstGeom>
        </p:spPr>
      </p:pic>
      <p:pic>
        <p:nvPicPr>
          <p:cNvPr id="6" name="Рисунок 5">
            <a:extLst>
              <a:ext uri="{FF2B5EF4-FFF2-40B4-BE49-F238E27FC236}">
                <a16:creationId xmlns:a16="http://schemas.microsoft.com/office/drawing/2014/main" id="{4225EAE0-6FCA-4DE5-8C83-865A28DEA650}"/>
              </a:ext>
            </a:extLst>
          </p:cNvPr>
          <p:cNvPicPr>
            <a:picLocks noChangeAspect="1"/>
          </p:cNvPicPr>
          <p:nvPr/>
        </p:nvPicPr>
        <p:blipFill>
          <a:blip r:embed="rId3"/>
          <a:stretch>
            <a:fillRect/>
          </a:stretch>
        </p:blipFill>
        <p:spPr>
          <a:xfrm>
            <a:off x="857250" y="4050527"/>
            <a:ext cx="4467849" cy="2372056"/>
          </a:xfrm>
          <a:prstGeom prst="rect">
            <a:avLst/>
          </a:prstGeom>
        </p:spPr>
      </p:pic>
      <p:pic>
        <p:nvPicPr>
          <p:cNvPr id="7" name="Рисунок 6">
            <a:extLst>
              <a:ext uri="{FF2B5EF4-FFF2-40B4-BE49-F238E27FC236}">
                <a16:creationId xmlns:a16="http://schemas.microsoft.com/office/drawing/2014/main" id="{6845E4CF-F55F-46FA-A38B-FFCC98F081F1}"/>
              </a:ext>
            </a:extLst>
          </p:cNvPr>
          <p:cNvPicPr>
            <a:picLocks noChangeAspect="1"/>
          </p:cNvPicPr>
          <p:nvPr/>
        </p:nvPicPr>
        <p:blipFill>
          <a:blip r:embed="rId4"/>
          <a:stretch>
            <a:fillRect/>
          </a:stretch>
        </p:blipFill>
        <p:spPr>
          <a:xfrm>
            <a:off x="5690662" y="1825529"/>
            <a:ext cx="5038725" cy="4067175"/>
          </a:xfrm>
          <a:prstGeom prst="rect">
            <a:avLst/>
          </a:prstGeom>
        </p:spPr>
      </p:pic>
    </p:spTree>
    <p:extLst>
      <p:ext uri="{BB962C8B-B14F-4D97-AF65-F5344CB8AC3E}">
        <p14:creationId xmlns:p14="http://schemas.microsoft.com/office/powerpoint/2010/main" val="1275586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TM03090434[[fn=Дерево]]</Template>
  <TotalTime>4910</TotalTime>
  <Words>820</Words>
  <Application>Microsoft Office PowerPoint</Application>
  <PresentationFormat>Широкоэкранный</PresentationFormat>
  <Paragraphs>92</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Calibri</vt:lpstr>
      <vt:lpstr>Cambria</vt:lpstr>
      <vt:lpstr>Rockwell</vt:lpstr>
      <vt:lpstr>Rockwell Condensed</vt:lpstr>
      <vt:lpstr>Times New Roman</vt:lpstr>
      <vt:lpstr>Wingdings</vt:lpstr>
      <vt:lpstr>Дерево</vt:lpstr>
      <vt:lpstr>Библиотеки языка Python для компьютерных вычислений и моделирования</vt:lpstr>
      <vt:lpstr>Полезные ресурсы</vt:lpstr>
      <vt:lpstr>Темы</vt:lpstr>
      <vt:lpstr>Классификация</vt:lpstr>
      <vt:lpstr>Классификация</vt:lpstr>
      <vt:lpstr>Классификация</vt:lpstr>
      <vt:lpstr>Классификация</vt:lpstr>
      <vt:lpstr>Классификация</vt:lpstr>
      <vt:lpstr>Классификация</vt:lpstr>
      <vt:lpstr>Регрессия</vt:lpstr>
      <vt:lpstr>Регрессия</vt:lpstr>
      <vt:lpstr>Регрессия</vt:lpstr>
      <vt:lpstr>Регрессия</vt:lpstr>
      <vt:lpstr>Регрессия</vt:lpstr>
      <vt:lpstr>Машинное обучение</vt:lpstr>
      <vt:lpstr>Машинное обучение</vt:lpstr>
      <vt:lpstr>Машинное обучение</vt:lpstr>
      <vt:lpstr>Машинное обучение</vt:lpstr>
      <vt:lpstr>Машинное обучение</vt:lpstr>
      <vt:lpstr>Обработка данных, конструирование признаков и обучение признаков </vt:lpstr>
      <vt:lpstr>Переобучение и недообучение</vt:lpstr>
      <vt:lpstr>Уменьшение размера сети</vt:lpstr>
      <vt:lpstr>Уменьшение размера сети</vt:lpstr>
      <vt:lpstr>Добавление регуляризации весов</vt:lpstr>
      <vt:lpstr>Добавление прореживания</vt:lpstr>
      <vt:lpstr>Обобщенный процесс решения задач машинного обучения</vt:lpstr>
      <vt:lpstr>Обобщенный процесс решения задач машинного обучения</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dc:title>
  <dc:creator>Roman</dc:creator>
  <cp:lastModifiedBy>Лобанов Алексей Владимирович</cp:lastModifiedBy>
  <cp:revision>208</cp:revision>
  <dcterms:created xsi:type="dcterms:W3CDTF">2022-01-12T12:48:55Z</dcterms:created>
  <dcterms:modified xsi:type="dcterms:W3CDTF">2023-02-08T10:00:14Z</dcterms:modified>
</cp:coreProperties>
</file>