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8" r:id="rId3"/>
    <p:sldId id="269" r:id="rId4"/>
    <p:sldId id="257" r:id="rId5"/>
    <p:sldId id="304" r:id="rId6"/>
    <p:sldId id="298" r:id="rId7"/>
    <p:sldId id="300" r:id="rId8"/>
    <p:sldId id="301" r:id="rId9"/>
    <p:sldId id="264" r:id="rId10"/>
    <p:sldId id="297" r:id="rId11"/>
    <p:sldId id="299" r:id="rId12"/>
    <p:sldId id="263" r:id="rId13"/>
    <p:sldId id="305" r:id="rId14"/>
    <p:sldId id="306" r:id="rId15"/>
    <p:sldId id="273" r:id="rId16"/>
    <p:sldId id="307" r:id="rId17"/>
    <p:sldId id="308" r:id="rId18"/>
    <p:sldId id="309" r:id="rId19"/>
    <p:sldId id="319" r:id="rId20"/>
    <p:sldId id="324" r:id="rId21"/>
    <p:sldId id="323" r:id="rId22"/>
    <p:sldId id="322" r:id="rId23"/>
    <p:sldId id="321" r:id="rId24"/>
    <p:sldId id="325" r:id="rId25"/>
    <p:sldId id="327" r:id="rId26"/>
    <p:sldId id="328" r:id="rId27"/>
    <p:sldId id="320" r:id="rId28"/>
    <p:sldId id="326" r:id="rId29"/>
    <p:sldId id="318" r:id="rId30"/>
    <p:sldId id="26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A4BD3-7C8D-4034-813D-B90365BE1DE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7EB3-C15E-4F7B-8AEA-67721B4BC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1112"/>
          <a:stretch/>
        </p:blipFill>
        <p:spPr>
          <a:xfrm>
            <a:off x="2413" y="1752"/>
            <a:ext cx="9141587" cy="6979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012" y="2665488"/>
            <a:ext cx="7644385" cy="1543239"/>
          </a:xfrm>
          <a:prstGeom prst="rect">
            <a:avLst/>
          </a:prstGeom>
          <a:noFill/>
        </p:spPr>
        <p:txBody>
          <a:bodyPr wrap="square" lIns="65274" tIns="32637" rIns="65274" bIns="32637" rtlCol="0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керамических материалов</a:t>
            </a:r>
            <a:endParaRPr lang="ru-RU" sz="4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6605" y="250640"/>
            <a:ext cx="655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химико-технологический университет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 Д. И. Менделеева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огнеупоров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481513" y="5117411"/>
            <a:ext cx="3962400" cy="42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205" tIns="57603" rIns="115205" bIns="5760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2000" dirty="0">
                <a:cs typeface="Times New Roman" panose="02020603050405020304" pitchFamily="18" charset="0"/>
              </a:rPr>
              <a:t>Лекция </a:t>
            </a:r>
            <a:r>
              <a:rPr lang="en-US" sz="2000" dirty="0">
                <a:cs typeface="Times New Roman" panose="02020603050405020304" pitchFamily="18" charset="0"/>
              </a:rPr>
              <a:t>Zoom</a:t>
            </a: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60657" y="477809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Диффузионный слой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описания процессов взаимодействия керамики с жидкостями или газами в диффузионной области пользуются понятием диффузионного слоя. Именно скоростью диффузии через этот слой и определяется кинетика процесса.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взаимодействии керамики с раствором (расплавом) электролита важную роль играют электрические явления, в частности приобретение поверхностью керамики заряда, что влияет на процессы в диффузионном слое.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Величина поверхностного заряда и зональность диффузионного слоя, являющиеся следствием различия в скоростях диффузии (в твердом теле и в жидкости) катионов и анионов,  свою очередь, замедляют скорость движения одних ионов и ускоряют движение других.</a:t>
            </a:r>
          </a:p>
        </p:txBody>
      </p:sp>
    </p:spTree>
    <p:extLst>
      <p:ext uri="{BB962C8B-B14F-4D97-AF65-F5344CB8AC3E}">
        <p14:creationId xmlns:p14="http://schemas.microsoft.com/office/powerpoint/2010/main" val="33861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32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420917"/>
            <a:ext cx="7854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процессы в диффузионном слое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229" y="5167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процессы в диффузионном слое играют особенно важную роль при взаимодействии керамики с расплавами металлов. 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диффузионном слое может происходить окисление металла и растворение керамики в образовавшемся веществе, а также восстановление каких-либо ионов в керамике.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Эти процессы приводят к растворению керамики в расплаве металла или к потере керамикой или металлов важных эксплуатационных свойств.</a:t>
            </a:r>
          </a:p>
        </p:txBody>
      </p:sp>
    </p:spTree>
    <p:extLst>
      <p:ext uri="{BB962C8B-B14F-4D97-AF65-F5344CB8AC3E}">
        <p14:creationId xmlns:p14="http://schemas.microsoft.com/office/powerpoint/2010/main" val="327263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600" y="420917"/>
            <a:ext cx="8220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стойкость. Эмпирическая формула Нернста.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457200" y="1600200"/>
                <a:ext cx="8003232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Если взаимодействие керамики с жидкостью или газом происходит в диффузионной области, его можно описать эмпирической формулой Нернста: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𝐷</m:t>
                        </m:r>
                        <m:r>
                          <a:rPr lang="en-US" i="1" smtClean="0">
                            <a:latin typeface="Cambria Math"/>
                          </a:rPr>
                          <m:t> (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smtClean="0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потеря массы твердого тела на единицу поверхности раздела за единицу времени;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𝐷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диффузии;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толщина диффузионного слоя;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концентрация растворяемого вещества в момент времени х;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концентрация насыщения. </a:t>
                </a:r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003232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142" t="-1887" r="-1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600" y="420917"/>
            <a:ext cx="8220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стойкость. Эмпирическая формула Нернста.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457200" y="1600200"/>
                <a:ext cx="4038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 формуле Нернста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</m:e>
                    </m:d>
                    <m:r>
                      <a:rPr lang="ru-RU" sz="2000" i="1" smtClean="0">
                        <a:latin typeface="Cambria Math"/>
                      </a:rPr>
                      <m:t>= </m:t>
                    </m:r>
                    <m:r>
                      <a:rPr lang="ru-RU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является движущей силой процесса (термодинамическая характеристика),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характеризует кинетические свойства диффузионного слоя, а скорость растворения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определяется совместным влиянием термодинамических и кинетических факторов. </a:t>
                </a:r>
              </a:p>
            </p:txBody>
          </p:sp>
        </mc:Choice>
        <mc:Fallback xmlns=""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4038600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508" t="-1348" r="-1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В диффузионной области скорость растворения мало зависит от энергетической неоднородности поверхности – ориентации граней кристаллов, некоторого количества примесей в керамике, наличия ПАВ в жидкости и т.д. Зависимость от этих факторов появляется при уменьшении толщины диффузионного слоя или при приближении системы к насыщению, когда скорость растворения близка к нулю.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0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420917"/>
            <a:ext cx="7854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керамики с оксидными расплавами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Наиболее важным для химической стойкости при эксплуатации керамики, особенно огнеупоров, являются процессы взаимодействия с оксидными расплавами: стеклами, шлаками и т.д.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Поэтому важно знать строение расплавов оксидов и зависимость  свойств, определяемых массопереносом, в расплаве (диффузия, электрическая проводимость, вязкость и т.д.) от его химического состава.</a:t>
            </a: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Катионы расплавов с учетом степени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ковалентности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химической связи подразделяют на две группы. К первой группе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те, у которых связь с кислородом имеет преимущественно ионный характер: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Ко второй группе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Катионы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в силикатах «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сеткообразователями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склонны к образованию в расплавах комплексных анионов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Катионы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перемещающиеся в виде крупных комплексных анионов, обычно имеют меньшую скорость диффузии, чем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4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7544" y="420917"/>
            <a:ext cx="7854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керамики с оксидными расплавами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Увеличение вязкости жидкости уменьшает коэффициент диффузии, что в соответствии с формулой Нернста приводит к уменьшению скорости химического воздействия на керамику. Необходимо иметь в виду, что при растворении компонентов керамики в расплав переходят катионы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приводит к изменению вязкости расплава, в первую очередь, в диффузионном слое. 	Повышение вязкости уменьшает пропитку, понижение увеличивает.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Вязкость кислых расплавов оксидов медленно повышается с понижением температуры; у основных медленное изменение происходит до определенной температуры, ниже которой наблюдается резкое увеличение вязкости, что объясняется началом кристаллизации оксидного расплава. </a:t>
            </a:r>
          </a:p>
        </p:txBody>
      </p:sp>
    </p:spTree>
    <p:extLst>
      <p:ext uri="{BB962C8B-B14F-4D97-AF65-F5344CB8AC3E}">
        <p14:creationId xmlns:p14="http://schemas.microsoft.com/office/powerpoint/2010/main" val="181236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7544" y="420917"/>
            <a:ext cx="7854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керамики с оксидными расплавами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Обычно кривая зависимости вязкости оксидного расплава от содержания диоксида кремния проходит через минимум. В зависимости от положения состава шлака по отношению к минимуму добавления катионов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в процессе растворения, будет повышать или понижать вязкость.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Поверхностное натяжение агрессивной жидкости также влияет на химическую стойкость керамики. Оксидные расплавы обычно хорошо смачивают оксидную керамику. Уменьшение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смачиваемости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 к уменьшению глубины пропитки керамики.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Увеличение поверхностного натяжения на границе жидкость – газ обычно уменьшает пропитку и способствует коррозии только с поверхности.</a:t>
            </a:r>
          </a:p>
        </p:txBody>
      </p:sp>
    </p:spTree>
    <p:extLst>
      <p:ext uri="{BB962C8B-B14F-4D97-AF65-F5344CB8AC3E}">
        <p14:creationId xmlns:p14="http://schemas.microsoft.com/office/powerpoint/2010/main" val="4268946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420917"/>
            <a:ext cx="7854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керамики с оксидными расплавами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При взаимодействии шамотных огнеупоров с различными агрессивными расплавами чаще всего их поверхностное натяжение повышается, что приводит к малой пропитке и тонкому реакционному слою.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Динасовые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огнеупоры при растворении несколько понижают поверхностное натяжение расплава, что приводит к интенсивной пропитке и селективному проникновению в огнеупор компонентов расплава. В основных оксидных расплавах свойства расплава меняются незначительно, что при достаточно низком поверхностном натяжении исходного расплава также благоприятствует пропитке. </a:t>
            </a:r>
          </a:p>
        </p:txBody>
      </p:sp>
    </p:spTree>
    <p:extLst>
      <p:ext uri="{BB962C8B-B14F-4D97-AF65-F5344CB8AC3E}">
        <p14:creationId xmlns:p14="http://schemas.microsoft.com/office/powerpoint/2010/main" val="181390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420917"/>
            <a:ext cx="785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химической стойкости керамики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Многообразие и сложность процессов коррозии не позволяет выработать универсально применимые испытания химической стойкости керамики.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химической стойкости можно разделить по применяемым установкам на: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полупромышленные;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лабораторные.</a:t>
            </a: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гидродинамическому режиму взаимодействия агрессивного вещества с керамикой методы делят на: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статические;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динамические.</a:t>
            </a:r>
          </a:p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динамических испытаниях агрессивное вещество движется относительно исследуемого образца благодаря механическому перемешиванию или стеканию. При статических опытах возможна только свободная конвекция. 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0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68172" y="42091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химической стойкости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Для оценки химической стойкости керамики можно использовать изменения структуры, химического состава или свойств, имевших место в результате коррозии в керамике, в прилегающем к ней слое агрессивного вещества или в агрессивном веществе.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Можно измерять изменение массы керамики, её геометрических размеров, глубину проникновения (пропитки) агрессивного вещества в керамику. Растворение приводит к уменьшению массы, а окисление, например керметов, и пропитка приводят к увеличению массы. Трудность заключается в том, что процессы растворения и пропитки обычно идут одновременно.  Иногда можно оценить химическую стойкость по изменению свойств агрессивного вещества и керамики, например электрической проводимости, механической прочности, деформационных характеристик и т.д.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2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06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Химически стойкие изделия предназначены для службы в условиях воздействия агрессивных сред – кислот, щелочей, газов и др. Они должны обладать химической, механической и термической стойкостью, влаго- и газонепроницаемостью.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Эти изделия применяют в химической, гидролизной, целлюлозно-бумажной, пищевой, фармацевтической, металлургической и других отраслях промышленности.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038600" cy="302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639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структуре химически стойкие изделия подразделяют на:</a:t>
            </a:r>
          </a:p>
          <a:p>
            <a:pPr algn="just">
              <a:buFontTx/>
              <a:buChar char="-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грубозернистные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(вводят зерна размером 2-3 мм);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зернистые (0,5-1 мм);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тонкозернистые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0,06 мм).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назначению:</a:t>
            </a:r>
          </a:p>
          <a:p>
            <a:pPr algn="just">
              <a:buFontTx/>
              <a:buChar char="-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футеровочные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насадочные;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химической аппаратуры.</a:t>
            </a:r>
          </a:p>
          <a:p>
            <a:pPr algn="just"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Сырьем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кислотоупоров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хорошо спекающиеся пластичные тугоплавкие и огнеупорные глины, не содержащие вредных включений, таких как колчедан, сидерит, гипс, известняк и др. В массу к глине добавляют 30-40% шамота с размером зерен не более 2-3 мм при содержании 50-75% тонких фракций шамота менее 0,5 мм для повышения плотности и прочности изделий. Формование кирпича осуществляют преимущественно пластическим способом. Высушенный в камерных или туннельных сушилках кирпич обжигают в туннельных печах при температуре 1200-1280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</a:p>
        </p:txBody>
      </p:sp>
    </p:spTree>
    <p:extLst>
      <p:ext uri="{BB962C8B-B14F-4D97-AF65-F5344CB8AC3E}">
        <p14:creationId xmlns:p14="http://schemas.microsoft.com/office/powerpoint/2010/main" val="3422077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1"/>
            <a:ext cx="8291264" cy="2260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Химически стойкие плиты (кислотоупорные, термокислотоупорные) разнообразны по назначению, поэтому их состав, форма и размеры весьма различны. Плитки могут быть фарфоровыми (КФ), дунитовыми (ТКД), шамотными (КШ), шамотными для строительных конструкций (КС). Они имеют форму квадратную, прямоугольную, клиновую в размером стороны от 100 до 200 мм и толщиной от 15 до 50 мм.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05064"/>
            <a:ext cx="4968552" cy="225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322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Насадочные изделия предназначены для заполнения химических аппаратов (башен, реакторов и др.) с целью увеличения реакционной поверхности. Их изготавливают в виде колец диаметром от 15 до 150 мм и седловидных тел из фарфоровых, полуфарфоровых и шамотных масс. Их обжигают обычно совместно с кислотоупорным кирпичом и плитками при температуре 1200-1250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441986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005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Химическую аппаратуру подразделяют на два вида: без движущихся частей (выпарные чаши, ванны, бачки, котлы,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туриллы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трубы) и с движущимися частями (мешалки, детали насосов, краны, вентили).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Она должна быть плотной,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газонепроницаемой, механически и химически стойкой.</a:t>
            </a: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состав массы для изготовления химической аппаратуры кроме глины входят кварцевый песок, плавни (полевой шпат, нефелин-сиенит, перлит), а также глинозем, электрокорунд и другие компоненты.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Многие изделия изготавливают из фарфоровых и высокоглиноземистых масс. </a:t>
            </a:r>
          </a:p>
        </p:txBody>
      </p:sp>
    </p:spTree>
    <p:extLst>
      <p:ext uri="{BB962C8B-B14F-4D97-AF65-F5344CB8AC3E}">
        <p14:creationId xmlns:p14="http://schemas.microsoft.com/office/powerpoint/2010/main" val="4156947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Большую часть изделий, весьма сложных по конфигурации, изготовляют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шликерным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литьем в гипсовые формы. Изделия простой формы изготовляют пластическим методом, используя деревянные или гипсовые формы. </a:t>
            </a: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Сушку проводят по мягкому режиму, обжиг осуществляют совместно с простыми видами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кислотоупоров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изделия обжигают по индивидуальному режиму в периодических печах. Некоторые виды химической аппаратуры, особенно с движущимися частями, подвергают механической обработке с целью подгонки отдельных деталей.</a:t>
            </a:r>
          </a:p>
        </p:txBody>
      </p:sp>
    </p:spTree>
    <p:extLst>
      <p:ext uri="{BB962C8B-B14F-4D97-AF65-F5344CB8AC3E}">
        <p14:creationId xmlns:p14="http://schemas.microsoft.com/office/powerpoint/2010/main" val="2529638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61994" y="1600201"/>
            <a:ext cx="807524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керамических изделий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99251"/>
            <a:ext cx="7966711" cy="334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225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1"/>
            <a:ext cx="8291264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свойства керамики для химической аппаратуры: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6408712" cy="396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588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420917"/>
            <a:ext cx="5428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стойкие (кислотоупорные) изделия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требования к отдельным вида химически стойких изделий различны. Для кислотоупорного кирпича регламентированы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кислостостойкость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менее 92-96% в зависимости от сорта),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водопоглощение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более 8-12%), прочность при сжатии (15-25 Мпа), термическая стойкость (2 теплосмены 350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– вода). 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насадочных изделий – шамотных, фарфоровых, полуфарфоровых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водопоглощение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быть соответственно не более 5; 0,5 и 1,5%;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кислотостойкость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97-98; 99 и 98,5%; термостойкость (150-20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 не менее 2, 8 и 6 теплосмен. </a:t>
            </a:r>
          </a:p>
        </p:txBody>
      </p:sp>
    </p:spTree>
    <p:extLst>
      <p:ext uri="{BB962C8B-B14F-4D97-AF65-F5344CB8AC3E}">
        <p14:creationId xmlns:p14="http://schemas.microsoft.com/office/powerpoint/2010/main" val="43138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172" y="566057"/>
            <a:ext cx="5428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358717"/>
            <a:ext cx="78549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образом, основным химическим свойством керамики является ее химическая (коррозионная) стойкость. Наиболее эффективным способом повышения химической стойкости керамики является увеличение ее плотности и повышение чистоты исходных веществ. При этом химическую стойкость надо рассматривать в комплексе с другими ее эксплуатационными физико-химическими свойствами.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Повышения плотности керамики часто достигают при использовании специальных добавок. Важно, чтобы эти добавки не слишком понижали химическую стойкость и не обесценивали влияние повышения плотности. Кроме того, повышение плотности может уменьшить термостойкость керамики. Повышение чистоты исходного сырья увеличивает стоимость изделий и требует более высоких температур  для их обжига. В конечном итоге в расчет надо принимать различные факторы, переводя их на язык экономики, и выбирать оптимальный вариант.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У. Д.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Полубояринова</a:t>
            </a:r>
            <a:r>
              <a:rPr lang="en-US" sz="2400" dirty="0">
                <a:latin typeface="Times New Roman"/>
                <a:ea typeface="Calibri"/>
              </a:rPr>
              <a:t>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М.: «ИЗДАТЕЛЬСТВО ЛИТЕРАТУРЫ ПО СТРОИТЕЛЬСТВУ», 1967. – 501 с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30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1588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752062" cy="61990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41902" y="209340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0171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02" y="1182755"/>
            <a:ext cx="78805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Первоначально термином «керамика» называли изделия, изготовленные из природных глин. В настоящее время керамику можно определить как совокупность изделий, обладающих общими признаками. Керамические изделия изготавливают из одного либо нескольких природных или техногенных неорганических неметаллических материалов путем их предварительного дробления, измельчения и перемешивания с добавлением при необходимости связующих и иных компонентов. Далее следует формование полуфабриката из полученных масс (порошкообразных, тестообразных или жидкотекучих) и завершающая термическая обработка, обеспечивающая получение готовых изделий с заданной структурой, фазовым составом и свойствами.</a:t>
            </a:r>
          </a:p>
        </p:txBody>
      </p:sp>
    </p:spTree>
    <p:extLst>
      <p:ext uri="{BB962C8B-B14F-4D97-AF65-F5344CB8AC3E}">
        <p14:creationId xmlns:p14="http://schemas.microsoft.com/office/powerpoint/2010/main" val="117820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0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0171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736" y="1103021"/>
            <a:ext cx="7823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Керамические изделия широко представлены в быту и строительстве. Сегодня керамические материалы и изделия используют для возведения стен (кирпич, камни керамические) и покрытий зданий (черепица), облицовки полов, стен, фасадов, кладки печей и дымовых труб, устройства канализации и дренажа, для санитарно-гигиенических и других целей. Посуда из фарфора и фаянса несмотря на жесткую конкуренцию с дешевой пластиковой посудой и тарой до сих пор остается наиболее распространенной и широко используемой. Исключительное богатство архитектурно-художественных возможностей керамики позволяет использовать ее для изготовления художественных изделий и архитектурной отделки зданий. Развитие науки и техники, новых отраслей промышленности, таких как авиационная, космическая, ядерная энергетика, предъявляют все более жесткие требования к применяемым материалам. Одним из таких требований являются химические свойства керамики, а именно её химическая стойкость.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3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4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36914" y="447972"/>
            <a:ext cx="597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стойкость керамики</a:t>
            </a:r>
            <a:endParaRPr lang="ru-RU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химической</a:t>
            </a:r>
            <a:r>
              <a:rPr lang="ru-RU" i="1" noProof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(коррозионной) стойкостью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понимать способность керамического материала противостоять растворяющему или разрушающему действию жидкого, твердого или газообразного агрессивного вещества.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 коррозии обычно происходит взаимная диффузия ионов (атомов) керамики и агрессивной среды. Диффузия способна существенно изменять свойства керамических изделий.</a:t>
            </a: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ускоряющие коррозию керамики: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b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-химические реакции;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-растворение и пропитка пор;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-объёмные изменения в керамике</a:t>
            </a:r>
          </a:p>
        </p:txBody>
      </p:sp>
    </p:spTree>
    <p:extLst>
      <p:ext uri="{BB962C8B-B14F-4D97-AF65-F5344CB8AC3E}">
        <p14:creationId xmlns:p14="http://schemas.microsoft.com/office/powerpoint/2010/main" val="6062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14" y="447972"/>
            <a:ext cx="597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стойкость керамики</a:t>
            </a:r>
            <a:endParaRPr lang="ru-RU" b="1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определяющие химическую стойкость: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-свойства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корродиента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-химический состав керамики;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-микроструктура керамики;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-условия процесса коррозии.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Агрессивные вещества, действующие на керамику: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-растворы кислот, оснований, солей;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-расплавы солей, стекол, шлаков, металлов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-ионизированные газы;</a:t>
            </a:r>
          </a:p>
          <a:p>
            <a:pPr marL="0" lvl="0" indent="0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-продукты сгорания топлива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CO, CO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SO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-пары летучих оксидов и солей и др.</a:t>
            </a:r>
          </a:p>
        </p:txBody>
      </p:sp>
    </p:spTree>
    <p:extLst>
      <p:ext uri="{BB962C8B-B14F-4D97-AF65-F5344CB8AC3E}">
        <p14:creationId xmlns:p14="http://schemas.microsoft.com/office/powerpoint/2010/main" val="281171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2858" y="449945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химической стойкости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7338" y="1150804"/>
            <a:ext cx="7775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Химическую стойкость керамики по виду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корродиента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подразделяют на: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кислостойкость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щелочестойкость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стеклоустойчивость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металлоустойчивость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шлакоустойчивость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2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887780" y="1164071"/>
            <a:ext cx="7725544" cy="389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478" y="197018"/>
            <a:ext cx="677060" cy="12005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60657" y="477809"/>
            <a:ext cx="664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стойкость керамики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повышения химической стойкости керамики:</a:t>
            </a:r>
          </a:p>
          <a:p>
            <a:pPr marL="0" indent="0">
              <a:buFont typeface="Arial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-уменьшение пористости (в особенности открытой);</a:t>
            </a:r>
          </a:p>
          <a:p>
            <a:pPr marL="0" indent="0">
              <a:buFont typeface="Arial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-пропитка керамики специальными веществами, которые в дальнейшем повышают вязкость пропитывающей агрессивной жидкости, уменьшают смачивание поверхности пор жидкостью, увеличивают стойкость поверхностных слоев пор и т.д.</a:t>
            </a:r>
          </a:p>
          <a:p>
            <a:pPr marL="0" indent="0">
              <a:buFont typeface="Arial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количества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межзерновой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фазы (введением высокоогнеупорных веществ в связующую часть шихты);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специальных добавок (для развития в огнеупорах во время их обжига прямой связи  кристалл-кристалл, что будет препятствовать вымыванию зерен агрессивной жидкостью.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</TotalTime>
  <Words>2556</Words>
  <Application>Microsoft Office PowerPoint</Application>
  <PresentationFormat>Экран (4:3)</PresentationFormat>
  <Paragraphs>154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Николай</cp:lastModifiedBy>
  <cp:revision>142</cp:revision>
  <dcterms:created xsi:type="dcterms:W3CDTF">2018-10-31T17:08:02Z</dcterms:created>
  <dcterms:modified xsi:type="dcterms:W3CDTF">2020-12-04T17:35:35Z</dcterms:modified>
</cp:coreProperties>
</file>