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9" r:id="rId3"/>
    <p:sldId id="330" r:id="rId4"/>
    <p:sldId id="331" r:id="rId5"/>
    <p:sldId id="304" r:id="rId6"/>
    <p:sldId id="332" r:id="rId7"/>
    <p:sldId id="268" r:id="rId8"/>
    <p:sldId id="279" r:id="rId9"/>
    <p:sldId id="283" r:id="rId10"/>
    <p:sldId id="285" r:id="rId11"/>
    <p:sldId id="288" r:id="rId12"/>
    <p:sldId id="260" r:id="rId13"/>
    <p:sldId id="261" r:id="rId14"/>
    <p:sldId id="262" r:id="rId15"/>
    <p:sldId id="263" r:id="rId16"/>
    <p:sldId id="281" r:id="rId17"/>
    <p:sldId id="289" r:id="rId18"/>
    <p:sldId id="280" r:id="rId19"/>
    <p:sldId id="290" r:id="rId20"/>
    <p:sldId id="300" r:id="rId21"/>
    <p:sldId id="297" r:id="rId22"/>
    <p:sldId id="301" r:id="rId23"/>
    <p:sldId id="298" r:id="rId24"/>
    <p:sldId id="302" r:id="rId25"/>
    <p:sldId id="269" r:id="rId26"/>
    <p:sldId id="335" r:id="rId27"/>
    <p:sldId id="336" r:id="rId28"/>
    <p:sldId id="338" r:id="rId29"/>
    <p:sldId id="337" r:id="rId30"/>
    <p:sldId id="282" r:id="rId31"/>
    <p:sldId id="303" r:id="rId32"/>
    <p:sldId id="333" r:id="rId33"/>
    <p:sldId id="278" r:id="rId34"/>
    <p:sldId id="334"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8" d="100"/>
          <a:sy n="38" d="100"/>
        </p:scale>
        <p:origin x="1002" y="54"/>
      </p:cViewPr>
      <p:guideLst/>
    </p:cSldViewPr>
  </p:slideViewPr>
  <p:notesTextViewPr>
    <p:cViewPr>
      <p:scale>
        <a:sx n="1" d="1"/>
        <a:sy n="1" d="1"/>
      </p:scale>
      <p:origin x="0" y="0"/>
    </p:cViewPr>
  </p:notesTextViewPr>
  <p:sorterViewPr>
    <p:cViewPr varScale="1">
      <p:scale>
        <a:sx n="100" d="100"/>
        <a:sy n="100" d="100"/>
      </p:scale>
      <p:origin x="0" y="-9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89140-13F8-4878-92FF-7355213E5C60}" type="datetimeFigureOut">
              <a:rPr lang="ru-RU" smtClean="0"/>
              <a:t>27.11.2020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BA89D-9954-415E-A219-F356D27D8BA1}" type="slidenum">
              <a:rPr lang="ru-RU" smtClean="0"/>
              <a:t>‹#›</a:t>
            </a:fld>
            <a:endParaRPr lang="ru-RU"/>
          </a:p>
        </p:txBody>
      </p:sp>
    </p:spTree>
    <p:extLst>
      <p:ext uri="{BB962C8B-B14F-4D97-AF65-F5344CB8AC3E}">
        <p14:creationId xmlns:p14="http://schemas.microsoft.com/office/powerpoint/2010/main" val="2095304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A2AA439-082A-4B9D-9F24-ACBA120130A2}" type="slidenum">
              <a:rPr lang="ru-RU" smtClean="0"/>
              <a:t>30</a:t>
            </a:fld>
            <a:endParaRPr lang="ru-RU"/>
          </a:p>
        </p:txBody>
      </p:sp>
    </p:spTree>
    <p:extLst>
      <p:ext uri="{BB962C8B-B14F-4D97-AF65-F5344CB8AC3E}">
        <p14:creationId xmlns:p14="http://schemas.microsoft.com/office/powerpoint/2010/main" val="3343076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EEB7A3-BC71-4712-B13C-C388D41B751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F995EB6-1318-4BBF-841A-F96FA76CF1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C7A27F0-CF3A-4F07-B32B-FE0A063B3963}"/>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5" name="Нижний колонтитул 4">
            <a:extLst>
              <a:ext uri="{FF2B5EF4-FFF2-40B4-BE49-F238E27FC236}">
                <a16:creationId xmlns:a16="http://schemas.microsoft.com/office/drawing/2014/main" id="{BBF24DED-3AE4-4180-87C0-DBE0F0E0198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BFCE525-D973-4DBA-89D9-CE4210F7B8EB}"/>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385936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7B4EC1-1FF7-4BA1-86E0-860644613ED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9F723FC-EA27-4891-AB99-0F9DB4A48B4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2AC12E-8A57-4E99-843B-4A25F9C468B7}"/>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5" name="Нижний колонтитул 4">
            <a:extLst>
              <a:ext uri="{FF2B5EF4-FFF2-40B4-BE49-F238E27FC236}">
                <a16:creationId xmlns:a16="http://schemas.microsoft.com/office/drawing/2014/main" id="{17DCCD77-7CA9-429A-A11A-57F5E1F0484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79C04BF-4227-43D0-9DD2-4E661A13F558}"/>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238927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AD956F9-7999-4BB7-9D3C-1636FBCD0A0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DAA3F9A-6F5A-4DFB-A466-68D4B471C25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532A996-A711-43C5-BE13-E76C09E72839}"/>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5" name="Нижний колонтитул 4">
            <a:extLst>
              <a:ext uri="{FF2B5EF4-FFF2-40B4-BE49-F238E27FC236}">
                <a16:creationId xmlns:a16="http://schemas.microsoft.com/office/drawing/2014/main" id="{6688A477-3AAB-4B30-9696-1C3E155A937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89AFE4E-801B-42D3-9A72-4B2F8D17B9FA}"/>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125438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6678A9-39ED-42AA-97AA-6AD16BB477E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31A449F-8CF1-4E90-B1CB-8C6AB6250CC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0025502-6DC2-48BD-9093-6F950E328CDA}"/>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5" name="Нижний колонтитул 4">
            <a:extLst>
              <a:ext uri="{FF2B5EF4-FFF2-40B4-BE49-F238E27FC236}">
                <a16:creationId xmlns:a16="http://schemas.microsoft.com/office/drawing/2014/main" id="{9A5BB277-6E5F-43EE-8BEB-93D3C34C8B5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9690CD1-09C7-4116-9842-613435B2A17B}"/>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47172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45CF4B-484D-42FC-B87C-8D3C987027A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1644FC1-6B3E-4C5B-8B54-DF02916588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4869C21-7183-4ACA-A28E-C159686B95B9}"/>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5" name="Нижний колонтитул 4">
            <a:extLst>
              <a:ext uri="{FF2B5EF4-FFF2-40B4-BE49-F238E27FC236}">
                <a16:creationId xmlns:a16="http://schemas.microsoft.com/office/drawing/2014/main" id="{ECA76B8F-9B37-4E6E-B9EA-D8750B634C7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2CF4ECD-6318-423E-82CB-DE686EAAC760}"/>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341243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937895-9B39-4D38-A8BB-0AB795CFD61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4A8D8EF-9D06-422C-A26B-27914DBEB81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57C7915-1BA4-42D7-AA90-D331901DBF4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A1BDE5A-A79D-4BBD-8A86-2F3BE9AB1826}"/>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6" name="Нижний колонтитул 5">
            <a:extLst>
              <a:ext uri="{FF2B5EF4-FFF2-40B4-BE49-F238E27FC236}">
                <a16:creationId xmlns:a16="http://schemas.microsoft.com/office/drawing/2014/main" id="{987FBE36-DDAD-4E5D-A5C9-4B8F9EC48D3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EF682B9-1260-4FB0-96B0-FCFDE02E5936}"/>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422345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A9C271-1775-4873-8F99-FA0C8A3A273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7260409-7316-488B-929B-6F70F3EE2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3AE8C544-B0D2-40C6-A1BC-574DCB7109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BF57A5C-CEFE-4841-B326-695CD5221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39601FF-8EF0-442D-8B01-5F049C542E3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E6BC820-B16E-4C74-90F9-D6B7EE6B9F36}"/>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8" name="Нижний колонтитул 7">
            <a:extLst>
              <a:ext uri="{FF2B5EF4-FFF2-40B4-BE49-F238E27FC236}">
                <a16:creationId xmlns:a16="http://schemas.microsoft.com/office/drawing/2014/main" id="{43E0CD4C-D667-4400-9ACE-8B34ED41613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7CC61A6-FA85-4AEE-B041-3BAACB083DFD}"/>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54218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37636A-1020-4A02-BCA7-B0BF06E15DA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112196F-9AE3-4CD2-9523-3540855FD9E9}"/>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4" name="Нижний колонтитул 3">
            <a:extLst>
              <a:ext uri="{FF2B5EF4-FFF2-40B4-BE49-F238E27FC236}">
                <a16:creationId xmlns:a16="http://schemas.microsoft.com/office/drawing/2014/main" id="{3F8F2356-C3FE-4336-B95B-34E28587B11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9C7FD7A-1F52-4283-B245-800028F9C32D}"/>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3094852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8D85CEE-0554-4A4F-905E-47BD6F614A59}"/>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3" name="Нижний колонтитул 2">
            <a:extLst>
              <a:ext uri="{FF2B5EF4-FFF2-40B4-BE49-F238E27FC236}">
                <a16:creationId xmlns:a16="http://schemas.microsoft.com/office/drawing/2014/main" id="{D573ACBD-310C-4CDF-B63E-EA43D1E4A09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F516EB3-0F5D-4BB4-9245-02AB1D8B881E}"/>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1043146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95E91F-BC97-4A09-9556-3901B63D673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32DB702-3E2D-4D2A-A234-1FC85AA998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A80C4F5-067F-4C80-8CCE-57A2435221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9DB52AD-96EA-4D8A-AF5E-9EF95B6D2B8D}"/>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6" name="Нижний колонтитул 5">
            <a:extLst>
              <a:ext uri="{FF2B5EF4-FFF2-40B4-BE49-F238E27FC236}">
                <a16:creationId xmlns:a16="http://schemas.microsoft.com/office/drawing/2014/main" id="{85F7D428-4A26-4E1C-99CD-7A563EDEA8B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FB057D9-8179-406C-9F53-29788D83C848}"/>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226974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A4484-C3B8-4C14-905C-A07BF9F4A9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54FB2F2-B93A-4B10-9099-17053EE358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DAA2AC2-0549-448D-927B-1A1ABD0F74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5E2EB45-0227-4A83-8B69-EF9980C366CD}"/>
              </a:ext>
            </a:extLst>
          </p:cNvPr>
          <p:cNvSpPr>
            <a:spLocks noGrp="1"/>
          </p:cNvSpPr>
          <p:nvPr>
            <p:ph type="dt" sz="half" idx="10"/>
          </p:nvPr>
        </p:nvSpPr>
        <p:spPr/>
        <p:txBody>
          <a:bodyPr/>
          <a:lstStyle/>
          <a:p>
            <a:fld id="{A88D9F5B-655A-4657-B39D-29B8168CDE84}" type="datetimeFigureOut">
              <a:rPr lang="ru-RU" smtClean="0"/>
              <a:t>27.11.2020</a:t>
            </a:fld>
            <a:endParaRPr lang="ru-RU"/>
          </a:p>
        </p:txBody>
      </p:sp>
      <p:sp>
        <p:nvSpPr>
          <p:cNvPr id="6" name="Нижний колонтитул 5">
            <a:extLst>
              <a:ext uri="{FF2B5EF4-FFF2-40B4-BE49-F238E27FC236}">
                <a16:creationId xmlns:a16="http://schemas.microsoft.com/office/drawing/2014/main" id="{E22D7F84-1B1F-4292-85D6-78EB42E4CF0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DE57AB3-C7FA-479E-B400-111F28FE5C1C}"/>
              </a:ext>
            </a:extLst>
          </p:cNvPr>
          <p:cNvSpPr>
            <a:spLocks noGrp="1"/>
          </p:cNvSpPr>
          <p:nvPr>
            <p:ph type="sldNum" sz="quarter" idx="12"/>
          </p:nvPr>
        </p:nvSpPr>
        <p:spPr/>
        <p:txBody>
          <a:bodyPr/>
          <a:lstStyle/>
          <a:p>
            <a:fld id="{94A112C1-2840-481E-8F57-D6A6C52BBF62}" type="slidenum">
              <a:rPr lang="ru-RU" smtClean="0"/>
              <a:t>‹#›</a:t>
            </a:fld>
            <a:endParaRPr lang="ru-RU"/>
          </a:p>
        </p:txBody>
      </p:sp>
    </p:spTree>
    <p:extLst>
      <p:ext uri="{BB962C8B-B14F-4D97-AF65-F5344CB8AC3E}">
        <p14:creationId xmlns:p14="http://schemas.microsoft.com/office/powerpoint/2010/main" val="3987525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26CE6F-5B4A-4419-803C-218DA3116F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4C39837-0E52-4611-B5AE-F8B4FB4C11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1BFE8DA-1951-4B50-9A7F-E5F1DEDB19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D9F5B-655A-4657-B39D-29B8168CDE84}" type="datetimeFigureOut">
              <a:rPr lang="ru-RU" smtClean="0"/>
              <a:t>27.11.2020</a:t>
            </a:fld>
            <a:endParaRPr lang="ru-RU"/>
          </a:p>
        </p:txBody>
      </p:sp>
      <p:sp>
        <p:nvSpPr>
          <p:cNvPr id="5" name="Нижний колонтитул 4">
            <a:extLst>
              <a:ext uri="{FF2B5EF4-FFF2-40B4-BE49-F238E27FC236}">
                <a16:creationId xmlns:a16="http://schemas.microsoft.com/office/drawing/2014/main" id="{F2536DC5-E688-423C-B91C-DC1631566D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5055C52D-EC44-4347-9E77-36E9E4F9E8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112C1-2840-481E-8F57-D6A6C52BBF62}" type="slidenum">
              <a:rPr lang="ru-RU" smtClean="0"/>
              <a:t>‹#›</a:t>
            </a:fld>
            <a:endParaRPr lang="ru-RU"/>
          </a:p>
        </p:txBody>
      </p:sp>
    </p:spTree>
    <p:extLst>
      <p:ext uri="{BB962C8B-B14F-4D97-AF65-F5344CB8AC3E}">
        <p14:creationId xmlns:p14="http://schemas.microsoft.com/office/powerpoint/2010/main" val="1395694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ru.wikipedia.org/wiki/%D0%94%D1%80%D0%B5%D0%B2%D0%BD%D0%B5%D0%B3%D1%80%D0%B5%D1%87%D0%B5%D1%81%D0%BA%D0%B8%D0%B9_%D1%8F%D0%B7%D1%8B%D0%B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watch?v=IcYcx2QCL74" TargetMode="External"/><Relationship Id="rId2" Type="http://schemas.openxmlformats.org/officeDocument/2006/relationships/hyperlink" Target="https://www.youtube.com/watch?v=6likkXHD-Mw" TargetMode="External"/><Relationship Id="rId1" Type="http://schemas.openxmlformats.org/officeDocument/2006/relationships/slideLayout" Target="../slideLayouts/slideLayout2.xml"/><Relationship Id="rId5" Type="http://schemas.openxmlformats.org/officeDocument/2006/relationships/hyperlink" Target="https://www.youtube.com/watch?v=cBxhWuKbMJ8" TargetMode="External"/><Relationship Id="rId4" Type="http://schemas.openxmlformats.org/officeDocument/2006/relationships/hyperlink" Target="https://www.youtube.com/watch?v=IcYcx2QCL74&amp;t=3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arlilia.ru/events/disputy/disput_na_temu_my_vybiraem_professiyu_po_prizvaniyu_ili_po_materialnym_soobrazheniyam_/"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738A5-F464-4A03-B26C-A9EC45ED4791}"/>
              </a:ext>
            </a:extLst>
          </p:cNvPr>
          <p:cNvSpPr>
            <a:spLocks noGrp="1"/>
          </p:cNvSpPr>
          <p:nvPr>
            <p:ph type="ctrTitle"/>
          </p:nvPr>
        </p:nvSpPr>
        <p:spPr/>
        <p:txBody>
          <a:bodyPr/>
          <a:lstStyle/>
          <a:p>
            <a:r>
              <a:rPr lang="ru-RU" dirty="0">
                <a:latin typeface="Arial Black" panose="020B0A04020102020204" pitchFamily="34" charset="0"/>
              </a:rPr>
              <a:t>Аргументация </a:t>
            </a:r>
            <a:br>
              <a:rPr lang="ru-RU" dirty="0">
                <a:latin typeface="Arial Black" panose="020B0A04020102020204" pitchFamily="34" charset="0"/>
              </a:rPr>
            </a:br>
            <a:r>
              <a:rPr lang="ru-RU" dirty="0">
                <a:latin typeface="Arial Black" panose="020B0A04020102020204" pitchFamily="34" charset="0"/>
              </a:rPr>
              <a:t>в публичной речи</a:t>
            </a:r>
          </a:p>
        </p:txBody>
      </p:sp>
      <p:sp>
        <p:nvSpPr>
          <p:cNvPr id="3" name="Подзаголовок 2">
            <a:extLst>
              <a:ext uri="{FF2B5EF4-FFF2-40B4-BE49-F238E27FC236}">
                <a16:creationId xmlns:a16="http://schemas.microsoft.com/office/drawing/2014/main" id="{4111B87C-AF6D-4516-A162-5567E00FD028}"/>
              </a:ext>
            </a:extLst>
          </p:cNvPr>
          <p:cNvSpPr>
            <a:spLocks noGrp="1"/>
          </p:cNvSpPr>
          <p:nvPr>
            <p:ph type="subTitle" idx="1"/>
          </p:nvPr>
        </p:nvSpPr>
        <p:spPr/>
        <p:txBody>
          <a:bodyPr>
            <a:normAutofit lnSpcReduction="10000"/>
          </a:bodyPr>
          <a:lstStyle/>
          <a:p>
            <a:r>
              <a:rPr lang="ru-RU" b="1" dirty="0"/>
              <a:t>Риторический текст разных типов</a:t>
            </a:r>
          </a:p>
          <a:p>
            <a:r>
              <a:rPr lang="ru-RU" b="1" dirty="0"/>
              <a:t>Виды рассуждений</a:t>
            </a:r>
          </a:p>
          <a:p>
            <a:r>
              <a:rPr lang="ru-RU" b="1" dirty="0"/>
              <a:t>Аргументация </a:t>
            </a:r>
          </a:p>
          <a:p>
            <a:r>
              <a:rPr lang="ru-RU" b="1" dirty="0"/>
              <a:t>Хрия –учебное рассуждение</a:t>
            </a:r>
          </a:p>
        </p:txBody>
      </p:sp>
    </p:spTree>
    <p:extLst>
      <p:ext uri="{BB962C8B-B14F-4D97-AF65-F5344CB8AC3E}">
        <p14:creationId xmlns:p14="http://schemas.microsoft.com/office/powerpoint/2010/main" val="3802269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981200" y="-1071594"/>
            <a:ext cx="8229600" cy="642942"/>
          </a:xfrm>
        </p:spPr>
        <p:txBody>
          <a:bodyPr>
            <a:normAutofit fontScale="90000"/>
          </a:bodyPr>
          <a:lstStyle/>
          <a:p>
            <a:endParaRPr lang="ru-RU" dirty="0"/>
          </a:p>
        </p:txBody>
      </p:sp>
      <p:sp>
        <p:nvSpPr>
          <p:cNvPr id="3" name="Содержимое 2"/>
          <p:cNvSpPr>
            <a:spLocks noGrp="1"/>
          </p:cNvSpPr>
          <p:nvPr>
            <p:ph idx="1"/>
          </p:nvPr>
        </p:nvSpPr>
        <p:spPr>
          <a:xfrm>
            <a:off x="614597" y="214290"/>
            <a:ext cx="11257613" cy="6643710"/>
          </a:xfrm>
        </p:spPr>
        <p:txBody>
          <a:bodyPr>
            <a:noAutofit/>
          </a:bodyPr>
          <a:lstStyle/>
          <a:p>
            <a:pPr>
              <a:buNone/>
            </a:pPr>
            <a:r>
              <a:rPr lang="ru-RU" sz="3200" b="1" u="sng" dirty="0">
                <a:solidFill>
                  <a:srgbClr val="FF0000"/>
                </a:solidFill>
              </a:rPr>
              <a:t>Начало:</a:t>
            </a:r>
            <a:r>
              <a:rPr lang="ru-RU" sz="3200" dirty="0"/>
              <a:t> обращение к предмету описания; о времени дня или года; о месте, где находится предмет ( </a:t>
            </a:r>
            <a:r>
              <a:rPr lang="ru-RU" sz="3200" i="1" dirty="0"/>
              <a:t>«Октябрь уж наступил….» Погода утром была сумрачная… Посмотрите на этот предмет..)</a:t>
            </a:r>
          </a:p>
          <a:p>
            <a:pPr>
              <a:buNone/>
            </a:pPr>
            <a:r>
              <a:rPr lang="ru-RU" sz="3200" b="1" u="sng" dirty="0">
                <a:solidFill>
                  <a:srgbClr val="FF0000"/>
                </a:solidFill>
              </a:rPr>
              <a:t>Середина:</a:t>
            </a:r>
            <a:endParaRPr lang="ru-RU" sz="3200" b="1" dirty="0">
              <a:solidFill>
                <a:srgbClr val="FF0000"/>
              </a:solidFill>
            </a:endParaRPr>
          </a:p>
          <a:p>
            <a:pPr lvl="0"/>
            <a:r>
              <a:rPr lang="ru-RU" sz="3200" dirty="0"/>
              <a:t>Самое интересное о предмете – на конец!</a:t>
            </a:r>
          </a:p>
          <a:p>
            <a:pPr lvl="0"/>
            <a:r>
              <a:rPr lang="ru-RU" sz="3200" dirty="0"/>
              <a:t>Все части предмета отдельно, последовательно</a:t>
            </a:r>
          </a:p>
          <a:p>
            <a:pPr lvl="0"/>
            <a:r>
              <a:rPr lang="ru-RU" sz="3200" dirty="0"/>
              <a:t>Отбирать только существенное, не детализировать!</a:t>
            </a:r>
          </a:p>
          <a:p>
            <a:pPr lvl="0"/>
            <a:r>
              <a:rPr lang="ru-RU" sz="3200" dirty="0"/>
              <a:t>Избегать повторов.</a:t>
            </a:r>
          </a:p>
          <a:p>
            <a:pPr>
              <a:buNone/>
            </a:pPr>
            <a:r>
              <a:rPr lang="ru-RU" sz="3200" b="1" u="sng" dirty="0">
                <a:solidFill>
                  <a:srgbClr val="FF0000"/>
                </a:solidFill>
              </a:rPr>
              <a:t>Конец:</a:t>
            </a:r>
            <a:r>
              <a:rPr lang="ru-RU" sz="3200" dirty="0"/>
              <a:t> можно опять обращение, выражение собственных чувств; нравственная занимательная мысль </a:t>
            </a:r>
            <a:r>
              <a:rPr lang="ru-RU" sz="3200" i="1" dirty="0"/>
              <a:t>( «Теперь моя пора..», Не люблю такую  погоду…. И этот предмет приносит такую пользу людям!</a:t>
            </a:r>
          </a:p>
        </p:txBody>
      </p:sp>
    </p:spTree>
    <p:extLst>
      <p:ext uri="{BB962C8B-B14F-4D97-AF65-F5344CB8AC3E}">
        <p14:creationId xmlns:p14="http://schemas.microsoft.com/office/powerpoint/2010/main" val="285152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7814"/>
            <a:ext cx="8229600" cy="630237"/>
          </a:xfrm>
        </p:spPr>
        <p:txBody>
          <a:bodyPr>
            <a:normAutofit fontScale="90000"/>
          </a:bodyPr>
          <a:lstStyle/>
          <a:p>
            <a:pPr eaLnBrk="1" hangingPunct="1">
              <a:defRPr/>
            </a:pPr>
            <a:r>
              <a:rPr lang="ru-RU" b="1" dirty="0"/>
              <a:t>Виды рассуждений</a:t>
            </a:r>
            <a:br>
              <a:rPr lang="ru-RU" b="1" dirty="0"/>
            </a:br>
            <a:endParaRPr lang="ru-RU" b="1" dirty="0"/>
          </a:p>
        </p:txBody>
      </p:sp>
      <p:sp>
        <p:nvSpPr>
          <p:cNvPr id="3" name="Содержимое 2"/>
          <p:cNvSpPr>
            <a:spLocks noGrp="1"/>
          </p:cNvSpPr>
          <p:nvPr>
            <p:ph idx="1"/>
          </p:nvPr>
        </p:nvSpPr>
        <p:spPr>
          <a:xfrm>
            <a:off x="344774" y="692150"/>
            <a:ext cx="11737298" cy="6165850"/>
          </a:xfrm>
        </p:spPr>
        <p:txBody>
          <a:bodyPr>
            <a:normAutofit fontScale="92500" lnSpcReduction="20000"/>
          </a:bodyPr>
          <a:lstStyle/>
          <a:p>
            <a:pPr eaLnBrk="1" hangingPunct="1">
              <a:defRPr/>
            </a:pPr>
            <a:r>
              <a:rPr lang="ru-RU" u="sng" dirty="0">
                <a:solidFill>
                  <a:srgbClr val="FF0000"/>
                </a:solidFill>
              </a:rPr>
              <a:t>-</a:t>
            </a:r>
            <a:r>
              <a:rPr lang="ru-RU" b="1" u="sng" dirty="0">
                <a:solidFill>
                  <a:srgbClr val="FF0000"/>
                </a:solidFill>
              </a:rPr>
              <a:t>доказательство</a:t>
            </a:r>
            <a:r>
              <a:rPr lang="ru-RU" sz="2400" b="1" dirty="0">
                <a:solidFill>
                  <a:srgbClr val="FF0000"/>
                </a:solidFill>
              </a:rPr>
              <a:t>, </a:t>
            </a:r>
            <a:r>
              <a:rPr lang="ru-RU" sz="2400" dirty="0"/>
              <a:t>когда приводится цепочка аргументов в подтверждение тезиса;</a:t>
            </a:r>
          </a:p>
          <a:p>
            <a:pPr eaLnBrk="1" hangingPunct="1">
              <a:defRPr/>
            </a:pPr>
            <a:r>
              <a:rPr lang="ru-RU" b="1" dirty="0">
                <a:solidFill>
                  <a:srgbClr val="FF0000"/>
                </a:solidFill>
              </a:rPr>
              <a:t>-</a:t>
            </a:r>
            <a:r>
              <a:rPr lang="ru-RU" b="1" u="sng" dirty="0">
                <a:solidFill>
                  <a:srgbClr val="FF0000"/>
                </a:solidFill>
              </a:rPr>
              <a:t>объяснение</a:t>
            </a:r>
            <a:r>
              <a:rPr lang="ru-RU" b="1" dirty="0">
                <a:solidFill>
                  <a:srgbClr val="FF0000"/>
                </a:solidFill>
              </a:rPr>
              <a:t> </a:t>
            </a:r>
            <a:r>
              <a:rPr lang="ru-RU" dirty="0"/>
              <a:t>- </a:t>
            </a:r>
            <a:r>
              <a:rPr lang="ru-RU" sz="2400" dirty="0"/>
              <a:t>выявление связей, ясных автору, но не ясных читателю;</a:t>
            </a:r>
          </a:p>
          <a:p>
            <a:pPr eaLnBrk="1" hangingPunct="1">
              <a:defRPr/>
            </a:pPr>
            <a:r>
              <a:rPr lang="ru-RU" u="sng" dirty="0">
                <a:solidFill>
                  <a:srgbClr val="FF0000"/>
                </a:solidFill>
              </a:rPr>
              <a:t>-</a:t>
            </a:r>
            <a:r>
              <a:rPr lang="ru-RU" b="1" u="sng" dirty="0">
                <a:solidFill>
                  <a:srgbClr val="FF0000"/>
                </a:solidFill>
              </a:rPr>
              <a:t>размышление</a:t>
            </a:r>
            <a:r>
              <a:rPr lang="ru-RU" b="1" dirty="0">
                <a:solidFill>
                  <a:srgbClr val="FF0000"/>
                </a:solidFill>
              </a:rPr>
              <a:t> </a:t>
            </a:r>
            <a:r>
              <a:rPr lang="ru-RU" sz="2400" dirty="0"/>
              <a:t>-подробное рассмотрение фактов, постановка вопросов и поиски с читателем ответов на них, высказывание личной позиции автора;</a:t>
            </a:r>
          </a:p>
          <a:p>
            <a:pPr eaLnBrk="1" hangingPunct="1">
              <a:defRPr/>
            </a:pPr>
            <a:r>
              <a:rPr lang="ru-RU" b="1" u="sng" dirty="0">
                <a:solidFill>
                  <a:srgbClr val="FF0000"/>
                </a:solidFill>
              </a:rPr>
              <a:t>-анализ</a:t>
            </a:r>
            <a:r>
              <a:rPr lang="ru-RU" b="1" dirty="0">
                <a:solidFill>
                  <a:srgbClr val="FF0000"/>
                </a:solidFill>
              </a:rPr>
              <a:t> </a:t>
            </a:r>
            <a:r>
              <a:rPr lang="ru-RU" dirty="0"/>
              <a:t>- </a:t>
            </a:r>
            <a:r>
              <a:rPr lang="ru-RU" sz="2400" dirty="0"/>
              <a:t>сухое рассмотрение факта со всех сторон;</a:t>
            </a:r>
          </a:p>
          <a:p>
            <a:pPr eaLnBrk="1" hangingPunct="1">
              <a:defRPr/>
            </a:pPr>
            <a:r>
              <a:rPr lang="ru-RU" u="sng" dirty="0">
                <a:solidFill>
                  <a:srgbClr val="FF0000"/>
                </a:solidFill>
              </a:rPr>
              <a:t>-</a:t>
            </a:r>
            <a:r>
              <a:rPr lang="ru-RU" b="1" u="sng" dirty="0">
                <a:solidFill>
                  <a:srgbClr val="FF0000"/>
                </a:solidFill>
              </a:rPr>
              <a:t>комментарий</a:t>
            </a:r>
            <a:r>
              <a:rPr lang="ru-RU" b="1" dirty="0">
                <a:solidFill>
                  <a:srgbClr val="FF0000"/>
                </a:solidFill>
              </a:rPr>
              <a:t> </a:t>
            </a:r>
            <a:r>
              <a:rPr lang="ru-RU" dirty="0"/>
              <a:t>- </a:t>
            </a:r>
            <a:r>
              <a:rPr lang="ru-RU" sz="2400" dirty="0"/>
              <a:t>рассуждение по сложному вопросу с привлечением </a:t>
            </a:r>
            <a:r>
              <a:rPr lang="ru-RU" sz="2400" dirty="0" err="1"/>
              <a:t>допол</a:t>
            </a:r>
            <a:r>
              <a:rPr lang="ru-RU" sz="2400" dirty="0"/>
              <a:t>. информации</a:t>
            </a:r>
            <a:r>
              <a:rPr lang="ru-RU" dirty="0"/>
              <a:t>.</a:t>
            </a:r>
          </a:p>
          <a:p>
            <a:pPr marL="342900" lvl="0" indent="-342900" algn="ctr">
              <a:lnSpc>
                <a:spcPct val="115000"/>
              </a:lnSpc>
              <a:spcBef>
                <a:spcPts val="300"/>
              </a:spcBef>
              <a:spcAft>
                <a:spcPts val="300"/>
              </a:spcAft>
              <a:buSzPts val="1000"/>
              <a:buFont typeface="Symbol" panose="05050102010706020507" pitchFamily="18" charset="2"/>
              <a:buChar char=""/>
              <a:tabLst>
                <a:tab pos="-540385" algn="l"/>
              </a:tabLst>
            </a:pPr>
            <a:r>
              <a:rPr lang="ru-RU" b="1" dirty="0">
                <a:solidFill>
                  <a:srgbClr val="FF0000"/>
                </a:solidFill>
              </a:rPr>
              <a:t>Эссе</a:t>
            </a:r>
            <a:r>
              <a:rPr lang="ru-RU" dirty="0"/>
              <a:t> – </a:t>
            </a:r>
            <a:r>
              <a:rPr lang="ru-RU" sz="2600" dirty="0">
                <a:latin typeface="Times New Roman" panose="02020603050405020304" pitchFamily="18" charset="0"/>
                <a:cs typeface="Times New Roman" panose="02020603050405020304" pitchFamily="18" charset="0"/>
              </a:rPr>
              <a:t>публицистическое рассуждение </a:t>
            </a:r>
            <a:r>
              <a:rPr lang="ru-RU"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небольшого объема и свободной композиции.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конкретность темы или вопроса </a:t>
            </a:r>
            <a:endParaRPr lang="ru-RU"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a:lnSpc>
                <a:spcPct val="115000"/>
              </a:lnSpc>
              <a:spcBef>
                <a:spcPts val="300"/>
              </a:spcBef>
              <a:spcAft>
                <a:spcPts val="300"/>
              </a:spcAft>
              <a:buSzPts val="1000"/>
              <a:buNone/>
              <a:tabLst>
                <a:tab pos="-540385" algn="l"/>
              </a:tabLst>
            </a:pPr>
            <a:r>
              <a:rPr lang="ru-RU" sz="2200" dirty="0">
                <a:effectLst/>
                <a:latin typeface="Times New Roman" panose="02020603050405020304" pitchFamily="18" charset="0"/>
                <a:ea typeface="Times New Roman" panose="02020603050405020304" pitchFamily="18" charset="0"/>
                <a:cs typeface="Times New Roman" panose="02020603050405020304" pitchFamily="18" charset="0"/>
              </a:rPr>
              <a:t> новое, субъективно окрашенное слово о чем-либо  </a:t>
            </a:r>
          </a:p>
          <a:p>
            <a:pPr marL="0" indent="0" algn="ctr">
              <a:lnSpc>
                <a:spcPct val="115000"/>
              </a:lnSpc>
              <a:spcBef>
                <a:spcPts val="300"/>
              </a:spcBef>
              <a:spcAft>
                <a:spcPts val="300"/>
              </a:spcAft>
              <a:buSzPts val="1000"/>
              <a:buNone/>
              <a:tabLst>
                <a:tab pos="-540385" algn="l"/>
              </a:tabLst>
            </a:pPr>
            <a:r>
              <a:rPr lang="ru-RU" sz="2200" dirty="0">
                <a:effectLst/>
                <a:latin typeface="Times New Roman" panose="02020603050405020304" pitchFamily="18" charset="0"/>
                <a:ea typeface="Times New Roman" panose="02020603050405020304" pitchFamily="18" charset="0"/>
                <a:cs typeface="Times New Roman" panose="02020603050405020304" pitchFamily="18" charset="0"/>
              </a:rPr>
              <a:t>личность автора – его мировоззрение, мысли и чувства.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М.Монтень</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("Опыты", 1580 г.).</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300"/>
              </a:spcBef>
              <a:spcAft>
                <a:spcPts val="300"/>
              </a:spcAft>
              <a:buSzPts val="1000"/>
              <a:buFont typeface="Symbol" panose="05050102010706020507" pitchFamily="18" charset="2"/>
              <a:buChar char=""/>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вступление</a:t>
            </a:r>
            <a:endParaRPr lang="ru-RU"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15000"/>
              </a:lnSpc>
              <a:spcBef>
                <a:spcPts val="300"/>
              </a:spcBef>
              <a:spcAft>
                <a:spcPts val="300"/>
              </a:spcAft>
              <a:buSzPts val="1000"/>
              <a:buNone/>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тезис, аргументы      ------------тезис, аргументы</a:t>
            </a:r>
            <a:r>
              <a:rPr lang="ru-RU" sz="1800" b="1" dirty="0">
                <a:latin typeface="Calibri" panose="020F0502020204030204" pitchFamily="34" charset="0"/>
                <a:ea typeface="Times New Roman" panose="02020603050405020304" pitchFamily="18" charset="0"/>
                <a:cs typeface="Times New Roman" panose="02020603050405020304" pitchFamily="18" charset="0"/>
              </a:rPr>
              <a:t>---------------</a:t>
            </a: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тезис, аргументы</a:t>
            </a:r>
            <a:endParaRPr lang="ru-RU"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300"/>
              </a:spcBef>
              <a:spcAft>
                <a:spcPts val="300"/>
              </a:spcAft>
              <a:buSzPts val="1000"/>
              <a:buFont typeface="Symbol" panose="05050102010706020507" pitchFamily="18" charset="2"/>
              <a:buChar char=""/>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заключение.</a:t>
            </a:r>
            <a:endParaRPr lang="ru-RU" b="1" dirty="0"/>
          </a:p>
          <a:p>
            <a:pPr>
              <a:buNone/>
            </a:pPr>
            <a:r>
              <a:rPr lang="ru-RU" b="1" dirty="0">
                <a:solidFill>
                  <a:srgbClr val="FF0000"/>
                </a:solidFill>
              </a:rPr>
              <a:t>ХРИЯ</a:t>
            </a:r>
            <a:r>
              <a:rPr lang="ru-RU" b="1" dirty="0"/>
              <a:t> - учебное рассуждение   </a:t>
            </a:r>
            <a:r>
              <a:rPr lang="ru-RU" dirty="0"/>
              <a:t>(от </a:t>
            </a:r>
            <a:r>
              <a:rPr lang="ru-RU" u="sng" dirty="0">
                <a:hlinkClick r:id="rId2" tooltip="Древнегреческий язык"/>
              </a:rPr>
              <a:t>др.-греч.</a:t>
            </a:r>
            <a:r>
              <a:rPr lang="ru-RU" dirty="0"/>
              <a:t> </a:t>
            </a:r>
            <a:r>
              <a:rPr lang="ru-RU" dirty="0" err="1"/>
              <a:t>χρεί</a:t>
            </a:r>
            <a:r>
              <a:rPr lang="ru-RU" dirty="0"/>
              <a:t>α) —  «предмет обсуждения, вопрос, тема; изречение».   Есть некая совокупность приёмов для развития предложенной темы.</a:t>
            </a:r>
          </a:p>
          <a:p>
            <a:pPr>
              <a:defRPr/>
            </a:pPr>
            <a:endParaRPr lang="ru-RU" b="1" dirty="0"/>
          </a:p>
        </p:txBody>
      </p:sp>
    </p:spTree>
    <p:extLst>
      <p:ext uri="{BB962C8B-B14F-4D97-AF65-F5344CB8AC3E}">
        <p14:creationId xmlns:p14="http://schemas.microsoft.com/office/powerpoint/2010/main" val="122685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Структура строгой (классической) или прямой хрии</a:t>
            </a:r>
            <a:endParaRPr lang="ru-RU" dirty="0"/>
          </a:p>
        </p:txBody>
      </p:sp>
      <p:sp>
        <p:nvSpPr>
          <p:cNvPr id="3" name="Содержимое 2"/>
          <p:cNvSpPr>
            <a:spLocks noGrp="1"/>
          </p:cNvSpPr>
          <p:nvPr>
            <p:ph idx="1"/>
          </p:nvPr>
        </p:nvSpPr>
        <p:spPr>
          <a:xfrm>
            <a:off x="584616" y="1600200"/>
            <a:ext cx="11077732" cy="4972072"/>
          </a:xfrm>
        </p:spPr>
        <p:txBody>
          <a:bodyPr>
            <a:normAutofit/>
          </a:bodyPr>
          <a:lstStyle/>
          <a:p>
            <a:pPr marL="514350" indent="-514350">
              <a:buFont typeface="+mj-lt"/>
              <a:buAutoNum type="arabicPeriod"/>
            </a:pPr>
            <a:r>
              <a:rPr lang="ru-RU" b="1" dirty="0"/>
              <a:t>Приступ </a:t>
            </a:r>
            <a:r>
              <a:rPr lang="ru-RU" dirty="0"/>
              <a:t>— начало речи с целью привлечения внимания (похвала или описание).</a:t>
            </a:r>
          </a:p>
          <a:p>
            <a:pPr marL="514350" indent="-514350">
              <a:buFont typeface="+mj-lt"/>
              <a:buAutoNum type="arabicPeriod"/>
            </a:pPr>
            <a:r>
              <a:rPr lang="ru-RU" b="1" dirty="0" err="1"/>
              <a:t>Парафразис</a:t>
            </a:r>
            <a:r>
              <a:rPr lang="ru-RU" b="1" dirty="0"/>
              <a:t> </a:t>
            </a:r>
            <a:r>
              <a:rPr lang="ru-RU" dirty="0"/>
              <a:t>— разъяснение темы, экспликация.</a:t>
            </a:r>
          </a:p>
          <a:p>
            <a:pPr marL="514350" indent="-514350">
              <a:buFont typeface="+mj-lt"/>
              <a:buAutoNum type="arabicPeriod"/>
            </a:pPr>
            <a:r>
              <a:rPr lang="ru-RU" b="1" dirty="0"/>
              <a:t>Причина </a:t>
            </a:r>
            <a:r>
              <a:rPr lang="ru-RU" dirty="0"/>
              <a:t>— доказательство тезиса (этот тезис верен, потому что…).</a:t>
            </a:r>
          </a:p>
          <a:p>
            <a:pPr marL="514350" indent="-514350">
              <a:buFont typeface="+mj-lt"/>
              <a:buAutoNum type="arabicPeriod"/>
            </a:pPr>
            <a:r>
              <a:rPr lang="ru-RU" b="1" dirty="0"/>
              <a:t>Противное </a:t>
            </a:r>
            <a:r>
              <a:rPr lang="ru-RU" dirty="0"/>
              <a:t>— если нет, то…</a:t>
            </a:r>
          </a:p>
          <a:p>
            <a:pPr marL="514350" indent="-514350">
              <a:buFont typeface="+mj-lt"/>
              <a:buAutoNum type="arabicPeriod"/>
            </a:pPr>
            <a:r>
              <a:rPr lang="ru-RU" b="1" dirty="0"/>
              <a:t>Подобие</a:t>
            </a:r>
            <a:r>
              <a:rPr lang="ru-RU" dirty="0"/>
              <a:t> — сравнение этого явления со смежными областями.</a:t>
            </a:r>
          </a:p>
          <a:p>
            <a:pPr marL="514350" indent="-514350">
              <a:buFont typeface="+mj-lt"/>
              <a:buAutoNum type="arabicPeriod"/>
            </a:pPr>
            <a:r>
              <a:rPr lang="ru-RU" b="1" dirty="0"/>
              <a:t>Пример.</a:t>
            </a:r>
          </a:p>
          <a:p>
            <a:pPr marL="514350" indent="-514350">
              <a:buFont typeface="+mj-lt"/>
              <a:buAutoNum type="arabicPeriod"/>
            </a:pPr>
            <a:r>
              <a:rPr lang="ru-RU" b="1" dirty="0"/>
              <a:t>Свидетельство</a:t>
            </a:r>
            <a:r>
              <a:rPr lang="ru-RU" dirty="0"/>
              <a:t> (ссылка на авторитет)</a:t>
            </a:r>
          </a:p>
          <a:p>
            <a:pPr marL="514350" indent="-514350">
              <a:buFont typeface="+mj-lt"/>
              <a:buAutoNum type="arabicPeriod"/>
            </a:pPr>
            <a:r>
              <a:rPr lang="ru-RU" b="1" dirty="0"/>
              <a:t>Заключение</a:t>
            </a:r>
            <a:r>
              <a:rPr lang="ru-RU" dirty="0"/>
              <a:t> или вывод (своё отношение к теме) .</a:t>
            </a:r>
          </a:p>
          <a:p>
            <a:endParaRPr lang="ru-RU" dirty="0"/>
          </a:p>
        </p:txBody>
      </p:sp>
    </p:spTree>
    <p:extLst>
      <p:ext uri="{BB962C8B-B14F-4D97-AF65-F5344CB8AC3E}">
        <p14:creationId xmlns:p14="http://schemas.microsoft.com/office/powerpoint/2010/main" val="158469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Структура нестрогой (свободной) хрии</a:t>
            </a:r>
            <a:br>
              <a:rPr lang="ru-RU" dirty="0"/>
            </a:br>
            <a:endParaRPr lang="ru-RU" dirty="0"/>
          </a:p>
        </p:txBody>
      </p:sp>
      <p:sp>
        <p:nvSpPr>
          <p:cNvPr id="3" name="Содержимое 2"/>
          <p:cNvSpPr>
            <a:spLocks noGrp="1"/>
          </p:cNvSpPr>
          <p:nvPr>
            <p:ph idx="1"/>
          </p:nvPr>
        </p:nvSpPr>
        <p:spPr>
          <a:xfrm>
            <a:off x="599607" y="1285860"/>
            <a:ext cx="11407514" cy="5286412"/>
          </a:xfrm>
        </p:spPr>
        <p:txBody>
          <a:bodyPr>
            <a:normAutofit/>
          </a:bodyPr>
          <a:lstStyle/>
          <a:p>
            <a:pPr>
              <a:buNone/>
            </a:pPr>
            <a:r>
              <a:rPr lang="ru-RU" b="1" i="1" dirty="0"/>
              <a:t>способ рассуждения:  частные аргументы, а затем формируется сам тезис.                  </a:t>
            </a:r>
            <a:r>
              <a:rPr lang="ru-RU" b="1" i="1" dirty="0">
                <a:solidFill>
                  <a:srgbClr val="FF0000"/>
                </a:solidFill>
              </a:rPr>
              <a:t>индуктивный        (</a:t>
            </a:r>
            <a:r>
              <a:rPr lang="ru-RU" b="1" i="1" dirty="0" err="1">
                <a:solidFill>
                  <a:srgbClr val="FF0000"/>
                </a:solidFill>
              </a:rPr>
              <a:t>сократовский</a:t>
            </a:r>
            <a:r>
              <a:rPr lang="ru-RU" b="1" i="1" dirty="0">
                <a:solidFill>
                  <a:srgbClr val="FF0000"/>
                </a:solidFill>
              </a:rPr>
              <a:t>).</a:t>
            </a:r>
          </a:p>
          <a:p>
            <a:pPr>
              <a:buNone/>
            </a:pPr>
            <a:r>
              <a:rPr lang="ru-RU" dirty="0"/>
              <a:t>Структура нестрогой хрии состоит из 5 частей:</a:t>
            </a:r>
          </a:p>
          <a:p>
            <a:pPr marL="514350" lvl="0" indent="-514350">
              <a:buFont typeface="+mj-lt"/>
              <a:buAutoNum type="arabicPeriod"/>
            </a:pPr>
            <a:r>
              <a:rPr lang="ru-RU" b="1" dirty="0"/>
              <a:t>Приступ.</a:t>
            </a:r>
          </a:p>
          <a:p>
            <a:pPr marL="514350" lvl="0" indent="-514350">
              <a:buFont typeface="+mj-lt"/>
              <a:buAutoNum type="arabicPeriod"/>
            </a:pPr>
            <a:r>
              <a:rPr lang="ru-RU" b="1" dirty="0"/>
              <a:t>Доказательство или аргумент.</a:t>
            </a:r>
          </a:p>
          <a:p>
            <a:pPr marL="514350" lvl="0" indent="-514350">
              <a:buFont typeface="+mj-lt"/>
              <a:buAutoNum type="arabicPeriod"/>
            </a:pPr>
            <a:r>
              <a:rPr lang="ru-RU" b="1" dirty="0"/>
              <a:t>Связь — посредством искусственной связи или логического мостика адресат подводится к той мысли, в которой его необходимо убедить.</a:t>
            </a:r>
          </a:p>
          <a:p>
            <a:pPr marL="514350" lvl="0" indent="-514350">
              <a:buFont typeface="+mj-lt"/>
              <a:buAutoNum type="arabicPeriod"/>
            </a:pPr>
            <a:r>
              <a:rPr lang="ru-RU" b="1" dirty="0"/>
              <a:t>Формулировка тезиса (основной мысли).</a:t>
            </a:r>
          </a:p>
          <a:p>
            <a:pPr marL="514350" lvl="0" indent="-514350">
              <a:buFont typeface="+mj-lt"/>
              <a:buAutoNum type="arabicPeriod"/>
            </a:pPr>
            <a:r>
              <a:rPr lang="ru-RU" b="1" dirty="0"/>
              <a:t>Заключение</a:t>
            </a:r>
            <a:r>
              <a:rPr lang="ru-RU" dirty="0"/>
              <a:t>.</a:t>
            </a:r>
          </a:p>
          <a:p>
            <a:endParaRPr lang="ru-RU" dirty="0"/>
          </a:p>
        </p:txBody>
      </p:sp>
    </p:spTree>
    <p:extLst>
      <p:ext uri="{BB962C8B-B14F-4D97-AF65-F5344CB8AC3E}">
        <p14:creationId xmlns:p14="http://schemas.microsoft.com/office/powerpoint/2010/main" val="3160427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511156"/>
          </a:xfrm>
        </p:spPr>
        <p:txBody>
          <a:bodyPr>
            <a:normAutofit fontScale="90000"/>
          </a:bodyPr>
          <a:lstStyle/>
          <a:p>
            <a:r>
              <a:rPr lang="ru-RU" sz="2400" b="1" dirty="0"/>
              <a:t>«Противник, вскрывающий ваши ошибки, полезнее для вас, чем друг, пытающийся их скрыть».</a:t>
            </a:r>
          </a:p>
        </p:txBody>
      </p:sp>
      <p:sp>
        <p:nvSpPr>
          <p:cNvPr id="3" name="Содержимое 2"/>
          <p:cNvSpPr>
            <a:spLocks noGrp="1"/>
          </p:cNvSpPr>
          <p:nvPr>
            <p:ph idx="1"/>
          </p:nvPr>
        </p:nvSpPr>
        <p:spPr>
          <a:xfrm>
            <a:off x="344773" y="1071546"/>
            <a:ext cx="11452485" cy="5786454"/>
          </a:xfrm>
        </p:spPr>
        <p:txBody>
          <a:bodyPr>
            <a:normAutofit fontScale="85000" lnSpcReduction="20000"/>
          </a:bodyPr>
          <a:lstStyle/>
          <a:p>
            <a:r>
              <a:rPr lang="ru-RU" b="1" dirty="0"/>
              <a:t> приступ</a:t>
            </a:r>
            <a:r>
              <a:rPr lang="ru-RU" dirty="0"/>
              <a:t>: «Противник, вскрывающий ваши ошибки, полезнее для вас, чем друг, пытающийся их скрыть», - так говорил Леонардо да Винчи. Он часто встречался с вельможами и видел все пагубные последствия их лести. </a:t>
            </a:r>
          </a:p>
          <a:p>
            <a:r>
              <a:rPr lang="ru-RU" dirty="0"/>
              <a:t> </a:t>
            </a:r>
            <a:r>
              <a:rPr lang="ru-RU" b="1" dirty="0"/>
              <a:t>объяснение </a:t>
            </a:r>
            <a:r>
              <a:rPr lang="ru-RU" dirty="0"/>
              <a:t>: человеку очень трудно самому заметить те ошибки, которые он допускает в своих делах. Некоторые из этих ошибок могут быть ужасны и привести к печальному исходу. Поэтому нужно научиться уважать и быть благодарным тем людям, которые указывают вам на ваши ошибки.</a:t>
            </a:r>
          </a:p>
          <a:p>
            <a:r>
              <a:rPr lang="ru-RU" dirty="0"/>
              <a:t> </a:t>
            </a:r>
            <a:r>
              <a:rPr lang="ru-RU" b="1" dirty="0"/>
              <a:t>доводы</a:t>
            </a:r>
            <a:r>
              <a:rPr lang="ru-RU" dirty="0"/>
              <a:t>: Человек, который льстит, приуменьшает твои ошибки и ты не замечаешь тех глобальных последствий, к которым они могут привести. </a:t>
            </a:r>
          </a:p>
          <a:p>
            <a:r>
              <a:rPr lang="ru-RU" dirty="0"/>
              <a:t> </a:t>
            </a:r>
            <a:r>
              <a:rPr lang="ru-RU" b="1" dirty="0"/>
              <a:t>противное:</a:t>
            </a:r>
            <a:r>
              <a:rPr lang="ru-RU" dirty="0"/>
              <a:t> предположим, что лесть лучше, чем правда. Слушая лесть, ты считаешь, что все делаешь правильно, безошибочно. Но так в жизни не бывает. Следовательно, наше предположение полностью не верно. </a:t>
            </a:r>
          </a:p>
          <a:p>
            <a:r>
              <a:rPr lang="ru-RU" dirty="0"/>
              <a:t> </a:t>
            </a:r>
            <a:r>
              <a:rPr lang="ru-RU" b="1" dirty="0"/>
              <a:t>подобие </a:t>
            </a:r>
            <a:r>
              <a:rPr lang="ru-RU" dirty="0"/>
              <a:t>две стороны: добро и зло. Помниться замечательное выражение: «Познай где свет, поймешь, где тьма».  Для равновесия в природе должны быть два начала. </a:t>
            </a:r>
          </a:p>
          <a:p>
            <a:r>
              <a:rPr lang="ru-RU" dirty="0"/>
              <a:t> </a:t>
            </a:r>
            <a:r>
              <a:rPr lang="ru-RU" b="1" dirty="0"/>
              <a:t>пример,</a:t>
            </a:r>
            <a:r>
              <a:rPr lang="ru-RU" dirty="0"/>
              <a:t>  Взять, например, Ивана Грозного и его врага Курбского. </a:t>
            </a:r>
          </a:p>
          <a:p>
            <a:r>
              <a:rPr lang="ru-RU" dirty="0"/>
              <a:t> </a:t>
            </a:r>
            <a:r>
              <a:rPr lang="ru-RU" b="1" dirty="0"/>
              <a:t>свидетельство</a:t>
            </a:r>
            <a:r>
              <a:rPr lang="ru-RU" dirty="0"/>
              <a:t>  в Евангелии  сказано: «Возлюби врага своего», так как враг лучше, чем кто-либо покажет, где твоя слабость, и ты избежишь больших грехов. </a:t>
            </a:r>
          </a:p>
          <a:p>
            <a:r>
              <a:rPr lang="ru-RU" b="1" dirty="0"/>
              <a:t> заключение, </a:t>
            </a:r>
            <a:r>
              <a:rPr lang="ru-RU" dirty="0"/>
              <a:t> друзей стоит выбирать правдивых и равных себе.</a:t>
            </a:r>
          </a:p>
          <a:p>
            <a:endParaRPr lang="ru-RU" dirty="0"/>
          </a:p>
        </p:txBody>
      </p:sp>
    </p:spTree>
    <p:extLst>
      <p:ext uri="{BB962C8B-B14F-4D97-AF65-F5344CB8AC3E}">
        <p14:creationId xmlns:p14="http://schemas.microsoft.com/office/powerpoint/2010/main" val="1243499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214290"/>
            <a:ext cx="9144000" cy="428628"/>
          </a:xfrm>
        </p:spPr>
        <p:txBody>
          <a:bodyPr>
            <a:noAutofit/>
          </a:bodyPr>
          <a:lstStyle/>
          <a:p>
            <a:r>
              <a:rPr lang="ru-RU" sz="2800" b="1" dirty="0"/>
              <a:t>«Гений и злодейство две вещи несовместные» А.Пушкин</a:t>
            </a:r>
          </a:p>
        </p:txBody>
      </p:sp>
      <p:sp>
        <p:nvSpPr>
          <p:cNvPr id="3" name="Содержимое 2"/>
          <p:cNvSpPr>
            <a:spLocks noGrp="1"/>
          </p:cNvSpPr>
          <p:nvPr>
            <p:ph idx="1"/>
          </p:nvPr>
        </p:nvSpPr>
        <p:spPr>
          <a:xfrm>
            <a:off x="344774" y="714356"/>
            <a:ext cx="11692328" cy="6143644"/>
          </a:xfrm>
        </p:spPr>
        <p:txBody>
          <a:bodyPr>
            <a:normAutofit fontScale="47500" lnSpcReduction="20000"/>
          </a:bodyPr>
          <a:lstStyle/>
          <a:p>
            <a:pPr>
              <a:lnSpc>
                <a:spcPct val="120000"/>
              </a:lnSpc>
              <a:spcBef>
                <a:spcPts val="0"/>
              </a:spcBef>
              <a:buNone/>
            </a:pPr>
            <a:r>
              <a:rPr lang="ru-RU" dirty="0">
                <a:latin typeface="Times New Roman" pitchFamily="18" charset="0"/>
                <a:cs typeface="Times New Roman" pitchFamily="18" charset="0"/>
              </a:rPr>
              <a:t>/</a:t>
            </a:r>
            <a:r>
              <a:rPr lang="ru-RU" sz="3600" b="1" dirty="0">
                <a:latin typeface="Times New Roman" pitchFamily="18" charset="0"/>
                <a:cs typeface="Times New Roman" pitchFamily="18" charset="0"/>
              </a:rPr>
              <a:t>Приступ/:  </a:t>
            </a:r>
          </a:p>
          <a:p>
            <a:pPr>
              <a:lnSpc>
                <a:spcPct val="120000"/>
              </a:lnSpc>
              <a:spcBef>
                <a:spcPts val="0"/>
              </a:spcBef>
              <a:buNone/>
            </a:pPr>
            <a:r>
              <a:rPr lang="ru-RU" sz="3600" dirty="0">
                <a:latin typeface="Times New Roman" pitchFamily="18" charset="0"/>
                <a:cs typeface="Times New Roman" pitchFamily="18" charset="0"/>
              </a:rPr>
              <a:t>Эти слова принадлежат Моцарту, который говорит их Сальери, не подозревая, что через несколько минут лучший друг, измученный завистью к гению композитора, бросит отравленное кольцо в его бокал. Впрочем, для нас сегодня это также слова Пушкина — русского гения, чьи мысли проникали во все тайники человеческой души. Пушкина, который гениально прозревал и тайну музыкального вдохновения, и бессилие завистника, чувства которого не позволяют быть гением, несмотря на упорство и трудолюбие. </a:t>
            </a:r>
          </a:p>
          <a:p>
            <a:pPr>
              <a:lnSpc>
                <a:spcPct val="120000"/>
              </a:lnSpc>
              <a:spcBef>
                <a:spcPts val="0"/>
              </a:spcBef>
              <a:buNone/>
            </a:pPr>
            <a:r>
              <a:rPr lang="ru-RU" sz="3600" dirty="0">
                <a:latin typeface="Times New Roman" pitchFamily="18" charset="0"/>
                <a:cs typeface="Times New Roman" pitchFamily="18" charset="0"/>
              </a:rPr>
              <a:t>/</a:t>
            </a:r>
            <a:r>
              <a:rPr lang="ru-RU" sz="3600" b="1" dirty="0">
                <a:latin typeface="Times New Roman" pitchFamily="18" charset="0"/>
                <a:cs typeface="Times New Roman" pitchFamily="18" charset="0"/>
              </a:rPr>
              <a:t>Определение: кто такой гений, кто такой злодей/ </a:t>
            </a:r>
          </a:p>
          <a:p>
            <a:pPr>
              <a:lnSpc>
                <a:spcPct val="120000"/>
              </a:lnSpc>
              <a:spcBef>
                <a:spcPts val="0"/>
              </a:spcBef>
              <a:buNone/>
            </a:pPr>
            <a:r>
              <a:rPr lang="ru-RU" sz="3600" dirty="0">
                <a:latin typeface="Times New Roman" pitchFamily="18" charset="0"/>
                <a:cs typeface="Times New Roman" pitchFamily="18" charset="0"/>
              </a:rPr>
              <a:t>Гением по происхождению древние называли существо, представляющее средостение между божеством и человеком. Божественное начало требует от гения, чтобы он, во-первых, служил добру, любви, истине, красоте, во-вторых, чтобы он в этих качествах становился как бы над природой человека. Поэтому когда сегодня мы говорим о каком-то человеке: «он — гений», то словно приравниваем его к чему-то сверхчеловеческому, божественному.  Напротив, злодейство связано с совершением человеком чего-то недостойного, неподобающего, лживого и безобразного — противоположного истине, любви, добру и красоте. Само слово «злодей» — означает «человек, делающий зло».  </a:t>
            </a:r>
          </a:p>
          <a:p>
            <a:pPr>
              <a:lnSpc>
                <a:spcPct val="120000"/>
              </a:lnSpc>
              <a:spcBef>
                <a:spcPts val="0"/>
              </a:spcBef>
              <a:buNone/>
            </a:pPr>
            <a:r>
              <a:rPr lang="ru-RU" sz="3600" dirty="0">
                <a:latin typeface="Times New Roman" pitchFamily="18" charset="0"/>
                <a:cs typeface="Times New Roman" pitchFamily="18" charset="0"/>
              </a:rPr>
              <a:t>/</a:t>
            </a:r>
            <a:r>
              <a:rPr lang="ru-RU" sz="3600" b="1" dirty="0">
                <a:latin typeface="Times New Roman" pitchFamily="18" charset="0"/>
                <a:cs typeface="Times New Roman" pitchFamily="18" charset="0"/>
              </a:rPr>
              <a:t>Причина/  </a:t>
            </a:r>
          </a:p>
          <a:p>
            <a:pPr>
              <a:lnSpc>
                <a:spcPct val="120000"/>
              </a:lnSpc>
              <a:spcBef>
                <a:spcPts val="0"/>
              </a:spcBef>
              <a:buNone/>
            </a:pPr>
            <a:r>
              <a:rPr lang="ru-RU" sz="3600" dirty="0">
                <a:latin typeface="Times New Roman" pitchFamily="18" charset="0"/>
                <a:cs typeface="Times New Roman" pitchFamily="18" charset="0"/>
              </a:rPr>
              <a:t>Добро и зло сосуществуют в мире, но могут ли они существовать мирно? Не могут. Может ли в одном человеке уживаться доброе и злое? Как это ни странно, но уживается. Ведь совершаем же мы и хорошие, и плохие поступки, человек в какие-то минуты может быть добрым и ласковым, в какие-то — злым и грубым. Но в том-то и дело, что злое и доброе не существует одновременно: нельзя одно и то же считать плохим и в то же время хорошим. В человеке могут соседствовать хорошие и плохие качества, но одни качества — добры, а другие — порочны. </a:t>
            </a:r>
            <a:br>
              <a:rPr lang="ru-RU" sz="3600" dirty="0">
                <a:latin typeface="Times New Roman" pitchFamily="18" charset="0"/>
                <a:cs typeface="Times New Roman" pitchFamily="18" charset="0"/>
              </a:rPr>
            </a:br>
            <a:r>
              <a:rPr lang="ru-RU" sz="3600" dirty="0">
                <a:latin typeface="Times New Roman" pitchFamily="18" charset="0"/>
                <a:cs typeface="Times New Roman" pitchFamily="18" charset="0"/>
              </a:rPr>
              <a:t>Нельзя предательство, с одной стороны, оправдать, а с другой — осудить. Можно представить трудные обстоятельства, которые привели к предательству. Но на то человек и человек, чтобы противостоять обстоятельствам. Поэтому гений и злодейство как добро и зло несовместимы. </a:t>
            </a:r>
          </a:p>
          <a:p>
            <a:pPr>
              <a:lnSpc>
                <a:spcPct val="120000"/>
              </a:lnSpc>
              <a:spcBef>
                <a:spcPts val="0"/>
              </a:spcBef>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942666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981200" y="-928718"/>
            <a:ext cx="8229600" cy="71438"/>
          </a:xfrm>
        </p:spPr>
        <p:txBody>
          <a:bodyPr>
            <a:normAutofit fontScale="90000"/>
          </a:bodyPr>
          <a:lstStyle/>
          <a:p>
            <a:endParaRPr lang="ru-RU" dirty="0"/>
          </a:p>
        </p:txBody>
      </p:sp>
      <p:sp>
        <p:nvSpPr>
          <p:cNvPr id="3" name="Содержимое 2"/>
          <p:cNvSpPr>
            <a:spLocks noGrp="1"/>
          </p:cNvSpPr>
          <p:nvPr>
            <p:ph idx="1"/>
          </p:nvPr>
        </p:nvSpPr>
        <p:spPr>
          <a:xfrm>
            <a:off x="284813" y="357166"/>
            <a:ext cx="11542426" cy="6143668"/>
          </a:xfrm>
        </p:spPr>
        <p:txBody>
          <a:bodyPr>
            <a:normAutofit fontScale="70000" lnSpcReduction="20000"/>
          </a:bodyPr>
          <a:lstStyle/>
          <a:p>
            <a:pPr>
              <a:lnSpc>
                <a:spcPct val="120000"/>
              </a:lnSpc>
              <a:spcBef>
                <a:spcPts val="0"/>
              </a:spcBef>
              <a:buNone/>
            </a:pPr>
            <a:r>
              <a:rPr lang="ru-RU" b="1" dirty="0">
                <a:latin typeface="Times New Roman" pitchFamily="18" charset="0"/>
                <a:cs typeface="Times New Roman" pitchFamily="18" charset="0"/>
              </a:rPr>
              <a:t>/Доказательство от противного</a:t>
            </a:r>
            <a:r>
              <a:rPr lang="ru-RU" dirty="0">
                <a:latin typeface="Times New Roman" pitchFamily="18" charset="0"/>
                <a:cs typeface="Times New Roman" pitchFamily="18" charset="0"/>
              </a:rPr>
              <a:t>/ </a:t>
            </a:r>
          </a:p>
          <a:p>
            <a:pPr>
              <a:lnSpc>
                <a:spcPct val="120000"/>
              </a:lnSpc>
              <a:spcBef>
                <a:spcPts val="0"/>
              </a:spcBef>
              <a:buNone/>
            </a:pPr>
            <a:r>
              <a:rPr lang="ru-RU" dirty="0">
                <a:latin typeface="Times New Roman" pitchFamily="18" charset="0"/>
                <a:cs typeface="Times New Roman" pitchFamily="18" charset="0"/>
              </a:rPr>
              <a:t>Представим, что необыкновенный талант, гениальность соединились со злым поступком или качеством, например, «гениальным» назван какой-то злой поступок. Тогда гений, добро, красота перестают быть гением, добром, красотой… Следовательно, противоположное невозможно. Представьте, что человек, которому вы верили и внутренне называли его «гениальным», вдруг открылся вам с дурной стороны — вы уже не будете доверять такому человеку.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Как важно в такие минуты не потерять ощущения «гениальности» как божественного начала собственной души, способности возродить веру в доброе и прекрасное для новой жизни и настоящего дела. Конечно, мы все терпим разочарования, но для этого в нас и </a:t>
            </a:r>
            <a:r>
              <a:rPr lang="ru-RU" dirty="0" err="1">
                <a:latin typeface="Times New Roman" pitchFamily="18" charset="0"/>
                <a:cs typeface="Times New Roman" pitchFamily="18" charset="0"/>
              </a:rPr>
              <a:t>вдохнуто</a:t>
            </a:r>
            <a:r>
              <a:rPr lang="ru-RU" dirty="0">
                <a:latin typeface="Times New Roman" pitchFamily="18" charset="0"/>
                <a:cs typeface="Times New Roman" pitchFamily="18" charset="0"/>
              </a:rPr>
              <a:t> добро как «гениальное» начало.  </a:t>
            </a:r>
          </a:p>
          <a:p>
            <a:pPr>
              <a:lnSpc>
                <a:spcPct val="120000"/>
              </a:lnSpc>
              <a:spcBef>
                <a:spcPts val="0"/>
              </a:spcBef>
              <a:buNone/>
            </a:pPr>
            <a:r>
              <a:rPr lang="ru-RU" b="1" dirty="0">
                <a:latin typeface="Times New Roman" pitchFamily="18" charset="0"/>
                <a:cs typeface="Times New Roman" pitchFamily="18" charset="0"/>
              </a:rPr>
              <a:t>/Сравнение</a:t>
            </a:r>
            <a:r>
              <a:rPr lang="ru-RU" dirty="0">
                <a:latin typeface="Times New Roman" pitchFamily="18" charset="0"/>
                <a:cs typeface="Times New Roman" pitchFamily="18" charset="0"/>
              </a:rPr>
              <a:t>/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Божественное и дьявольское, доброе и злое, свет и тьма, радость и горе, любовь и ненависть не могут существовать одновременно. А как же, вы спросите, полутьма или светотень? Или бывает так: светит солнце и идет дождь; или к одному и тому же человеку мы испытываем и чувство любви, и неприятие его недостатков… Но здесь следует говорить о полутонах и противоречиях в целостном понимании и оценке чего-то. «Гений» же пушкинского Моцарта — это апофеоз добра и света, творческой красоты, истинного труда, а «злодейство» — противоположное им предательство и мрак завистливой души. Поэтому гений и злодейство — это свет и тьма, радость и безнадежность, веселость созидания и отчаяние творческого бессилия.  </a:t>
            </a:r>
          </a:p>
          <a:p>
            <a:pPr>
              <a:lnSpc>
                <a:spcPct val="120000"/>
              </a:lnSpc>
              <a:spcBef>
                <a:spcPts val="0"/>
              </a:spcBef>
              <a:buNone/>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301550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74371"/>
            <a:ext cx="8229600" cy="45719"/>
          </a:xfrm>
        </p:spPr>
        <p:txBody>
          <a:bodyPr>
            <a:normAutofit fontScale="90000"/>
          </a:bodyPr>
          <a:lstStyle/>
          <a:p>
            <a:endParaRPr lang="ru-RU" dirty="0"/>
          </a:p>
        </p:txBody>
      </p:sp>
      <p:sp>
        <p:nvSpPr>
          <p:cNvPr id="3" name="Содержимое 2"/>
          <p:cNvSpPr>
            <a:spLocks noGrp="1"/>
          </p:cNvSpPr>
          <p:nvPr>
            <p:ph idx="1"/>
          </p:nvPr>
        </p:nvSpPr>
        <p:spPr>
          <a:xfrm>
            <a:off x="209862" y="0"/>
            <a:ext cx="11842230" cy="6858000"/>
          </a:xfrm>
        </p:spPr>
        <p:txBody>
          <a:bodyPr>
            <a:noAutofit/>
          </a:bodyPr>
          <a:lstStyle/>
          <a:p>
            <a:pPr marL="0" indent="0">
              <a:lnSpc>
                <a:spcPct val="120000"/>
              </a:lnSpc>
              <a:spcBef>
                <a:spcPts val="0"/>
              </a:spcBef>
              <a:buNone/>
            </a:pPr>
            <a:r>
              <a:rPr lang="ru-RU" sz="1600" b="1" dirty="0">
                <a:latin typeface="Times New Roman" pitchFamily="18" charset="0"/>
                <a:cs typeface="Times New Roman" pitchFamily="18" charset="0"/>
              </a:rPr>
              <a:t>/</a:t>
            </a:r>
            <a:r>
              <a:rPr lang="ru-RU" sz="1400" b="1" dirty="0">
                <a:latin typeface="Times New Roman" pitchFamily="18" charset="0"/>
                <a:cs typeface="Times New Roman" pitchFamily="18" charset="0"/>
              </a:rPr>
              <a:t>Пример/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Возьмем любого гения или злодея — мы увидим, что гений потому столь ценится и сохраняется в памяти народной, что он — не злодей, а сохранение памяти о злодее никогда не связано с понятием гениальности. Кого же из гениев возьмем в пример, придав этому слову изначальный смысл? Пушкин как гениальный поэт? Ломоносов — как гениальный ученый? Чайковский — как гениальный композитор? Репин — как гениальный художник? Сколько можно назвать людей, чьи жизнь и творчество приближаются в нашем сознании к чему-то сверхчеловеческому, божественному, гениальному! И конечно, эта гениальность </a:t>
            </a:r>
            <a:r>
              <a:rPr lang="ru-RU" sz="1400" dirty="0" err="1">
                <a:latin typeface="Times New Roman" pitchFamily="18" charset="0"/>
                <a:cs typeface="Times New Roman" pitchFamily="18" charset="0"/>
              </a:rPr>
              <a:t>Бого-вдохновенна</a:t>
            </a:r>
            <a:r>
              <a:rPr lang="ru-RU" sz="1400" dirty="0">
                <a:latin typeface="Times New Roman" pitchFamily="18" charset="0"/>
                <a:cs typeface="Times New Roman" pitchFamily="18" charset="0"/>
              </a:rPr>
              <a:t>, она есть следствие Божественной благодати. Перебирая факты биографии, труда, разве мы найдем что-нибудь «злодейское», порочащее? Мы можем найти противоречивые факты в биографиях этих людей как простых смертных, но если анализировать результаты их творческого труда (а именно их надо оценивать!), то они позволяют сказать, что никогда в своих произведениях гении русского искусства – в слове ли, в музыке ли, в живописи ли, в науке — не вставали на сторону зла.  С другой стороны, ни одного «выдающегося» злодея не назовешь «гениальным». Можно совершать необыкновенные, удивляющие современников или потомков поступки, но если эти поступки имеют следствием зло, то они никак не подойдут под характеристику вдохновленных свыше… Могут ли быть названы гениальными Иван Грозный или Иосиф Сталин? Если деяния сомнительны, то они не гениальны. </a:t>
            </a:r>
          </a:p>
          <a:p>
            <a:pPr>
              <a:lnSpc>
                <a:spcPct val="120000"/>
              </a:lnSpc>
              <a:spcBef>
                <a:spcPts val="0"/>
              </a:spcBef>
              <a:buNone/>
            </a:pPr>
            <a:r>
              <a:rPr lang="ru-RU" sz="1400" b="1" dirty="0">
                <a:latin typeface="Times New Roman" pitchFamily="18" charset="0"/>
                <a:cs typeface="Times New Roman" pitchFamily="18" charset="0"/>
              </a:rPr>
              <a:t>/Свидетельство – мнение авторитетного лица/  </a:t>
            </a:r>
          </a:p>
          <a:p>
            <a:pPr marL="0" indent="0">
              <a:lnSpc>
                <a:spcPct val="120000"/>
              </a:lnSpc>
              <a:spcBef>
                <a:spcPts val="0"/>
              </a:spcBef>
              <a:buNone/>
            </a:pPr>
            <a:r>
              <a:rPr lang="ru-RU" sz="1400" dirty="0">
                <a:latin typeface="Times New Roman" pitchFamily="18" charset="0"/>
                <a:cs typeface="Times New Roman" pitchFamily="18" charset="0"/>
              </a:rPr>
              <a:t>Сократ говорил: «Назначение гениев — быть истолкователями и посредниками между людьми и богами. Гении передают богам молитвы людей, а людям — наказы богов. Благодаря гениям вселенная связана внутренней связью». Этой внутренней связью достигается продолжение культуры, молодое поколение получает знание от предшественников, а гении творят новое, добиваясь этой внутренней связи.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Примером гения у Сократа служил бог Эрот, который стремится к доброму, истинному и прекрасному. Значит, мир покоится на добре, к которому стремятся «гении», а добро, конечно, отторгается от всего злого. </a:t>
            </a:r>
          </a:p>
          <a:p>
            <a:pPr marL="0" indent="0">
              <a:lnSpc>
                <a:spcPct val="120000"/>
              </a:lnSpc>
              <a:spcBef>
                <a:spcPts val="0"/>
              </a:spcBef>
              <a:buNone/>
            </a:pPr>
            <a:r>
              <a:rPr lang="ru-RU" sz="1400" b="1" dirty="0">
                <a:latin typeface="Times New Roman" pitchFamily="18" charset="0"/>
                <a:cs typeface="Times New Roman" pitchFamily="18" charset="0"/>
              </a:rPr>
              <a:t>/Заключение/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Итак, гений — это необыкновенное проявление способностей в творении доброго, истинного и прекрасного. Зло не может соединяться с добром и в представлениях людей никогда не соотносится с понятием гениальности.  Отсюда и простой, столь необходимый вывод: хочешь совершить в жизни что-то необыкновенное, удивительное, хочешь, чтобы жизнь твоя не была серой, тусклой, банальной, стремись к свету и разуму, добру и мудрости. И тогда — не исключено — на тебя прольется божественный свет вдохновения («так, неожиданно, слегка») и ты будешь награжден искрами гениальности. </a:t>
            </a:r>
          </a:p>
        </p:txBody>
      </p:sp>
    </p:spTree>
    <p:extLst>
      <p:ext uri="{BB962C8B-B14F-4D97-AF65-F5344CB8AC3E}">
        <p14:creationId xmlns:p14="http://schemas.microsoft.com/office/powerpoint/2010/main" val="52310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642966"/>
            <a:ext cx="8229600" cy="71438"/>
          </a:xfrm>
        </p:spPr>
        <p:txBody>
          <a:bodyPr>
            <a:normAutofit fontScale="90000"/>
          </a:bodyPr>
          <a:lstStyle/>
          <a:p>
            <a:endParaRPr lang="ru-RU" dirty="0"/>
          </a:p>
        </p:txBody>
      </p:sp>
      <p:sp>
        <p:nvSpPr>
          <p:cNvPr id="3" name="Содержимое 2"/>
          <p:cNvSpPr>
            <a:spLocks noGrp="1"/>
          </p:cNvSpPr>
          <p:nvPr>
            <p:ph idx="1"/>
          </p:nvPr>
        </p:nvSpPr>
        <p:spPr>
          <a:xfrm>
            <a:off x="584616" y="428604"/>
            <a:ext cx="11257614" cy="6143668"/>
          </a:xfrm>
        </p:spPr>
        <p:txBody>
          <a:bodyPr>
            <a:normAutofit/>
          </a:bodyPr>
          <a:lstStyle/>
          <a:p>
            <a:pPr algn="ctr"/>
            <a:r>
              <a:rPr lang="ru-RU" dirty="0">
                <a:solidFill>
                  <a:srgbClr val="FF0000"/>
                </a:solidFill>
                <a:latin typeface="Arial Black" pitchFamily="34" charset="0"/>
              </a:rPr>
              <a:t>Задание </a:t>
            </a:r>
          </a:p>
          <a:p>
            <a:pPr>
              <a:buNone/>
            </a:pPr>
            <a:r>
              <a:rPr lang="ru-RU" b="1" i="1" dirty="0"/>
              <a:t>Напишите строгую  хрию на одно из высказываний </a:t>
            </a:r>
            <a:r>
              <a:rPr lang="ru-RU" i="1" dirty="0"/>
              <a:t>(каждую часть обозначить</a:t>
            </a:r>
            <a:r>
              <a:rPr lang="ru-RU" b="1" i="1" dirty="0"/>
              <a:t>):</a:t>
            </a:r>
          </a:p>
          <a:p>
            <a:pPr lvl="0"/>
            <a:r>
              <a:rPr lang="ru-RU" b="1" dirty="0"/>
              <a:t>«Прежде чем станешь писать, научись же порядочно мыслить». (Гораций) </a:t>
            </a:r>
          </a:p>
          <a:p>
            <a:r>
              <a:rPr lang="ru-RU" b="1" dirty="0"/>
              <a:t>«Нравы говорящего убеждают больше, чем его речи».  </a:t>
            </a:r>
            <a:r>
              <a:rPr lang="ru-RU" b="1" dirty="0" err="1"/>
              <a:t>Публилий</a:t>
            </a:r>
            <a:r>
              <a:rPr lang="ru-RU" b="1" dirty="0"/>
              <a:t> Сир  </a:t>
            </a:r>
            <a:endParaRPr lang="ru-RU" b="1" i="1" dirty="0"/>
          </a:p>
          <a:p>
            <a:r>
              <a:rPr lang="ru-RU" b="1" dirty="0"/>
              <a:t>«Главный кризис ХХ века и ХХI века - это кризис совести».   Фазиль Искандер</a:t>
            </a:r>
          </a:p>
          <a:p>
            <a:pPr>
              <a:buNone/>
            </a:pPr>
            <a:endParaRPr lang="ru-RU" dirty="0"/>
          </a:p>
          <a:p>
            <a:pPr>
              <a:buNone/>
            </a:pPr>
            <a:endParaRPr lang="ru-RU" dirty="0"/>
          </a:p>
        </p:txBody>
      </p:sp>
    </p:spTree>
    <p:extLst>
      <p:ext uri="{BB962C8B-B14F-4D97-AF65-F5344CB8AC3E}">
        <p14:creationId xmlns:p14="http://schemas.microsoft.com/office/powerpoint/2010/main" val="622896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738546" y="706510"/>
            <a:ext cx="5795198" cy="1571635"/>
          </a:xfrm>
        </p:spPr>
        <p:txBody>
          <a:bodyPr>
            <a:normAutofit fontScale="90000"/>
          </a:bodyPr>
          <a:lstStyle/>
          <a:p>
            <a:r>
              <a:rPr lang="ru-RU" b="1" dirty="0"/>
              <a:t> </a:t>
            </a:r>
            <a:r>
              <a:rPr lang="ru-RU" dirty="0"/>
              <a:t> </a:t>
            </a:r>
            <a:br>
              <a:rPr lang="ru-RU" dirty="0"/>
            </a:br>
            <a:br>
              <a:rPr lang="ru-RU" dirty="0"/>
            </a:br>
            <a:br>
              <a:rPr lang="ru-RU" dirty="0"/>
            </a:br>
            <a:br>
              <a:rPr lang="ru-RU" dirty="0"/>
            </a:br>
            <a:r>
              <a:rPr lang="ru-RU" b="1" dirty="0">
                <a:solidFill>
                  <a:srgbClr val="FF0000"/>
                </a:solidFill>
                <a:latin typeface="Arial Black" pitchFamily="34" charset="0"/>
              </a:rPr>
              <a:t>Система  аргументации  </a:t>
            </a:r>
            <a:endParaRPr lang="ru-RU" dirty="0">
              <a:solidFill>
                <a:srgbClr val="FF0000"/>
              </a:solidFill>
              <a:latin typeface="Arial Black" pitchFamily="34" charset="0"/>
            </a:endParaRPr>
          </a:p>
        </p:txBody>
      </p:sp>
      <p:sp>
        <p:nvSpPr>
          <p:cNvPr id="3" name="Подзаголовок 2"/>
          <p:cNvSpPr>
            <a:spLocks noGrp="1"/>
          </p:cNvSpPr>
          <p:nvPr>
            <p:ph type="subTitle" idx="1"/>
          </p:nvPr>
        </p:nvSpPr>
        <p:spPr>
          <a:xfrm>
            <a:off x="3322334" y="2437893"/>
            <a:ext cx="6772300" cy="1752600"/>
          </a:xfrm>
        </p:spPr>
        <p:txBody>
          <a:bodyPr>
            <a:normAutofit/>
          </a:bodyPr>
          <a:lstStyle/>
          <a:p>
            <a:r>
              <a:rPr lang="ru-RU" dirty="0">
                <a:solidFill>
                  <a:srgbClr val="FF0000"/>
                </a:solidFill>
              </a:rPr>
              <a:t>“способность находить возможные способы убеждения относительно каждого данного предмета”-</a:t>
            </a:r>
          </a:p>
          <a:p>
            <a:pPr algn="r"/>
            <a:r>
              <a:rPr lang="ru-RU" dirty="0"/>
              <a:t>Аристотель</a:t>
            </a:r>
          </a:p>
        </p:txBody>
      </p:sp>
      <p:pic>
        <p:nvPicPr>
          <p:cNvPr id="7" name="Содержимое 3" descr="сперан9.jpg"/>
          <p:cNvPicPr>
            <a:picLocks noChangeAspect="1"/>
          </p:cNvPicPr>
          <p:nvPr/>
        </p:nvPicPr>
        <p:blipFill>
          <a:blip r:embed="rId2" cstate="print"/>
          <a:stretch>
            <a:fillRect/>
          </a:stretch>
        </p:blipFill>
        <p:spPr>
          <a:xfrm>
            <a:off x="344774" y="258975"/>
            <a:ext cx="2977560" cy="3464945"/>
          </a:xfrm>
          <a:prstGeom prst="rect">
            <a:avLst/>
          </a:prstGeom>
          <a:effectLst>
            <a:softEdge rad="112500"/>
          </a:effectLst>
        </p:spPr>
      </p:pic>
      <p:pic>
        <p:nvPicPr>
          <p:cNvPr id="8" name="Содержимое 3" descr="сперанский.JPG"/>
          <p:cNvPicPr>
            <a:picLocks noChangeAspect="1"/>
          </p:cNvPicPr>
          <p:nvPr/>
        </p:nvPicPr>
        <p:blipFill>
          <a:blip r:embed="rId3" cstate="print"/>
          <a:stretch>
            <a:fillRect/>
          </a:stretch>
        </p:blipFill>
        <p:spPr>
          <a:xfrm>
            <a:off x="9878637" y="89889"/>
            <a:ext cx="1863658" cy="2394338"/>
          </a:xfrm>
          <a:prstGeom prst="rect">
            <a:avLst/>
          </a:prstGeom>
          <a:effectLst>
            <a:softEdge rad="112500"/>
          </a:effectLst>
        </p:spPr>
      </p:pic>
      <p:sp>
        <p:nvSpPr>
          <p:cNvPr id="6" name="Прямоугольник 5"/>
          <p:cNvSpPr/>
          <p:nvPr/>
        </p:nvSpPr>
        <p:spPr>
          <a:xfrm>
            <a:off x="344774" y="4043415"/>
            <a:ext cx="11397521" cy="2585323"/>
          </a:xfrm>
          <a:prstGeom prst="rect">
            <a:avLst/>
          </a:prstGeom>
        </p:spPr>
        <p:txBody>
          <a:bodyPr wrap="square">
            <a:spAutoFit/>
          </a:bodyPr>
          <a:lstStyle/>
          <a:p>
            <a:pPr>
              <a:buNone/>
            </a:pPr>
            <a:r>
              <a:rPr lang="ru-RU" b="1" dirty="0">
                <a:latin typeface="Arial Black" pitchFamily="34" charset="0"/>
              </a:rPr>
              <a:t>Кого не убедить?</a:t>
            </a:r>
          </a:p>
          <a:p>
            <a:pPr lvl="0">
              <a:buFont typeface="Arial" pitchFamily="34" charset="0"/>
              <a:buChar char="•"/>
            </a:pPr>
            <a:r>
              <a:rPr lang="ru-RU" sz="2400" b="1" dirty="0"/>
              <a:t>Люди с ограниченной фантазией, не наделенные богатством воображения и неспособные к яркому эмоциональному восприятию образов.  </a:t>
            </a:r>
          </a:p>
          <a:p>
            <a:pPr lvl="0">
              <a:buFont typeface="Arial" pitchFamily="34" charset="0"/>
              <a:buChar char="•"/>
            </a:pPr>
            <a:r>
              <a:rPr lang="ru-RU" sz="2400" b="1" dirty="0"/>
              <a:t>"Внутренне ориентированные" личности.  </a:t>
            </a:r>
          </a:p>
          <a:p>
            <a:pPr lvl="0">
              <a:buFont typeface="Arial" pitchFamily="34" charset="0"/>
              <a:buChar char="•"/>
            </a:pPr>
            <a:r>
              <a:rPr lang="ru-RU" sz="2400" b="1" dirty="0"/>
              <a:t>Социально неконтактные люди.  </a:t>
            </a:r>
          </a:p>
          <a:p>
            <a:pPr lvl="0">
              <a:buFont typeface="Arial" pitchFamily="34" charset="0"/>
              <a:buChar char="•"/>
            </a:pPr>
            <a:r>
              <a:rPr lang="ru-RU" sz="2400" b="1" dirty="0"/>
              <a:t>Лица с явно выраженной агрессивностью или с признаками потребности во власти над другими</a:t>
            </a:r>
            <a:r>
              <a:rPr lang="ru-RU" dirty="0"/>
              <a:t>.( </a:t>
            </a:r>
            <a:r>
              <a:rPr lang="ru-RU" i="1" dirty="0" err="1"/>
              <a:t>www.advertology.ru</a:t>
            </a:r>
            <a:r>
              <a:rPr lang="ru-RU"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2650" y="365127"/>
            <a:ext cx="7886700" cy="601033"/>
          </a:xfrm>
        </p:spPr>
        <p:txBody>
          <a:bodyPr>
            <a:normAutofit fontScale="90000"/>
          </a:bodyPr>
          <a:lstStyle/>
          <a:p>
            <a:r>
              <a:rPr lang="ru-RU" dirty="0"/>
              <a:t> </a:t>
            </a:r>
            <a:r>
              <a:rPr lang="ru-RU" dirty="0">
                <a:latin typeface="Arial Black" panose="020B0A04020102020204" pitchFamily="34" charset="0"/>
              </a:rPr>
              <a:t>РИТОРИЧЕСКИЙ ТЕКСТ  </a:t>
            </a:r>
            <a:br>
              <a:rPr lang="ru-RU" dirty="0"/>
            </a:br>
            <a:endParaRPr lang="ru-RU" dirty="0"/>
          </a:p>
        </p:txBody>
      </p:sp>
      <p:sp>
        <p:nvSpPr>
          <p:cNvPr id="3" name="Объект 2"/>
          <p:cNvSpPr>
            <a:spLocks noGrp="1"/>
          </p:cNvSpPr>
          <p:nvPr>
            <p:ph idx="1"/>
          </p:nvPr>
        </p:nvSpPr>
        <p:spPr>
          <a:xfrm>
            <a:off x="404734" y="724620"/>
            <a:ext cx="11542427" cy="6133380"/>
          </a:xfrm>
        </p:spPr>
        <p:txBody>
          <a:bodyPr>
            <a:normAutofit fontScale="25000" lnSpcReduction="20000"/>
          </a:bodyPr>
          <a:lstStyle/>
          <a:p>
            <a:r>
              <a:rPr lang="ru-RU" sz="11200" dirty="0">
                <a:latin typeface="Times New Roman" pitchFamily="18" charset="0"/>
                <a:cs typeface="Times New Roman" pitchFamily="18" charset="0"/>
              </a:rPr>
              <a:t>Текст, в котором  кодируется содержание </a:t>
            </a:r>
            <a:r>
              <a:rPr lang="ru-RU" sz="11200" b="1" dirty="0">
                <a:latin typeface="Times New Roman" pitchFamily="18" charset="0"/>
                <a:cs typeface="Times New Roman" pitchFamily="18" charset="0"/>
              </a:rPr>
              <a:t>коммуникативного события</a:t>
            </a:r>
            <a:r>
              <a:rPr lang="ru-RU" sz="11200" dirty="0">
                <a:latin typeface="Times New Roman" pitchFamily="18" charset="0"/>
                <a:cs typeface="Times New Roman" pitchFamily="18" charset="0"/>
              </a:rPr>
              <a:t>. </a:t>
            </a:r>
            <a:r>
              <a:rPr lang="ru-RU" sz="11200" i="1" dirty="0">
                <a:latin typeface="Times New Roman" pitchFamily="18" charset="0"/>
                <a:cs typeface="Times New Roman" pitchFamily="18" charset="0"/>
              </a:rPr>
              <a:t> </a:t>
            </a:r>
            <a:endParaRPr lang="ru-RU" sz="11200" dirty="0">
              <a:latin typeface="Times New Roman" pitchFamily="18" charset="0"/>
              <a:cs typeface="Times New Roman" pitchFamily="18" charset="0"/>
            </a:endParaRPr>
          </a:p>
          <a:p>
            <a:r>
              <a:rPr lang="ru-RU" sz="9600" b="1" dirty="0">
                <a:solidFill>
                  <a:srgbClr val="FF0000"/>
                </a:solidFill>
                <a:latin typeface="Times New Roman" pitchFamily="18" charset="0"/>
                <a:cs typeface="Times New Roman" pitchFamily="18" charset="0"/>
              </a:rPr>
              <a:t>Риторический текст</a:t>
            </a:r>
            <a:r>
              <a:rPr lang="ru-RU" sz="9600" dirty="0">
                <a:solidFill>
                  <a:srgbClr val="FF0000"/>
                </a:solidFill>
                <a:latin typeface="Times New Roman" pitchFamily="18" charset="0"/>
                <a:cs typeface="Times New Roman" pitchFamily="18" charset="0"/>
              </a:rPr>
              <a:t> </a:t>
            </a:r>
            <a:r>
              <a:rPr lang="ru-RU" sz="9600" dirty="0">
                <a:latin typeface="Times New Roman" pitchFamily="18" charset="0"/>
                <a:cs typeface="Times New Roman" pitchFamily="18" charset="0"/>
              </a:rPr>
              <a:t>– </a:t>
            </a:r>
            <a:r>
              <a:rPr lang="ru-RU" sz="9600" b="1" dirty="0">
                <a:latin typeface="Times New Roman" pitchFamily="18" charset="0"/>
                <a:cs typeface="Times New Roman" pitchFamily="18" charset="0"/>
              </a:rPr>
              <a:t>речевое произведение, которое призвано не просто передать информацию, но и способствовать размышлению, появлению новых мыслей, чувств с помощью особых выразительных средств – риторических приемов. </a:t>
            </a:r>
          </a:p>
          <a:p>
            <a:pPr marL="0" indent="0" algn="ctr">
              <a:buNone/>
            </a:pPr>
            <a:r>
              <a:rPr lang="ru-RU" sz="11200" b="1" dirty="0">
                <a:solidFill>
                  <a:srgbClr val="FF0000"/>
                </a:solidFill>
                <a:latin typeface="Times New Roman" pitchFamily="18" charset="0"/>
                <a:cs typeface="Times New Roman" pitchFamily="18" charset="0"/>
              </a:rPr>
              <a:t>Две   функции текста: </a:t>
            </a:r>
          </a:p>
          <a:p>
            <a:pPr marL="0" indent="0">
              <a:buNone/>
            </a:pPr>
            <a:r>
              <a:rPr lang="ru-RU" sz="11200" b="1" dirty="0">
                <a:latin typeface="Times New Roman" pitchFamily="18" charset="0"/>
                <a:cs typeface="Times New Roman" pitchFamily="18" charset="0"/>
              </a:rPr>
              <a:t>      1) адекватная передача значений    </a:t>
            </a:r>
          </a:p>
          <a:p>
            <a:pPr marL="0" indent="0">
              <a:buNone/>
            </a:pPr>
            <a:r>
              <a:rPr lang="ru-RU" sz="11200" b="1" dirty="0">
                <a:latin typeface="Times New Roman" pitchFamily="18" charset="0"/>
                <a:cs typeface="Times New Roman" pitchFamily="18" charset="0"/>
              </a:rPr>
              <a:t>      2) порождение новых смыслов</a:t>
            </a:r>
            <a:r>
              <a:rPr lang="ru-RU" sz="11200" dirty="0">
                <a:latin typeface="Times New Roman" pitchFamily="18" charset="0"/>
                <a:cs typeface="Times New Roman" pitchFamily="18" charset="0"/>
              </a:rPr>
              <a:t>. </a:t>
            </a:r>
            <a:endParaRPr lang="ru-RU" sz="11200" b="1" dirty="0">
              <a:solidFill>
                <a:srgbClr val="FF0000"/>
              </a:solidFill>
              <a:latin typeface="Times New Roman" pitchFamily="18" charset="0"/>
              <a:cs typeface="Times New Roman" pitchFamily="18" charset="0"/>
            </a:endParaRPr>
          </a:p>
          <a:p>
            <a:pPr marL="0" indent="0" algn="ctr">
              <a:buNone/>
            </a:pPr>
            <a:r>
              <a:rPr lang="ru-RU" sz="11200" b="1" dirty="0">
                <a:solidFill>
                  <a:srgbClr val="FF0000"/>
                </a:solidFill>
                <a:latin typeface="Times New Roman" pitchFamily="18" charset="0"/>
                <a:cs typeface="Times New Roman" pitchFamily="18" charset="0"/>
              </a:rPr>
              <a:t>Виды информации в тексте:</a:t>
            </a:r>
            <a:endParaRPr lang="ru-RU" sz="11200" dirty="0">
              <a:solidFill>
                <a:srgbClr val="FF0000"/>
              </a:solidFill>
              <a:latin typeface="Times New Roman" pitchFamily="18" charset="0"/>
              <a:cs typeface="Times New Roman" pitchFamily="18" charset="0"/>
            </a:endParaRPr>
          </a:p>
          <a:p>
            <a:pPr marL="0" indent="0">
              <a:buNone/>
            </a:pPr>
            <a:r>
              <a:rPr lang="ru-RU" sz="11200" b="1" dirty="0">
                <a:latin typeface="Times New Roman" pitchFamily="18" charset="0"/>
                <a:cs typeface="Times New Roman" pitchFamily="18" charset="0"/>
              </a:rPr>
              <a:t>      </a:t>
            </a:r>
            <a:r>
              <a:rPr lang="ru-RU" sz="11200" b="1" dirty="0" err="1">
                <a:latin typeface="Times New Roman" pitchFamily="18" charset="0"/>
                <a:cs typeface="Times New Roman" pitchFamily="18" charset="0"/>
              </a:rPr>
              <a:t>фактуальная</a:t>
            </a:r>
            <a:r>
              <a:rPr lang="ru-RU" sz="11200" b="1" dirty="0">
                <a:latin typeface="Times New Roman" pitchFamily="18" charset="0"/>
                <a:cs typeface="Times New Roman" pitchFamily="18" charset="0"/>
              </a:rPr>
              <a:t> </a:t>
            </a:r>
            <a:r>
              <a:rPr lang="ru-RU" sz="11200" dirty="0">
                <a:latin typeface="Times New Roman" pitchFamily="18" charset="0"/>
                <a:cs typeface="Times New Roman" pitchFamily="18" charset="0"/>
              </a:rPr>
              <a:t>           </a:t>
            </a:r>
            <a:r>
              <a:rPr lang="ru-RU" sz="11200" b="1" dirty="0">
                <a:latin typeface="Times New Roman" pitchFamily="18" charset="0"/>
                <a:cs typeface="Times New Roman" pitchFamily="18" charset="0"/>
              </a:rPr>
              <a:t>концептуальная </a:t>
            </a:r>
            <a:r>
              <a:rPr lang="ru-RU" sz="11200" dirty="0">
                <a:latin typeface="Times New Roman" pitchFamily="18" charset="0"/>
                <a:cs typeface="Times New Roman" pitchFamily="18" charset="0"/>
              </a:rPr>
              <a:t>                       </a:t>
            </a:r>
            <a:r>
              <a:rPr lang="ru-RU" sz="11200" b="1" dirty="0" err="1">
                <a:latin typeface="Times New Roman" pitchFamily="18" charset="0"/>
                <a:cs typeface="Times New Roman" pitchFamily="18" charset="0"/>
              </a:rPr>
              <a:t>подтекстная</a:t>
            </a:r>
            <a:r>
              <a:rPr lang="ru-RU" sz="11200" b="1" dirty="0">
                <a:latin typeface="Times New Roman" pitchFamily="18" charset="0"/>
                <a:cs typeface="Times New Roman" pitchFamily="18" charset="0"/>
              </a:rPr>
              <a:t>  </a:t>
            </a:r>
          </a:p>
          <a:p>
            <a:pPr marL="0" indent="0">
              <a:buNone/>
            </a:pPr>
            <a:endParaRPr lang="ru-RU" sz="11200" b="1" dirty="0">
              <a:latin typeface="Times New Roman" pitchFamily="18" charset="0"/>
              <a:cs typeface="Times New Roman" pitchFamily="18" charset="0"/>
            </a:endParaRPr>
          </a:p>
          <a:p>
            <a:pPr marL="0" indent="0">
              <a:buNone/>
            </a:pPr>
            <a:endParaRPr lang="ru-RU" sz="11200" b="1" dirty="0">
              <a:latin typeface="Times New Roman" pitchFamily="18" charset="0"/>
              <a:cs typeface="Times New Roman" pitchFamily="18" charset="0"/>
            </a:endParaRPr>
          </a:p>
          <a:p>
            <a:pPr>
              <a:buNone/>
            </a:pPr>
            <a:r>
              <a:rPr lang="ru-RU" sz="11200" b="1" dirty="0" err="1">
                <a:latin typeface="Times New Roman" pitchFamily="18" charset="0"/>
                <a:cs typeface="Times New Roman" pitchFamily="18" charset="0"/>
              </a:rPr>
              <a:t>Докоммуникативная</a:t>
            </a:r>
            <a:r>
              <a:rPr lang="ru-RU" sz="11200" dirty="0">
                <a:latin typeface="Times New Roman" pitchFamily="18" charset="0"/>
                <a:cs typeface="Times New Roman" pitchFamily="18" charset="0"/>
              </a:rPr>
              <a:t> фаза ----</a:t>
            </a:r>
            <a:r>
              <a:rPr lang="ru-RU" sz="11200" i="1" dirty="0">
                <a:latin typeface="Times New Roman" pitchFamily="18" charset="0"/>
                <a:cs typeface="Times New Roman" pitchFamily="18" charset="0"/>
              </a:rPr>
              <a:t>Выбор темы, определение цели, вида речи</a:t>
            </a:r>
            <a:endParaRPr lang="ru-RU" sz="11200" dirty="0">
              <a:latin typeface="Times New Roman" pitchFamily="18" charset="0"/>
              <a:cs typeface="Times New Roman" pitchFamily="18" charset="0"/>
            </a:endParaRPr>
          </a:p>
          <a:p>
            <a:pPr>
              <a:buNone/>
            </a:pPr>
            <a:r>
              <a:rPr lang="ru-RU" sz="11200" b="1" dirty="0">
                <a:latin typeface="Times New Roman" pitchFamily="18" charset="0"/>
                <a:cs typeface="Times New Roman" pitchFamily="18" charset="0"/>
              </a:rPr>
              <a:t>Коммуникативная </a:t>
            </a:r>
            <a:r>
              <a:rPr lang="ru-RU" sz="11200" dirty="0">
                <a:latin typeface="Times New Roman" pitchFamily="18" charset="0"/>
                <a:cs typeface="Times New Roman" pitchFamily="18" charset="0"/>
              </a:rPr>
              <a:t>фаза ----</a:t>
            </a:r>
            <a:r>
              <a:rPr lang="ru-RU" sz="11200" i="1" dirty="0">
                <a:latin typeface="Times New Roman" pitchFamily="18" charset="0"/>
                <a:cs typeface="Times New Roman" pitchFamily="18" charset="0"/>
              </a:rPr>
              <a:t>Поведение оратора и управление аудиторией</a:t>
            </a:r>
            <a:endParaRPr lang="ru-RU" sz="11200" dirty="0">
              <a:latin typeface="Times New Roman" pitchFamily="18" charset="0"/>
              <a:cs typeface="Times New Roman" pitchFamily="18" charset="0"/>
            </a:endParaRPr>
          </a:p>
          <a:p>
            <a:pPr>
              <a:buNone/>
            </a:pPr>
            <a:r>
              <a:rPr lang="ru-RU" sz="11200" b="1" dirty="0" err="1">
                <a:latin typeface="Times New Roman" pitchFamily="18" charset="0"/>
                <a:cs typeface="Times New Roman" pitchFamily="18" charset="0"/>
              </a:rPr>
              <a:t>Посткоммуникативная</a:t>
            </a:r>
            <a:r>
              <a:rPr lang="ru-RU" sz="11200" dirty="0">
                <a:latin typeface="Times New Roman" pitchFamily="18" charset="0"/>
                <a:cs typeface="Times New Roman" pitchFamily="18" charset="0"/>
              </a:rPr>
              <a:t> фаза -----</a:t>
            </a:r>
            <a:r>
              <a:rPr lang="ru-RU" sz="11200" i="1" dirty="0">
                <a:latin typeface="Times New Roman" pitchFamily="18" charset="0"/>
                <a:cs typeface="Times New Roman" pitchFamily="18" charset="0"/>
              </a:rPr>
              <a:t>Анализ проведенного выступления</a:t>
            </a:r>
            <a:endParaRPr lang="ru-RU" sz="11200" b="1" dirty="0">
              <a:latin typeface="Times New Roman" pitchFamily="18" charset="0"/>
              <a:cs typeface="Times New Roman" pitchFamily="18" charset="0"/>
            </a:endParaRPr>
          </a:p>
          <a:p>
            <a:pPr algn="r">
              <a:buNone/>
              <a:defRPr/>
            </a:pPr>
            <a:endParaRPr lang="ru-RU" sz="11200" b="1" i="1" dirty="0">
              <a:latin typeface="Times New Roman" pitchFamily="18" charset="0"/>
              <a:cs typeface="Times New Roman" pitchFamily="18" charset="0"/>
            </a:endParaRPr>
          </a:p>
          <a:p>
            <a:pPr algn="r">
              <a:buNone/>
              <a:defRPr/>
            </a:pPr>
            <a:r>
              <a:rPr lang="ru-RU" b="1" i="1" dirty="0"/>
              <a:t> </a:t>
            </a:r>
            <a:endParaRPr lang="ru-RU" dirty="0"/>
          </a:p>
          <a:p>
            <a:pPr algn="r">
              <a:buNone/>
              <a:defRPr/>
            </a:pPr>
            <a:r>
              <a:rPr lang="ru-RU" b="1" dirty="0"/>
              <a:t> </a:t>
            </a:r>
            <a:endParaRPr lang="ru-RU" dirty="0"/>
          </a:p>
          <a:p>
            <a:pPr marL="0" indent="0">
              <a:buNone/>
            </a:pPr>
            <a:endParaRPr lang="ru-RU" dirty="0"/>
          </a:p>
          <a:p>
            <a:endParaRPr lang="ru-RU" dirty="0"/>
          </a:p>
          <a:p>
            <a:endParaRPr lang="ru-RU" dirty="0"/>
          </a:p>
        </p:txBody>
      </p:sp>
    </p:spTree>
    <p:extLst>
      <p:ext uri="{BB962C8B-B14F-4D97-AF65-F5344CB8AC3E}">
        <p14:creationId xmlns:p14="http://schemas.microsoft.com/office/powerpoint/2010/main" val="409891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2" end="2"/>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3" end="3"/>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4" end="4"/>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5" end="5"/>
                                            </p:txEl>
                                          </p:spTgt>
                                        </p:tgtEl>
                                      </p:cBhvr>
                                    </p:animEffect>
                                  </p:childTnLst>
                                </p:cTn>
                              </p:par>
                              <p:par>
                                <p:cTn id="55" presetID="25" presetClass="entr" presetSubtype="0" fill="hold"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5"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72"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3">
                                            <p:txEl>
                                              <p:pRg st="9" end="9"/>
                                            </p:txEl>
                                          </p:spTgt>
                                        </p:tgtEl>
                                      </p:cBhvr>
                                    </p:animEffect>
                                  </p:childTnLst>
                                </p:cTn>
                              </p:par>
                              <p:par>
                                <p:cTn id="77" presetID="25" presetClass="entr" presetSubtype="0" fill="hold" nodeType="with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p:cTn id="79"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10" end="10"/>
                                            </p:txEl>
                                          </p:spTgt>
                                        </p:tgtEl>
                                      </p:cBhvr>
                                    </p:animEffect>
                                  </p:childTnLst>
                                </p:cTn>
                              </p:par>
                              <p:par>
                                <p:cTn id="87" presetID="25" presetClass="entr" presetSubtype="0" fill="hold" nodeType="with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92"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511156"/>
          </a:xfrm>
        </p:spPr>
        <p:txBody>
          <a:bodyPr>
            <a:normAutofit fontScale="90000"/>
          </a:bodyPr>
          <a:lstStyle/>
          <a:p>
            <a:r>
              <a:rPr lang="ru-RU" dirty="0"/>
              <a:t>Источник аргументации</a:t>
            </a:r>
          </a:p>
        </p:txBody>
      </p:sp>
      <p:sp>
        <p:nvSpPr>
          <p:cNvPr id="3" name="Содержимое 2"/>
          <p:cNvSpPr>
            <a:spLocks noGrp="1"/>
          </p:cNvSpPr>
          <p:nvPr>
            <p:ph idx="1"/>
          </p:nvPr>
        </p:nvSpPr>
        <p:spPr>
          <a:xfrm>
            <a:off x="404733" y="785794"/>
            <a:ext cx="11617377" cy="5857916"/>
          </a:xfrm>
        </p:spPr>
        <p:txBody>
          <a:bodyPr>
            <a:normAutofit lnSpcReduction="10000"/>
          </a:bodyPr>
          <a:lstStyle/>
          <a:p>
            <a:r>
              <a:rPr lang="ru-RU" dirty="0"/>
              <a:t>Тезис обосновывается  другими суждениями, которые называются </a:t>
            </a:r>
            <a:r>
              <a:rPr lang="ru-RU" b="1" dirty="0"/>
              <a:t>аргументами</a:t>
            </a:r>
            <a:r>
              <a:rPr lang="ru-RU" dirty="0"/>
              <a:t>.  </a:t>
            </a:r>
          </a:p>
          <a:p>
            <a:r>
              <a:rPr lang="ru-RU" dirty="0"/>
              <a:t>Аргументация бывает доказательная и недоказательная. </a:t>
            </a:r>
          </a:p>
          <a:p>
            <a:pPr>
              <a:buNone/>
            </a:pPr>
            <a:r>
              <a:rPr lang="ru-RU" b="1" dirty="0"/>
              <a:t>Убеждение</a:t>
            </a:r>
            <a:r>
              <a:rPr lang="ru-RU" dirty="0"/>
              <a:t> – полная уверенность в истинности суждения</a:t>
            </a:r>
          </a:p>
          <a:p>
            <a:pPr>
              <a:buNone/>
            </a:pPr>
            <a:r>
              <a:rPr lang="ru-RU" b="1" dirty="0"/>
              <a:t>Мнение</a:t>
            </a:r>
            <a:r>
              <a:rPr lang="ru-RU" dirty="0"/>
              <a:t>  - неполная уверенность в истинности суждения.</a:t>
            </a:r>
          </a:p>
          <a:p>
            <a:pPr>
              <a:buNone/>
            </a:pPr>
            <a:r>
              <a:rPr lang="ru-RU" dirty="0"/>
              <a:t> </a:t>
            </a:r>
            <a:r>
              <a:rPr lang="ru-RU" i="1" dirty="0"/>
              <a:t>Куртка хорошая:</a:t>
            </a:r>
            <a:r>
              <a:rPr lang="ru-RU" dirty="0"/>
              <a:t> </a:t>
            </a:r>
            <a:r>
              <a:rPr lang="ru-RU" i="1" dirty="0"/>
              <a:t>из добротного материала, теплая, длина хорошая…</a:t>
            </a:r>
            <a:r>
              <a:rPr lang="ru-RU" dirty="0"/>
              <a:t>,  </a:t>
            </a:r>
            <a:r>
              <a:rPr lang="ru-RU" i="1" dirty="0"/>
              <a:t>мне она очень нравится, Марусе  я в такой куртке буду симпатичен.  </a:t>
            </a:r>
            <a:r>
              <a:rPr lang="ru-RU" dirty="0"/>
              <a:t>  </a:t>
            </a:r>
          </a:p>
          <a:p>
            <a:pPr lvl="0"/>
            <a:r>
              <a:rPr lang="ru-RU" b="1" dirty="0"/>
              <a:t>аргументы   логические  </a:t>
            </a:r>
            <a:r>
              <a:rPr lang="en-US" dirty="0" err="1"/>
              <a:t>argentum</a:t>
            </a:r>
            <a:r>
              <a:rPr lang="ru-RU" dirty="0"/>
              <a:t> </a:t>
            </a:r>
            <a:r>
              <a:rPr lang="en-US" dirty="0"/>
              <a:t>ad</a:t>
            </a:r>
            <a:r>
              <a:rPr lang="ru-RU" dirty="0"/>
              <a:t>  </a:t>
            </a:r>
            <a:r>
              <a:rPr lang="en-US" dirty="0" err="1"/>
              <a:t>dem</a:t>
            </a:r>
            <a:r>
              <a:rPr lang="ru-RU" i="1" dirty="0"/>
              <a:t>–</a:t>
            </a:r>
            <a:r>
              <a:rPr lang="ru-RU" dirty="0"/>
              <a:t>аргументы  к делу: из опыта, от противного, факты, авторитетное мнение, неизменное в природе явление, законы развития…</a:t>
            </a:r>
          </a:p>
          <a:p>
            <a:r>
              <a:rPr lang="ru-RU" b="1" dirty="0"/>
              <a:t>аргументы психологические  </a:t>
            </a:r>
            <a:r>
              <a:rPr lang="en-US" b="1" dirty="0" err="1"/>
              <a:t>argentum</a:t>
            </a:r>
            <a:r>
              <a:rPr lang="ru-RU" b="1" dirty="0"/>
              <a:t> </a:t>
            </a:r>
            <a:r>
              <a:rPr lang="en-US" b="1" dirty="0"/>
              <a:t>a</a:t>
            </a:r>
            <a:r>
              <a:rPr lang="ru-RU" b="1" dirty="0"/>
              <a:t> </a:t>
            </a:r>
            <a:r>
              <a:rPr lang="en-US" b="1" dirty="0"/>
              <a:t>d</a:t>
            </a:r>
            <a:r>
              <a:rPr lang="ru-RU" b="1" dirty="0"/>
              <a:t>  </a:t>
            </a:r>
            <a:r>
              <a:rPr lang="en-US" b="1" dirty="0"/>
              <a:t>hominem</a:t>
            </a:r>
            <a:r>
              <a:rPr lang="ru-RU" dirty="0"/>
              <a:t> – аргументы к человеку:  этические нормы, польза,  авторитет, потребности физиологические ( физическое благополучие, свобода), материальные, экономические духовные.  </a:t>
            </a:r>
          </a:p>
          <a:p>
            <a:endParaRPr lang="ru-RU" dirty="0"/>
          </a:p>
          <a:p>
            <a:endParaRPr lang="ru-RU" dirty="0"/>
          </a:p>
        </p:txBody>
      </p:sp>
    </p:spTree>
    <p:extLst>
      <p:ext uri="{BB962C8B-B14F-4D97-AF65-F5344CB8AC3E}">
        <p14:creationId xmlns:p14="http://schemas.microsoft.com/office/powerpoint/2010/main" val="100727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a:t>Виды аргументов</a:t>
            </a:r>
            <a:r>
              <a:rPr lang="ru-RU" sz="3600" dirty="0"/>
              <a:t> </a:t>
            </a:r>
            <a:r>
              <a:rPr lang="ru-RU" sz="2700" dirty="0"/>
              <a:t>(лат. </a:t>
            </a:r>
            <a:r>
              <a:rPr lang="de-DE" sz="2700" b="1" i="1" dirty="0" err="1"/>
              <a:t>аrgumеntum</a:t>
            </a:r>
            <a:r>
              <a:rPr lang="de-DE" sz="2700" b="1" i="1" dirty="0"/>
              <a:t> </a:t>
            </a:r>
            <a:r>
              <a:rPr lang="ru-RU" sz="2700" dirty="0"/>
              <a:t>—</a:t>
            </a:r>
            <a:r>
              <a:rPr lang="ru-RU" sz="2700" i="1" dirty="0"/>
              <a:t> </a:t>
            </a:r>
            <a:r>
              <a:rPr lang="ru-RU" sz="2700" dirty="0"/>
              <a:t> от глагола </a:t>
            </a:r>
            <a:r>
              <a:rPr lang="fr-FR" sz="2700" b="1" i="1" dirty="0"/>
              <a:t>аrguа </a:t>
            </a:r>
            <a:r>
              <a:rPr lang="ru-RU" sz="2700" dirty="0"/>
              <a:t>—</a:t>
            </a:r>
            <a:r>
              <a:rPr lang="ru-RU" sz="2700" b="1" i="1" dirty="0"/>
              <a:t> </a:t>
            </a:r>
            <a:r>
              <a:rPr lang="ru-RU" sz="2700" dirty="0"/>
              <a:t>“показываю, </a:t>
            </a:r>
            <a:r>
              <a:rPr lang="ru-RU" sz="2700" b="1" dirty="0"/>
              <a:t>выясняю, </a:t>
            </a:r>
            <a:r>
              <a:rPr lang="ru-RU" sz="2700" dirty="0"/>
              <a:t>доказываю”).</a:t>
            </a:r>
            <a:br>
              <a:rPr lang="ru-RU" dirty="0"/>
            </a:br>
            <a:endParaRPr lang="ru-RU" dirty="0"/>
          </a:p>
        </p:txBody>
      </p:sp>
      <p:sp>
        <p:nvSpPr>
          <p:cNvPr id="4" name="Содержимое 3"/>
          <p:cNvSpPr>
            <a:spLocks noGrp="1"/>
          </p:cNvSpPr>
          <p:nvPr>
            <p:ph sz="half" idx="1"/>
          </p:nvPr>
        </p:nvSpPr>
        <p:spPr>
          <a:xfrm>
            <a:off x="712478" y="1142985"/>
            <a:ext cx="5307322" cy="4983179"/>
          </a:xfrm>
        </p:spPr>
        <p:txBody>
          <a:bodyPr>
            <a:normAutofit fontScale="25000" lnSpcReduction="20000"/>
          </a:bodyPr>
          <a:lstStyle/>
          <a:p>
            <a:pPr>
              <a:buNone/>
            </a:pPr>
            <a:r>
              <a:rPr lang="ru-RU" sz="9600" b="1" dirty="0">
                <a:solidFill>
                  <a:srgbClr val="FF0000"/>
                </a:solidFill>
              </a:rPr>
              <a:t>Рациональные </a:t>
            </a:r>
            <a:r>
              <a:rPr lang="ru-RU" sz="9600" dirty="0"/>
              <a:t>=  </a:t>
            </a:r>
            <a:r>
              <a:rPr lang="ru-RU" sz="9600" b="1" dirty="0"/>
              <a:t>по делу</a:t>
            </a:r>
            <a:r>
              <a:rPr lang="ru-RU" sz="9600" dirty="0"/>
              <a:t>  </a:t>
            </a:r>
          </a:p>
          <a:p>
            <a:r>
              <a:rPr lang="en-US" sz="9600" dirty="0" err="1"/>
              <a:t>argumenta</a:t>
            </a:r>
            <a:r>
              <a:rPr lang="en-US" sz="9600" dirty="0"/>
              <a:t> ad </a:t>
            </a:r>
            <a:r>
              <a:rPr lang="en-US" sz="9600" dirty="0" err="1"/>
              <a:t>rem</a:t>
            </a:r>
            <a:r>
              <a:rPr lang="ru-RU" sz="9600" dirty="0"/>
              <a:t> </a:t>
            </a:r>
          </a:p>
          <a:p>
            <a:endParaRPr lang="ru-RU" dirty="0"/>
          </a:p>
          <a:p>
            <a:r>
              <a:rPr lang="ru-RU" sz="7200" b="1" dirty="0">
                <a:latin typeface="Arial Black" pitchFamily="34" charset="0"/>
              </a:rPr>
              <a:t>1.Факты</a:t>
            </a:r>
            <a:endParaRPr lang="ru-RU" sz="7200" dirty="0">
              <a:latin typeface="Arial Black" pitchFamily="34" charset="0"/>
            </a:endParaRPr>
          </a:p>
          <a:p>
            <a:pPr>
              <a:buNone/>
            </a:pPr>
            <a:r>
              <a:rPr lang="ru-RU" sz="7200" dirty="0">
                <a:latin typeface="Arial" pitchFamily="34" charset="0"/>
                <a:cs typeface="Arial" pitchFamily="34" charset="0"/>
              </a:rPr>
              <a:t>НО доводы при обработке не всегда надежны, необходимо анализировать ВСЕ факты: отрицательные примеры  </a:t>
            </a:r>
          </a:p>
          <a:p>
            <a:r>
              <a:rPr lang="ru-RU" sz="7200" b="1" dirty="0">
                <a:latin typeface="Arial Black" pitchFamily="34" charset="0"/>
              </a:rPr>
              <a:t>2. Авторитеты </a:t>
            </a:r>
            <a:endParaRPr lang="ru-RU" sz="7200" dirty="0">
              <a:latin typeface="Arial Black" pitchFamily="34" charset="0"/>
            </a:endParaRPr>
          </a:p>
          <a:p>
            <a:pPr>
              <a:buNone/>
            </a:pPr>
            <a:r>
              <a:rPr lang="ru-RU" sz="7200" dirty="0">
                <a:latin typeface="Arial" pitchFamily="34" charset="0"/>
                <a:cs typeface="Arial" pitchFamily="34" charset="0"/>
              </a:rPr>
              <a:t>(имеющие высокий статус в данной аудитории) </a:t>
            </a:r>
          </a:p>
          <a:p>
            <a:r>
              <a:rPr lang="ru-RU" sz="7200" b="1" dirty="0">
                <a:latin typeface="Arial Black" pitchFamily="34" charset="0"/>
              </a:rPr>
              <a:t>3.Заведомо истинные суждения</a:t>
            </a:r>
            <a:r>
              <a:rPr lang="ru-RU" sz="7200" dirty="0">
                <a:latin typeface="Arial Black" pitchFamily="34" charset="0"/>
              </a:rPr>
              <a:t>: </a:t>
            </a:r>
            <a:r>
              <a:rPr lang="ru-RU" sz="7200" dirty="0">
                <a:latin typeface="Arial" pitchFamily="34" charset="0"/>
                <a:cs typeface="Arial" pitchFamily="34" charset="0"/>
              </a:rPr>
              <a:t>законы, аксиомы, теории – принятые обществом  как безусловно верные</a:t>
            </a:r>
          </a:p>
        </p:txBody>
      </p:sp>
      <p:sp>
        <p:nvSpPr>
          <p:cNvPr id="5" name="Содержимое 4"/>
          <p:cNvSpPr>
            <a:spLocks noGrp="1"/>
          </p:cNvSpPr>
          <p:nvPr>
            <p:ph sz="half" idx="2"/>
          </p:nvPr>
        </p:nvSpPr>
        <p:spPr>
          <a:xfrm>
            <a:off x="6096000" y="1071547"/>
            <a:ext cx="5933162" cy="4357719"/>
          </a:xfrm>
        </p:spPr>
        <p:txBody>
          <a:bodyPr>
            <a:normAutofit fontScale="25000" lnSpcReduction="20000"/>
          </a:bodyPr>
          <a:lstStyle/>
          <a:p>
            <a:pPr>
              <a:buNone/>
            </a:pPr>
            <a:r>
              <a:rPr lang="ru-RU" sz="9600" dirty="0">
                <a:solidFill>
                  <a:srgbClr val="FF0000"/>
                </a:solidFill>
              </a:rPr>
              <a:t>Иррациональные </a:t>
            </a:r>
            <a:r>
              <a:rPr lang="ru-RU" sz="9600" dirty="0"/>
              <a:t>=  к человеку  </a:t>
            </a:r>
          </a:p>
          <a:p>
            <a:r>
              <a:rPr lang="en-US" sz="9600" dirty="0" err="1"/>
              <a:t>argumenta</a:t>
            </a:r>
            <a:r>
              <a:rPr lang="en-US" sz="9600" dirty="0"/>
              <a:t> ad hominem</a:t>
            </a:r>
            <a:r>
              <a:rPr lang="ru-RU" sz="9600" dirty="0"/>
              <a:t> = психологические</a:t>
            </a:r>
          </a:p>
          <a:p>
            <a:pPr>
              <a:buNone/>
            </a:pPr>
            <a:r>
              <a:rPr lang="ru-RU" sz="7200" b="1" dirty="0"/>
              <a:t>Обращение к предрассудкам, чувствам, желаниям адресата</a:t>
            </a:r>
            <a:r>
              <a:rPr lang="ru-RU" sz="7200" dirty="0"/>
              <a:t>: </a:t>
            </a:r>
          </a:p>
          <a:p>
            <a:pPr>
              <a:lnSpc>
                <a:spcPct val="120000"/>
              </a:lnSpc>
              <a:spcBef>
                <a:spcPts val="0"/>
              </a:spcBef>
            </a:pPr>
            <a:r>
              <a:rPr lang="ru-RU" sz="6200" u="sng" dirty="0">
                <a:latin typeface="Arial Black" pitchFamily="34" charset="0"/>
              </a:rPr>
              <a:t>1.Чувства собственного достоинства: </a:t>
            </a:r>
            <a:r>
              <a:rPr lang="ru-RU" sz="6200" b="1" i="1" dirty="0">
                <a:latin typeface="Arial" pitchFamily="34" charset="0"/>
                <a:cs typeface="Arial" pitchFamily="34" charset="0"/>
              </a:rPr>
              <a:t>Вы практичные, рассудительные люди, а потому, конечно, согласитесь с тем ,что…</a:t>
            </a:r>
          </a:p>
          <a:p>
            <a:pPr>
              <a:lnSpc>
                <a:spcPct val="120000"/>
              </a:lnSpc>
              <a:spcBef>
                <a:spcPts val="0"/>
              </a:spcBef>
            </a:pPr>
            <a:endParaRPr lang="ru-RU" sz="6200" b="1" dirty="0">
              <a:latin typeface="Arial" pitchFamily="34" charset="0"/>
              <a:cs typeface="Arial" pitchFamily="34" charset="0"/>
            </a:endParaRPr>
          </a:p>
          <a:p>
            <a:pPr>
              <a:lnSpc>
                <a:spcPct val="120000"/>
              </a:lnSpc>
              <a:spcBef>
                <a:spcPts val="0"/>
              </a:spcBef>
            </a:pPr>
            <a:r>
              <a:rPr lang="ru-RU" sz="6200" u="sng" dirty="0">
                <a:latin typeface="Arial Black" pitchFamily="34" charset="0"/>
              </a:rPr>
              <a:t>2.Материальные, экономические, социальные интересы публики: </a:t>
            </a:r>
            <a:r>
              <a:rPr lang="ru-RU" sz="6200" i="1" dirty="0">
                <a:latin typeface="Arial" pitchFamily="34" charset="0"/>
                <a:cs typeface="Arial" pitchFamily="34" charset="0"/>
              </a:rPr>
              <a:t>Каждый получит выгоду от вложения своих средств в это предприятие!</a:t>
            </a:r>
          </a:p>
          <a:p>
            <a:pPr>
              <a:lnSpc>
                <a:spcPct val="120000"/>
              </a:lnSpc>
              <a:spcBef>
                <a:spcPts val="0"/>
              </a:spcBef>
            </a:pPr>
            <a:endParaRPr lang="ru-RU" sz="6200" dirty="0">
              <a:latin typeface="Arial" pitchFamily="34" charset="0"/>
              <a:cs typeface="Arial" pitchFamily="34" charset="0"/>
            </a:endParaRPr>
          </a:p>
          <a:p>
            <a:pPr>
              <a:lnSpc>
                <a:spcPct val="120000"/>
              </a:lnSpc>
              <a:spcBef>
                <a:spcPts val="0"/>
              </a:spcBef>
            </a:pPr>
            <a:r>
              <a:rPr lang="ru-RU" sz="6200" u="sng" dirty="0">
                <a:latin typeface="Arial Black" pitchFamily="34" charset="0"/>
              </a:rPr>
              <a:t>3.Физическое благополучие, свобода, удобства, привычки: </a:t>
            </a:r>
            <a:r>
              <a:rPr lang="ru-RU" sz="6200" i="1" dirty="0">
                <a:latin typeface="Arial" pitchFamily="34" charset="0"/>
                <a:cs typeface="Arial" pitchFamily="34" charset="0"/>
              </a:rPr>
              <a:t>Если согласитесь с позицией моего оппонента, потеряете здоровье, а то и жизнь.</a:t>
            </a:r>
            <a:endParaRPr lang="ru-RU" sz="6200" dirty="0">
              <a:latin typeface="Arial" pitchFamily="34" charset="0"/>
              <a:cs typeface="Arial" pitchFamily="34" charset="0"/>
            </a:endParaRPr>
          </a:p>
          <a:p>
            <a:endParaRPr lang="ru-RU" dirty="0"/>
          </a:p>
        </p:txBody>
      </p:sp>
      <p:sp>
        <p:nvSpPr>
          <p:cNvPr id="6" name="Прямоугольник 5"/>
          <p:cNvSpPr/>
          <p:nvPr/>
        </p:nvSpPr>
        <p:spPr>
          <a:xfrm>
            <a:off x="1315044" y="5206991"/>
            <a:ext cx="8429684"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438" name="Rectangle 6"/>
          <p:cNvSpPr>
            <a:spLocks noChangeArrowheads="1"/>
          </p:cNvSpPr>
          <p:nvPr/>
        </p:nvSpPr>
        <p:spPr bwMode="auto">
          <a:xfrm>
            <a:off x="1529358" y="5429266"/>
            <a:ext cx="8215370" cy="83099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31800" fontAlgn="base">
              <a:spcBef>
                <a:spcPct val="0"/>
              </a:spcBef>
              <a:spcAft>
                <a:spcPct val="0"/>
              </a:spcAft>
              <a:tabLst>
                <a:tab pos="269875" algn="l"/>
              </a:tabLst>
            </a:pPr>
            <a:r>
              <a:rPr lang="ru-RU" sz="2400" b="1" dirty="0">
                <a:solidFill>
                  <a:srgbClr val="000000"/>
                </a:solidFill>
                <a:latin typeface="Times New Roman" pitchFamily="18" charset="0"/>
                <a:ea typeface="Times New Roman" pitchFamily="18" charset="0"/>
                <a:cs typeface="Times New Roman" pitchFamily="18" charset="0"/>
              </a:rPr>
              <a:t>Факт </a:t>
            </a:r>
            <a:r>
              <a:rPr lang="ru-RU" sz="2400" dirty="0">
                <a:solidFill>
                  <a:srgbClr val="000000"/>
                </a:solidFill>
                <a:latin typeface="Times New Roman" pitchFamily="18" charset="0"/>
                <a:ea typeface="Times New Roman" pitchFamily="18" charset="0"/>
                <a:cs typeface="Times New Roman" pitchFamily="18" charset="0"/>
              </a:rPr>
              <a:t>  (от лат. </a:t>
            </a:r>
            <a:r>
              <a:rPr lang="ru-RU" sz="2400" i="1" dirty="0" err="1">
                <a:solidFill>
                  <a:srgbClr val="000000"/>
                </a:solidFill>
                <a:latin typeface="Times New Roman" pitchFamily="18" charset="0"/>
                <a:ea typeface="Times New Roman" pitchFamily="18" charset="0"/>
                <a:cs typeface="Times New Roman" pitchFamily="18" charset="0"/>
              </a:rPr>
              <a:t>fасtum</a:t>
            </a:r>
            <a:r>
              <a:rPr lang="ru-RU" sz="2400" i="1" dirty="0">
                <a:solidFill>
                  <a:srgbClr val="000000"/>
                </a:solidFill>
                <a:latin typeface="Times New Roman" pitchFamily="18" charset="0"/>
                <a:ea typeface="Times New Roman" pitchFamily="18" charset="0"/>
                <a:cs typeface="Times New Roman" pitchFamily="18" charset="0"/>
              </a:rPr>
              <a:t>), что значит </a:t>
            </a:r>
            <a:r>
              <a:rPr lang="ru-RU" sz="2400" i="1" dirty="0">
                <a:solidFill>
                  <a:srgbClr val="000000"/>
                </a:solidFill>
                <a:latin typeface="Calibri"/>
                <a:ea typeface="Times New Roman" pitchFamily="18" charset="0"/>
                <a:cs typeface="Times New Roman" pitchFamily="18" charset="0"/>
              </a:rPr>
              <a:t>«</a:t>
            </a:r>
            <a:r>
              <a:rPr lang="ru-RU" sz="2400" dirty="0">
                <a:solidFill>
                  <a:srgbClr val="000000"/>
                </a:solidFill>
                <a:latin typeface="Times New Roman" pitchFamily="18" charset="0"/>
                <a:ea typeface="Times New Roman" pitchFamily="18" charset="0"/>
                <a:cs typeface="Times New Roman" pitchFamily="18" charset="0"/>
              </a:rPr>
              <a:t>деяние, поступок, произведение</a:t>
            </a:r>
            <a:r>
              <a:rPr lang="ru-RU" sz="2400" dirty="0">
                <a:solidFill>
                  <a:srgbClr val="000000"/>
                </a:solidFill>
                <a:latin typeface="Calibri"/>
                <a:ea typeface="Times New Roman" pitchFamily="18" charset="0"/>
                <a:cs typeface="Times New Roman" pitchFamily="18" charset="0"/>
              </a:rPr>
              <a:t>»</a:t>
            </a:r>
            <a:r>
              <a:rPr lang="ru-RU" sz="2400" dirty="0">
                <a:solidFill>
                  <a:srgbClr val="000000"/>
                </a:solidFill>
                <a:latin typeface="Times New Roman" pitchFamily="18" charset="0"/>
                <a:ea typeface="Times New Roman" pitchFamily="18" charset="0"/>
                <a:cs typeface="Times New Roman" pitchFamily="18" charset="0"/>
              </a:rPr>
              <a:t>.  </a:t>
            </a:r>
            <a:r>
              <a:rPr lang="ru-RU" sz="2400" dirty="0">
                <a:latin typeface="Times New Roman" pitchFamily="18" charset="0"/>
                <a:ea typeface="Times New Roman" pitchFamily="18" charset="0"/>
                <a:cs typeface="Times New Roman" pitchFamily="18" charset="0"/>
              </a:rPr>
              <a:t> </a:t>
            </a:r>
            <a:r>
              <a:rPr lang="ru-RU" sz="2400" dirty="0">
                <a:solidFill>
                  <a:srgbClr val="000000"/>
                </a:solidFill>
                <a:latin typeface="Times New Roman" pitchFamily="18" charset="0"/>
                <a:ea typeface="Times New Roman" pitchFamily="18" charset="0"/>
                <a:cs typeface="Times New Roman" pitchFamily="18" charset="0"/>
              </a:rPr>
              <a:t> </a:t>
            </a:r>
            <a:endParaRPr lang="ru-RU" sz="2400" dirty="0">
              <a:latin typeface="Arial" pitchFamily="34" charset="0"/>
              <a:cs typeface="Arial" pitchFamily="34" charset="0"/>
            </a:endParaRPr>
          </a:p>
        </p:txBody>
      </p:sp>
      <p:cxnSp>
        <p:nvCxnSpPr>
          <p:cNvPr id="14" name="Прямая со стрелкой 13"/>
          <p:cNvCxnSpPr/>
          <p:nvPr/>
        </p:nvCxnSpPr>
        <p:spPr>
          <a:xfrm rot="5400000">
            <a:off x="4238612" y="3000372"/>
            <a:ext cx="35719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200" b="1" dirty="0"/>
              <a:t>Как изобретение мысли связано</a:t>
            </a:r>
            <a:r>
              <a:rPr lang="ru-RU" sz="3200" dirty="0"/>
              <a:t> с образом автора речи, отвечающего на вопрос        </a:t>
            </a:r>
            <a:r>
              <a:rPr lang="ru-RU" sz="3200" i="1" dirty="0">
                <a:solidFill>
                  <a:srgbClr val="C00000"/>
                </a:solidFill>
              </a:rPr>
              <a:t>«Если бы я был президентом?»</a:t>
            </a:r>
            <a:r>
              <a:rPr lang="ru-RU" sz="3200" dirty="0"/>
              <a:t> </a:t>
            </a:r>
            <a:br>
              <a:rPr lang="en-US" sz="3200" dirty="0"/>
            </a:br>
            <a:br>
              <a:rPr lang="ru-RU" sz="3200" dirty="0"/>
            </a:br>
            <a:endParaRPr lang="ru-RU" sz="3200" dirty="0"/>
          </a:p>
        </p:txBody>
      </p:sp>
      <p:sp>
        <p:nvSpPr>
          <p:cNvPr id="3" name="Содержимое 2"/>
          <p:cNvSpPr>
            <a:spLocks noGrp="1"/>
          </p:cNvSpPr>
          <p:nvPr>
            <p:ph idx="1"/>
          </p:nvPr>
        </p:nvSpPr>
        <p:spPr>
          <a:xfrm>
            <a:off x="134911" y="1357298"/>
            <a:ext cx="11752289" cy="5500702"/>
          </a:xfrm>
        </p:spPr>
        <p:txBody>
          <a:bodyPr>
            <a:normAutofit fontScale="92500" lnSpcReduction="20000"/>
          </a:bodyPr>
          <a:lstStyle/>
          <a:p>
            <a:pPr>
              <a:buNone/>
            </a:pPr>
            <a:r>
              <a:rPr lang="ru-RU" b="1" dirty="0"/>
              <a:t>Григорий Горин: </a:t>
            </a:r>
            <a:r>
              <a:rPr lang="ru-RU" dirty="0"/>
              <a:t>Я бы немедленно подал в отставку. </a:t>
            </a:r>
            <a:endParaRPr lang="en-US" dirty="0"/>
          </a:p>
          <a:p>
            <a:pPr>
              <a:buNone/>
            </a:pPr>
            <a:r>
              <a:rPr lang="ru-RU" dirty="0"/>
              <a:t>Во-первых, потому что драматург, находящийся на таком посту, должен хотя бы иметь некоторый опыт политической борьбы, подобно </a:t>
            </a:r>
            <a:r>
              <a:rPr lang="ru-RU" dirty="0" err="1"/>
              <a:t>Гавелу</a:t>
            </a:r>
            <a:r>
              <a:rPr lang="ru-RU" dirty="0"/>
              <a:t>. </a:t>
            </a:r>
            <a:r>
              <a:rPr lang="en-US" dirty="0"/>
              <a:t> </a:t>
            </a:r>
            <a:r>
              <a:rPr lang="ru-RU" dirty="0"/>
              <a:t>У меня его нет. </a:t>
            </a:r>
            <a:endParaRPr lang="en-US" dirty="0"/>
          </a:p>
          <a:p>
            <a:pPr>
              <a:buNone/>
            </a:pPr>
            <a:r>
              <a:rPr lang="ru-RU" dirty="0"/>
              <a:t>Что же касается моего медицинского образования, тут я тоже вряд ли смогу</a:t>
            </a:r>
            <a:r>
              <a:rPr lang="en-US" dirty="0"/>
              <a:t> </a:t>
            </a:r>
            <a:r>
              <a:rPr lang="ru-RU" dirty="0"/>
              <a:t>быть полезен. Психиатрия никогда не была моей специализацией. А общество надо сейчас лечить от одного недуга – хронического воспаления логики, выражающегося в желании немедленных перемен.</a:t>
            </a:r>
          </a:p>
          <a:p>
            <a:pPr>
              <a:buNone/>
            </a:pPr>
            <a:r>
              <a:rPr lang="ru-RU" dirty="0"/>
              <a:t>	</a:t>
            </a:r>
          </a:p>
          <a:p>
            <a:pPr>
              <a:buNone/>
            </a:pPr>
            <a:r>
              <a:rPr lang="ru-RU" b="1" dirty="0"/>
              <a:t>Фазиль Искандер</a:t>
            </a:r>
            <a:r>
              <a:rPr lang="ru-RU" dirty="0"/>
              <a:t> : Я полностью уничтожу три принципа великой инквизиции, на которых держится тоталитарный строй: чудо, тайна, авторитет. Я бы  заменил их тремя принципами демократического строя – ясность, ясность и еще раз ясность. Каждый месяц  выступал бы два раза по телевизору, чтобы поддержать хорошее настроение народа и дать ему такие надежды, которые сбываются. Я бы выпустил такой первый указ: снизить всем государственным чиновникам зарплату настолько, чтобы никакие шахтеры, никакие учителя не бастовали.  </a:t>
            </a:r>
          </a:p>
        </p:txBody>
      </p:sp>
    </p:spTree>
    <p:extLst>
      <p:ext uri="{BB962C8B-B14F-4D97-AF65-F5344CB8AC3E}">
        <p14:creationId xmlns:p14="http://schemas.microsoft.com/office/powerpoint/2010/main" val="421920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981200" y="-1019332"/>
            <a:ext cx="8229600" cy="629587"/>
          </a:xfrm>
        </p:spPr>
        <p:txBody>
          <a:bodyPr>
            <a:normAutofit fontScale="90000"/>
          </a:bodyPr>
          <a:lstStyle/>
          <a:p>
            <a:endParaRPr lang="ru-RU" dirty="0"/>
          </a:p>
        </p:txBody>
      </p:sp>
      <p:sp>
        <p:nvSpPr>
          <p:cNvPr id="3" name="Содержимое 2"/>
          <p:cNvSpPr>
            <a:spLocks noGrp="1"/>
          </p:cNvSpPr>
          <p:nvPr>
            <p:ph idx="1"/>
          </p:nvPr>
        </p:nvSpPr>
        <p:spPr>
          <a:xfrm>
            <a:off x="329785" y="209862"/>
            <a:ext cx="11602386" cy="6433848"/>
          </a:xfrm>
        </p:spPr>
        <p:txBody>
          <a:bodyPr>
            <a:normAutofit lnSpcReduction="10000"/>
          </a:bodyPr>
          <a:lstStyle/>
          <a:p>
            <a:r>
              <a:rPr lang="ru-RU" dirty="0"/>
              <a:t>«</a:t>
            </a:r>
            <a:r>
              <a:rPr lang="ru-RU" i="1" dirty="0"/>
              <a:t>Много бед, много испытаний пришлось перенести России за ее больше чем тысячелетнее существование. Печенеги терзали ее, половцы, татары и поляки. Двунадесять языков обрушились на нее, взяли Москву. Все вытерпела, все преодолела Россия, только крепла и росла от испытаний. Но теперь, теперь... Старушка украла старый чайник, стоимостью в 30 копеек. Этого Россия уж, конечно, не выдержит, от этого она погибнет безвозвратно».</a:t>
            </a:r>
            <a:r>
              <a:rPr lang="ru-RU" dirty="0"/>
              <a:t> (из речи </a:t>
            </a:r>
            <a:r>
              <a:rPr lang="ru-RU" dirty="0" err="1"/>
              <a:t>Ф.Н.Плевако</a:t>
            </a:r>
            <a:r>
              <a:rPr lang="ru-RU" dirty="0"/>
              <a:t>) </a:t>
            </a:r>
          </a:p>
          <a:p>
            <a:endParaRPr lang="ru-RU" i="1" dirty="0"/>
          </a:p>
          <a:p>
            <a:pPr>
              <a:buNone/>
              <a:defRPr/>
            </a:pPr>
            <a:r>
              <a:rPr lang="ru-RU" sz="2800" i="1" dirty="0"/>
              <a:t>              Мы, преподаватели,  не можем стать богатыми, </a:t>
            </a:r>
          </a:p>
          <a:p>
            <a:pPr>
              <a:buNone/>
              <a:defRPr/>
            </a:pPr>
            <a:r>
              <a:rPr lang="ru-RU" sz="2800" i="1" dirty="0"/>
              <a:t>потому что учитель – это призвание, которое не зависит от денег, дается свыше;</a:t>
            </a:r>
          </a:p>
          <a:p>
            <a:pPr>
              <a:buNone/>
              <a:defRPr/>
            </a:pPr>
            <a:r>
              <a:rPr lang="ru-RU" sz="2800" i="1" dirty="0"/>
              <a:t>потому что призвание – это любовь к делу, самоотверженность;</a:t>
            </a:r>
          </a:p>
          <a:p>
            <a:pPr>
              <a:buNone/>
              <a:defRPr/>
            </a:pPr>
            <a:r>
              <a:rPr lang="ru-RU" sz="2800" i="1" dirty="0"/>
              <a:t>потому что любовь нельзя купить.</a:t>
            </a:r>
          </a:p>
          <a:p>
            <a:pPr>
              <a:buNone/>
              <a:defRPr/>
            </a:pPr>
            <a:r>
              <a:rPr lang="ru-RU" sz="2800" i="1" dirty="0"/>
              <a:t>                  Поэтому мы не будем богатыми. </a:t>
            </a:r>
            <a:endParaRPr lang="ru-RU" sz="2800" dirty="0"/>
          </a:p>
          <a:p>
            <a:pPr>
              <a:buNone/>
              <a:defRPr/>
            </a:pPr>
            <a:endParaRPr lang="ru-RU" dirty="0"/>
          </a:p>
          <a:p>
            <a:pPr marL="0" indent="0">
              <a:buNone/>
            </a:pPr>
            <a:endParaRPr lang="ru-RU" altLang="ru-RU" dirty="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rgbClr val="00B0F0"/>
                </a:solidFill>
              </a:rPr>
              <a:t>Алкоголь - яд для человеческого организма.</a:t>
            </a:r>
            <a:br>
              <a:rPr lang="ru-RU" b="1" dirty="0">
                <a:solidFill>
                  <a:srgbClr val="00B0F0"/>
                </a:solidFill>
              </a:rPr>
            </a:br>
            <a:endParaRPr lang="ru-RU" dirty="0">
              <a:solidFill>
                <a:srgbClr val="00B0F0"/>
              </a:solidFill>
            </a:endParaRPr>
          </a:p>
        </p:txBody>
      </p:sp>
      <p:sp>
        <p:nvSpPr>
          <p:cNvPr id="3" name="Объект 2"/>
          <p:cNvSpPr>
            <a:spLocks noGrp="1"/>
          </p:cNvSpPr>
          <p:nvPr>
            <p:ph idx="1"/>
          </p:nvPr>
        </p:nvSpPr>
        <p:spPr>
          <a:xfrm>
            <a:off x="434715" y="956604"/>
            <a:ext cx="11587396" cy="5641145"/>
          </a:xfrm>
        </p:spPr>
        <p:txBody>
          <a:bodyPr>
            <a:normAutofit lnSpcReduction="10000"/>
          </a:bodyPr>
          <a:lstStyle/>
          <a:p>
            <a:pPr marL="0" indent="0">
              <a:buNone/>
            </a:pPr>
            <a:endParaRPr lang="ru-RU" dirty="0"/>
          </a:p>
          <a:p>
            <a:pPr marL="514350" indent="-514350">
              <a:buFont typeface="+mj-lt"/>
              <a:buAutoNum type="arabicPeriod"/>
            </a:pPr>
            <a:r>
              <a:rPr lang="ru-RU" dirty="0"/>
              <a:t>- </a:t>
            </a:r>
            <a:r>
              <a:rPr lang="ru-RU" u="sng" dirty="0"/>
              <a:t>под воздействием алкоголя печень расширяется, ее функции частично подавляются, что приводит к циррозу </a:t>
            </a:r>
            <a:r>
              <a:rPr lang="ru-RU" dirty="0"/>
              <a:t>(а1); цирроз – болезнь, от него умирают : из 10 пьющих -8 умирают от цирроза печени.   </a:t>
            </a:r>
          </a:p>
          <a:p>
            <a:pPr marL="514350" indent="-514350">
              <a:buFont typeface="+mj-lt"/>
              <a:buAutoNum type="arabicPeriod"/>
            </a:pPr>
            <a:r>
              <a:rPr lang="ru-RU" dirty="0"/>
              <a:t>- </a:t>
            </a:r>
            <a:r>
              <a:rPr lang="ru-RU" u="sng" dirty="0"/>
              <a:t>под воздействием алкоголя нервная сис</a:t>
            </a:r>
            <a:r>
              <a:rPr lang="ru-RU" b="1" u="sng" dirty="0"/>
              <a:t>тема</a:t>
            </a:r>
            <a:r>
              <a:rPr lang="ru-RU" u="sng" dirty="0"/>
              <a:t> входит в состояние возбуждения</a:t>
            </a:r>
            <a:r>
              <a:rPr lang="ru-RU" dirty="0"/>
              <a:t>, что может привести к неврозу (а2); а мы знаем, что все болезни от нервов;</a:t>
            </a:r>
          </a:p>
          <a:p>
            <a:pPr marL="514350" indent="-514350">
              <a:buFont typeface="+mj-lt"/>
              <a:buAutoNum type="arabicPeriod"/>
            </a:pPr>
            <a:r>
              <a:rPr lang="ru-RU" dirty="0"/>
              <a:t>- </a:t>
            </a:r>
            <a:r>
              <a:rPr lang="ru-RU" u="sng" dirty="0"/>
              <a:t>под постоянным воздействием алкоголя начинается деградация личности и проявляются признаки слабоумия </a:t>
            </a:r>
            <a:r>
              <a:rPr lang="ru-RU" dirty="0"/>
              <a:t>(а3);слабоумие – это страшная беда для человека</a:t>
            </a:r>
          </a:p>
          <a:p>
            <a:r>
              <a:rPr lang="ru-RU" b="1" dirty="0"/>
              <a:t>ВЫВОД:</a:t>
            </a:r>
            <a:r>
              <a:rPr lang="ru-RU" dirty="0"/>
              <a:t>  Вот и получается, что алкоголь в огромных размерах вызывает много страшных последствий в работе человеческого организма, которые разрушают его как яд.  </a:t>
            </a:r>
            <a:br>
              <a:rPr lang="ru-RU" dirty="0"/>
            </a:br>
            <a:endParaRPr lang="ru-RU" dirty="0"/>
          </a:p>
          <a:p>
            <a:endParaRPr lang="ru-RU" dirty="0"/>
          </a:p>
        </p:txBody>
      </p:sp>
    </p:spTree>
    <p:extLst>
      <p:ext uri="{BB962C8B-B14F-4D97-AF65-F5344CB8AC3E}">
        <p14:creationId xmlns:p14="http://schemas.microsoft.com/office/powerpoint/2010/main" val="3553981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981200" y="-928718"/>
            <a:ext cx="8229600" cy="571504"/>
          </a:xfrm>
        </p:spPr>
        <p:txBody>
          <a:bodyPr>
            <a:normAutofit fontScale="90000"/>
          </a:bodyPr>
          <a:lstStyle/>
          <a:p>
            <a:endParaRPr lang="ru-RU" dirty="0"/>
          </a:p>
        </p:txBody>
      </p:sp>
      <p:sp>
        <p:nvSpPr>
          <p:cNvPr id="6" name="Содержимое 5"/>
          <p:cNvSpPr>
            <a:spLocks noGrp="1"/>
          </p:cNvSpPr>
          <p:nvPr>
            <p:ph idx="1"/>
          </p:nvPr>
        </p:nvSpPr>
        <p:spPr>
          <a:xfrm>
            <a:off x="539646" y="214290"/>
            <a:ext cx="11332564" cy="6429420"/>
          </a:xfrm>
        </p:spPr>
        <p:txBody>
          <a:bodyPr>
            <a:normAutofit fontScale="77500" lnSpcReduction="20000"/>
          </a:bodyPr>
          <a:lstStyle/>
          <a:p>
            <a:pPr>
              <a:buNone/>
            </a:pPr>
            <a:r>
              <a:rPr lang="ru-RU" b="1" i="1" dirty="0">
                <a:solidFill>
                  <a:srgbClr val="FF0000"/>
                </a:solidFill>
              </a:rPr>
              <a:t>«</a:t>
            </a:r>
            <a:r>
              <a:rPr lang="ru-RU" b="1" u="sng" dirty="0">
                <a:solidFill>
                  <a:srgbClr val="FF0000"/>
                </a:solidFill>
              </a:rPr>
              <a:t>Добро сильнее зла</a:t>
            </a:r>
            <a:r>
              <a:rPr lang="ru-RU" b="1" dirty="0">
                <a:solidFill>
                  <a:srgbClr val="FF0000"/>
                </a:solidFill>
              </a:rPr>
              <a:t>, потому что у них разные задачи: зло стремится одержать победу над добром, а добро лишь стремится к самосохранению».</a:t>
            </a:r>
          </a:p>
          <a:p>
            <a:pPr>
              <a:buNone/>
            </a:pPr>
            <a:r>
              <a:rPr lang="ru-RU" dirty="0"/>
              <a:t>                                                            Аргументы: </a:t>
            </a:r>
          </a:p>
          <a:p>
            <a:pPr>
              <a:buNone/>
            </a:pPr>
            <a:r>
              <a:rPr lang="ru-RU" dirty="0"/>
              <a:t>          зло всегда борется с  добром, а добро  хочет сохранить себя:</a:t>
            </a:r>
          </a:p>
          <a:p>
            <a:pPr>
              <a:buNone/>
            </a:pPr>
            <a:r>
              <a:rPr lang="en-US" dirty="0"/>
              <a:t> I</a:t>
            </a:r>
            <a:r>
              <a:rPr lang="en-US" b="1" dirty="0"/>
              <a:t>. </a:t>
            </a:r>
            <a:r>
              <a:rPr lang="ru-RU" b="1" dirty="0"/>
              <a:t> Борьба – это война, но добро не начинает войну, а всегда защищается, пытаясь сохранить в себе себя. </a:t>
            </a:r>
          </a:p>
          <a:p>
            <a:pPr marL="514350" indent="-514350">
              <a:buAutoNum type="arabicPeriod"/>
            </a:pPr>
            <a:r>
              <a:rPr lang="ru-RU" dirty="0"/>
              <a:t>Сказки 1) Конек-горбунок. Иван и конюх, который хочет погубить его, придумывает задачи для  Ивана 2) Царь </a:t>
            </a:r>
            <a:r>
              <a:rPr lang="ru-RU" dirty="0" err="1"/>
              <a:t>Салтан</a:t>
            </a:r>
            <a:r>
              <a:rPr lang="ru-RU" dirty="0"/>
              <a:t>. Сестры царицы ,сватья баба… </a:t>
            </a:r>
            <a:r>
              <a:rPr lang="ru-RU" i="1" dirty="0"/>
              <a:t>Добрые герои и не стараются победить, их действия – сохранить себя, остаться такими же, и через время правда торжествует. </a:t>
            </a:r>
          </a:p>
          <a:p>
            <a:pPr marL="514350" indent="-514350">
              <a:buAutoNum type="arabicPeriod"/>
            </a:pPr>
            <a:r>
              <a:rPr lang="ru-RU" dirty="0"/>
              <a:t> В суровые 30-50 гг. в Советском Союзе  страшно было говорить правду или искать справедливости, потому что зло писало доносы, садило в тюрьму, ссылало в лагеря, расстреливало. </a:t>
            </a:r>
            <a:r>
              <a:rPr lang="ru-RU" i="1" dirty="0"/>
              <a:t>Но в 60-е годы время реабилитировало добрых, а злых осудило.</a:t>
            </a:r>
          </a:p>
          <a:p>
            <a:pPr marL="514350" indent="-514350">
              <a:buAutoNum type="arabicPeriod"/>
            </a:pPr>
            <a:r>
              <a:rPr lang="ru-RU" dirty="0"/>
              <a:t>Добро – это синоним благо. Благородные люди никогда не позволят себе делать зло = приносить страдания другим. Гринев и Швабрин, Саня Григорьев и Ромашка из «Двух капитанов»  </a:t>
            </a:r>
            <a:endParaRPr lang="en-US" dirty="0"/>
          </a:p>
          <a:p>
            <a:pPr>
              <a:buNone/>
            </a:pPr>
            <a:r>
              <a:rPr lang="en-US" dirty="0"/>
              <a:t>II.</a:t>
            </a:r>
            <a:r>
              <a:rPr lang="ru-RU" dirty="0"/>
              <a:t> </a:t>
            </a:r>
            <a:r>
              <a:rPr lang="ru-RU" b="1" dirty="0"/>
              <a:t>Сохранить в себе благородные чувства и делать добрые дела – вот что может ниспровергнуть  зло.</a:t>
            </a:r>
          </a:p>
          <a:p>
            <a:pPr>
              <a:buNone/>
            </a:pPr>
            <a:r>
              <a:rPr lang="ru-RU" dirty="0"/>
              <a:t>Кольцо из   «Братства кольца» , которое проверяет людей на носительство зла или добра. </a:t>
            </a:r>
            <a:endParaRPr lang="ru-RU" b="1" dirty="0"/>
          </a:p>
          <a:p>
            <a:pPr>
              <a:buNone/>
            </a:pPr>
            <a:r>
              <a:rPr lang="ru-RU" dirty="0"/>
              <a:t> фильм ЗЛО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418058"/>
          </a:xfrm>
        </p:spPr>
        <p:txBody>
          <a:bodyPr>
            <a:normAutofit fontScale="90000"/>
          </a:bodyPr>
          <a:lstStyle/>
          <a:p>
            <a:r>
              <a:rPr lang="ru-RU" b="1" dirty="0"/>
              <a:t>Тема: Матерный язык</a:t>
            </a:r>
            <a:br>
              <a:rPr lang="ru-RU" dirty="0"/>
            </a:br>
            <a:endParaRPr lang="ru-RU" dirty="0"/>
          </a:p>
        </p:txBody>
      </p:sp>
      <p:sp>
        <p:nvSpPr>
          <p:cNvPr id="3" name="Объект 2"/>
          <p:cNvSpPr>
            <a:spLocks noGrp="1"/>
          </p:cNvSpPr>
          <p:nvPr>
            <p:ph idx="1"/>
          </p:nvPr>
        </p:nvSpPr>
        <p:spPr>
          <a:xfrm>
            <a:off x="374754" y="548680"/>
            <a:ext cx="11497456" cy="6309320"/>
          </a:xfrm>
        </p:spPr>
        <p:txBody>
          <a:bodyPr>
            <a:noAutofit/>
          </a:bodyPr>
          <a:lstStyle/>
          <a:p>
            <a:pPr marL="0" indent="0">
              <a:buNone/>
            </a:pPr>
            <a:r>
              <a:rPr lang="ru-RU" sz="2000" b="1" dirty="0"/>
              <a:t>ТЕЗИС:  </a:t>
            </a:r>
            <a:r>
              <a:rPr lang="ru-RU" sz="2000" b="1" dirty="0">
                <a:solidFill>
                  <a:srgbClr val="FF0000"/>
                </a:solidFill>
              </a:rPr>
              <a:t>Матерный язык не только отражает культуру человека, но и   формирует его сознание, что сказывается на его жизни:</a:t>
            </a:r>
          </a:p>
          <a:p>
            <a:pPr marL="0" indent="0">
              <a:buNone/>
            </a:pPr>
            <a:r>
              <a:rPr lang="ru-RU" sz="2000" b="1" i="1" dirty="0"/>
              <a:t>АРГУМЕНТЫ: </a:t>
            </a:r>
          </a:p>
          <a:p>
            <a:r>
              <a:rPr lang="ru-RU" sz="2000" b="1" i="1" dirty="0"/>
              <a:t>Не только колбасник делает колбасу, но и колбаса делает колбасника.</a:t>
            </a:r>
            <a:r>
              <a:rPr lang="ru-RU" sz="2000" b="1" dirty="0"/>
              <a:t> </a:t>
            </a:r>
            <a:r>
              <a:rPr lang="ru-RU" sz="2000" b="1" dirty="0" err="1"/>
              <a:t>А.Луначарский</a:t>
            </a:r>
            <a:r>
              <a:rPr lang="ru-RU" sz="2000" b="1" dirty="0"/>
              <a:t>. Чем больше и качественней продукция, выпускаемая производителем, тем совершенней  и спокойней его жизнь. Чистота мыслей и чистота выражения их словами создает чистоту ауры существования. </a:t>
            </a:r>
          </a:p>
          <a:p>
            <a:r>
              <a:rPr lang="ru-RU" sz="2000" b="1" dirty="0"/>
              <a:t>Чехов, который никогда не матерился, выдавливая по капле из себя раба, считал, что нецензурная речь – привилегия   духовно низких людей, и </a:t>
            </a:r>
            <a:r>
              <a:rPr lang="ru-RU" sz="2000" b="1" dirty="0" err="1"/>
              <a:t>Л.Толстой</a:t>
            </a:r>
            <a:r>
              <a:rPr lang="ru-RU" sz="2000" b="1" dirty="0"/>
              <a:t>, избалованный происхождением, материальным достатком, позволял себе мат, но только в разговорах с крестьянами, думая, что это приближает его к жизни народа. Кстати, в своих произведениях он этого не позволял себе</a:t>
            </a:r>
          </a:p>
          <a:p>
            <a:pPr marL="0" indent="0">
              <a:buNone/>
            </a:pPr>
            <a:r>
              <a:rPr lang="ru-RU" sz="2000" b="1" dirty="0"/>
              <a:t> ТЕЗИС:  </a:t>
            </a:r>
            <a:r>
              <a:rPr lang="ru-RU" sz="2000" b="1" dirty="0">
                <a:solidFill>
                  <a:srgbClr val="FF0000"/>
                </a:solidFill>
              </a:rPr>
              <a:t>Матерный язык обогащает литературный язык.</a:t>
            </a:r>
          </a:p>
          <a:p>
            <a:pPr lvl="0"/>
            <a:r>
              <a:rPr lang="ru-RU" sz="2000" b="1" dirty="0"/>
              <a:t>В современной литературе много произведений, в которых мат используется не только для речевой характеристики героя, но и является  показателем  раскрепощенного свободного художника.   (Лимонов Э. «   »     </a:t>
            </a:r>
          </a:p>
          <a:p>
            <a:pPr lvl="0"/>
            <a:r>
              <a:rPr lang="ru-RU" sz="2000" b="1" dirty="0"/>
              <a:t>Телевидение , предназначенное для молодежи, широко использует нецензурные выражения, чтобы с одной стороны выглядеть эпатирующее, привлечь внимание к программе, тем самым приблизиться к языку молодежи («свой по языку ближе, чем свой по национальности»), с другой стороны – </a:t>
            </a:r>
          </a:p>
          <a:p>
            <a:pPr lvl="0"/>
            <a:r>
              <a:rPr lang="ru-RU" sz="2000" b="1" dirty="0"/>
              <a:t>Мат Пушкина, Толстого  в узком кругу – это игра .</a:t>
            </a:r>
          </a:p>
          <a:p>
            <a:endParaRPr lang="ru-RU" sz="1800" dirty="0"/>
          </a:p>
        </p:txBody>
      </p:sp>
    </p:spTree>
    <p:extLst>
      <p:ext uri="{BB962C8B-B14F-4D97-AF65-F5344CB8AC3E}">
        <p14:creationId xmlns:p14="http://schemas.microsoft.com/office/powerpoint/2010/main" val="2020708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DA3054-3E4B-4589-AF54-F1301FC681D0}"/>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7F5BE41E-D35A-4592-9619-5289F77664F5}"/>
              </a:ext>
            </a:extLst>
          </p:cNvPr>
          <p:cNvSpPr>
            <a:spLocks noGrp="1"/>
          </p:cNvSpPr>
          <p:nvPr>
            <p:ph idx="1"/>
          </p:nvPr>
        </p:nvSpPr>
        <p:spPr/>
        <p:txBody>
          <a:bodyPr>
            <a:normAutofit fontScale="77500" lnSpcReduction="20000"/>
          </a:bodyPr>
          <a:lstStyle/>
          <a:p>
            <a:pPr algn="l"/>
            <a:r>
              <a:rPr lang="ru-RU" b="0" i="0" dirty="0">
                <a:solidFill>
                  <a:srgbClr val="000000"/>
                </a:solidFill>
                <a:effectLst/>
                <a:latin typeface="Times New Roman" panose="02020603050405020304" pitchFamily="18" charset="0"/>
              </a:rPr>
              <a:t>Тезис Рассказчик очень хороший простой человек, такой же, как и все, остальные политики лживые, недобрые, их не интересует состояние народа; поэтому надо голосовать за рассказчика, так как с его приходом к власти жизнь людей наладится.</a:t>
            </a:r>
          </a:p>
          <a:p>
            <a:pPr algn="l"/>
            <a:r>
              <a:rPr lang="ru-RU" b="0" i="0" dirty="0">
                <a:solidFill>
                  <a:srgbClr val="000000"/>
                </a:solidFill>
                <a:effectLst/>
                <a:latin typeface="Times New Roman" panose="02020603050405020304" pitchFamily="18" charset="0"/>
              </a:rPr>
              <a:t>№ Аргумент Пример Поддержка</a:t>
            </a:r>
          </a:p>
          <a:p>
            <a:pPr algn="l"/>
            <a:r>
              <a:rPr lang="ru-RU" b="0" i="0" dirty="0">
                <a:solidFill>
                  <a:srgbClr val="000000"/>
                </a:solidFill>
                <a:effectLst/>
                <a:latin typeface="Times New Roman" panose="02020603050405020304" pitchFamily="18" charset="0"/>
              </a:rPr>
              <a:t>1 Штат в упадке По состоянию населения штата можно судить о его благополучии «Одежда в дырах, урожай сгнил, а молодежь не грамотна»</a:t>
            </a:r>
          </a:p>
          <a:p>
            <a:pPr algn="l"/>
            <a:r>
              <a:rPr lang="ru-RU" b="0" i="0" dirty="0">
                <a:solidFill>
                  <a:srgbClr val="000000"/>
                </a:solidFill>
                <a:effectLst/>
                <a:latin typeface="Times New Roman" panose="02020603050405020304" pitchFamily="18" charset="0"/>
              </a:rPr>
              <a:t>2 История о школе Школа разрушилась из-за нарушений при строительстве, вызванными жадностью управленцев Пострадали дети, при этом рассказчик пытался помешать строить школу из «гнилых кирпичей», но власть имущие его не послушали и спровоцировали этот инцидент</a:t>
            </a:r>
          </a:p>
          <a:p>
            <a:pPr algn="l"/>
            <a:r>
              <a:rPr lang="ru-RU" b="0" i="0" dirty="0">
                <a:solidFill>
                  <a:srgbClr val="000000"/>
                </a:solidFill>
                <a:effectLst/>
                <a:latin typeface="Times New Roman" panose="02020603050405020304" pitchFamily="18" charset="0"/>
              </a:rPr>
              <a:t>3 Власть имущие обманщики Они обманули рассказчика, предложив ему место в системе, но на самом сделали его пешкой, так же они поступают и с простыми жителями, нагло обманывая их во всем Они всех презирают: и рассказчика, своего подчиненного, и обычных людей + обличение мужчины в шляпе в лизоблюдстве</a:t>
            </a:r>
          </a:p>
          <a:p>
            <a:endParaRPr lang="ru-RU" dirty="0"/>
          </a:p>
        </p:txBody>
      </p:sp>
    </p:spTree>
    <p:extLst>
      <p:ext uri="{BB962C8B-B14F-4D97-AF65-F5344CB8AC3E}">
        <p14:creationId xmlns:p14="http://schemas.microsoft.com/office/powerpoint/2010/main" val="3416019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6425E9-D12D-4804-A03E-2050542AEDF0}"/>
              </a:ext>
            </a:extLst>
          </p:cNvPr>
          <p:cNvSpPr>
            <a:spLocks noGrp="1"/>
          </p:cNvSpPr>
          <p:nvPr>
            <p:ph type="title"/>
          </p:nvPr>
        </p:nvSpPr>
        <p:spPr>
          <a:xfrm>
            <a:off x="406400" y="365125"/>
            <a:ext cx="11607800" cy="574675"/>
          </a:xfrm>
        </p:spPr>
        <p:txBody>
          <a:bodyPr>
            <a:normAutofit fontScale="90000"/>
          </a:bodyPr>
          <a:lstStyle/>
          <a:p>
            <a:r>
              <a:rPr lang="ru-RU" sz="3600" b="1" dirty="0">
                <a:solidFill>
                  <a:srgbClr val="FF0000"/>
                </a:solidFill>
              </a:rPr>
              <a:t>Преподаватель вуза получают меньше, чем бизнесмены</a:t>
            </a:r>
          </a:p>
        </p:txBody>
      </p:sp>
      <p:sp>
        <p:nvSpPr>
          <p:cNvPr id="3" name="Объект 2">
            <a:extLst>
              <a:ext uri="{FF2B5EF4-FFF2-40B4-BE49-F238E27FC236}">
                <a16:creationId xmlns:a16="http://schemas.microsoft.com/office/drawing/2014/main" id="{3C880D0E-CD99-4408-B9CC-A3167255674F}"/>
              </a:ext>
            </a:extLst>
          </p:cNvPr>
          <p:cNvSpPr>
            <a:spLocks noGrp="1"/>
          </p:cNvSpPr>
          <p:nvPr>
            <p:ph idx="1"/>
          </p:nvPr>
        </p:nvSpPr>
        <p:spPr/>
        <p:txBody>
          <a:bodyPr/>
          <a:lstStyle/>
          <a:p>
            <a:r>
              <a:rPr lang="ru-RU" dirty="0"/>
              <a:t>Работа требует больше риска в бизнесе, у преподавателя больше постоянная.</a:t>
            </a:r>
          </a:p>
          <a:p>
            <a:r>
              <a:rPr lang="ru-RU" dirty="0"/>
              <a:t>Бизнес всегда с прибылью: больше прибыль – больше получаешь.</a:t>
            </a:r>
          </a:p>
          <a:p>
            <a:r>
              <a:rPr lang="ru-RU" dirty="0"/>
              <a:t>Работа преподавателя больше духовная, чем материальная.</a:t>
            </a:r>
          </a:p>
          <a:p>
            <a:r>
              <a:rPr lang="ru-RU" dirty="0"/>
              <a:t>Кюри </a:t>
            </a:r>
            <a:r>
              <a:rPr lang="ru-RU"/>
              <a:t>и открытие </a:t>
            </a:r>
            <a:r>
              <a:rPr lang="ru-RU" dirty="0" err="1"/>
              <a:t>радиактивности</a:t>
            </a:r>
            <a:r>
              <a:rPr lang="ru-RU" dirty="0"/>
              <a:t>, Менделеев и чемоданы</a:t>
            </a:r>
          </a:p>
          <a:p>
            <a:r>
              <a:rPr lang="ru-RU" dirty="0"/>
              <a:t>У преподавателей абстрактное мышление, а у бизнесменов – конкретное.</a:t>
            </a:r>
          </a:p>
        </p:txBody>
      </p:sp>
    </p:spTree>
    <p:extLst>
      <p:ext uri="{BB962C8B-B14F-4D97-AF65-F5344CB8AC3E}">
        <p14:creationId xmlns:p14="http://schemas.microsoft.com/office/powerpoint/2010/main" val="143150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463597-BE1D-42CC-8C02-5EA1F7FF27CA}"/>
              </a:ext>
            </a:extLst>
          </p:cNvPr>
          <p:cNvSpPr>
            <a:spLocks noGrp="1"/>
          </p:cNvSpPr>
          <p:nvPr>
            <p:ph type="title"/>
          </p:nvPr>
        </p:nvSpPr>
        <p:spPr/>
        <p:txBody>
          <a:bodyPr/>
          <a:lstStyle/>
          <a:p>
            <a:r>
              <a:rPr lang="ru-RU" dirty="0">
                <a:solidFill>
                  <a:srgbClr val="000000"/>
                </a:solidFill>
                <a:latin typeface="Times New Roman" panose="02020603050405020304" pitchFamily="18" charset="0"/>
              </a:rPr>
              <a:t>Комплексный риторический анализ текста</a:t>
            </a:r>
            <a:br>
              <a:rPr lang="ru-RU" dirty="0">
                <a:solidFill>
                  <a:srgbClr val="000000"/>
                </a:solidFill>
                <a:latin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DF01B50E-53C8-4481-973D-12C1DE05660B}"/>
              </a:ext>
            </a:extLst>
          </p:cNvPr>
          <p:cNvSpPr>
            <a:spLocks noGrp="1"/>
          </p:cNvSpPr>
          <p:nvPr>
            <p:ph idx="1"/>
          </p:nvPr>
        </p:nvSpPr>
        <p:spPr/>
        <p:txBody>
          <a:bodyPr>
            <a:normAutofit fontScale="62500" lnSpcReduction="20000"/>
          </a:bodyPr>
          <a:lstStyle/>
          <a:p>
            <a:pPr algn="l"/>
            <a:r>
              <a:rPr lang="ru-RU" b="0" i="0" dirty="0" err="1">
                <a:solidFill>
                  <a:srgbClr val="000000"/>
                </a:solidFill>
                <a:effectLst/>
                <a:latin typeface="Times New Roman" panose="02020603050405020304" pitchFamily="18" charset="0"/>
              </a:rPr>
              <a:t>I.Общая</a:t>
            </a:r>
            <a:r>
              <a:rPr lang="ru-RU" b="0" i="0" dirty="0">
                <a:solidFill>
                  <a:srgbClr val="000000"/>
                </a:solidFill>
                <a:effectLst/>
                <a:latin typeface="Times New Roman" panose="02020603050405020304" pitchFamily="18" charset="0"/>
              </a:rPr>
              <a:t> характеристика текста. Жанр - монолог, </a:t>
            </a:r>
            <a:r>
              <a:rPr lang="ru-RU" b="0" i="0" dirty="0" err="1">
                <a:solidFill>
                  <a:srgbClr val="000000"/>
                </a:solidFill>
                <a:effectLst/>
                <a:latin typeface="Times New Roman" panose="02020603050405020304" pitchFamily="18" charset="0"/>
              </a:rPr>
              <a:t>устный.Автор</a:t>
            </a:r>
            <a:r>
              <a:rPr lang="ru-RU" b="0" i="0" dirty="0">
                <a:solidFill>
                  <a:srgbClr val="000000"/>
                </a:solidFill>
                <a:effectLst/>
                <a:latin typeface="Times New Roman" panose="02020603050405020304" pitchFamily="18" charset="0"/>
              </a:rPr>
              <a:t> – Уилли Старк (герой фильма). Тема–предвыборная речь кандидата в губернаторы. Цель – убедить людей-избирателей в корыстных мотивах управляющих/чиновников штата; разоблачение безнравственных чиновников. Аудитория – слушатели люди-избиратели, оппоненты. </a:t>
            </a:r>
            <a:r>
              <a:rPr lang="ru-RU" b="0" i="0" dirty="0" err="1">
                <a:solidFill>
                  <a:srgbClr val="000000"/>
                </a:solidFill>
                <a:effectLst/>
                <a:latin typeface="Times New Roman" panose="02020603050405020304" pitchFamily="18" charset="0"/>
              </a:rPr>
              <a:t>II.Композиция</a:t>
            </a:r>
            <a:r>
              <a:rPr lang="ru-RU" b="0" i="0" dirty="0">
                <a:solidFill>
                  <a:srgbClr val="000000"/>
                </a:solidFill>
                <a:effectLst/>
                <a:latin typeface="Times New Roman" panose="02020603050405020304" pitchFamily="18" charset="0"/>
              </a:rPr>
              <a:t>. 1.Вводная часть. Начало: внезапное, интригующее. Формулировка темы (предвыборная речь кандидата в губернаторы) и задач (убеждение людей-избирателей пересмотреть их мнение о конкретных лицах/чиновниках и изменить ситуацию) выступления. 2.Основная часть. Отступления (нужды людей, крушение школы, махинации чиновников). Иллюстрации (Посмотрите на…, Верно…?, Мне есть, что сказать…, Вам известна эта история…, Но…, После этого… и др.). 3.Заключительная часть: </a:t>
            </a:r>
            <a:r>
              <a:rPr lang="ru-RU" b="0" i="0" dirty="0" err="1">
                <a:solidFill>
                  <a:srgbClr val="000000"/>
                </a:solidFill>
                <a:effectLst/>
                <a:latin typeface="Times New Roman" panose="02020603050405020304" pitchFamily="18" charset="0"/>
              </a:rPr>
              <a:t>резюмирование</a:t>
            </a:r>
            <a:r>
              <a:rPr lang="ru-RU" b="0" i="0" dirty="0">
                <a:solidFill>
                  <a:srgbClr val="000000"/>
                </a:solidFill>
                <a:effectLst/>
                <a:latin typeface="Times New Roman" panose="02020603050405020304" pitchFamily="18" charset="0"/>
              </a:rPr>
              <a:t> (решение чиновников поделить голоса, всех обманули), призыв к действию (стоять за свои права), вывод (добиться поста губернатора для честного правления штатом). Риторические приёмы концовки: кульминация главной мысли в конце на высоком эмоциональном подъёме. 4.Соразмерность частей (соразмерные, пропорциональные), связь между ними (есть соответствующие переходы, связки между частями, иллюстрации).</a:t>
            </a:r>
          </a:p>
          <a:p>
            <a:pPr algn="l"/>
            <a:r>
              <a:rPr lang="ru-RU" b="0" i="0" dirty="0" err="1">
                <a:solidFill>
                  <a:srgbClr val="000000"/>
                </a:solidFill>
                <a:effectLst/>
                <a:latin typeface="Times New Roman" panose="02020603050405020304" pitchFamily="18" charset="0"/>
              </a:rPr>
              <a:t>III.Аргументация</a:t>
            </a:r>
            <a:r>
              <a:rPr lang="ru-RU" b="0" i="0" dirty="0">
                <a:solidFill>
                  <a:srgbClr val="000000"/>
                </a:solidFill>
                <a:effectLst/>
                <a:latin typeface="Times New Roman" panose="02020603050405020304" pitchFamily="18" charset="0"/>
              </a:rPr>
              <a:t>. 1.Основной тезис.</a:t>
            </a:r>
          </a:p>
          <a:p>
            <a:pPr algn="l"/>
            <a:r>
              <a:rPr lang="ru-RU" b="0" i="0" dirty="0">
                <a:solidFill>
                  <a:srgbClr val="000000"/>
                </a:solidFill>
                <a:effectLst/>
                <a:latin typeface="Times New Roman" panose="02020603050405020304" pitchFamily="18" charset="0"/>
              </a:rPr>
              <a:t>2. Логическая аргументация. Отбор иллюстративного материала (оратор предоставил реальные факты, ситуации из прошлого с их ярким описанием). 3. Эмоциональные аргументы: к выгоде («к интересам» и «к пользе» людей, которые выбирают губернатора своего штата), к чувствам (к справедливости, к нравственности, к честности).</a:t>
            </a:r>
            <a:r>
              <a:rPr lang="ru-RU" b="0" i="0" dirty="0" err="1">
                <a:solidFill>
                  <a:srgbClr val="000000"/>
                </a:solidFill>
                <a:effectLst/>
                <a:latin typeface="Times New Roman" panose="02020603050405020304" pitchFamily="18" charset="0"/>
              </a:rPr>
              <a:t>Общедемагогические</a:t>
            </a:r>
            <a:r>
              <a:rPr lang="ru-RU" b="0" i="0" dirty="0">
                <a:solidFill>
                  <a:srgbClr val="000000"/>
                </a:solidFill>
                <a:effectLst/>
                <a:latin typeface="Times New Roman" panose="02020603050405020304" pitchFamily="18" charset="0"/>
              </a:rPr>
              <a:t> аргументы (не присутствуют, нет ложных аргументов).</a:t>
            </a:r>
          </a:p>
          <a:p>
            <a:endParaRPr lang="ru-RU" dirty="0"/>
          </a:p>
        </p:txBody>
      </p:sp>
    </p:spTree>
    <p:extLst>
      <p:ext uri="{BB962C8B-B14F-4D97-AF65-F5344CB8AC3E}">
        <p14:creationId xmlns:p14="http://schemas.microsoft.com/office/powerpoint/2010/main" val="1707345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4920C-7A16-4E50-A747-074664578F3C}"/>
              </a:ext>
            </a:extLst>
          </p:cNvPr>
          <p:cNvSpPr>
            <a:spLocks noGrp="1"/>
          </p:cNvSpPr>
          <p:nvPr>
            <p:ph type="title"/>
          </p:nvPr>
        </p:nvSpPr>
        <p:spPr>
          <a:xfrm>
            <a:off x="838200" y="365125"/>
            <a:ext cx="10515600" cy="504305"/>
          </a:xfrm>
        </p:spPr>
        <p:txBody>
          <a:bodyPr>
            <a:normAutofit fontScale="90000"/>
          </a:bodyPr>
          <a:lstStyle/>
          <a:p>
            <a:pPr algn="ctr"/>
            <a:r>
              <a:rPr lang="ru-RU" dirty="0">
                <a:highlight>
                  <a:srgbClr val="FFFF00"/>
                </a:highlight>
              </a:rPr>
              <a:t>Анализ выступления товарища</a:t>
            </a:r>
          </a:p>
        </p:txBody>
      </p:sp>
      <p:sp>
        <p:nvSpPr>
          <p:cNvPr id="3" name="Объект 2">
            <a:extLst>
              <a:ext uri="{FF2B5EF4-FFF2-40B4-BE49-F238E27FC236}">
                <a16:creationId xmlns:a16="http://schemas.microsoft.com/office/drawing/2014/main" id="{7F61A6DE-6387-4A03-9269-2BF2569056A6}"/>
              </a:ext>
            </a:extLst>
          </p:cNvPr>
          <p:cNvSpPr>
            <a:spLocks noGrp="1"/>
          </p:cNvSpPr>
          <p:nvPr>
            <p:ph idx="1"/>
          </p:nvPr>
        </p:nvSpPr>
        <p:spPr>
          <a:xfrm>
            <a:off x="209862" y="869430"/>
            <a:ext cx="11662348" cy="5786203"/>
          </a:xfrm>
        </p:spPr>
        <p:txBody>
          <a:bodyPr>
            <a:normAutofit/>
          </a:bodyPr>
          <a:lstStyle/>
          <a:p>
            <a:r>
              <a:rPr lang="ru-RU" sz="3600" dirty="0"/>
              <a:t>О чем и что говорил выступающий? </a:t>
            </a:r>
          </a:p>
          <a:p>
            <a:r>
              <a:rPr lang="ru-RU" sz="3600" dirty="0"/>
              <a:t>Как привлекал внимание аудитории?</a:t>
            </a:r>
          </a:p>
          <a:p>
            <a:r>
              <a:rPr lang="ru-RU" sz="3600" dirty="0"/>
              <a:t>Четкая ли 3-хчастная структура?</a:t>
            </a:r>
          </a:p>
          <a:p>
            <a:r>
              <a:rPr lang="ru-RU" sz="3600" dirty="0"/>
              <a:t>Какие подтверждения своей позиции приводил?</a:t>
            </a:r>
          </a:p>
          <a:p>
            <a:r>
              <a:rPr lang="ru-RU" sz="3600" dirty="0"/>
              <a:t>Насколько выразительно и образно было выступление (какие эмоции вызвал?)?</a:t>
            </a:r>
          </a:p>
          <a:p>
            <a:r>
              <a:rPr lang="ru-RU" sz="3600" dirty="0"/>
              <a:t>Понравилось или не понравилось? </a:t>
            </a:r>
          </a:p>
          <a:p>
            <a:r>
              <a:rPr lang="ru-RU" sz="3600" dirty="0"/>
              <a:t>Что посоветую выступающему?</a:t>
            </a:r>
          </a:p>
        </p:txBody>
      </p:sp>
    </p:spTree>
    <p:extLst>
      <p:ext uri="{BB962C8B-B14F-4D97-AF65-F5344CB8AC3E}">
        <p14:creationId xmlns:p14="http://schemas.microsoft.com/office/powerpoint/2010/main" val="1849021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92467"/>
            <a:ext cx="8229600" cy="418058"/>
          </a:xfrm>
        </p:spPr>
        <p:txBody>
          <a:bodyPr>
            <a:normAutofit fontScale="90000"/>
          </a:bodyPr>
          <a:lstStyle/>
          <a:p>
            <a:r>
              <a:rPr lang="ru-RU" dirty="0"/>
              <a:t>Тема: Лирики и физики</a:t>
            </a:r>
          </a:p>
        </p:txBody>
      </p:sp>
      <p:sp>
        <p:nvSpPr>
          <p:cNvPr id="3" name="Объект 2"/>
          <p:cNvSpPr>
            <a:spLocks noGrp="1"/>
          </p:cNvSpPr>
          <p:nvPr>
            <p:ph idx="1"/>
          </p:nvPr>
        </p:nvSpPr>
        <p:spPr>
          <a:xfrm>
            <a:off x="464695" y="510525"/>
            <a:ext cx="11542426" cy="6158835"/>
          </a:xfrm>
        </p:spPr>
        <p:txBody>
          <a:bodyPr>
            <a:noAutofit/>
          </a:bodyPr>
          <a:lstStyle/>
          <a:p>
            <a:pPr marL="0" indent="0">
              <a:buNone/>
            </a:pPr>
            <a:r>
              <a:rPr lang="ru-RU" sz="2400" b="1" dirty="0">
                <a:solidFill>
                  <a:srgbClr val="FF0000"/>
                </a:solidFill>
              </a:rPr>
              <a:t>          ТЕЗИС:   Сегодня лирики в почете, а физики в загоне: </a:t>
            </a:r>
            <a:endParaRPr lang="ru-RU" sz="2400" dirty="0"/>
          </a:p>
          <a:p>
            <a:pPr marL="0" indent="0">
              <a:buNone/>
            </a:pPr>
            <a:r>
              <a:rPr lang="ru-RU" sz="2400" dirty="0">
                <a:solidFill>
                  <a:srgbClr val="FF0000"/>
                </a:solidFill>
              </a:rPr>
              <a:t>       АРГУМЕНТЫ:</a:t>
            </a:r>
          </a:p>
          <a:p>
            <a:pPr lvl="0"/>
            <a:r>
              <a:rPr lang="ru-RU" sz="2400" dirty="0"/>
              <a:t>Конкурс в вузы на технические специальности меньше, чем в гуманитарные, например, данные, которые приводит Министерство образования: на специальности социология и экономика подают документы в 3 раза больше, чем в Физтех. </a:t>
            </a:r>
          </a:p>
          <a:p>
            <a:pPr lvl="0"/>
            <a:r>
              <a:rPr lang="ru-RU" sz="2400" dirty="0"/>
              <a:t>Получать гуманитарные знания проще, чем напрягаться при изучении технических дисциплин: прочитать книгу по истории – это узнать что–то новое, но и получить эмоциональное удовольствие; а разобраться в химическом уравнении –  нужно выучить, знать, что с чем соединяется. Сама училась на филфаке, а подруга – на математическом фак-те..</a:t>
            </a:r>
          </a:p>
          <a:p>
            <a:pPr lvl="0"/>
            <a:r>
              <a:rPr lang="ru-RU" sz="2400" dirty="0"/>
              <a:t>Люди, занимающиеся гуманитарными науками более известны, чем специалисты технических областей: новомодные писатели, историки, политики, экономисты, юмористы против физиков, математиков (Перельмана знают только из–за скандала вокруг неполучения им премии),  нанотехнологи (конкретно, что это такое, мало кто знает, но уже спекулируют ради получения денег: шампунь для машин с наночастицами покрывает машину тонким слоем, чтобы не грязнился автомобиль).</a:t>
            </a:r>
          </a:p>
        </p:txBody>
      </p:sp>
    </p:spTree>
    <p:extLst>
      <p:ext uri="{BB962C8B-B14F-4D97-AF65-F5344CB8AC3E}">
        <p14:creationId xmlns:p14="http://schemas.microsoft.com/office/powerpoint/2010/main" val="2466765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2728" y="365125"/>
            <a:ext cx="8577775" cy="310124"/>
          </a:xfrm>
        </p:spPr>
        <p:txBody>
          <a:bodyPr>
            <a:normAutofit fontScale="90000"/>
          </a:bodyPr>
          <a:lstStyle/>
          <a:p>
            <a:r>
              <a:rPr lang="ru-RU" b="1" dirty="0"/>
              <a:t> </a:t>
            </a:r>
            <a:br>
              <a:rPr lang="ru-RU" b="1" dirty="0"/>
            </a:br>
            <a:r>
              <a:rPr lang="ru-RU" sz="3100" b="1" dirty="0">
                <a:solidFill>
                  <a:srgbClr val="00B0F0"/>
                </a:solidFill>
                <a:latin typeface="Arial Black" panose="020B0A04020102020204" pitchFamily="34" charset="0"/>
              </a:rPr>
              <a:t>Марина  Цветаева.   </a:t>
            </a:r>
            <a:r>
              <a:rPr lang="ru-RU" sz="3100" b="1" i="1" dirty="0">
                <a:solidFill>
                  <a:srgbClr val="00B0F0"/>
                </a:solidFill>
                <a:latin typeface="Arial Black" panose="020B0A04020102020204" pitchFamily="34" charset="0"/>
              </a:rPr>
              <a:t>Поэт о критике.   Для кого я пишу</a:t>
            </a:r>
            <a:br>
              <a:rPr lang="ru-RU" dirty="0"/>
            </a:br>
            <a:endParaRPr lang="ru-RU" dirty="0"/>
          </a:p>
        </p:txBody>
      </p:sp>
      <p:sp>
        <p:nvSpPr>
          <p:cNvPr id="3" name="Объект 2"/>
          <p:cNvSpPr>
            <a:spLocks noGrp="1"/>
          </p:cNvSpPr>
          <p:nvPr>
            <p:ph idx="1"/>
          </p:nvPr>
        </p:nvSpPr>
        <p:spPr>
          <a:xfrm>
            <a:off x="254834" y="900334"/>
            <a:ext cx="11782268" cy="5957666"/>
          </a:xfrm>
        </p:spPr>
        <p:txBody>
          <a:bodyPr>
            <a:noAutofit/>
          </a:bodyPr>
          <a:lstStyle/>
          <a:p>
            <a:pPr marL="0" indent="0">
              <a:buNone/>
            </a:pPr>
            <a:r>
              <a:rPr lang="ru-RU" sz="2400" b="1" dirty="0">
                <a:latin typeface="Times New Roman" pitchFamily="18" charset="0"/>
                <a:cs typeface="Times New Roman" pitchFamily="18" charset="0"/>
              </a:rPr>
              <a:t>Слава и деньги. Слава – как широко – просторно – достойно - плавно. Какое величие. Какой покой.</a:t>
            </a:r>
          </a:p>
          <a:p>
            <a:pPr marL="0" indent="0">
              <a:buNone/>
            </a:pPr>
            <a:r>
              <a:rPr lang="ru-RU" sz="2400" b="1" dirty="0">
                <a:latin typeface="Times New Roman" pitchFamily="18" charset="0"/>
                <a:cs typeface="Times New Roman" pitchFamily="18" charset="0"/>
              </a:rPr>
              <a:t>Деньги – как мелко – жалко – бесславно - суетно. Какая мелочь. Какая нищета.</a:t>
            </a:r>
          </a:p>
          <a:p>
            <a:pPr marL="0" indent="0">
              <a:buNone/>
            </a:pPr>
            <a:r>
              <a:rPr lang="ru-RU" sz="2400" b="1" dirty="0">
                <a:latin typeface="Times New Roman" pitchFamily="18" charset="0"/>
                <a:cs typeface="Times New Roman" pitchFamily="18" charset="0"/>
              </a:rPr>
              <a:t>Чего же </a:t>
            </a:r>
            <a:r>
              <a:rPr lang="ru-RU" sz="2400" b="1" dirty="0">
                <a:solidFill>
                  <a:srgbClr val="FF0000"/>
                </a:solidFill>
                <a:latin typeface="Times New Roman" pitchFamily="18" charset="0"/>
                <a:cs typeface="Times New Roman" pitchFamily="18" charset="0"/>
              </a:rPr>
              <a:t>я хочу</a:t>
            </a:r>
            <a:r>
              <a:rPr lang="ru-RU" sz="2400" b="1" dirty="0">
                <a:latin typeface="Times New Roman" pitchFamily="18" charset="0"/>
                <a:cs typeface="Times New Roman" pitchFamily="18" charset="0"/>
              </a:rPr>
              <a:t>, когда, по совершении вещи, сдаю вещь в те или иные руки?</a:t>
            </a:r>
          </a:p>
          <a:p>
            <a:pPr marL="0" indent="0">
              <a:buNone/>
            </a:pPr>
            <a:r>
              <a:rPr lang="ru-RU" sz="2400" b="1" dirty="0">
                <a:solidFill>
                  <a:srgbClr val="FF0000"/>
                </a:solidFill>
                <a:latin typeface="Times New Roman" pitchFamily="18" charset="0"/>
                <a:cs typeface="Times New Roman" pitchFamily="18" charset="0"/>
              </a:rPr>
              <a:t>Дене</a:t>
            </a:r>
            <a:r>
              <a:rPr lang="ru-RU" sz="2400" b="1" dirty="0">
                <a:latin typeface="Times New Roman" pitchFamily="18" charset="0"/>
                <a:cs typeface="Times New Roman" pitchFamily="18" charset="0"/>
              </a:rPr>
              <a:t>г, друзья, и возможно больше. </a:t>
            </a:r>
            <a:r>
              <a:rPr lang="ru-RU" sz="2400" b="1" i="1" dirty="0">
                <a:latin typeface="Times New Roman" pitchFamily="18" charset="0"/>
                <a:cs typeface="Times New Roman" pitchFamily="18" charset="0"/>
              </a:rPr>
              <a:t>Деньги – моя возможность писать дальше</a:t>
            </a:r>
            <a:r>
              <a:rPr lang="ru-RU" sz="2400" b="1" dirty="0">
                <a:latin typeface="Times New Roman" pitchFamily="18" charset="0"/>
                <a:cs typeface="Times New Roman" pitchFamily="18" charset="0"/>
              </a:rPr>
              <a:t>. Деньги – мои завтрашние стихи. Деньги – мой откуп от издателей, редакций, квартирных хозяек, лавочников, меценатов – моя свобода и мой письменный стол. Деньги, кроме письменного стола, ещё и ландшафт моих стихов, та Греция, которую я так хотела, когда писала Тезея, и та Палестина, которой я так захочу, когда буду писать Саула, – пароходы и поезда, везущие во все страны, на все и за все моря!</a:t>
            </a:r>
          </a:p>
          <a:p>
            <a:pPr marL="0" indent="0">
              <a:buNone/>
            </a:pPr>
            <a:r>
              <a:rPr lang="ru-RU" sz="2400" b="1" i="1" dirty="0">
                <a:latin typeface="Times New Roman" pitchFamily="18" charset="0"/>
                <a:cs typeface="Times New Roman" pitchFamily="18" charset="0"/>
              </a:rPr>
              <a:t>Деньги – моя возможность писать </a:t>
            </a:r>
            <a:r>
              <a:rPr lang="ru-RU" sz="2400" b="1" dirty="0">
                <a:latin typeface="Times New Roman" pitchFamily="18" charset="0"/>
                <a:cs typeface="Times New Roman" pitchFamily="18" charset="0"/>
              </a:rPr>
              <a:t>не только дальше, но </a:t>
            </a:r>
            <a:r>
              <a:rPr lang="ru-RU" sz="2400" b="1" i="1" dirty="0">
                <a:latin typeface="Times New Roman" pitchFamily="18" charset="0"/>
                <a:cs typeface="Times New Roman" pitchFamily="18" charset="0"/>
              </a:rPr>
              <a:t>лучше</a:t>
            </a:r>
            <a:r>
              <a:rPr lang="ru-RU" sz="2400" b="1" dirty="0">
                <a:latin typeface="Times New Roman" pitchFamily="18" charset="0"/>
                <a:cs typeface="Times New Roman" pitchFamily="18" charset="0"/>
              </a:rPr>
              <a:t>, не брать авансов, не торопить   событий, не затыкать стихотворных брешей случайными словами, не сидеть с Х или </a:t>
            </a:r>
            <a:r>
              <a:rPr lang="en-US" sz="2400" b="1" dirty="0">
                <a:latin typeface="Times New Roman" pitchFamily="18" charset="0"/>
                <a:cs typeface="Times New Roman" pitchFamily="18" charset="0"/>
              </a:rPr>
              <a:t>Y</a:t>
            </a:r>
            <a:r>
              <a:rPr lang="ru-RU" sz="2400" b="1" dirty="0">
                <a:latin typeface="Times New Roman" pitchFamily="18" charset="0"/>
                <a:cs typeface="Times New Roman" pitchFamily="18" charset="0"/>
              </a:rPr>
              <a:t> в надежде, что издаст или «пристроит» - мой выбор, мой отбор.</a:t>
            </a:r>
          </a:p>
          <a:p>
            <a:pPr marL="0" indent="0">
              <a:buNone/>
            </a:pPr>
            <a:r>
              <a:rPr lang="ru-RU" sz="2400" b="1" i="1" dirty="0">
                <a:latin typeface="Times New Roman" pitchFamily="18" charset="0"/>
                <a:cs typeface="Times New Roman" pitchFamily="18" charset="0"/>
              </a:rPr>
              <a:t>Деньги</a:t>
            </a:r>
            <a:r>
              <a:rPr lang="ru-RU" sz="2400" b="1" dirty="0">
                <a:latin typeface="Times New Roman" pitchFamily="18" charset="0"/>
                <a:cs typeface="Times New Roman" pitchFamily="18" charset="0"/>
              </a:rPr>
              <a:t>, наконец, – пункт третий и важнейший – </a:t>
            </a:r>
            <a:r>
              <a:rPr lang="ru-RU" sz="2400" b="1" i="1" dirty="0">
                <a:latin typeface="Times New Roman" pitchFamily="18" charset="0"/>
                <a:cs typeface="Times New Roman" pitchFamily="18" charset="0"/>
              </a:rPr>
              <a:t>моя возможность писать меньше. </a:t>
            </a:r>
            <a:r>
              <a:rPr lang="ru-RU" sz="2400" b="1" dirty="0">
                <a:latin typeface="Times New Roman" pitchFamily="18" charset="0"/>
                <a:cs typeface="Times New Roman" pitchFamily="18" charset="0"/>
              </a:rPr>
              <a:t>Не 3 страницы в день, а 30 строк.</a:t>
            </a:r>
          </a:p>
          <a:p>
            <a:pPr marL="0" indent="0">
              <a:buNone/>
            </a:pPr>
            <a:r>
              <a:rPr lang="ru-RU" sz="2400" b="1" dirty="0">
                <a:solidFill>
                  <a:srgbClr val="FF0000"/>
                </a:solidFill>
                <a:latin typeface="Times New Roman" pitchFamily="18" charset="0"/>
                <a:cs typeface="Times New Roman" pitchFamily="18" charset="0"/>
              </a:rPr>
              <a:t>Мои деньги – это, прежде всего, твой выигрыш, читатель!</a:t>
            </a:r>
          </a:p>
          <a:p>
            <a:pPr marL="0" indent="0">
              <a:buNone/>
            </a:pPr>
            <a:endParaRPr lang="ru-RU" sz="1800" b="1" dirty="0">
              <a:latin typeface="Times New Roman" pitchFamily="18" charset="0"/>
              <a:cs typeface="Times New Roman" pitchFamily="18" charset="0"/>
            </a:endParaRPr>
          </a:p>
          <a:p>
            <a:pPr marL="0" indent="0">
              <a:buNone/>
            </a:pPr>
            <a:endParaRPr lang="ru-RU" sz="1800" dirty="0">
              <a:latin typeface="Times New Roman" pitchFamily="18" charset="0"/>
              <a:cs typeface="Times New Roman" pitchFamily="18" charset="0"/>
            </a:endParaRPr>
          </a:p>
          <a:p>
            <a:pPr marL="0" indent="0">
              <a:buNone/>
            </a:pPr>
            <a:endParaRPr lang="ru-RU" sz="1800" dirty="0">
              <a:latin typeface="Times New Roman" pitchFamily="18" charset="0"/>
              <a:cs typeface="Times New Roman" pitchFamily="18" charset="0"/>
            </a:endParaRPr>
          </a:p>
          <a:p>
            <a:pPr marL="0" indent="0">
              <a:buNone/>
            </a:pPr>
            <a:endParaRPr lang="ru-RU" sz="1800" dirty="0">
              <a:latin typeface="Times New Roman" pitchFamily="18" charset="0"/>
              <a:cs typeface="Times New Roman" pitchFamily="18" charset="0"/>
            </a:endParaRPr>
          </a:p>
          <a:p>
            <a:pPr marL="0" indent="0">
              <a:buNone/>
            </a:pPr>
            <a:endParaRPr lang="ru-RU" sz="1800" dirty="0">
              <a:latin typeface="Times New Roman" pitchFamily="18" charset="0"/>
              <a:cs typeface="Times New Roman" pitchFamily="18" charset="0"/>
            </a:endParaRPr>
          </a:p>
          <a:p>
            <a:pPr marL="0" indent="0">
              <a:buNone/>
            </a:pPr>
            <a:r>
              <a:rPr lang="ru-RU" sz="1800" i="1"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883738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918CF2-9A7E-441E-AFEB-2F9783150A96}"/>
              </a:ext>
            </a:extLst>
          </p:cNvPr>
          <p:cNvSpPr>
            <a:spLocks noGrp="1"/>
          </p:cNvSpPr>
          <p:nvPr>
            <p:ph type="title"/>
          </p:nvPr>
        </p:nvSpPr>
        <p:spPr>
          <a:xfrm>
            <a:off x="838200" y="365125"/>
            <a:ext cx="10515600" cy="534285"/>
          </a:xfrm>
        </p:spPr>
        <p:txBody>
          <a:bodyPr>
            <a:normAutofit fontScale="90000"/>
          </a:bodyPr>
          <a:lstStyle/>
          <a:p>
            <a:r>
              <a:rPr lang="ru-RU" dirty="0">
                <a:latin typeface="Roboto"/>
              </a:rPr>
              <a:t>Эльдар Тагиев "Аргументация".</a:t>
            </a:r>
            <a:endParaRPr lang="ru-RU" dirty="0"/>
          </a:p>
        </p:txBody>
      </p:sp>
      <p:sp>
        <p:nvSpPr>
          <p:cNvPr id="3" name="Объект 2">
            <a:extLst>
              <a:ext uri="{FF2B5EF4-FFF2-40B4-BE49-F238E27FC236}">
                <a16:creationId xmlns:a16="http://schemas.microsoft.com/office/drawing/2014/main" id="{787CA849-3EA1-488F-8110-BA87A5555B8A}"/>
              </a:ext>
            </a:extLst>
          </p:cNvPr>
          <p:cNvSpPr>
            <a:spLocks noGrp="1"/>
          </p:cNvSpPr>
          <p:nvPr>
            <p:ph idx="1"/>
          </p:nvPr>
        </p:nvSpPr>
        <p:spPr>
          <a:xfrm>
            <a:off x="359764" y="1034320"/>
            <a:ext cx="11527436" cy="5591331"/>
          </a:xfrm>
        </p:spPr>
        <p:txBody>
          <a:bodyPr>
            <a:normAutofit lnSpcReduction="10000"/>
          </a:bodyPr>
          <a:lstStyle/>
          <a:p>
            <a:r>
              <a:rPr lang="ru-RU" b="0" i="0" dirty="0">
                <a:effectLst/>
                <a:latin typeface="Roboto"/>
              </a:rPr>
              <a:t>Прошу всех посмотреть 3 урока</a:t>
            </a:r>
            <a:br>
              <a:rPr lang="ru-RU" dirty="0"/>
            </a:br>
            <a:r>
              <a:rPr lang="ru-RU" b="0" i="0" dirty="0">
                <a:effectLst/>
                <a:latin typeface="Roboto"/>
              </a:rPr>
              <a:t>Лекции небольшие (от 5 до 17 мин). </a:t>
            </a:r>
          </a:p>
          <a:p>
            <a:r>
              <a:rPr lang="ru-RU" b="0" i="0" dirty="0">
                <a:effectLst/>
                <a:latin typeface="Roboto"/>
              </a:rPr>
              <a:t>Цель: составить схему подготовки к аргументации; </a:t>
            </a:r>
          </a:p>
          <a:p>
            <a:pPr marL="0" indent="0">
              <a:buNone/>
            </a:pPr>
            <a:r>
              <a:rPr lang="ru-RU" b="0" i="0" dirty="0">
                <a:effectLst/>
                <a:latin typeface="Roboto"/>
              </a:rPr>
              <a:t>продумать вопросы, которые вы бы хотели задать преподавателю.</a:t>
            </a:r>
            <a:br>
              <a:rPr lang="ru-RU" dirty="0"/>
            </a:br>
            <a:r>
              <a:rPr lang="ru-RU" b="0" i="0" u="none" strike="noStrike" dirty="0">
                <a:solidFill>
                  <a:srgbClr val="1976D2"/>
                </a:solidFill>
                <a:effectLst/>
                <a:latin typeface="Roboto"/>
                <a:hlinkClick r:id="rId2"/>
              </a:rPr>
              <a:t>https://www.youtube.com/watch?v=6likkXHD-Mw</a:t>
            </a:r>
            <a:br>
              <a:rPr lang="ru-RU" dirty="0"/>
            </a:br>
            <a:r>
              <a:rPr lang="ru-RU" b="0" i="0" u="none" strike="noStrike" dirty="0">
                <a:solidFill>
                  <a:srgbClr val="1976D2"/>
                </a:solidFill>
                <a:effectLst/>
                <a:latin typeface="Roboto"/>
                <a:hlinkClick r:id="rId3"/>
              </a:rPr>
              <a:t>https://www.youtube.com/watch?v=IcYcx2QCL74</a:t>
            </a:r>
            <a:br>
              <a:rPr lang="ru-RU" dirty="0"/>
            </a:br>
            <a:r>
              <a:rPr lang="ru-RU" b="0" i="0" u="none" strike="noStrike" dirty="0">
                <a:solidFill>
                  <a:srgbClr val="1976D2"/>
                </a:solidFill>
                <a:effectLst/>
                <a:latin typeface="Roboto"/>
                <a:hlinkClick r:id="rId4"/>
              </a:rPr>
              <a:t>https://www.youtube.com/watch?v=IcYcx2QCL74&amp;t=3s</a:t>
            </a:r>
            <a:endParaRPr lang="ru-RU" b="0" i="0" u="none" strike="noStrike" dirty="0">
              <a:solidFill>
                <a:srgbClr val="1976D2"/>
              </a:solidFill>
              <a:effectLst/>
              <a:latin typeface="Roboto"/>
            </a:endParaRPr>
          </a:p>
          <a:p>
            <a:pPr marL="0" indent="0">
              <a:buNone/>
            </a:pPr>
            <a:endParaRPr lang="ru-RU" dirty="0">
              <a:solidFill>
                <a:srgbClr val="1976D2"/>
              </a:solidFill>
              <a:latin typeface="Roboto"/>
            </a:endParaRPr>
          </a:p>
          <a:p>
            <a:pPr marL="0" indent="0">
              <a:buNone/>
            </a:pPr>
            <a:r>
              <a:rPr lang="ru-RU" b="0" i="0" dirty="0">
                <a:effectLst/>
                <a:latin typeface="Roboto"/>
              </a:rPr>
              <a:t>1.Прикрепляю ссылки на ресурсы, где можете послушать убеждающую речь и изучить структуру выступления .Выделить аргументы.</a:t>
            </a:r>
            <a:br>
              <a:rPr lang="ru-RU" dirty="0"/>
            </a:br>
            <a:r>
              <a:rPr lang="ru-RU" b="0" i="0" u="sng" dirty="0">
                <a:solidFill>
                  <a:srgbClr val="23527C"/>
                </a:solidFill>
                <a:effectLst/>
                <a:latin typeface="Roboto"/>
                <a:hlinkClick r:id="rId5"/>
              </a:rPr>
              <a:t>https://www.youtube.com/watch?v=cBxhWuKbMJ8</a:t>
            </a:r>
            <a:r>
              <a:rPr lang="ru-RU" b="0" i="0" dirty="0">
                <a:effectLst/>
                <a:latin typeface="Roboto"/>
              </a:rPr>
              <a:t>  </a:t>
            </a:r>
          </a:p>
          <a:p>
            <a:pPr marL="0" indent="0">
              <a:buNone/>
            </a:pPr>
            <a:r>
              <a:rPr lang="ru-RU" dirty="0">
                <a:latin typeface="Roboto"/>
              </a:rPr>
              <a:t>2. Послушать речь американца, выделить тезис и аргументы.</a:t>
            </a:r>
            <a:endParaRPr lang="ru-RU" b="0" i="0" dirty="0">
              <a:effectLst/>
              <a:latin typeface="Roboto"/>
            </a:endParaRPr>
          </a:p>
          <a:p>
            <a:pPr marL="0" indent="0">
              <a:buNone/>
            </a:pPr>
            <a:endParaRPr lang="ru-RU" dirty="0"/>
          </a:p>
        </p:txBody>
      </p:sp>
    </p:spTree>
    <p:extLst>
      <p:ext uri="{BB962C8B-B14F-4D97-AF65-F5344CB8AC3E}">
        <p14:creationId xmlns:p14="http://schemas.microsoft.com/office/powerpoint/2010/main" val="1524482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9900" y="274638"/>
            <a:ext cx="6172200" cy="418058"/>
          </a:xfrm>
        </p:spPr>
        <p:txBody>
          <a:bodyPr>
            <a:normAutofit fontScale="90000"/>
          </a:bodyPr>
          <a:lstStyle/>
          <a:p>
            <a:pPr algn="ctr"/>
            <a:r>
              <a:rPr lang="ru-RU" dirty="0">
                <a:solidFill>
                  <a:srgbClr val="FF0000"/>
                </a:solidFill>
                <a:latin typeface="Arial Black" panose="020B0A04020102020204" pitchFamily="34" charset="0"/>
              </a:rPr>
              <a:t>Анализ речи </a:t>
            </a:r>
          </a:p>
        </p:txBody>
      </p:sp>
      <p:sp>
        <p:nvSpPr>
          <p:cNvPr id="3" name="Содержимое 2"/>
          <p:cNvSpPr>
            <a:spLocks noGrp="1"/>
          </p:cNvSpPr>
          <p:nvPr>
            <p:ph idx="1"/>
          </p:nvPr>
        </p:nvSpPr>
        <p:spPr>
          <a:xfrm>
            <a:off x="524655" y="854439"/>
            <a:ext cx="11242623" cy="5728923"/>
          </a:xfrm>
        </p:spPr>
        <p:txBody>
          <a:bodyPr>
            <a:normAutofit/>
          </a:bodyPr>
          <a:lstStyle/>
          <a:p>
            <a:pPr marL="0" indent="0">
              <a:buNone/>
            </a:pPr>
            <a:r>
              <a:rPr lang="ru-RU" dirty="0">
                <a:latin typeface="Arial Black" pitchFamily="34" charset="0"/>
              </a:rPr>
              <a:t>Вступление</a:t>
            </a:r>
          </a:p>
          <a:p>
            <a:r>
              <a:rPr lang="ru-RU" dirty="0">
                <a:latin typeface="Arial Black" pitchFamily="34" charset="0"/>
              </a:rPr>
              <a:t>Какая главная идея выступления?</a:t>
            </a:r>
          </a:p>
          <a:p>
            <a:r>
              <a:rPr lang="ru-RU" dirty="0">
                <a:latin typeface="Arial Black" pitchFamily="34" charset="0"/>
              </a:rPr>
              <a:t>Какими аргументами подтверждается основная мысль?</a:t>
            </a:r>
          </a:p>
          <a:p>
            <a:r>
              <a:rPr lang="ru-RU" dirty="0">
                <a:latin typeface="Arial Black" pitchFamily="34" charset="0"/>
              </a:rPr>
              <a:t>Как говорящий своими речевыми действиями воздействовал на слушателей?</a:t>
            </a:r>
          </a:p>
          <a:p>
            <a:r>
              <a:rPr lang="ru-RU" dirty="0">
                <a:latin typeface="Arial Black" pitchFamily="34" charset="0"/>
              </a:rPr>
              <a:t>Как говорящий владеет техникой речи?</a:t>
            </a:r>
          </a:p>
          <a:p>
            <a:r>
              <a:rPr lang="ru-RU" dirty="0">
                <a:latin typeface="Arial Black" pitchFamily="34" charset="0"/>
              </a:rPr>
              <a:t>Что особенно понравилось в говорении выступающего?</a:t>
            </a:r>
          </a:p>
          <a:p>
            <a:pPr marL="0" indent="0">
              <a:buNone/>
            </a:pPr>
            <a:r>
              <a:rPr lang="ru-RU" dirty="0">
                <a:latin typeface="Arial Black" pitchFamily="34" charset="0"/>
              </a:rPr>
              <a:t>Заключение </a:t>
            </a:r>
          </a:p>
          <a:p>
            <a:endParaRPr lang="ru-RU" dirty="0"/>
          </a:p>
        </p:txBody>
      </p:sp>
    </p:spTree>
    <p:extLst>
      <p:ext uri="{BB962C8B-B14F-4D97-AF65-F5344CB8AC3E}">
        <p14:creationId xmlns:p14="http://schemas.microsoft.com/office/powerpoint/2010/main" val="2610294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33B64A-8FC7-4285-9DC9-368F85690F6F}"/>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2C9B994-E2CD-445B-95DD-168E74D659C4}"/>
              </a:ext>
            </a:extLst>
          </p:cNvPr>
          <p:cNvSpPr>
            <a:spLocks noGrp="1"/>
          </p:cNvSpPr>
          <p:nvPr>
            <p:ph idx="1"/>
          </p:nvPr>
        </p:nvSpPr>
        <p:spPr>
          <a:xfrm>
            <a:off x="299803" y="1825625"/>
            <a:ext cx="11632367" cy="4667250"/>
          </a:xfrm>
        </p:spPr>
        <p:txBody>
          <a:bodyPr/>
          <a:lstStyle/>
          <a:p>
            <a:r>
              <a:rPr lang="ru-RU" b="1" i="0" dirty="0">
                <a:solidFill>
                  <a:srgbClr val="FF0000"/>
                </a:solidFill>
                <a:effectLst/>
                <a:latin typeface="Roboto"/>
              </a:rPr>
              <a:t>Дискуссионная речь</a:t>
            </a:r>
            <a:br>
              <a:rPr lang="ru-RU" dirty="0"/>
            </a:br>
            <a:r>
              <a:rPr lang="ru-RU" b="0" i="0" u="none" strike="noStrike" dirty="0">
                <a:solidFill>
                  <a:srgbClr val="1976D2"/>
                </a:solidFill>
                <a:effectLst/>
                <a:latin typeface="Roboto"/>
                <a:hlinkClick r:id="rId2"/>
              </a:rPr>
              <a:t>https://www.arlilia.ru/events/disputy/disput_na_temu_my_vybiraem_professiyu_po_prizvaniyu_ili_po_materialnym_soobrazheniyam_/</a:t>
            </a:r>
            <a:r>
              <a:rPr lang="ru-RU" b="0" i="0" dirty="0">
                <a:effectLst/>
                <a:latin typeface="Roboto"/>
              </a:rPr>
              <a:t> Диспут: МЫ выбираем профессию по призванию или по материальным соображениям.</a:t>
            </a:r>
            <a:endParaRPr lang="ru-RU" dirty="0"/>
          </a:p>
        </p:txBody>
      </p:sp>
    </p:spTree>
    <p:extLst>
      <p:ext uri="{BB962C8B-B14F-4D97-AF65-F5344CB8AC3E}">
        <p14:creationId xmlns:p14="http://schemas.microsoft.com/office/powerpoint/2010/main" val="107286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4D7168-5D45-4BF3-A321-EA5046DDCE5D}"/>
              </a:ext>
            </a:extLst>
          </p:cNvPr>
          <p:cNvSpPr>
            <a:spLocks noGrp="1"/>
          </p:cNvSpPr>
          <p:nvPr>
            <p:ph type="title"/>
          </p:nvPr>
        </p:nvSpPr>
        <p:spPr>
          <a:xfrm>
            <a:off x="838200" y="254833"/>
            <a:ext cx="10515600" cy="584617"/>
          </a:xfrm>
        </p:spPr>
        <p:txBody>
          <a:bodyPr>
            <a:normAutofit fontScale="90000"/>
          </a:bodyPr>
          <a:lstStyle/>
          <a:p>
            <a:r>
              <a:rPr lang="ru-RU" dirty="0">
                <a:solidFill>
                  <a:srgbClr val="FF0000"/>
                </a:solidFill>
                <a:highlight>
                  <a:srgbClr val="FFFF00"/>
                </a:highlight>
              </a:rPr>
              <a:t>Пример отзыва= как </a:t>
            </a:r>
            <a:r>
              <a:rPr lang="ru-RU" b="1" dirty="0">
                <a:solidFill>
                  <a:srgbClr val="FF0000"/>
                </a:solidFill>
                <a:highlight>
                  <a:srgbClr val="FFFF00"/>
                </a:highlight>
              </a:rPr>
              <a:t>НЕ</a:t>
            </a:r>
            <a:r>
              <a:rPr lang="ru-RU" dirty="0">
                <a:solidFill>
                  <a:srgbClr val="FF0000"/>
                </a:solidFill>
                <a:highlight>
                  <a:srgbClr val="FFFF00"/>
                </a:highlight>
              </a:rPr>
              <a:t> надо</a:t>
            </a:r>
          </a:p>
        </p:txBody>
      </p:sp>
      <p:sp>
        <p:nvSpPr>
          <p:cNvPr id="3" name="Объект 2">
            <a:extLst>
              <a:ext uri="{FF2B5EF4-FFF2-40B4-BE49-F238E27FC236}">
                <a16:creationId xmlns:a16="http://schemas.microsoft.com/office/drawing/2014/main" id="{F2E3A650-04F4-4C8B-9045-1A2C4BB2D752}"/>
              </a:ext>
            </a:extLst>
          </p:cNvPr>
          <p:cNvSpPr>
            <a:spLocks noGrp="1"/>
          </p:cNvSpPr>
          <p:nvPr>
            <p:ph idx="1"/>
          </p:nvPr>
        </p:nvSpPr>
        <p:spPr>
          <a:xfrm>
            <a:off x="838200" y="1034321"/>
            <a:ext cx="10515600" cy="5142642"/>
          </a:xfrm>
        </p:spPr>
        <p:txBody>
          <a:bodyPr>
            <a:normAutofit fontScale="85000" lnSpcReduction="20000"/>
          </a:bodyPr>
          <a:lstStyle/>
          <a:p>
            <a:pPr>
              <a:lnSpc>
                <a:spcPct val="107000"/>
              </a:lnSpc>
              <a:spcAft>
                <a:spcPts val="800"/>
              </a:spcAft>
            </a:pPr>
            <a:r>
              <a:rPr lang="ru-RU" sz="3200" dirty="0">
                <a:effectLst/>
                <a:latin typeface="Calibri" panose="020F0502020204030204" pitchFamily="34" charset="0"/>
                <a:ea typeface="Calibri" panose="020F0502020204030204" pitchFamily="34" charset="0"/>
                <a:cs typeface="Times New Roman" panose="02020603050405020304" pitchFamily="18" charset="0"/>
              </a:rPr>
              <a:t>Выступление Анастасии</a:t>
            </a:r>
          </a:p>
          <a:p>
            <a:pPr marL="342900" lvl="0" indent="-342900">
              <a:lnSpc>
                <a:spcPct val="107000"/>
              </a:lnSpc>
              <a:buFont typeface="Symbol" panose="05050102010706020507" pitchFamily="18" charset="2"/>
              <a:buChar char=""/>
            </a:pPr>
            <a:r>
              <a:rPr lang="ru-RU" sz="3200" dirty="0">
                <a:effectLst/>
                <a:latin typeface="Calibri" panose="020F0502020204030204" pitchFamily="34" charset="0"/>
                <a:ea typeface="Calibri" panose="020F0502020204030204" pitchFamily="34" charset="0"/>
                <a:cs typeface="Times New Roman" panose="02020603050405020304" pitchFamily="18" charset="0"/>
              </a:rPr>
              <a:t>О переработке полимеров и утилизации медицинских отходов</a:t>
            </a:r>
          </a:p>
          <a:p>
            <a:pPr marL="342900" lvl="0" indent="-342900">
              <a:lnSpc>
                <a:spcPct val="107000"/>
              </a:lnSpc>
              <a:buFont typeface="Symbol" panose="05050102010706020507" pitchFamily="18" charset="2"/>
              <a:buChar char=""/>
            </a:pPr>
            <a:r>
              <a:rPr lang="ru-RU" sz="3200" dirty="0">
                <a:effectLst/>
                <a:latin typeface="Calibri" panose="020F0502020204030204" pitchFamily="34" charset="0"/>
                <a:ea typeface="Calibri" panose="020F0502020204030204" pitchFamily="34" charset="0"/>
                <a:cs typeface="Times New Roman" panose="02020603050405020304" pitchFamily="18" charset="0"/>
              </a:rPr>
              <a:t>Обращалась к одногруппникам ( коллеги)</a:t>
            </a:r>
          </a:p>
          <a:p>
            <a:pPr marL="342900" lvl="0" indent="-342900">
              <a:lnSpc>
                <a:spcPct val="107000"/>
              </a:lnSpc>
              <a:buFont typeface="Symbol" panose="05050102010706020507" pitchFamily="18" charset="2"/>
              <a:buChar char=""/>
            </a:pPr>
            <a:r>
              <a:rPr lang="ru-RU" sz="3200" dirty="0">
                <a:effectLst/>
                <a:latin typeface="Calibri" panose="020F0502020204030204" pitchFamily="34" charset="0"/>
                <a:ea typeface="Calibri" panose="020F0502020204030204" pitchFamily="34" charset="0"/>
                <a:cs typeface="Times New Roman" panose="02020603050405020304" pitchFamily="18" charset="0"/>
              </a:rPr>
              <a:t>Да, но есть небольшие отхождения от темы</a:t>
            </a:r>
          </a:p>
          <a:p>
            <a:pPr marL="342900" lvl="0" indent="-342900">
              <a:lnSpc>
                <a:spcPct val="107000"/>
              </a:lnSpc>
              <a:buFont typeface="Symbol" panose="05050102010706020507" pitchFamily="18" charset="2"/>
              <a:buChar char=""/>
            </a:pPr>
            <a:r>
              <a:rPr lang="ru-RU" sz="3200" dirty="0">
                <a:effectLst/>
                <a:latin typeface="Calibri" panose="020F0502020204030204" pitchFamily="34" charset="0"/>
                <a:ea typeface="Calibri" panose="020F0502020204030204" pitchFamily="34" charset="0"/>
                <a:cs typeface="Times New Roman" panose="02020603050405020304" pitchFamily="18" charset="0"/>
              </a:rPr>
              <a:t>Статистика и примеры иностранных заводов</a:t>
            </a:r>
          </a:p>
          <a:p>
            <a:pPr marL="342900" lvl="0" indent="-342900">
              <a:lnSpc>
                <a:spcPct val="107000"/>
              </a:lnSpc>
              <a:buFont typeface="Symbol" panose="05050102010706020507" pitchFamily="18" charset="2"/>
              <a:buChar char=""/>
            </a:pPr>
            <a:r>
              <a:rPr lang="ru-RU" sz="3200" dirty="0">
                <a:effectLst/>
                <a:latin typeface="Calibri" panose="020F0502020204030204" pitchFamily="34" charset="0"/>
                <a:ea typeface="Calibri" panose="020F0502020204030204" pitchFamily="34" charset="0"/>
                <a:cs typeface="Times New Roman" panose="02020603050405020304" pitchFamily="18" charset="0"/>
              </a:rPr>
              <a:t>Невыразительно, почти без эмоций</a:t>
            </a:r>
          </a:p>
          <a:p>
            <a:pPr marL="342900" lvl="0" indent="-342900">
              <a:lnSpc>
                <a:spcPct val="107000"/>
              </a:lnSpc>
              <a:buFont typeface="Symbol" panose="05050102010706020507" pitchFamily="18" charset="2"/>
              <a:buChar char=""/>
            </a:pPr>
            <a:r>
              <a:rPr lang="ru-RU" sz="3200" dirty="0">
                <a:effectLst/>
                <a:latin typeface="Calibri" panose="020F0502020204030204" pitchFamily="34" charset="0"/>
                <a:ea typeface="Calibri" panose="020F0502020204030204" pitchFamily="34" charset="0"/>
                <a:cs typeface="Times New Roman" panose="02020603050405020304" pitchFamily="18" charset="0"/>
              </a:rPr>
              <a:t>Не понравилось</a:t>
            </a:r>
          </a:p>
          <a:p>
            <a:pPr marL="342900" lvl="0" indent="-342900">
              <a:lnSpc>
                <a:spcPct val="107000"/>
              </a:lnSpc>
              <a:spcAft>
                <a:spcPts val="800"/>
              </a:spcAft>
              <a:buFont typeface="Symbol" panose="05050102010706020507" pitchFamily="18" charset="2"/>
              <a:buChar char=""/>
            </a:pPr>
            <a:r>
              <a:rPr lang="ru-RU" sz="3200" dirty="0">
                <a:effectLst/>
                <a:latin typeface="Calibri" panose="020F0502020204030204" pitchFamily="34" charset="0"/>
                <a:ea typeface="Calibri" panose="020F0502020204030204" pitchFamily="34" charset="0"/>
                <a:cs typeface="Times New Roman" panose="02020603050405020304" pitchFamily="18" charset="0"/>
              </a:rPr>
              <a:t>Я посоветую заинтересовывать и удерживать внимание различными аналогиями и яркими понятными для широкой публики примерами</a:t>
            </a:r>
          </a:p>
          <a:p>
            <a:endParaRPr lang="ru-RU" dirty="0"/>
          </a:p>
        </p:txBody>
      </p:sp>
    </p:spTree>
    <p:extLst>
      <p:ext uri="{BB962C8B-B14F-4D97-AF65-F5344CB8AC3E}">
        <p14:creationId xmlns:p14="http://schemas.microsoft.com/office/powerpoint/2010/main" val="337224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A4CBEC-3540-40C4-AFA3-F6B1AF504A80}"/>
              </a:ext>
            </a:extLst>
          </p:cNvPr>
          <p:cNvSpPr>
            <a:spLocks noGrp="1"/>
          </p:cNvSpPr>
          <p:nvPr>
            <p:ph type="title"/>
          </p:nvPr>
        </p:nvSpPr>
        <p:spPr>
          <a:xfrm>
            <a:off x="194872" y="194872"/>
            <a:ext cx="11722308" cy="629588"/>
          </a:xfrm>
        </p:spPr>
        <p:txBody>
          <a:bodyPr>
            <a:normAutofit fontScale="90000"/>
          </a:bodyPr>
          <a:lstStyle/>
          <a:p>
            <a:r>
              <a:rPr lang="ru-RU" dirty="0"/>
              <a:t>Примерный текст анализа речи выступающего</a:t>
            </a:r>
          </a:p>
        </p:txBody>
      </p:sp>
      <p:sp>
        <p:nvSpPr>
          <p:cNvPr id="3" name="Объект 2">
            <a:extLst>
              <a:ext uri="{FF2B5EF4-FFF2-40B4-BE49-F238E27FC236}">
                <a16:creationId xmlns:a16="http://schemas.microsoft.com/office/drawing/2014/main" id="{AE49E804-1789-4AED-A05E-70C4670517BF}"/>
              </a:ext>
            </a:extLst>
          </p:cNvPr>
          <p:cNvSpPr>
            <a:spLocks noGrp="1"/>
          </p:cNvSpPr>
          <p:nvPr>
            <p:ph idx="1"/>
          </p:nvPr>
        </p:nvSpPr>
        <p:spPr>
          <a:xfrm>
            <a:off x="264826" y="719527"/>
            <a:ext cx="11722308" cy="5673778"/>
          </a:xfrm>
        </p:spPr>
        <p:txBody>
          <a:bodyPr>
            <a:normAutofit fontScale="25000" lnSpcReduction="20000"/>
          </a:bodyPr>
          <a:lstStyle/>
          <a:p>
            <a:pPr marL="0" indent="0">
              <a:lnSpc>
                <a:spcPct val="120000"/>
              </a:lnSpc>
              <a:spcBef>
                <a:spcPts val="0"/>
              </a:spcBef>
              <a:buNone/>
            </a:pPr>
            <a:r>
              <a:rPr lang="ru-RU" sz="2800" dirty="0"/>
              <a:t>                         </a:t>
            </a:r>
            <a:r>
              <a:rPr lang="ru-RU" sz="8800" b="1" dirty="0">
                <a:latin typeface="Times New Roman" panose="02020603050405020304" pitchFamily="18" charset="0"/>
                <a:cs typeface="Times New Roman" panose="02020603050405020304" pitchFamily="18" charset="0"/>
              </a:rPr>
              <a:t>Мне хочется проанализировать речь моего товарища Галкина Александра.  </a:t>
            </a:r>
          </a:p>
          <a:p>
            <a:pPr marL="0" indent="0">
              <a:lnSpc>
                <a:spcPct val="120000"/>
              </a:lnSpc>
              <a:spcBef>
                <a:spcPts val="0"/>
              </a:spcBef>
              <a:buNone/>
            </a:pPr>
            <a:r>
              <a:rPr lang="ru-RU" sz="8800" b="1" dirty="0">
                <a:latin typeface="Times New Roman" panose="02020603050405020304" pitchFamily="18" charset="0"/>
                <a:cs typeface="Times New Roman" panose="02020603050405020304" pitchFamily="18" charset="0"/>
              </a:rPr>
              <a:t>       Александр выступал на тему </a:t>
            </a:r>
            <a:r>
              <a:rPr lang="ru-RU" sz="8800" b="1" i="1" dirty="0">
                <a:latin typeface="Times New Roman" panose="02020603050405020304" pitchFamily="18" charset="0"/>
                <a:cs typeface="Times New Roman" panose="02020603050405020304" pitchFamily="18" charset="0"/>
              </a:rPr>
              <a:t>Пандемия и полимеры </a:t>
            </a:r>
            <a:r>
              <a:rPr lang="ru-RU" sz="8800" b="1" dirty="0">
                <a:latin typeface="Times New Roman" panose="02020603050405020304" pitchFamily="18" charset="0"/>
                <a:cs typeface="Times New Roman" panose="02020603050405020304" pitchFamily="18" charset="0"/>
              </a:rPr>
              <a:t>и постарался ответить на вопрос, как влияют на человека все меры, принятые для защиты от пандемии?  И хотя он не обратился к нам в начале выступления, его фраза «</a:t>
            </a:r>
            <a:r>
              <a:rPr lang="ru-RU" sz="8800" b="1" i="1" dirty="0" err="1">
                <a:latin typeface="Times New Roman" panose="02020603050405020304" pitchFamily="18" charset="0"/>
                <a:cs typeface="Times New Roman" panose="02020603050405020304" pitchFamily="18" charset="0"/>
              </a:rPr>
              <a:t>конспектик</a:t>
            </a:r>
            <a:r>
              <a:rPr lang="ru-RU" sz="8800" b="1" i="1" dirty="0">
                <a:latin typeface="Times New Roman" panose="02020603050405020304" pitchFamily="18" charset="0"/>
                <a:cs typeface="Times New Roman" panose="02020603050405020304" pitchFamily="18" charset="0"/>
              </a:rPr>
              <a:t> сделал</a:t>
            </a:r>
            <a:r>
              <a:rPr lang="ru-RU" sz="8800" b="1" dirty="0">
                <a:latin typeface="Times New Roman" panose="02020603050405020304" pitchFamily="18" charset="0"/>
                <a:cs typeface="Times New Roman" panose="02020603050405020304" pitchFamily="18" charset="0"/>
              </a:rPr>
              <a:t>» сразу позволила нам понять, что Александр готовился к выступлению серьезно, чем сразу расположил лично меня к себе как оратору.                          </a:t>
            </a:r>
          </a:p>
          <a:p>
            <a:pPr marL="0" indent="0">
              <a:lnSpc>
                <a:spcPct val="120000"/>
              </a:lnSpc>
              <a:spcBef>
                <a:spcPts val="0"/>
              </a:spcBef>
              <a:buNone/>
            </a:pPr>
            <a:r>
              <a:rPr lang="ru-RU" sz="8800" b="1" dirty="0">
                <a:latin typeface="Times New Roman" panose="02020603050405020304" pitchFamily="18" charset="0"/>
                <a:cs typeface="Times New Roman" panose="02020603050405020304" pitchFamily="18" charset="0"/>
              </a:rPr>
              <a:t>       Убеждая нас в том, что не столько вирус убивает человека, а сколько в пандемию   человек сам себя убивает, оратор приводил аргументы с перчатками, масками, которые должны быть одноразовыми, но таковыми не являются, поскольку человек своей </a:t>
            </a:r>
            <a:r>
              <a:rPr lang="ru-RU" sz="8800" b="1" dirty="0" err="1">
                <a:latin typeface="Times New Roman" panose="02020603050405020304" pitchFamily="18" charset="0"/>
                <a:cs typeface="Times New Roman" panose="02020603050405020304" pitchFamily="18" charset="0"/>
              </a:rPr>
              <a:t>беззалаберностью</a:t>
            </a:r>
            <a:r>
              <a:rPr lang="ru-RU" sz="8800" b="1" dirty="0">
                <a:latin typeface="Times New Roman" panose="02020603050405020304" pitchFamily="18" charset="0"/>
                <a:cs typeface="Times New Roman" panose="02020603050405020304" pitchFamily="18" charset="0"/>
              </a:rPr>
              <a:t> помогает развиваться пандемии . Но, на мой взгляд, самое яркое суждение, которым он обосновывал свою мысль, был пример о полицейских, которые выполняли вроде бы разумное указание, но создали толпу, где угроза заразиться </a:t>
            </a:r>
            <a:r>
              <a:rPr lang="ru-RU" sz="8800" b="1" dirty="0" err="1">
                <a:latin typeface="Times New Roman" panose="02020603050405020304" pitchFamily="18" charset="0"/>
                <a:cs typeface="Times New Roman" panose="02020603050405020304" pitchFamily="18" charset="0"/>
              </a:rPr>
              <a:t>ковидом</a:t>
            </a:r>
            <a:r>
              <a:rPr lang="ru-RU" sz="8800" b="1" dirty="0">
                <a:latin typeface="Times New Roman" panose="02020603050405020304" pitchFamily="18" charset="0"/>
                <a:cs typeface="Times New Roman" panose="02020603050405020304" pitchFamily="18" charset="0"/>
              </a:rPr>
              <a:t>  увеличилась стократно. Этот пример звучал ярко, убедительно, потому что я сама не раз была свидетельницей подобных сцен. И раздражение от глупости   бездумного выполнения подобных мер защиты  мне знакома.                                                        </a:t>
            </a:r>
          </a:p>
          <a:p>
            <a:pPr marL="0" indent="0">
              <a:lnSpc>
                <a:spcPct val="120000"/>
              </a:lnSpc>
              <a:spcBef>
                <a:spcPts val="0"/>
              </a:spcBef>
              <a:buNone/>
            </a:pPr>
            <a:r>
              <a:rPr lang="ru-RU" sz="8800" b="1" dirty="0">
                <a:latin typeface="Times New Roman" panose="02020603050405020304" pitchFamily="18" charset="0"/>
                <a:cs typeface="Times New Roman" panose="02020603050405020304" pitchFamily="18" charset="0"/>
              </a:rPr>
              <a:t>           Мне понравилось живое выступление Александра. И я бы посоветовал ему в будущем поменьше волноваться, чтобы не забыть важный элемент публичном выступлении – обращение.  </a:t>
            </a:r>
          </a:p>
          <a:p>
            <a:pPr marL="0" indent="0">
              <a:buNone/>
            </a:pPr>
            <a:endParaRPr lang="ru-RU" dirty="0"/>
          </a:p>
        </p:txBody>
      </p:sp>
    </p:spTree>
    <p:extLst>
      <p:ext uri="{BB962C8B-B14F-4D97-AF65-F5344CB8AC3E}">
        <p14:creationId xmlns:p14="http://schemas.microsoft.com/office/powerpoint/2010/main" val="3920197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D22639-6449-4853-B45B-8011FBF1AC82}"/>
              </a:ext>
            </a:extLst>
          </p:cNvPr>
          <p:cNvSpPr txBox="1"/>
          <p:nvPr/>
        </p:nvSpPr>
        <p:spPr>
          <a:xfrm>
            <a:off x="249836" y="474345"/>
            <a:ext cx="11692327" cy="7140416"/>
          </a:xfrm>
          <a:prstGeom prst="rect">
            <a:avLst/>
          </a:prstGeom>
          <a:noFill/>
        </p:spPr>
        <p:txBody>
          <a:bodyPr wrap="square">
            <a:spAutoFit/>
          </a:bodyPr>
          <a:lstStyle/>
          <a:p>
            <a:pPr algn="l"/>
            <a:r>
              <a:rPr lang="ru-RU" sz="2000" b="0" i="0" dirty="0">
                <a:solidFill>
                  <a:srgbClr val="333333"/>
                </a:solidFill>
                <a:effectLst/>
                <a:latin typeface="Arial" panose="020B0604020202020204" pitchFamily="34" charset="0"/>
              </a:rPr>
              <a:t>Разбор выступления Дмитрия Чеснокова.</a:t>
            </a:r>
          </a:p>
          <a:p>
            <a:pPr algn="l"/>
            <a:r>
              <a:rPr lang="ru-RU" sz="2000" b="0" i="0" dirty="0">
                <a:solidFill>
                  <a:srgbClr val="333333"/>
                </a:solidFill>
                <a:effectLst/>
                <a:latin typeface="Arial" panose="020B0604020202020204" pitchFamily="34" charset="0"/>
              </a:rPr>
              <a:t>Темой выступления Дмитрий </a:t>
            </a:r>
            <a:r>
              <a:rPr lang="ru-RU" sz="2000" b="0" i="0" u="sng" dirty="0">
                <a:solidFill>
                  <a:srgbClr val="333333"/>
                </a:solidFill>
                <a:effectLst/>
                <a:latin typeface="Arial" panose="020B0604020202020204" pitchFamily="34" charset="0"/>
              </a:rPr>
              <a:t>выбрал увеличение потребности в полимерных материалах</a:t>
            </a:r>
            <a:r>
              <a:rPr lang="ru-RU" sz="2000" b="0" i="0" dirty="0">
                <a:solidFill>
                  <a:srgbClr val="333333"/>
                </a:solidFill>
                <a:effectLst/>
                <a:latin typeface="Arial" panose="020B0604020202020204" pitchFamily="34" charset="0"/>
              </a:rPr>
              <a:t> в период пандемии.</a:t>
            </a:r>
          </a:p>
          <a:p>
            <a:pPr algn="l"/>
            <a:r>
              <a:rPr lang="ru-RU" sz="2000" b="0" i="0" dirty="0">
                <a:solidFill>
                  <a:srgbClr val="333333"/>
                </a:solidFill>
                <a:effectLst/>
                <a:latin typeface="Arial" panose="020B0604020202020204" pitchFamily="34" charset="0"/>
              </a:rPr>
              <a:t>Поначалу я думал что это будет очередное выступление по поводу того, что маски это плохо и они загрязняют окружающую среду, но </a:t>
            </a:r>
            <a:r>
              <a:rPr lang="ru-RU" sz="2000" b="0" i="0" dirty="0">
                <a:solidFill>
                  <a:srgbClr val="FF0000"/>
                </a:solidFill>
                <a:effectLst/>
                <a:latin typeface="Arial" panose="020B0604020202020204" pitchFamily="34" charset="0"/>
              </a:rPr>
              <a:t>оратор меня удивил</a:t>
            </a:r>
            <a:r>
              <a:rPr lang="ru-RU" sz="2000" b="0" i="0" dirty="0">
                <a:solidFill>
                  <a:srgbClr val="333333"/>
                </a:solidFill>
                <a:effectLst/>
                <a:latin typeface="Arial" panose="020B0604020202020204" pitchFamily="34" charset="0"/>
              </a:rPr>
              <a:t>, начав своё выступление со слов о том, что технологии высокоскоростной передачи информации во многом опираются на использование полимерных материалов. Начиная от изоляции проводов и заканчивая высокоскоростным </a:t>
            </a:r>
            <a:r>
              <a:rPr lang="ru-RU" sz="2000" b="0" i="0" dirty="0" err="1">
                <a:solidFill>
                  <a:srgbClr val="333333"/>
                </a:solidFill>
                <a:effectLst/>
                <a:latin typeface="Arial" panose="020B0604020202020204" pitchFamily="34" charset="0"/>
              </a:rPr>
              <a:t>опто</a:t>
            </a:r>
            <a:r>
              <a:rPr lang="ru-RU" sz="2000" b="0" i="0" dirty="0">
                <a:solidFill>
                  <a:srgbClr val="333333"/>
                </a:solidFill>
                <a:effectLst/>
                <a:latin typeface="Arial" panose="020B0604020202020204" pitchFamily="34" charset="0"/>
              </a:rPr>
              <a:t>-волоконным кабелем. Заинтересовав аудиторию, Дмитрий рассказал о самых распространенных полимерных материалах, описывая их свойства, структуру и применение.</a:t>
            </a:r>
          </a:p>
          <a:p>
            <a:pPr algn="l"/>
            <a:r>
              <a:rPr lang="ru-RU" sz="2000" b="0" i="0" dirty="0">
                <a:solidFill>
                  <a:srgbClr val="333333"/>
                </a:solidFill>
                <a:effectLst/>
                <a:latin typeface="Arial" panose="020B0604020202020204" pitchFamily="34" charset="0"/>
              </a:rPr>
              <a:t>Дмитрий начал свое выступление с обращения к личному опыту самоизоляции каждого слушателя в контексте того, что если бы не было полимеров, то вряд ли бы  мы так же комфортно могли бы </a:t>
            </a:r>
            <a:r>
              <a:rPr lang="ru-RU" sz="2000" b="0" i="0" u="sng" dirty="0">
                <a:solidFill>
                  <a:srgbClr val="333333"/>
                </a:solidFill>
                <a:effectLst/>
                <a:latin typeface="Arial" panose="020B0604020202020204" pitchFamily="34" charset="0"/>
              </a:rPr>
              <a:t>находится</a:t>
            </a:r>
            <a:r>
              <a:rPr lang="ru-RU" sz="2000" b="0" i="0" dirty="0">
                <a:solidFill>
                  <a:srgbClr val="333333"/>
                </a:solidFill>
                <a:effectLst/>
                <a:latin typeface="Arial" panose="020B0604020202020204" pitchFamily="34" charset="0"/>
              </a:rPr>
              <a:t> на самоизоляции. Закончил он свой монолог тем, что еще раз подчеркнул важность полимерных материалов, ведь если бы не они, </a:t>
            </a:r>
            <a:r>
              <a:rPr lang="ru-RU" sz="2000" b="0" i="0" dirty="0">
                <a:solidFill>
                  <a:srgbClr val="FF0000"/>
                </a:solidFill>
                <a:effectLst/>
                <a:latin typeface="Arial" panose="020B0604020202020204" pitchFamily="34" charset="0"/>
              </a:rPr>
              <a:t>мы бы не смогли встретиться в конференции, поскольку бы банально скорость интернет — соединения была бы слишком мала, если бы интернет вообще мог существовать. </a:t>
            </a:r>
            <a:r>
              <a:rPr lang="ru-RU" sz="2000" b="0" i="0" dirty="0">
                <a:solidFill>
                  <a:srgbClr val="333333"/>
                </a:solidFill>
                <a:effectLst/>
                <a:latin typeface="Arial" panose="020B0604020202020204" pitchFamily="34" charset="0"/>
              </a:rPr>
              <a:t>Тем самым Дмитрий закольцевал своё выступление, чем повысил интерес слушателей. </a:t>
            </a:r>
            <a:r>
              <a:rPr lang="ru-RU" sz="2000" b="0" i="0" u="sng" dirty="0">
                <a:solidFill>
                  <a:srgbClr val="333333"/>
                </a:solidFill>
                <a:effectLst/>
                <a:latin typeface="Arial" panose="020B0604020202020204" pitchFamily="34" charset="0"/>
              </a:rPr>
              <a:t>Так же </a:t>
            </a:r>
            <a:r>
              <a:rPr lang="ru-RU" sz="2000" b="0" i="0" dirty="0">
                <a:solidFill>
                  <a:srgbClr val="333333"/>
                </a:solidFill>
                <a:effectLst/>
                <a:latin typeface="Arial" panose="020B0604020202020204" pitchFamily="34" charset="0"/>
              </a:rPr>
              <a:t>в основной части выступления, где он углубился в конкретное строение полимеров, Дмитрий </a:t>
            </a:r>
            <a:r>
              <a:rPr lang="ru-RU" sz="2000" b="0" i="0" dirty="0">
                <a:solidFill>
                  <a:srgbClr val="FF0000"/>
                </a:solidFill>
                <a:effectLst/>
                <a:latin typeface="Arial" panose="020B0604020202020204" pitchFamily="34" charset="0"/>
              </a:rPr>
              <a:t>эмоциональн</a:t>
            </a:r>
            <a:r>
              <a:rPr lang="ru-RU" sz="2000" b="0" i="0" dirty="0">
                <a:solidFill>
                  <a:srgbClr val="333333"/>
                </a:solidFill>
                <a:effectLst/>
                <a:latin typeface="Arial" panose="020B0604020202020204" pitchFamily="34" charset="0"/>
              </a:rPr>
              <a:t>о отмечал самые сложные из полимеров </a:t>
            </a:r>
            <a:r>
              <a:rPr lang="ru-RU" sz="2000" b="0" i="0" dirty="0">
                <a:solidFill>
                  <a:srgbClr val="333333"/>
                </a:solidFill>
                <a:effectLst/>
                <a:highlight>
                  <a:srgbClr val="FFFF00"/>
                </a:highlight>
                <a:latin typeface="Arial" panose="020B0604020202020204" pitchFamily="34" charset="0"/>
              </a:rPr>
              <a:t>????</a:t>
            </a:r>
            <a:r>
              <a:rPr lang="ru-RU" sz="2000" b="0" i="0" dirty="0">
                <a:solidFill>
                  <a:srgbClr val="333333"/>
                </a:solidFill>
                <a:effectLst/>
                <a:latin typeface="Arial" panose="020B0604020202020204" pitchFamily="34" charset="0"/>
              </a:rPr>
              <a:t>, и достаточно часто обращался к аудитории.</a:t>
            </a:r>
          </a:p>
          <a:p>
            <a:pPr algn="l"/>
            <a:r>
              <a:rPr lang="ru-RU" sz="2000" b="0" i="0" dirty="0">
                <a:solidFill>
                  <a:srgbClr val="333333"/>
                </a:solidFill>
                <a:effectLst/>
                <a:latin typeface="Arial" panose="020B0604020202020204" pitchFamily="34" charset="0"/>
              </a:rPr>
              <a:t>Мне понравилось это выступление благодаря нестандартности, но при этом глубине темы, а также достаточно комплексному и грамотному подходу </a:t>
            </a:r>
            <a:r>
              <a:rPr lang="ru-RU" sz="2000" b="0" i="0" dirty="0">
                <a:solidFill>
                  <a:srgbClr val="333333"/>
                </a:solidFill>
                <a:effectLst/>
                <a:highlight>
                  <a:srgbClr val="FFFF00"/>
                </a:highlight>
                <a:latin typeface="Arial" panose="020B0604020202020204" pitchFamily="34" charset="0"/>
              </a:rPr>
              <a:t>к презентации </a:t>
            </a:r>
            <a:r>
              <a:rPr lang="ru-RU" sz="2000" b="0" i="0" dirty="0">
                <a:solidFill>
                  <a:srgbClr val="333333"/>
                </a:solidFill>
                <a:effectLst/>
                <a:latin typeface="Arial" panose="020B0604020202020204" pitchFamily="34" charset="0"/>
              </a:rPr>
              <a:t>найденной информации.</a:t>
            </a:r>
            <a:br>
              <a:rPr lang="ru-RU" sz="2000" b="0" i="0" dirty="0">
                <a:solidFill>
                  <a:srgbClr val="333333"/>
                </a:solidFill>
                <a:effectLst/>
                <a:latin typeface="Arial" panose="020B0604020202020204" pitchFamily="34" charset="0"/>
              </a:rPr>
            </a:br>
            <a:r>
              <a:rPr lang="ru-RU" sz="2000" b="0" i="0" dirty="0">
                <a:solidFill>
                  <a:srgbClr val="333333"/>
                </a:solidFill>
                <a:effectLst/>
                <a:latin typeface="Arial" panose="020B0604020202020204" pitchFamily="34" charset="0"/>
              </a:rPr>
              <a:t>Даниил </a:t>
            </a:r>
            <a:r>
              <a:rPr lang="ru-RU" sz="2000" b="0" i="0" dirty="0" err="1">
                <a:solidFill>
                  <a:srgbClr val="333333"/>
                </a:solidFill>
                <a:effectLst/>
                <a:latin typeface="Arial" panose="020B0604020202020204" pitchFamily="34" charset="0"/>
              </a:rPr>
              <a:t>Емцов</a:t>
            </a:r>
            <a:r>
              <a:rPr lang="ru-RU" sz="2000" b="0" i="0" dirty="0">
                <a:solidFill>
                  <a:srgbClr val="333333"/>
                </a:solidFill>
                <a:effectLst/>
                <a:latin typeface="Arial" panose="020B0604020202020204" pitchFamily="34" charset="0"/>
              </a:rPr>
              <a:t> НПМ П-12</a:t>
            </a:r>
          </a:p>
          <a:p>
            <a:pPr algn="l"/>
            <a:endParaRPr lang="ru-RU" b="0" i="0" dirty="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142956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838200" y="365125"/>
            <a:ext cx="10515600" cy="563545"/>
          </a:xfrm>
        </p:spPr>
        <p:txBody>
          <a:bodyPr>
            <a:normAutofit fontScale="90000"/>
          </a:bodyPr>
          <a:lstStyle/>
          <a:p>
            <a:pPr algn="ctr"/>
            <a:r>
              <a:rPr lang="ru-RU" sz="4000" b="1" u="sng" dirty="0">
                <a:solidFill>
                  <a:srgbClr val="FF0000"/>
                </a:solidFill>
              </a:rPr>
              <a:t>Приемы привлечения внимания:</a:t>
            </a:r>
            <a:br>
              <a:rPr lang="ru-RU" sz="4000" b="1" dirty="0">
                <a:solidFill>
                  <a:srgbClr val="FF0000"/>
                </a:solidFill>
              </a:rPr>
            </a:br>
            <a:endParaRPr lang="ru-RU" sz="4000" b="1" dirty="0">
              <a:solidFill>
                <a:srgbClr val="FF0000"/>
              </a:solidFill>
            </a:endParaRPr>
          </a:p>
        </p:txBody>
      </p:sp>
      <p:sp>
        <p:nvSpPr>
          <p:cNvPr id="53251" name="Rectangle 3"/>
          <p:cNvSpPr>
            <a:spLocks noGrp="1"/>
          </p:cNvSpPr>
          <p:nvPr>
            <p:ph type="body" idx="1"/>
          </p:nvPr>
        </p:nvSpPr>
        <p:spPr>
          <a:xfrm>
            <a:off x="234845" y="954009"/>
            <a:ext cx="11722309" cy="5538866"/>
          </a:xfrm>
        </p:spPr>
        <p:txBody>
          <a:bodyPr>
            <a:noAutofit/>
          </a:bodyPr>
          <a:lstStyle/>
          <a:p>
            <a:pPr>
              <a:lnSpc>
                <a:spcPct val="80000"/>
              </a:lnSpc>
            </a:pPr>
            <a:r>
              <a:rPr lang="ru-RU" sz="2600" b="1" dirty="0"/>
              <a:t>Обращение к событию, времени, месту</a:t>
            </a:r>
          </a:p>
          <a:p>
            <a:pPr>
              <a:lnSpc>
                <a:spcPct val="80000"/>
              </a:lnSpc>
            </a:pPr>
            <a:r>
              <a:rPr lang="ru-RU" sz="2600" b="1" dirty="0"/>
              <a:t>К борьбе, конфликту, противоречиям между людьми, различиям мнений </a:t>
            </a:r>
          </a:p>
          <a:p>
            <a:pPr>
              <a:lnSpc>
                <a:spcPct val="80000"/>
              </a:lnSpc>
            </a:pPr>
            <a:r>
              <a:rPr lang="ru-RU" sz="2600" b="1" dirty="0"/>
              <a:t>Ссылка на общеизвестный источник информации.</a:t>
            </a:r>
          </a:p>
          <a:p>
            <a:pPr>
              <a:lnSpc>
                <a:spcPct val="80000"/>
              </a:lnSpc>
            </a:pPr>
            <a:r>
              <a:rPr lang="ru-RU" sz="2600" b="1" dirty="0"/>
              <a:t>Риторический вопрос</a:t>
            </a:r>
          </a:p>
          <a:p>
            <a:pPr>
              <a:lnSpc>
                <a:spcPct val="80000"/>
              </a:lnSpc>
            </a:pPr>
            <a:r>
              <a:rPr lang="ru-RU" sz="2600" b="1" dirty="0"/>
              <a:t>Ссылка на свое эмоциональное состояние</a:t>
            </a:r>
          </a:p>
          <a:p>
            <a:pPr>
              <a:lnSpc>
                <a:spcPct val="80000"/>
              </a:lnSpc>
            </a:pPr>
            <a:r>
              <a:rPr lang="ru-RU" sz="2600" b="1" dirty="0"/>
              <a:t>Возбуждение любопытства</a:t>
            </a:r>
          </a:p>
          <a:p>
            <a:pPr>
              <a:lnSpc>
                <a:spcPct val="80000"/>
              </a:lnSpc>
            </a:pPr>
            <a:r>
              <a:rPr lang="ru-RU" sz="2600" b="1" dirty="0"/>
              <a:t>Рассказ о себе, своем личном опыте, случае из жизни, о прочитанном.</a:t>
            </a:r>
          </a:p>
          <a:p>
            <a:pPr>
              <a:lnSpc>
                <a:spcPct val="80000"/>
              </a:lnSpc>
            </a:pPr>
            <a:r>
              <a:rPr lang="ru-RU" sz="2600" b="1" dirty="0"/>
              <a:t>Цитирование знакомых, знаменитости</a:t>
            </a:r>
          </a:p>
          <a:p>
            <a:pPr>
              <a:lnSpc>
                <a:spcPct val="80000"/>
              </a:lnSpc>
            </a:pPr>
            <a:r>
              <a:rPr lang="ru-RU" sz="2600" b="1" dirty="0"/>
              <a:t>Исторический эпизод</a:t>
            </a:r>
          </a:p>
          <a:p>
            <a:pPr>
              <a:lnSpc>
                <a:spcPct val="80000"/>
              </a:lnSpc>
            </a:pPr>
            <a:r>
              <a:rPr lang="ru-RU" sz="2600" b="1" dirty="0"/>
              <a:t>Постановка проблемного вопроса и ответа на него</a:t>
            </a:r>
          </a:p>
          <a:p>
            <a:pPr>
              <a:lnSpc>
                <a:spcPct val="80000"/>
              </a:lnSpc>
            </a:pPr>
            <a:r>
              <a:rPr lang="ru-RU" sz="2600" b="1" dirty="0"/>
              <a:t>Изложение цели и задачи выступления</a:t>
            </a:r>
          </a:p>
          <a:p>
            <a:pPr>
              <a:lnSpc>
                <a:spcPct val="80000"/>
              </a:lnSpc>
            </a:pPr>
            <a:r>
              <a:rPr lang="ru-RU" sz="2600" b="1" dirty="0"/>
              <a:t>Обращение к жизненным интересам слушателей, к тому, что их волнует ежедневно.</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7813"/>
            <a:ext cx="8686800" cy="342900"/>
          </a:xfrm>
        </p:spPr>
        <p:txBody>
          <a:bodyPr>
            <a:normAutofit fontScale="90000"/>
          </a:bodyPr>
          <a:lstStyle/>
          <a:p>
            <a:pPr eaLnBrk="1" hangingPunct="1">
              <a:defRPr/>
            </a:pPr>
            <a:r>
              <a:rPr lang="ru-RU" b="1" dirty="0"/>
              <a:t>     Тип текста   </a:t>
            </a:r>
            <a:r>
              <a:rPr lang="ru-RU" sz="3600" dirty="0">
                <a:solidFill>
                  <a:srgbClr val="FF0000"/>
                </a:solidFill>
              </a:rPr>
              <a:t>(как излагается информация)</a:t>
            </a:r>
          </a:p>
        </p:txBody>
      </p:sp>
      <p:sp>
        <p:nvSpPr>
          <p:cNvPr id="3" name="Содержимое 2"/>
          <p:cNvSpPr>
            <a:spLocks noGrp="1"/>
          </p:cNvSpPr>
          <p:nvPr>
            <p:ph idx="1"/>
          </p:nvPr>
        </p:nvSpPr>
        <p:spPr>
          <a:xfrm>
            <a:off x="299804" y="692150"/>
            <a:ext cx="11422504" cy="5976938"/>
          </a:xfrm>
        </p:spPr>
        <p:txBody>
          <a:bodyPr>
            <a:normAutofit/>
          </a:bodyPr>
          <a:lstStyle/>
          <a:p>
            <a:pPr eaLnBrk="1" hangingPunct="1">
              <a:defRPr/>
            </a:pPr>
            <a:r>
              <a:rPr lang="ru-RU" b="1" dirty="0"/>
              <a:t>ПОВЕСТВОВАНИЕ</a:t>
            </a:r>
            <a:r>
              <a:rPr lang="ru-RU" dirty="0"/>
              <a:t> </a:t>
            </a:r>
            <a:r>
              <a:rPr lang="ru-RU" b="1" dirty="0">
                <a:solidFill>
                  <a:srgbClr val="FF0000"/>
                </a:solidFill>
              </a:rPr>
              <a:t>- текст-сообщение</a:t>
            </a:r>
            <a:r>
              <a:rPr lang="ru-RU" dirty="0">
                <a:solidFill>
                  <a:srgbClr val="FFFF00"/>
                </a:solidFill>
              </a:rPr>
              <a:t>, </a:t>
            </a:r>
            <a:r>
              <a:rPr lang="ru-RU" sz="2000" dirty="0"/>
              <a:t> </a:t>
            </a:r>
            <a:endParaRPr lang="ru-RU" dirty="0"/>
          </a:p>
          <a:p>
            <a:pPr eaLnBrk="1" hangingPunct="1">
              <a:defRPr/>
            </a:pPr>
            <a:r>
              <a:rPr lang="ru-RU" b="1" dirty="0"/>
              <a:t>ОПИСАНИЕ </a:t>
            </a:r>
            <a:r>
              <a:rPr lang="ru-RU" dirty="0"/>
              <a:t> </a:t>
            </a:r>
            <a:r>
              <a:rPr lang="ru-RU" b="1" dirty="0">
                <a:solidFill>
                  <a:srgbClr val="FF0000"/>
                </a:solidFill>
              </a:rPr>
              <a:t>- текст-характеристика</a:t>
            </a:r>
            <a:r>
              <a:rPr lang="ru-RU" dirty="0">
                <a:solidFill>
                  <a:srgbClr val="FFFF00"/>
                </a:solidFill>
              </a:rPr>
              <a:t>, </a:t>
            </a:r>
            <a:r>
              <a:rPr lang="ru-RU" sz="2000" dirty="0"/>
              <a:t> </a:t>
            </a:r>
            <a:endParaRPr lang="ru-RU" u="sng" dirty="0"/>
          </a:p>
          <a:p>
            <a:pPr eaLnBrk="1" hangingPunct="1">
              <a:defRPr/>
            </a:pPr>
            <a:r>
              <a:rPr lang="ru-RU" dirty="0"/>
              <a:t> </a:t>
            </a:r>
            <a:r>
              <a:rPr lang="ru-RU" b="1" dirty="0"/>
              <a:t>РАССУЖДЕНИЕ</a:t>
            </a:r>
            <a:r>
              <a:rPr lang="ru-RU" dirty="0"/>
              <a:t>  </a:t>
            </a:r>
            <a:r>
              <a:rPr lang="ru-RU" b="1" dirty="0">
                <a:solidFill>
                  <a:srgbClr val="FF0000"/>
                </a:solidFill>
              </a:rPr>
              <a:t>- текст-объяснение</a:t>
            </a:r>
            <a:r>
              <a:rPr lang="ru-RU" dirty="0">
                <a:solidFill>
                  <a:srgbClr val="FFFF00"/>
                </a:solidFill>
              </a:rPr>
              <a:t>, </a:t>
            </a:r>
            <a:r>
              <a:rPr lang="ru-RU" sz="2000" dirty="0"/>
              <a:t> </a:t>
            </a:r>
          </a:p>
          <a:p>
            <a:pPr eaLnBrk="1" hangingPunct="1">
              <a:buFont typeface="Wingdings" pitchFamily="2" charset="2"/>
              <a:buNone/>
              <a:defRPr/>
            </a:pPr>
            <a:r>
              <a:rPr lang="ru-RU" b="1" u="sng" dirty="0" err="1">
                <a:solidFill>
                  <a:srgbClr val="0070C0"/>
                </a:solidFill>
              </a:rPr>
              <a:t>Рассужд</a:t>
            </a:r>
            <a:r>
              <a:rPr lang="ru-RU" b="1" u="sng" dirty="0">
                <a:solidFill>
                  <a:srgbClr val="0070C0"/>
                </a:solidFill>
              </a:rPr>
              <a:t>. = </a:t>
            </a:r>
            <a:r>
              <a:rPr lang="ru-RU" u="sng" dirty="0"/>
              <a:t>посылка (тезис) + суждение 1 </a:t>
            </a:r>
          </a:p>
          <a:p>
            <a:pPr eaLnBrk="1" hangingPunct="1">
              <a:buFont typeface="Wingdings" pitchFamily="2" charset="2"/>
              <a:buNone/>
              <a:defRPr/>
            </a:pPr>
            <a:r>
              <a:rPr lang="ru-RU" dirty="0"/>
              <a:t>                        </a:t>
            </a:r>
            <a:r>
              <a:rPr lang="ru-RU" u="sng" dirty="0"/>
              <a:t> + сужден. 2 +  </a:t>
            </a:r>
            <a:r>
              <a:rPr lang="ru-RU" u="sng" dirty="0" err="1"/>
              <a:t>сужд</a:t>
            </a:r>
            <a:r>
              <a:rPr lang="ru-RU" u="sng" dirty="0"/>
              <a:t>. 3...  +  вывод</a:t>
            </a:r>
            <a:r>
              <a:rPr lang="ru-RU" u="sng" dirty="0">
                <a:solidFill>
                  <a:srgbClr val="FFFF00"/>
                </a:solidFill>
              </a:rPr>
              <a:t>.</a:t>
            </a:r>
            <a:endParaRPr lang="ru-RU" dirty="0">
              <a:solidFill>
                <a:srgbClr val="FFFF00"/>
              </a:solidFill>
            </a:endParaRPr>
          </a:p>
          <a:p>
            <a:pPr eaLnBrk="1" hangingPunct="1">
              <a:defRPr/>
            </a:pPr>
            <a:endParaRPr lang="ru-RU" dirty="0"/>
          </a:p>
          <a:p>
            <a:pPr eaLnBrk="1" hangingPunct="1">
              <a:defRPr/>
            </a:pPr>
            <a:endParaRPr lang="ru-RU" dirty="0"/>
          </a:p>
        </p:txBody>
      </p:sp>
    </p:spTree>
    <p:extLst>
      <p:ext uri="{BB962C8B-B14F-4D97-AF65-F5344CB8AC3E}">
        <p14:creationId xmlns:p14="http://schemas.microsoft.com/office/powerpoint/2010/main" val="1726278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981200" y="-785842"/>
            <a:ext cx="8229600" cy="285752"/>
          </a:xfrm>
        </p:spPr>
        <p:txBody>
          <a:bodyPr>
            <a:normAutofit fontScale="90000"/>
          </a:bodyPr>
          <a:lstStyle/>
          <a:p>
            <a:endParaRPr lang="ru-RU" dirty="0"/>
          </a:p>
        </p:txBody>
      </p:sp>
      <p:sp>
        <p:nvSpPr>
          <p:cNvPr id="3" name="Содержимое 2"/>
          <p:cNvSpPr>
            <a:spLocks noGrp="1"/>
          </p:cNvSpPr>
          <p:nvPr>
            <p:ph idx="1"/>
          </p:nvPr>
        </p:nvSpPr>
        <p:spPr>
          <a:xfrm>
            <a:off x="284813" y="1"/>
            <a:ext cx="11797259" cy="6550701"/>
          </a:xfrm>
        </p:spPr>
        <p:txBody>
          <a:bodyPr>
            <a:normAutofit fontScale="85000" lnSpcReduction="20000"/>
          </a:bodyPr>
          <a:lstStyle/>
          <a:p>
            <a:pPr lvl="0">
              <a:buNone/>
            </a:pPr>
            <a:r>
              <a:rPr lang="ru-RU" b="1" u="sng" dirty="0">
                <a:solidFill>
                  <a:srgbClr val="FF0000"/>
                </a:solidFill>
              </a:rPr>
              <a:t>Начало </a:t>
            </a:r>
            <a:r>
              <a:rPr lang="ru-RU" b="1" dirty="0" err="1">
                <a:solidFill>
                  <a:srgbClr val="FF0000"/>
                </a:solidFill>
              </a:rPr>
              <a:t>повест-я</a:t>
            </a:r>
            <a:r>
              <a:rPr lang="ru-RU" dirty="0">
                <a:solidFill>
                  <a:srgbClr val="FF0000"/>
                </a:solidFill>
              </a:rPr>
              <a:t>   </a:t>
            </a:r>
            <a:r>
              <a:rPr lang="ru-RU" dirty="0"/>
              <a:t>Варианты:</a:t>
            </a:r>
            <a:endParaRPr lang="ru-RU" sz="4000" dirty="0"/>
          </a:p>
          <a:p>
            <a:pPr lvl="0">
              <a:buFont typeface="Wingdings" pitchFamily="2" charset="2"/>
              <a:buChar char="§"/>
            </a:pPr>
            <a:r>
              <a:rPr lang="ru-RU" b="1" dirty="0"/>
              <a:t>обращение к адресату  </a:t>
            </a:r>
            <a:r>
              <a:rPr lang="ru-RU" dirty="0"/>
              <a:t>(</a:t>
            </a:r>
            <a:r>
              <a:rPr lang="ru-RU" i="1" dirty="0"/>
              <a:t>Друзья,  расскажу я вам такую историю….     Вася, помнишь, как мы с тобой….)</a:t>
            </a:r>
            <a:endParaRPr lang="ru-RU" sz="3600" i="1" dirty="0"/>
          </a:p>
          <a:p>
            <a:pPr lvl="0">
              <a:buFont typeface="Wingdings" pitchFamily="2" charset="2"/>
              <a:buChar char="§"/>
            </a:pPr>
            <a:r>
              <a:rPr lang="ru-RU" b="1" dirty="0"/>
              <a:t>общая мысль рассказа </a:t>
            </a:r>
            <a:r>
              <a:rPr lang="ru-RU" i="1" dirty="0"/>
              <a:t>( Учиться –всегда трудно… родителей нужно почитать…)</a:t>
            </a:r>
            <a:endParaRPr lang="ru-RU" sz="3600" i="1" dirty="0"/>
          </a:p>
          <a:p>
            <a:pPr lvl="0">
              <a:buFont typeface="Wingdings" pitchFamily="2" charset="2"/>
              <a:buChar char="§"/>
            </a:pPr>
            <a:r>
              <a:rPr lang="ru-RU" b="1" dirty="0"/>
              <a:t>общепринятая истина, высказанная в афористической форме </a:t>
            </a:r>
            <a:r>
              <a:rPr lang="ru-RU" i="1" dirty="0"/>
              <a:t>Горе человеку, когда он один… </a:t>
            </a:r>
            <a:endParaRPr lang="ru-RU" sz="3600" dirty="0"/>
          </a:p>
          <a:p>
            <a:pPr lvl="0">
              <a:buFont typeface="Wingdings" pitchFamily="2" charset="2"/>
              <a:buChar char="§"/>
            </a:pPr>
            <a:r>
              <a:rPr lang="ru-RU" dirty="0"/>
              <a:t>  </a:t>
            </a:r>
            <a:r>
              <a:rPr lang="ru-RU" b="1" dirty="0"/>
              <a:t>место, время, действующее лицо : где, когда, кто </a:t>
            </a:r>
            <a:r>
              <a:rPr lang="ru-RU" i="1" dirty="0"/>
              <a:t>( Было это в годы войны, когда каждый человек был на счету….       Город, в котором случилась эта история, только начинал строиться…)</a:t>
            </a:r>
            <a:endParaRPr lang="ru-RU" sz="3600" i="1" dirty="0"/>
          </a:p>
          <a:p>
            <a:pPr lvl="0">
              <a:buNone/>
            </a:pPr>
            <a:r>
              <a:rPr lang="ru-RU" b="1" u="sng" dirty="0">
                <a:solidFill>
                  <a:srgbClr val="FF0000"/>
                </a:solidFill>
              </a:rPr>
              <a:t>Середина</a:t>
            </a:r>
            <a:r>
              <a:rPr lang="ru-RU" b="1" dirty="0">
                <a:solidFill>
                  <a:srgbClr val="FF0000"/>
                </a:solidFill>
              </a:rPr>
              <a:t> </a:t>
            </a:r>
            <a:r>
              <a:rPr lang="ru-RU" b="1" dirty="0"/>
              <a:t>–</a:t>
            </a:r>
            <a:r>
              <a:rPr lang="ru-RU" dirty="0"/>
              <a:t> </a:t>
            </a:r>
            <a:r>
              <a:rPr lang="ru-RU" b="1" dirty="0"/>
              <a:t>режиссура самого повествования</a:t>
            </a:r>
            <a:r>
              <a:rPr lang="ru-RU" dirty="0"/>
              <a:t>:</a:t>
            </a:r>
            <a:endParaRPr lang="ru-RU" sz="4000" dirty="0"/>
          </a:p>
          <a:p>
            <a:pPr lvl="0">
              <a:buFont typeface="Wingdings" pitchFamily="2" charset="2"/>
              <a:buChar char="§"/>
            </a:pPr>
            <a:r>
              <a:rPr lang="ru-RU" dirty="0"/>
              <a:t>следуй естественному порядку кульминация истории, которая завершает середину</a:t>
            </a:r>
            <a:endParaRPr lang="ru-RU" sz="4000" dirty="0"/>
          </a:p>
          <a:p>
            <a:pPr lvl="0">
              <a:buFont typeface="Wingdings" pitchFamily="2" charset="2"/>
              <a:buChar char="§"/>
            </a:pPr>
            <a:r>
              <a:rPr lang="ru-RU" dirty="0"/>
              <a:t> начинай с самого необычного…</a:t>
            </a:r>
            <a:endParaRPr lang="ru-RU" sz="4000" dirty="0"/>
          </a:p>
          <a:p>
            <a:pPr lvl="0">
              <a:buNone/>
            </a:pPr>
            <a:r>
              <a:rPr lang="ru-RU" b="1" u="sng" dirty="0">
                <a:solidFill>
                  <a:srgbClr val="FF0000"/>
                </a:solidFill>
              </a:rPr>
              <a:t>Конец </a:t>
            </a:r>
            <a:r>
              <a:rPr lang="ru-RU" b="1" u="sng" dirty="0"/>
              <a:t> </a:t>
            </a:r>
            <a:r>
              <a:rPr lang="ru-RU" dirty="0"/>
              <a:t>=  </a:t>
            </a:r>
            <a:r>
              <a:rPr lang="ru-RU" b="1" dirty="0"/>
              <a:t>развязка истории, </a:t>
            </a:r>
            <a:r>
              <a:rPr lang="ru-RU" dirty="0"/>
              <a:t>можно дать и нравственную мысль = в</a:t>
            </a:r>
            <a:r>
              <a:rPr lang="ru-RU" b="1" dirty="0"/>
              <a:t>ывод</a:t>
            </a:r>
            <a:endParaRPr lang="ru-RU" sz="4000" b="1" dirty="0"/>
          </a:p>
          <a:p>
            <a:pPr>
              <a:buNone/>
            </a:pPr>
            <a:r>
              <a:rPr lang="ru-RU" i="1" dirty="0"/>
              <a:t>( Вот так и закончилась эта история… Век живи – век учись…)</a:t>
            </a:r>
          </a:p>
          <a:p>
            <a:pPr>
              <a:buNone/>
            </a:pPr>
            <a:endParaRPr lang="ru-RU" b="1" dirty="0"/>
          </a:p>
          <a:p>
            <a:pPr>
              <a:buNone/>
            </a:pPr>
            <a:endParaRPr lang="ru-RU" b="1" dirty="0"/>
          </a:p>
          <a:p>
            <a:pPr algn="ctr">
              <a:buNone/>
            </a:pPr>
            <a:r>
              <a:rPr lang="ru-RU" b="1" dirty="0"/>
              <a:t>УСТНЫЙ РАССКАЗ:</a:t>
            </a:r>
            <a:r>
              <a:rPr lang="ru-RU" dirty="0"/>
              <a:t> </a:t>
            </a:r>
          </a:p>
          <a:p>
            <a:pPr>
              <a:buNone/>
            </a:pPr>
            <a:r>
              <a:rPr lang="ru-RU" dirty="0"/>
              <a:t>учитываем ЧТО КОМУ С КАКОЙ ЦЕЛЬЮ   рассказывается! </a:t>
            </a:r>
            <a:endParaRPr lang="ru-RU" sz="4000" dirty="0"/>
          </a:p>
          <a:p>
            <a:pPr>
              <a:buNone/>
            </a:pPr>
            <a:endParaRPr lang="ru-RU" sz="4000" dirty="0"/>
          </a:p>
        </p:txBody>
      </p:sp>
    </p:spTree>
    <p:extLst>
      <p:ext uri="{BB962C8B-B14F-4D97-AF65-F5344CB8AC3E}">
        <p14:creationId xmlns:p14="http://schemas.microsoft.com/office/powerpoint/2010/main" val="381691742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2198</TotalTime>
  <Words>5242</Words>
  <Application>Microsoft Office PowerPoint</Application>
  <PresentationFormat>Широкоэкранный</PresentationFormat>
  <Paragraphs>272</Paragraphs>
  <Slides>34</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34</vt:i4>
      </vt:variant>
    </vt:vector>
  </HeadingPairs>
  <TitlesOfParts>
    <vt:vector size="43" baseType="lpstr">
      <vt:lpstr>Arial</vt:lpstr>
      <vt:lpstr>Arial Black</vt:lpstr>
      <vt:lpstr>Calibri</vt:lpstr>
      <vt:lpstr>Calibri Light</vt:lpstr>
      <vt:lpstr>Roboto</vt:lpstr>
      <vt:lpstr>Symbol</vt:lpstr>
      <vt:lpstr>Times New Roman</vt:lpstr>
      <vt:lpstr>Wingdings</vt:lpstr>
      <vt:lpstr>Тема Office</vt:lpstr>
      <vt:lpstr>Аргументация  в публичной речи</vt:lpstr>
      <vt:lpstr> РИТОРИЧЕСКИЙ ТЕКСТ   </vt:lpstr>
      <vt:lpstr>Анализ выступления товарища</vt:lpstr>
      <vt:lpstr>Пример отзыва= как НЕ надо</vt:lpstr>
      <vt:lpstr>Примерный текст анализа речи выступающего</vt:lpstr>
      <vt:lpstr>Презентация PowerPoint</vt:lpstr>
      <vt:lpstr>Приемы привлечения внимания: </vt:lpstr>
      <vt:lpstr>     Тип текста   (как излагается информация)</vt:lpstr>
      <vt:lpstr>Презентация PowerPoint</vt:lpstr>
      <vt:lpstr>Презентация PowerPoint</vt:lpstr>
      <vt:lpstr>Виды рассуждений </vt:lpstr>
      <vt:lpstr>Структура строгой (классической) или прямой хрии</vt:lpstr>
      <vt:lpstr>Структура нестрогой (свободной) хрии </vt:lpstr>
      <vt:lpstr>«Противник, вскрывающий ваши ошибки, полезнее для вас, чем друг, пытающийся их скрыть».</vt:lpstr>
      <vt:lpstr>«Гений и злодейство две вещи несовместные» А.Пушкин</vt:lpstr>
      <vt:lpstr>Презентация PowerPoint</vt:lpstr>
      <vt:lpstr>Презентация PowerPoint</vt:lpstr>
      <vt:lpstr>Презентация PowerPoint</vt:lpstr>
      <vt:lpstr>      Система  аргументации  </vt:lpstr>
      <vt:lpstr>Источник аргументации</vt:lpstr>
      <vt:lpstr>Виды аргументов (лат. аrgumеntum —  от глагола аrguа — “показываю, выясняю, доказываю”). </vt:lpstr>
      <vt:lpstr>Как изобретение мысли связано с образом автора речи, отвечающего на вопрос        «Если бы я был президентом?»   </vt:lpstr>
      <vt:lpstr>Презентация PowerPoint</vt:lpstr>
      <vt:lpstr>Алкоголь - яд для человеческого организма. </vt:lpstr>
      <vt:lpstr>Презентация PowerPoint</vt:lpstr>
      <vt:lpstr>Тема: Матерный язык </vt:lpstr>
      <vt:lpstr>Презентация PowerPoint</vt:lpstr>
      <vt:lpstr>Преподаватель вуза получают меньше, чем бизнесмены</vt:lpstr>
      <vt:lpstr>Комплексный риторический анализ текста </vt:lpstr>
      <vt:lpstr>Тема: Лирики и физики</vt:lpstr>
      <vt:lpstr>  Марина  Цветаева.   Поэт о критике.   Для кого я пишу </vt:lpstr>
      <vt:lpstr>Эльдар Тагиев "Аргументация".</vt:lpstr>
      <vt:lpstr>Анализ речи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Аргументация  в публичной речи</dc:title>
  <dc:creator>ольга будко</dc:creator>
  <cp:lastModifiedBy>ольга будко</cp:lastModifiedBy>
  <cp:revision>27</cp:revision>
  <dcterms:created xsi:type="dcterms:W3CDTF">2020-11-09T19:50:56Z</dcterms:created>
  <dcterms:modified xsi:type="dcterms:W3CDTF">2020-11-27T20:39:45Z</dcterms:modified>
</cp:coreProperties>
</file>