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7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77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C9351-D5DD-4651-9318-8F4F22E2A3C1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2FDA9-A340-4F3B-926A-3229C5013A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4749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C9351-D5DD-4651-9318-8F4F22E2A3C1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2FDA9-A340-4F3B-926A-3229C5013A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9382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C9351-D5DD-4651-9318-8F4F22E2A3C1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2FDA9-A340-4F3B-926A-3229C5013A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0621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C9351-D5DD-4651-9318-8F4F22E2A3C1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2FDA9-A340-4F3B-926A-3229C5013A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2028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C9351-D5DD-4651-9318-8F4F22E2A3C1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2FDA9-A340-4F3B-926A-3229C5013A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0071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C9351-D5DD-4651-9318-8F4F22E2A3C1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2FDA9-A340-4F3B-926A-3229C5013A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2141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C9351-D5DD-4651-9318-8F4F22E2A3C1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2FDA9-A340-4F3B-926A-3229C5013A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843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C9351-D5DD-4651-9318-8F4F22E2A3C1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2FDA9-A340-4F3B-926A-3229C5013A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3079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C9351-D5DD-4651-9318-8F4F22E2A3C1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2FDA9-A340-4F3B-926A-3229C5013A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0064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C9351-D5DD-4651-9318-8F4F22E2A3C1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2FDA9-A340-4F3B-926A-3229C5013A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069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C9351-D5DD-4651-9318-8F4F22E2A3C1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2FDA9-A340-4F3B-926A-3229C5013A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770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FC9351-D5DD-4651-9318-8F4F22E2A3C1}" type="datetimeFigureOut">
              <a:rPr lang="ru-RU" smtClean="0"/>
              <a:t>23.12.2020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2FDA9-A340-4F3B-926A-3229C5013A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5579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Однослойные</a:t>
            </a:r>
            <a:r>
              <a:rPr lang="en-US" dirty="0"/>
              <a:t> </a:t>
            </a:r>
            <a:r>
              <a:rPr lang="ru-RU" dirty="0"/>
              <a:t>п</a:t>
            </a:r>
            <a:r>
              <a:rPr lang="en-US" dirty="0" err="1"/>
              <a:t>ерцептроны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21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В современном понимании </a:t>
            </a:r>
            <a:r>
              <a:rPr lang="ru-RU" b="1" dirty="0" err="1"/>
              <a:t>перцептроны</a:t>
            </a:r>
            <a:r>
              <a:rPr lang="ru-RU" b="1" dirty="0"/>
              <a:t> </a:t>
            </a:r>
            <a:r>
              <a:rPr lang="ru-RU" dirty="0"/>
              <a:t>представляют собой:</a:t>
            </a:r>
          </a:p>
          <a:p>
            <a:pPr>
              <a:buFont typeface="Wingdings" pitchFamily="2" charset="2"/>
              <a:buChar char="§"/>
            </a:pPr>
            <a:r>
              <a:rPr lang="ru-RU" dirty="0"/>
              <a:t>однослойные или многослойные искусственные нейронные сети </a:t>
            </a:r>
          </a:p>
          <a:p>
            <a:pPr>
              <a:buFont typeface="Wingdings" pitchFamily="2" charset="2"/>
              <a:buChar char="§"/>
            </a:pPr>
            <a:r>
              <a:rPr lang="ru-RU" dirty="0"/>
              <a:t>прямого распространения</a:t>
            </a:r>
          </a:p>
          <a:p>
            <a:pPr>
              <a:buFont typeface="Wingdings" pitchFamily="2" charset="2"/>
              <a:buChar char="§"/>
            </a:pPr>
            <a:r>
              <a:rPr lang="ru-RU" dirty="0"/>
              <a:t>с бинарными или аналоговыми выходными сигналами,</a:t>
            </a:r>
          </a:p>
          <a:p>
            <a:pPr>
              <a:buFont typeface="Wingdings" pitchFamily="2" charset="2"/>
              <a:buChar char="§"/>
            </a:pPr>
            <a:r>
              <a:rPr lang="ru-RU" dirty="0"/>
              <a:t>обучающиеся с учителем. </a:t>
            </a:r>
          </a:p>
          <a:p>
            <a:pPr marL="0" indent="0">
              <a:buNone/>
            </a:pPr>
            <a:r>
              <a:rPr lang="ru-RU" dirty="0"/>
              <a:t>Они хорошо подходят для решения нескольких типов задач:</a:t>
            </a:r>
          </a:p>
          <a:p>
            <a:pPr>
              <a:buFont typeface="Wingdings" pitchFamily="2" charset="2"/>
              <a:buChar char="§"/>
            </a:pPr>
            <a:r>
              <a:rPr lang="ru-RU" dirty="0"/>
              <a:t>аппроксимации данных, </a:t>
            </a:r>
          </a:p>
          <a:p>
            <a:pPr>
              <a:buFont typeface="Wingdings" pitchFamily="2" charset="2"/>
              <a:buChar char="§"/>
            </a:pPr>
            <a:r>
              <a:rPr lang="ru-RU" dirty="0"/>
              <a:t>прогнозирования состояния на основе временного ряда,</a:t>
            </a:r>
          </a:p>
          <a:p>
            <a:pPr>
              <a:buFont typeface="Wingdings" pitchFamily="2" charset="2"/>
              <a:buChar char="§"/>
            </a:pPr>
            <a:r>
              <a:rPr lang="ru-RU" dirty="0"/>
              <a:t>распознавания образов</a:t>
            </a:r>
          </a:p>
          <a:p>
            <a:pPr>
              <a:buFont typeface="Wingdings" pitchFamily="2" charset="2"/>
              <a:buChar char="§"/>
            </a:pPr>
            <a:r>
              <a:rPr lang="ru-RU" dirty="0"/>
              <a:t>классификации, </a:t>
            </a:r>
          </a:p>
          <a:p>
            <a:pPr marL="0" indent="0">
              <a:buNone/>
            </a:pPr>
            <a:r>
              <a:rPr lang="ru-RU" dirty="0"/>
              <a:t>а также могут быть использованы в других задачах сами по себе или совместно с другими методами моделирования.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875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6856"/>
            <a:ext cx="9036496" cy="977132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Структура однослойного перцептрона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2960" y="908720"/>
            <a:ext cx="4042792" cy="5793655"/>
          </a:xfrm>
        </p:spPr>
        <p:txBody>
          <a:bodyPr>
            <a:normAutofit fontScale="47500" lnSpcReduction="20000"/>
          </a:bodyPr>
          <a:lstStyle/>
          <a:p>
            <a:pPr marL="0" indent="357188" algn="just">
              <a:buNone/>
            </a:pPr>
            <a:r>
              <a:rPr lang="en-US" sz="3800" i="1" dirty="0"/>
              <a:t>M </a:t>
            </a:r>
            <a:r>
              <a:rPr lang="ru-RU" sz="3800" dirty="0"/>
              <a:t>входами и </a:t>
            </a:r>
            <a:r>
              <a:rPr lang="en-US" sz="3800" i="1" dirty="0"/>
              <a:t>K </a:t>
            </a:r>
            <a:r>
              <a:rPr lang="ru-RU" sz="3800" dirty="0"/>
              <a:t>выходами</a:t>
            </a:r>
          </a:p>
          <a:p>
            <a:pPr marL="0" indent="357188" algn="just"/>
            <a:r>
              <a:rPr lang="ru-RU" sz="3800" dirty="0"/>
              <a:t>Количество весовых коэффициентов (</a:t>
            </a:r>
            <a:r>
              <a:rPr lang="en-US" sz="3800" i="1" dirty="0" err="1"/>
              <a:t>Nw</a:t>
            </a:r>
            <a:r>
              <a:rPr lang="ru-RU" sz="3800" dirty="0"/>
              <a:t>), настраиваемых в процессе обучения, рассчитывается следующим образом:</a:t>
            </a:r>
          </a:p>
          <a:p>
            <a:pPr marL="0" indent="357188" algn="just">
              <a:buNone/>
            </a:pPr>
            <a:r>
              <a:rPr lang="en-US" sz="3800" i="1" dirty="0"/>
              <a:t>N w  </a:t>
            </a:r>
            <a:r>
              <a:rPr lang="en-US" sz="3800" dirty="0"/>
              <a:t>= (</a:t>
            </a:r>
            <a:r>
              <a:rPr lang="en-US" sz="3800" i="1" dirty="0"/>
              <a:t>M </a:t>
            </a:r>
            <a:r>
              <a:rPr lang="en-US" sz="3800" dirty="0"/>
              <a:t>+ </a:t>
            </a:r>
            <a:r>
              <a:rPr lang="ru-RU" sz="3800" dirty="0"/>
              <a:t>1</a:t>
            </a:r>
            <a:r>
              <a:rPr lang="en-US" sz="3800" dirty="0"/>
              <a:t>)× </a:t>
            </a:r>
            <a:r>
              <a:rPr lang="en-US" sz="3800" i="1" dirty="0"/>
              <a:t>K </a:t>
            </a:r>
            <a:r>
              <a:rPr lang="ru-RU" sz="3800" dirty="0"/>
              <a:t>.</a:t>
            </a:r>
          </a:p>
          <a:p>
            <a:pPr marL="0" indent="357188" algn="just"/>
            <a:r>
              <a:rPr lang="ru-RU" sz="3800" dirty="0"/>
              <a:t>Для каждого нейрона сети помимо </a:t>
            </a:r>
            <a:r>
              <a:rPr lang="ru-RU" sz="3800" dirty="0" err="1"/>
              <a:t>синаптических</a:t>
            </a:r>
            <a:r>
              <a:rPr lang="ru-RU" sz="3800" dirty="0"/>
              <a:t> связей с элементами входного вектора настраивается связь с фиктивным единичным входом (коэффициент смещения).</a:t>
            </a:r>
          </a:p>
          <a:p>
            <a:pPr marL="0" indent="357188" algn="just"/>
            <a:r>
              <a:rPr lang="ru-RU" sz="3800" dirty="0"/>
              <a:t>Так как выходные переменные могут принимать как бинарные, так и аналоговые значения, выбор вида активационных функций ограничен только областью допустимых значений выходных сигналов, принятой для нормализации.</a:t>
            </a:r>
            <a:endParaRPr lang="ru-RU" dirty="0"/>
          </a:p>
        </p:txBody>
      </p:sp>
      <p:pic>
        <p:nvPicPr>
          <p:cNvPr id="1026" name="Picture 2">
            <a:extLst>
              <a:ext uri="{FF2B5EF4-FFF2-40B4-BE49-F238E27FC236}">
                <a16:creationId xmlns="" xmlns:a16="http://schemas.microsoft.com/office/drawing/2014/main" id="{AA2F7004-73AF-4A5E-96A0-AB1B5E1859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529657"/>
            <a:ext cx="4495382" cy="428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330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036496" cy="1143000"/>
          </a:xfrm>
        </p:spPr>
        <p:txBody>
          <a:bodyPr>
            <a:normAutofit/>
          </a:bodyPr>
          <a:lstStyle/>
          <a:p>
            <a:r>
              <a:rPr lang="ru-RU" sz="2200" dirty="0"/>
              <a:t>Итерационный а</a:t>
            </a:r>
            <a:r>
              <a:rPr lang="en-US" sz="2200" dirty="0" err="1"/>
              <a:t>лгоритм</a:t>
            </a:r>
            <a:r>
              <a:rPr lang="en-US" sz="2200" dirty="0"/>
              <a:t> </a:t>
            </a:r>
            <a:r>
              <a:rPr lang="ru-RU" sz="2200" b="1" dirty="0"/>
              <a:t>метода </a:t>
            </a:r>
            <a:r>
              <a:rPr lang="ru-RU" sz="2200" b="1" dirty="0" err="1"/>
              <a:t>Уидроу</a:t>
            </a:r>
            <a:r>
              <a:rPr lang="ru-RU" sz="2200" b="1" dirty="0"/>
              <a:t>–</a:t>
            </a:r>
            <a:r>
              <a:rPr lang="ru-RU" sz="2200" b="1" dirty="0" err="1"/>
              <a:t>Хоффа</a:t>
            </a:r>
            <a:r>
              <a:rPr lang="ru-RU" sz="2200" dirty="0"/>
              <a:t> (дельта-правило)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980728"/>
                <a:ext cx="8640960" cy="5400600"/>
              </a:xfrm>
            </p:spPr>
            <p:txBody>
              <a:bodyPr>
                <a:normAutofit fontScale="32500" lnSpcReduction="20000"/>
              </a:bodyPr>
              <a:lstStyle/>
              <a:p>
                <a:pPr marL="0" lvl="0" indent="0">
                  <a:buNone/>
                </a:pPr>
                <a:r>
                  <a:rPr lang="ru-RU" sz="4800" dirty="0"/>
                  <a:t>1. Весовые коэффициенты однослойного </a:t>
                </a:r>
                <a:r>
                  <a:rPr lang="ru-RU" sz="4800" dirty="0" err="1"/>
                  <a:t>перцептрона</a:t>
                </a:r>
                <a:r>
                  <a:rPr lang="ru-RU" sz="4800" dirty="0"/>
                  <a:t> выбранной структуры инициализируются небольшими по абсолютной величине (не более </a:t>
                </a:r>
                <a:r>
                  <a:rPr lang="en-US" sz="4800" i="1" dirty="0"/>
                  <a:t>M</a:t>
                </a:r>
                <a:r>
                  <a:rPr lang="ru-RU" sz="4800" baseline="30000" dirty="0"/>
                  <a:t>–1</a:t>
                </a:r>
                <a:r>
                  <a:rPr lang="ru-RU" sz="4800" dirty="0"/>
                  <a:t>) случайными значениями.</a:t>
                </a:r>
              </a:p>
              <a:p>
                <a:pPr marL="0" indent="0">
                  <a:buNone/>
                </a:pPr>
                <a:r>
                  <a:rPr lang="ru-RU" sz="4800" dirty="0"/>
                  <a:t>2. Н</a:t>
                </a:r>
                <a:r>
                  <a:rPr lang="ru-RU" sz="4800" dirty="0">
                    <a:effectLst/>
                  </a:rPr>
                  <a:t>а</a:t>
                </a:r>
                <a:r>
                  <a:rPr lang="ru-RU" sz="4800" dirty="0"/>
                  <a:t> </a:t>
                </a:r>
                <a:r>
                  <a:rPr lang="ru-RU" sz="4800" dirty="0">
                    <a:effectLst/>
                  </a:rPr>
                  <a:t>в</a:t>
                </a:r>
                <a:r>
                  <a:rPr lang="ru-RU" sz="4800" dirty="0"/>
                  <a:t>х</a:t>
                </a:r>
                <a:r>
                  <a:rPr lang="ru-RU" sz="4800" dirty="0">
                    <a:effectLst/>
                  </a:rPr>
                  <a:t>о</a:t>
                </a:r>
                <a:r>
                  <a:rPr lang="ru-RU" sz="4800" dirty="0"/>
                  <a:t>д</a:t>
                </a:r>
                <a:r>
                  <a:rPr lang="ru-RU" sz="4800" dirty="0">
                    <a:effectLst/>
                  </a:rPr>
                  <a:t>ы</a:t>
                </a:r>
                <a:r>
                  <a:rPr lang="ru-RU" sz="4800" dirty="0"/>
                  <a:t> </a:t>
                </a:r>
                <a:r>
                  <a:rPr lang="ru-RU" sz="4800" dirty="0" err="1"/>
                  <a:t>п</a:t>
                </a:r>
                <a:r>
                  <a:rPr lang="ru-RU" sz="4800" dirty="0" err="1">
                    <a:effectLst/>
                  </a:rPr>
                  <a:t>е</a:t>
                </a:r>
                <a:r>
                  <a:rPr lang="ru-RU" sz="4800" dirty="0" err="1"/>
                  <a:t>р</a:t>
                </a:r>
                <a:r>
                  <a:rPr lang="ru-RU" sz="4800" dirty="0" err="1">
                    <a:effectLst/>
                  </a:rPr>
                  <a:t>ц</a:t>
                </a:r>
                <a:r>
                  <a:rPr lang="ru-RU" sz="4800" dirty="0" err="1"/>
                  <a:t>еп</a:t>
                </a:r>
                <a:r>
                  <a:rPr lang="ru-RU" sz="4800" dirty="0" err="1">
                    <a:effectLst/>
                  </a:rPr>
                  <a:t>тр</a:t>
                </a:r>
                <a:r>
                  <a:rPr lang="ru-RU" sz="4800" dirty="0" err="1"/>
                  <a:t>о</a:t>
                </a:r>
                <a:r>
                  <a:rPr lang="ru-RU" sz="4800" dirty="0" err="1">
                    <a:effectLst/>
                  </a:rPr>
                  <a:t>на</a:t>
                </a:r>
                <a:r>
                  <a:rPr lang="ru-RU" sz="4800" dirty="0"/>
                  <a:t> </a:t>
                </a:r>
                <a:r>
                  <a:rPr lang="ru-RU" sz="4800" dirty="0">
                    <a:effectLst/>
                  </a:rPr>
                  <a:t>п</a:t>
                </a:r>
                <a:r>
                  <a:rPr lang="ru-RU" sz="4800" dirty="0"/>
                  <a:t>о</a:t>
                </a:r>
                <a:r>
                  <a:rPr lang="ru-RU" sz="4800" dirty="0">
                    <a:effectLst/>
                  </a:rPr>
                  <a:t>д</a:t>
                </a:r>
                <a:r>
                  <a:rPr lang="ru-RU" sz="4800" dirty="0"/>
                  <a:t>а</a:t>
                </a:r>
                <a:r>
                  <a:rPr lang="ru-RU" sz="4800" dirty="0">
                    <a:effectLst/>
                  </a:rPr>
                  <a:t>е</a:t>
                </a:r>
                <a:r>
                  <a:rPr lang="ru-RU" sz="4800" dirty="0"/>
                  <a:t>т</a:t>
                </a:r>
                <a:r>
                  <a:rPr lang="ru-RU" sz="4800" dirty="0">
                    <a:effectLst/>
                  </a:rPr>
                  <a:t>ся</a:t>
                </a:r>
                <a:r>
                  <a:rPr lang="ru-RU" sz="4800" dirty="0"/>
                  <a:t> в</a:t>
                </a:r>
                <a:r>
                  <a:rPr lang="ru-RU" sz="4800" dirty="0">
                    <a:effectLst/>
                  </a:rPr>
                  <a:t>х</a:t>
                </a:r>
                <a:r>
                  <a:rPr lang="ru-RU" sz="4800" dirty="0"/>
                  <a:t>о</a:t>
                </a:r>
                <a:r>
                  <a:rPr lang="ru-RU" sz="4800" dirty="0">
                    <a:effectLst/>
                  </a:rPr>
                  <a:t>д</a:t>
                </a:r>
                <a:r>
                  <a:rPr lang="ru-RU" sz="4800" dirty="0"/>
                  <a:t>н</a:t>
                </a:r>
                <a:r>
                  <a:rPr lang="ru-RU" sz="4800" dirty="0">
                    <a:effectLst/>
                  </a:rPr>
                  <a:t>ой</a:t>
                </a:r>
                <a:r>
                  <a:rPr lang="ru-RU" sz="4800" dirty="0"/>
                  <a:t> в</a:t>
                </a:r>
                <a:r>
                  <a:rPr lang="ru-RU" sz="4800" dirty="0">
                    <a:effectLst/>
                  </a:rPr>
                  <a:t>ек</a:t>
                </a:r>
                <a:r>
                  <a:rPr lang="ru-RU" sz="4800" dirty="0"/>
                  <a:t>т</a:t>
                </a:r>
                <a:r>
                  <a:rPr lang="ru-RU" sz="4800" dirty="0">
                    <a:effectLst/>
                  </a:rPr>
                  <a:t>ор</a:t>
                </a:r>
                <a:r>
                  <a:rPr lang="ru-RU" sz="4800" dirty="0"/>
                  <a:t> </a:t>
                </a:r>
                <a:r>
                  <a:rPr lang="ru-RU" sz="4800" dirty="0">
                    <a:effectLst/>
                  </a:rPr>
                  <a:t>о</a:t>
                </a:r>
                <a:r>
                  <a:rPr lang="ru-RU" sz="4800" dirty="0"/>
                  <a:t>дн</a:t>
                </a:r>
                <a:r>
                  <a:rPr lang="ru-RU" sz="4800" dirty="0">
                    <a:effectLst/>
                  </a:rPr>
                  <a:t>о</a:t>
                </a:r>
                <a:r>
                  <a:rPr lang="ru-RU" sz="4800" dirty="0"/>
                  <a:t>г</a:t>
                </a:r>
                <a:r>
                  <a:rPr lang="ru-RU" sz="4800" dirty="0">
                    <a:effectLst/>
                  </a:rPr>
                  <a:t>о</a:t>
                </a:r>
                <a:r>
                  <a:rPr lang="ru-RU" sz="4800" dirty="0"/>
                  <a:t> </a:t>
                </a:r>
                <a:r>
                  <a:rPr lang="ru-RU" sz="4800" dirty="0">
                    <a:effectLst/>
                  </a:rPr>
                  <a:t>из</a:t>
                </a:r>
                <a:r>
                  <a:rPr lang="ru-RU" sz="4800" dirty="0"/>
                  <a:t> п</a:t>
                </a:r>
                <a:r>
                  <a:rPr lang="ru-RU" sz="4800" dirty="0">
                    <a:effectLst/>
                  </a:rPr>
                  <a:t>ри</a:t>
                </a:r>
                <a:r>
                  <a:rPr lang="ru-RU" sz="4800" dirty="0"/>
                  <a:t>м</a:t>
                </a:r>
                <a:r>
                  <a:rPr lang="ru-RU" sz="4800" dirty="0">
                    <a:effectLst/>
                  </a:rPr>
                  <a:t>еров</a:t>
                </a:r>
                <a:r>
                  <a:rPr lang="ru-RU" sz="4800" dirty="0"/>
                  <a:t> о</a:t>
                </a:r>
                <a:r>
                  <a:rPr lang="ru-RU" sz="4800" dirty="0">
                    <a:effectLst/>
                  </a:rPr>
                  <a:t>б</a:t>
                </a:r>
                <a:r>
                  <a:rPr lang="ru-RU" sz="4800" dirty="0"/>
                  <a:t>у</a:t>
                </a:r>
                <a:r>
                  <a:rPr lang="ru-RU" sz="4800" dirty="0">
                    <a:effectLst/>
                  </a:rPr>
                  <a:t>чающей</a:t>
                </a:r>
                <a:r>
                  <a:rPr lang="ru-RU" sz="4800" dirty="0"/>
                  <a:t> в</a:t>
                </a:r>
                <a:r>
                  <a:rPr lang="ru-RU" sz="4800" dirty="0">
                    <a:effectLst/>
                  </a:rPr>
                  <a:t>ы</a:t>
                </a:r>
                <a:r>
                  <a:rPr lang="ru-RU" sz="4800" dirty="0"/>
                  <a:t>б</a:t>
                </a:r>
                <a:r>
                  <a:rPr lang="ru-RU" sz="4800" dirty="0">
                    <a:effectLst/>
                  </a:rPr>
                  <a:t>о</a:t>
                </a:r>
                <a:r>
                  <a:rPr lang="ru-RU" sz="4800" dirty="0"/>
                  <a:t>р</a:t>
                </a:r>
                <a:r>
                  <a:rPr lang="ru-RU" sz="4800" dirty="0">
                    <a:effectLst/>
                  </a:rPr>
                  <a:t>к</a:t>
                </a:r>
                <a:r>
                  <a:rPr lang="ru-RU" sz="4800" dirty="0"/>
                  <a:t>и</a:t>
                </a:r>
                <a:r>
                  <a:rPr lang="ru-RU" sz="4800" dirty="0">
                    <a:effectLst/>
                  </a:rPr>
                  <a:t>.</a:t>
                </a:r>
                <a:r>
                  <a:rPr lang="ru-RU" sz="4800" dirty="0"/>
                  <a:t> П</a:t>
                </a:r>
                <a:r>
                  <a:rPr lang="ru-RU" sz="4800" dirty="0">
                    <a:effectLst/>
                  </a:rPr>
                  <a:t>р</a:t>
                </a:r>
                <a:r>
                  <a:rPr lang="ru-RU" sz="4800" dirty="0"/>
                  <a:t>о</a:t>
                </a:r>
                <a:r>
                  <a:rPr lang="ru-RU" sz="4800" dirty="0">
                    <a:effectLst/>
                  </a:rPr>
                  <a:t>из</a:t>
                </a:r>
                <a:r>
                  <a:rPr lang="ru-RU" sz="4800" dirty="0"/>
                  <a:t>вод</a:t>
                </a:r>
                <a:r>
                  <a:rPr lang="ru-RU" sz="4800" dirty="0">
                    <a:effectLst/>
                  </a:rPr>
                  <a:t>ится</a:t>
                </a:r>
                <a:r>
                  <a:rPr lang="ru-RU" sz="4800" dirty="0"/>
                  <a:t> п</a:t>
                </a:r>
                <a:r>
                  <a:rPr lang="ru-RU" sz="4800" dirty="0">
                    <a:effectLst/>
                  </a:rPr>
                  <a:t>ря</a:t>
                </a:r>
                <a:r>
                  <a:rPr lang="ru-RU" sz="4800" dirty="0"/>
                  <a:t>м</a:t>
                </a:r>
                <a:r>
                  <a:rPr lang="ru-RU" sz="4800" dirty="0">
                    <a:effectLst/>
                  </a:rPr>
                  <a:t>ое</a:t>
                </a:r>
                <a:r>
                  <a:rPr lang="ru-RU" sz="4800" dirty="0"/>
                  <a:t> </a:t>
                </a:r>
                <a:r>
                  <a:rPr lang="ru-RU" sz="4800" dirty="0">
                    <a:effectLst/>
                  </a:rPr>
                  <a:t>ра</a:t>
                </a:r>
                <a:r>
                  <a:rPr lang="ru-RU" sz="4800" dirty="0"/>
                  <a:t>сп</a:t>
                </a:r>
                <a:r>
                  <a:rPr lang="ru-RU" sz="4800" dirty="0">
                    <a:effectLst/>
                  </a:rPr>
                  <a:t>р</a:t>
                </a:r>
                <a:r>
                  <a:rPr lang="ru-RU" sz="4800" dirty="0"/>
                  <a:t>о</a:t>
                </a:r>
                <a:r>
                  <a:rPr lang="ru-RU" sz="4800" dirty="0">
                    <a:effectLst/>
                  </a:rPr>
                  <a:t>стр</a:t>
                </a:r>
                <a:r>
                  <a:rPr lang="ru-RU" sz="4800" dirty="0"/>
                  <a:t>а</a:t>
                </a:r>
                <a:r>
                  <a:rPr lang="ru-RU" sz="4800" dirty="0">
                    <a:effectLst/>
                  </a:rPr>
                  <a:t>не</a:t>
                </a:r>
                <a:r>
                  <a:rPr lang="ru-RU" sz="4800" dirty="0"/>
                  <a:t>н</a:t>
                </a:r>
                <a:r>
                  <a:rPr lang="ru-RU" sz="4800" dirty="0">
                    <a:effectLst/>
                  </a:rPr>
                  <a:t>ие</a:t>
                </a:r>
                <a:r>
                  <a:rPr lang="ru-RU" sz="4800" dirty="0"/>
                  <a:t> </a:t>
                </a:r>
                <a:r>
                  <a:rPr lang="ru-RU" sz="4800" dirty="0">
                    <a:effectLst/>
                  </a:rPr>
                  <a:t>си</a:t>
                </a:r>
                <a:r>
                  <a:rPr lang="ru-RU" sz="4800" dirty="0"/>
                  <a:t>г</a:t>
                </a:r>
                <a:r>
                  <a:rPr lang="ru-RU" sz="4800" dirty="0">
                    <a:effectLst/>
                  </a:rPr>
                  <a:t>на</a:t>
                </a:r>
                <a:r>
                  <a:rPr lang="ru-RU" sz="4800" dirty="0"/>
                  <a:t>ло</a:t>
                </a:r>
                <a:r>
                  <a:rPr lang="ru-RU" sz="4800" dirty="0">
                    <a:effectLst/>
                  </a:rPr>
                  <a:t>в по</a:t>
                </a:r>
                <a:r>
                  <a:rPr lang="ru-RU" sz="4800" dirty="0"/>
                  <a:t> </a:t>
                </a:r>
                <a:r>
                  <a:rPr lang="ru-RU" sz="4800" dirty="0">
                    <a:effectLst/>
                  </a:rPr>
                  <a:t>се</a:t>
                </a:r>
                <a:r>
                  <a:rPr lang="ru-RU" sz="4800" dirty="0"/>
                  <a:t>т</a:t>
                </a:r>
                <a:r>
                  <a:rPr lang="ru-RU" sz="4800" dirty="0">
                    <a:effectLst/>
                  </a:rPr>
                  <a:t>и</a:t>
                </a:r>
                <a:r>
                  <a:rPr lang="ru-RU" sz="4800" dirty="0"/>
                  <a:t> </a:t>
                </a:r>
                <a:r>
                  <a:rPr lang="ru-RU" sz="4800" dirty="0">
                    <a:effectLst/>
                  </a:rPr>
                  <a:t>с</a:t>
                </a:r>
                <a:r>
                  <a:rPr lang="ru-RU" sz="4800" dirty="0"/>
                  <a:t> </a:t>
                </a:r>
                <a:r>
                  <a:rPr lang="ru-RU" sz="4800" dirty="0">
                    <a:effectLst/>
                  </a:rPr>
                  <a:t>рас</a:t>
                </a:r>
                <a:r>
                  <a:rPr lang="ru-RU" sz="4800" dirty="0"/>
                  <a:t>ч</a:t>
                </a:r>
                <a:r>
                  <a:rPr lang="ru-RU" sz="4800" dirty="0">
                    <a:effectLst/>
                  </a:rPr>
                  <a:t>етом</a:t>
                </a:r>
                <a:r>
                  <a:rPr lang="ru-RU" sz="4800" dirty="0"/>
                  <a:t> з</a:t>
                </a:r>
                <a:r>
                  <a:rPr lang="ru-RU" sz="4800" dirty="0">
                    <a:effectLst/>
                  </a:rPr>
                  <a:t>нач</a:t>
                </a:r>
                <a:r>
                  <a:rPr lang="ru-RU" sz="4800" dirty="0"/>
                  <a:t>е</a:t>
                </a:r>
                <a:r>
                  <a:rPr lang="ru-RU" sz="4800" dirty="0">
                    <a:effectLst/>
                  </a:rPr>
                  <a:t>н</a:t>
                </a:r>
                <a:r>
                  <a:rPr lang="ru-RU" sz="4800" dirty="0"/>
                  <a:t>и</a:t>
                </a:r>
                <a:r>
                  <a:rPr lang="ru-RU" sz="4800" dirty="0">
                    <a:effectLst/>
                  </a:rPr>
                  <a:t>й </a:t>
                </a:r>
                <a:r>
                  <a:rPr lang="ru-RU" sz="4800" dirty="0"/>
                  <a:t>вых</a:t>
                </a:r>
                <a:r>
                  <a:rPr lang="ru-RU" sz="4800" dirty="0">
                    <a:effectLst/>
                  </a:rPr>
                  <a:t>о</a:t>
                </a:r>
                <a:r>
                  <a:rPr lang="ru-RU" sz="4800" dirty="0"/>
                  <a:t>д</a:t>
                </a:r>
                <a:r>
                  <a:rPr lang="ru-RU" sz="4800" dirty="0">
                    <a:effectLst/>
                  </a:rPr>
                  <a:t>н</a:t>
                </a:r>
                <a:r>
                  <a:rPr lang="ru-RU" sz="4800" dirty="0"/>
                  <a:t>ы</a:t>
                </a:r>
                <a:r>
                  <a:rPr lang="ru-RU" sz="4800" dirty="0">
                    <a:effectLst/>
                  </a:rPr>
                  <a:t>х</a:t>
                </a:r>
                <a:r>
                  <a:rPr lang="ru-RU" sz="4800" dirty="0"/>
                  <a:t> </a:t>
                </a:r>
                <a:r>
                  <a:rPr lang="ru-RU" sz="4800" dirty="0">
                    <a:effectLst/>
                  </a:rPr>
                  <a:t>пе</a:t>
                </a:r>
                <a:r>
                  <a:rPr lang="ru-RU" sz="4800" dirty="0"/>
                  <a:t>р</a:t>
                </a:r>
                <a:r>
                  <a:rPr lang="ru-RU" sz="4800" dirty="0">
                    <a:effectLst/>
                  </a:rPr>
                  <a:t>ем</a:t>
                </a:r>
                <a:r>
                  <a:rPr lang="ru-RU" sz="4800" dirty="0"/>
                  <a:t>е</a:t>
                </a:r>
                <a:r>
                  <a:rPr lang="ru-RU" sz="4800" dirty="0">
                    <a:effectLst/>
                  </a:rPr>
                  <a:t>н</a:t>
                </a:r>
                <a:r>
                  <a:rPr lang="ru-RU" sz="4800" dirty="0"/>
                  <a:t>н</a:t>
                </a:r>
                <a:r>
                  <a:rPr lang="ru-RU" sz="4800" dirty="0">
                    <a:effectLst/>
                  </a:rPr>
                  <a:t>ых</a:t>
                </a:r>
                <a:r>
                  <a:rPr lang="ru-RU" sz="4800" dirty="0"/>
                  <a:t>.</a:t>
                </a:r>
                <a:r>
                  <a:rPr lang="ru-RU" sz="4800" dirty="0">
                    <a:effectLst/>
                  </a:rPr>
                  <a:t> </a:t>
                </a:r>
                <a:r>
                  <a:rPr lang="ru-RU" sz="4800" dirty="0"/>
                  <a:t> </a:t>
                </a:r>
              </a:p>
              <a:p>
                <a:pPr marL="0" indent="0">
                  <a:buNone/>
                </a:pPr>
                <a:r>
                  <a:rPr lang="ru-RU" sz="4800" dirty="0">
                    <a:effectLst/>
                  </a:rPr>
                  <a:t>3. Для</a:t>
                </a:r>
                <a:r>
                  <a:rPr lang="ru-RU" sz="4800" dirty="0"/>
                  <a:t> </a:t>
                </a:r>
                <a:r>
                  <a:rPr lang="ru-RU" sz="4800" dirty="0">
                    <a:effectLst/>
                  </a:rPr>
                  <a:t>ка</a:t>
                </a:r>
                <a:r>
                  <a:rPr lang="ru-RU" sz="4800" dirty="0"/>
                  <a:t>жд</a:t>
                </a:r>
                <a:r>
                  <a:rPr lang="ru-RU" sz="4800" dirty="0">
                    <a:effectLst/>
                  </a:rPr>
                  <a:t>о</a:t>
                </a:r>
                <a:r>
                  <a:rPr lang="ru-RU" sz="4800" dirty="0"/>
                  <a:t>г</a:t>
                </a:r>
                <a:r>
                  <a:rPr lang="ru-RU" sz="4800" dirty="0">
                    <a:effectLst/>
                  </a:rPr>
                  <a:t>о</a:t>
                </a:r>
                <a:r>
                  <a:rPr lang="ru-RU" sz="4800" dirty="0"/>
                  <a:t> </a:t>
                </a:r>
                <a:r>
                  <a:rPr lang="ru-RU" sz="4800" dirty="0">
                    <a:effectLst/>
                  </a:rPr>
                  <a:t>ра</a:t>
                </a:r>
                <a:r>
                  <a:rPr lang="ru-RU" sz="4800" dirty="0"/>
                  <a:t>с</a:t>
                </a:r>
                <a:r>
                  <a:rPr lang="ru-RU" sz="4800" dirty="0">
                    <a:effectLst/>
                  </a:rPr>
                  <a:t>сч</a:t>
                </a:r>
                <a:r>
                  <a:rPr lang="ru-RU" sz="4800" dirty="0"/>
                  <a:t>и</a:t>
                </a:r>
                <a:r>
                  <a:rPr lang="ru-RU" sz="4800" dirty="0">
                    <a:effectLst/>
                  </a:rPr>
                  <a:t>т</a:t>
                </a:r>
                <a:r>
                  <a:rPr lang="ru-RU" sz="4800" dirty="0"/>
                  <a:t>а</a:t>
                </a:r>
                <a:r>
                  <a:rPr lang="ru-RU" sz="4800" dirty="0">
                    <a:effectLst/>
                  </a:rPr>
                  <a:t>н</a:t>
                </a:r>
                <a:r>
                  <a:rPr lang="ru-RU" sz="4800" dirty="0"/>
                  <a:t>н</a:t>
                </a:r>
                <a:r>
                  <a:rPr lang="ru-RU" sz="4800" dirty="0">
                    <a:effectLst/>
                  </a:rPr>
                  <a:t>о</a:t>
                </a:r>
                <a:r>
                  <a:rPr lang="ru-RU" sz="4800" dirty="0"/>
                  <a:t>г</a:t>
                </a:r>
                <a:r>
                  <a:rPr lang="ru-RU" sz="4800" dirty="0">
                    <a:effectLst/>
                  </a:rPr>
                  <a:t>о</a:t>
                </a:r>
                <a:r>
                  <a:rPr lang="ru-RU" sz="4800" dirty="0"/>
                  <a:t> </a:t>
                </a:r>
                <a:r>
                  <a:rPr lang="ru-RU" sz="4800" dirty="0">
                    <a:effectLst/>
                  </a:rPr>
                  <a:t>зн</a:t>
                </a:r>
                <a:r>
                  <a:rPr lang="ru-RU" sz="4800" dirty="0"/>
                  <a:t>а</a:t>
                </a:r>
                <a:r>
                  <a:rPr lang="ru-RU" sz="4800" dirty="0">
                    <a:effectLst/>
                  </a:rPr>
                  <a:t>че</a:t>
                </a:r>
                <a:r>
                  <a:rPr lang="ru-RU" sz="4800" dirty="0"/>
                  <a:t>ни</a:t>
                </a:r>
                <a:r>
                  <a:rPr lang="ru-RU" sz="4800" dirty="0">
                    <a:effectLst/>
                  </a:rPr>
                  <a:t>я</a:t>
                </a:r>
                <a:r>
                  <a:rPr lang="ru-RU" sz="4800" dirty="0"/>
                  <a:t> </a:t>
                </a:r>
                <a:r>
                  <a:rPr lang="ru-RU" sz="4800" dirty="0">
                    <a:effectLst/>
                  </a:rPr>
                  <a:t>вых</a:t>
                </a:r>
                <a:r>
                  <a:rPr lang="ru-RU" sz="4800" dirty="0"/>
                  <a:t>о</a:t>
                </a:r>
                <a:r>
                  <a:rPr lang="ru-RU" sz="4800" dirty="0">
                    <a:effectLst/>
                  </a:rPr>
                  <a:t>д</a:t>
                </a:r>
                <a:r>
                  <a:rPr lang="ru-RU" sz="4800" dirty="0"/>
                  <a:t>н</a:t>
                </a:r>
                <a:r>
                  <a:rPr lang="ru-RU" sz="4800" dirty="0">
                    <a:effectLst/>
                  </a:rPr>
                  <a:t>ой</a:t>
                </a:r>
                <a:r>
                  <a:rPr lang="ru-RU" sz="4800" dirty="0"/>
                  <a:t> </a:t>
                </a:r>
                <a:r>
                  <a:rPr lang="ru-RU" sz="4800" dirty="0">
                    <a:effectLst/>
                  </a:rPr>
                  <a:t>пе</a:t>
                </a:r>
                <a:r>
                  <a:rPr lang="ru-RU" sz="4800" dirty="0"/>
                  <a:t>р</a:t>
                </a:r>
                <a:r>
                  <a:rPr lang="ru-RU" sz="4800" dirty="0">
                    <a:effectLst/>
                  </a:rPr>
                  <a:t>ем</a:t>
                </a:r>
                <a:r>
                  <a:rPr lang="ru-RU" sz="4800" dirty="0"/>
                  <a:t>е</a:t>
                </a:r>
                <a:r>
                  <a:rPr lang="ru-RU" sz="4800" dirty="0">
                    <a:effectLst/>
                  </a:rPr>
                  <a:t>н</a:t>
                </a:r>
                <a:r>
                  <a:rPr lang="ru-RU" sz="4800" dirty="0"/>
                  <a:t>н</a:t>
                </a:r>
                <a:r>
                  <a:rPr lang="ru-RU" sz="4800" dirty="0">
                    <a:effectLst/>
                  </a:rPr>
                  <a:t>ой</a:t>
                </a:r>
                <a:r>
                  <a:rPr lang="ru-RU" sz="4800" dirty="0"/>
                  <a:t> в</a:t>
                </a:r>
                <a:r>
                  <a:rPr lang="ru-RU" sz="4800" dirty="0">
                    <a:effectLst/>
                  </a:rPr>
                  <a:t>ыч</a:t>
                </a:r>
                <a:r>
                  <a:rPr lang="ru-RU" sz="4800" dirty="0"/>
                  <a:t>и</a:t>
                </a:r>
                <a:r>
                  <a:rPr lang="ru-RU" sz="4800" dirty="0">
                    <a:effectLst/>
                  </a:rPr>
                  <a:t>сляе</a:t>
                </a:r>
                <a:r>
                  <a:rPr lang="ru-RU" sz="4800" dirty="0"/>
                  <a:t>т</a:t>
                </a:r>
                <a:r>
                  <a:rPr lang="ru-RU" sz="4800" dirty="0">
                    <a:effectLst/>
                  </a:rPr>
                  <a:t>ся</a:t>
                </a:r>
                <a:r>
                  <a:rPr lang="ru-RU" sz="4800" dirty="0"/>
                  <a:t> п</a:t>
                </a:r>
                <a:r>
                  <a:rPr lang="ru-RU" sz="4800" dirty="0">
                    <a:effectLst/>
                  </a:rPr>
                  <a:t>о</a:t>
                </a:r>
                <a:r>
                  <a:rPr lang="ru-RU" sz="4800" dirty="0"/>
                  <a:t>г</a:t>
                </a:r>
                <a:r>
                  <a:rPr lang="ru-RU" sz="4800" dirty="0">
                    <a:effectLst/>
                  </a:rPr>
                  <a:t>ре</a:t>
                </a:r>
                <a:r>
                  <a:rPr lang="ru-RU" sz="4800" dirty="0"/>
                  <a:t>ш</a:t>
                </a:r>
                <a:r>
                  <a:rPr lang="ru-RU" sz="4800" dirty="0">
                    <a:effectLst/>
                  </a:rPr>
                  <a:t>н</a:t>
                </a:r>
                <a:r>
                  <a:rPr lang="ru-RU" sz="4800" dirty="0"/>
                  <a:t>о</a:t>
                </a:r>
                <a:r>
                  <a:rPr lang="ru-RU" sz="4800" dirty="0">
                    <a:effectLst/>
                  </a:rPr>
                  <a:t>сть</a:t>
                </a:r>
                <a:r>
                  <a:rPr lang="ru-RU" sz="4800" dirty="0"/>
                  <a:t> </a:t>
                </a:r>
                <a:r>
                  <a:rPr lang="ru-RU" sz="4800" dirty="0">
                    <a:effectLst/>
                  </a:rPr>
                  <a:t>по</a:t>
                </a:r>
                <a:r>
                  <a:rPr lang="ru-RU" sz="4800" dirty="0"/>
                  <a:t> с</a:t>
                </a:r>
                <a:r>
                  <a:rPr lang="ru-RU" sz="4800" dirty="0">
                    <a:effectLst/>
                  </a:rPr>
                  <a:t>рав</a:t>
                </a:r>
                <a:r>
                  <a:rPr lang="ru-RU" sz="4800" dirty="0"/>
                  <a:t>н</a:t>
                </a:r>
                <a:r>
                  <a:rPr lang="ru-RU" sz="4800" dirty="0">
                    <a:effectLst/>
                  </a:rPr>
                  <a:t>е</a:t>
                </a:r>
                <a:r>
                  <a:rPr lang="ru-RU" sz="4800" dirty="0"/>
                  <a:t>н</a:t>
                </a:r>
                <a:r>
                  <a:rPr lang="ru-RU" sz="4800" dirty="0">
                    <a:effectLst/>
                  </a:rPr>
                  <a:t>ию</a:t>
                </a:r>
                <a:r>
                  <a:rPr lang="ru-RU" sz="4800" dirty="0"/>
                  <a:t> с</a:t>
                </a:r>
                <a:r>
                  <a:rPr lang="ru-RU" sz="4800" dirty="0">
                    <a:effectLst/>
                  </a:rPr>
                  <a:t>о</a:t>
                </a:r>
                <a:r>
                  <a:rPr lang="ru-RU" sz="4800" dirty="0"/>
                  <a:t> </a:t>
                </a:r>
                <a:r>
                  <a:rPr lang="ru-RU" sz="4800" dirty="0">
                    <a:effectLst/>
                  </a:rPr>
                  <a:t>зна</a:t>
                </a:r>
                <a:r>
                  <a:rPr lang="ru-RU" sz="4800" dirty="0"/>
                  <a:t>ч</a:t>
                </a:r>
                <a:r>
                  <a:rPr lang="ru-RU" sz="4800" dirty="0">
                    <a:effectLst/>
                  </a:rPr>
                  <a:t>е</a:t>
                </a:r>
                <a:r>
                  <a:rPr lang="ru-RU" sz="4800" dirty="0"/>
                  <a:t>н</a:t>
                </a:r>
                <a:r>
                  <a:rPr lang="ru-RU" sz="4800" dirty="0">
                    <a:effectLst/>
                  </a:rPr>
                  <a:t>ия</a:t>
                </a:r>
                <a:r>
                  <a:rPr lang="ru-RU" sz="4800" dirty="0"/>
                  <a:t>м</a:t>
                </a:r>
                <a:r>
                  <a:rPr lang="ru-RU" sz="4800" dirty="0">
                    <a:effectLst/>
                  </a:rPr>
                  <a:t>и</a:t>
                </a:r>
                <a:r>
                  <a:rPr lang="ru-RU" sz="4800" dirty="0"/>
                  <a:t> </a:t>
                </a:r>
                <a:r>
                  <a:rPr lang="ru-RU" sz="4800" dirty="0">
                    <a:effectLst/>
                  </a:rPr>
                  <a:t>э</a:t>
                </a:r>
                <a:r>
                  <a:rPr lang="ru-RU" sz="4800" dirty="0"/>
                  <a:t>л</a:t>
                </a:r>
                <a:r>
                  <a:rPr lang="ru-RU" sz="4800" dirty="0">
                    <a:effectLst/>
                  </a:rPr>
                  <a:t>ем</a:t>
                </a:r>
                <a:r>
                  <a:rPr lang="ru-RU" sz="4800" dirty="0"/>
                  <a:t>е</a:t>
                </a:r>
                <a:r>
                  <a:rPr lang="ru-RU" sz="4800" dirty="0">
                    <a:effectLst/>
                  </a:rPr>
                  <a:t>нтов</a:t>
                </a:r>
                <a:r>
                  <a:rPr lang="ru-RU" sz="4800" dirty="0"/>
                  <a:t> </a:t>
                </a:r>
                <a:r>
                  <a:rPr lang="ru-RU" sz="4800" dirty="0">
                    <a:effectLst/>
                  </a:rPr>
                  <a:t>в</a:t>
                </a:r>
                <a:r>
                  <a:rPr lang="ru-RU" sz="4800" dirty="0"/>
                  <a:t>ых</a:t>
                </a:r>
                <a:r>
                  <a:rPr lang="ru-RU" sz="4800" dirty="0">
                    <a:effectLst/>
                  </a:rPr>
                  <a:t>о</a:t>
                </a:r>
                <a:r>
                  <a:rPr lang="ru-RU" sz="4800" dirty="0"/>
                  <a:t>дн</a:t>
                </a:r>
                <a:r>
                  <a:rPr lang="ru-RU" sz="4800" dirty="0">
                    <a:effectLst/>
                  </a:rPr>
                  <a:t>о</a:t>
                </a:r>
                <a:r>
                  <a:rPr lang="ru-RU" sz="4800" dirty="0"/>
                  <a:t>г</a:t>
                </a:r>
                <a:r>
                  <a:rPr lang="ru-RU" sz="4800" dirty="0">
                    <a:effectLst/>
                  </a:rPr>
                  <a:t>о вект</a:t>
                </a:r>
                <a:r>
                  <a:rPr lang="ru-RU" sz="4800" dirty="0"/>
                  <a:t>о</a:t>
                </a:r>
                <a:r>
                  <a:rPr lang="ru-RU" sz="4800" dirty="0">
                    <a:effectLst/>
                  </a:rPr>
                  <a:t>ра</a:t>
                </a:r>
                <a:r>
                  <a:rPr lang="ru-RU" sz="4800" dirty="0"/>
                  <a:t> в</a:t>
                </a:r>
                <a:r>
                  <a:rPr lang="ru-RU" sz="4800" dirty="0">
                    <a:effectLst/>
                  </a:rPr>
                  <a:t>зя</a:t>
                </a:r>
                <a:r>
                  <a:rPr lang="ru-RU" sz="4800" dirty="0"/>
                  <a:t>т</a:t>
                </a:r>
                <a:r>
                  <a:rPr lang="ru-RU" sz="4800" dirty="0">
                    <a:effectLst/>
                  </a:rPr>
                  <a:t>ого</a:t>
                </a:r>
                <a:r>
                  <a:rPr lang="ru-RU" sz="4800" dirty="0"/>
                  <a:t> о</a:t>
                </a:r>
                <a:r>
                  <a:rPr lang="ru-RU" sz="4800" dirty="0">
                    <a:effectLst/>
                  </a:rPr>
                  <a:t>б</a:t>
                </a:r>
                <a:r>
                  <a:rPr lang="ru-RU" sz="4800" dirty="0"/>
                  <a:t>у</a:t>
                </a:r>
                <a:r>
                  <a:rPr lang="ru-RU" sz="4800" dirty="0">
                    <a:effectLst/>
                  </a:rPr>
                  <a:t>чающе</a:t>
                </a:r>
                <a:r>
                  <a:rPr lang="ru-RU" sz="4800" dirty="0"/>
                  <a:t>г</a:t>
                </a:r>
                <a:r>
                  <a:rPr lang="ru-RU" sz="4800" dirty="0">
                    <a:effectLst/>
                  </a:rPr>
                  <a:t>о</a:t>
                </a:r>
                <a:r>
                  <a:rPr lang="ru-RU" sz="4800" dirty="0"/>
                  <a:t> п</a:t>
                </a:r>
                <a:r>
                  <a:rPr lang="ru-RU" sz="4800" dirty="0">
                    <a:effectLst/>
                  </a:rPr>
                  <a:t>ри</a:t>
                </a:r>
                <a:r>
                  <a:rPr lang="ru-RU" sz="4800" dirty="0"/>
                  <a:t>м</a:t>
                </a:r>
                <a:r>
                  <a:rPr lang="ru-RU" sz="4800" dirty="0">
                    <a:effectLst/>
                  </a:rPr>
                  <a:t>е</a:t>
                </a:r>
                <a:r>
                  <a:rPr lang="ru-RU" sz="4800" dirty="0"/>
                  <a:t>р</a:t>
                </a:r>
                <a:r>
                  <a:rPr lang="ru-RU" sz="4800" dirty="0">
                    <a:effectLst/>
                  </a:rPr>
                  <a:t>а</a:t>
                </a:r>
                <a:r>
                  <a:rPr lang="ru-RU" sz="4800" dirty="0"/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800" i="1" dirty="0" smtClean="0">
                              <a:solidFill>
                                <a:srgbClr val="836967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4800" i="1" dirty="0">
                              <a:latin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ru-RU" sz="4800" i="1" dirty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ru-RU" sz="4800" i="0" dirty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u-RU" sz="4800" i="1" dirty="0">
                              <a:solidFill>
                                <a:srgbClr val="836967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4800" i="1" dirty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ru-RU" sz="4800" i="1" dirty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ru-RU" sz="4800" i="0" dirty="0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ru-RU" sz="4800" i="1" dirty="0">
                              <a:solidFill>
                                <a:srgbClr val="836967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ru-RU" sz="4800" i="1" dirty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ru-RU" sz="4800" i="1" dirty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  <m:sup>
                          <m:r>
                            <a:rPr lang="ru-RU" sz="4800" i="0" dirty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</m:oMath>
                  </m:oMathPara>
                </a14:m>
                <a:endParaRPr lang="en-US" sz="4800" dirty="0"/>
              </a:p>
              <a:p>
                <a:pPr marL="0" indent="0">
                  <a:buNone/>
                </a:pPr>
                <a:r>
                  <a:rPr lang="en-US" sz="4800" dirty="0"/>
                  <a:t>j – </a:t>
                </a:r>
                <a:r>
                  <a:rPr lang="ru-RU" sz="4800" dirty="0"/>
                  <a:t>номер выходного нейрона;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4800" i="1" dirty="0" smtClean="0">
                            <a:solidFill>
                              <a:srgbClr val="836967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ru-RU" sz="4800" i="1" dirty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ru-RU" sz="4800" i="1" dirty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ru-RU" sz="4800" dirty="0"/>
                  <a:t> - в примере;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ru-RU" sz="4800" i="1" dirty="0">
                            <a:solidFill>
                              <a:srgbClr val="836967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ru-RU" sz="4800" i="1" dirty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ru-RU" sz="4800" i="1" dirty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  <m:sup>
                        <m:r>
                          <a:rPr lang="ru-RU" sz="4800" dirty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ru-RU" sz="4800" dirty="0"/>
                  <a:t> - рассчитанное значение</a:t>
                </a:r>
              </a:p>
              <a:p>
                <a:pPr marL="0" indent="0">
                  <a:buNone/>
                </a:pPr>
                <a:r>
                  <a:rPr lang="ru-RU" sz="4800" dirty="0">
                    <a:effectLst/>
                  </a:rPr>
                  <a:t>4. В</a:t>
                </a:r>
                <a:r>
                  <a:rPr lang="ru-RU" sz="4800" dirty="0"/>
                  <a:t>ы</a:t>
                </a:r>
                <a:r>
                  <a:rPr lang="ru-RU" sz="4800" dirty="0">
                    <a:effectLst/>
                  </a:rPr>
                  <a:t>по</a:t>
                </a:r>
                <a:r>
                  <a:rPr lang="ru-RU" sz="4800" dirty="0"/>
                  <a:t>л</a:t>
                </a:r>
                <a:r>
                  <a:rPr lang="ru-RU" sz="4800" dirty="0">
                    <a:effectLst/>
                  </a:rPr>
                  <a:t>няет</a:t>
                </a:r>
                <a:r>
                  <a:rPr lang="ru-RU" sz="4800" dirty="0"/>
                  <a:t>с</a:t>
                </a:r>
                <a:r>
                  <a:rPr lang="ru-RU" sz="4800" dirty="0">
                    <a:effectLst/>
                  </a:rPr>
                  <a:t>я</a:t>
                </a:r>
                <a:r>
                  <a:rPr lang="ru-RU" sz="4800" dirty="0"/>
                  <a:t> к</a:t>
                </a:r>
                <a:r>
                  <a:rPr lang="ru-RU" sz="4800" dirty="0">
                    <a:effectLst/>
                  </a:rPr>
                  <a:t>о</a:t>
                </a:r>
                <a:r>
                  <a:rPr lang="ru-RU" sz="4800" dirty="0"/>
                  <a:t>р</a:t>
                </a:r>
                <a:r>
                  <a:rPr lang="ru-RU" sz="4800" dirty="0">
                    <a:effectLst/>
                  </a:rPr>
                  <a:t>ре</a:t>
                </a:r>
                <a:r>
                  <a:rPr lang="ru-RU" sz="4800" dirty="0"/>
                  <a:t>к</a:t>
                </a:r>
                <a:r>
                  <a:rPr lang="ru-RU" sz="4800" dirty="0">
                    <a:effectLst/>
                  </a:rPr>
                  <a:t>ц</a:t>
                </a:r>
                <a:r>
                  <a:rPr lang="ru-RU" sz="4800" dirty="0"/>
                  <a:t>и</a:t>
                </a:r>
                <a:r>
                  <a:rPr lang="ru-RU" sz="4800" dirty="0">
                    <a:effectLst/>
                  </a:rPr>
                  <a:t>я</a:t>
                </a:r>
                <a:r>
                  <a:rPr lang="ru-RU" sz="4800" dirty="0"/>
                  <a:t> </a:t>
                </a:r>
                <a:r>
                  <a:rPr lang="ru-RU" sz="4800" dirty="0">
                    <a:effectLst/>
                  </a:rPr>
                  <a:t>предыдущих з</a:t>
                </a:r>
                <a:r>
                  <a:rPr lang="ru-RU" sz="4800" dirty="0"/>
                  <a:t>н</a:t>
                </a:r>
                <a:r>
                  <a:rPr lang="ru-RU" sz="4800" dirty="0">
                    <a:effectLst/>
                  </a:rPr>
                  <a:t>а</a:t>
                </a:r>
                <a:r>
                  <a:rPr lang="ru-RU" sz="4800" dirty="0"/>
                  <a:t>ч</a:t>
                </a:r>
                <a:r>
                  <a:rPr lang="ru-RU" sz="4800" dirty="0">
                    <a:effectLst/>
                  </a:rPr>
                  <a:t>ен</a:t>
                </a:r>
                <a:r>
                  <a:rPr lang="ru-RU" sz="4800" dirty="0"/>
                  <a:t>и</a:t>
                </a:r>
                <a:r>
                  <a:rPr lang="ru-RU" sz="4800" dirty="0">
                    <a:effectLst/>
                  </a:rPr>
                  <a:t>й</a:t>
                </a:r>
                <a:r>
                  <a:rPr lang="ru-RU" sz="4800" dirty="0"/>
                  <a:t> </a:t>
                </a:r>
                <a:r>
                  <a:rPr lang="ru-RU" sz="4800" dirty="0">
                    <a:effectLst/>
                  </a:rPr>
                  <a:t>ве</a:t>
                </a:r>
                <a:r>
                  <a:rPr lang="ru-RU" sz="4800" dirty="0"/>
                  <a:t>с</a:t>
                </a:r>
                <a:r>
                  <a:rPr lang="ru-RU" sz="4800" dirty="0">
                    <a:effectLst/>
                  </a:rPr>
                  <a:t>ов</a:t>
                </a:r>
                <a:r>
                  <a:rPr lang="ru-RU" sz="4800" dirty="0"/>
                  <a:t>ы</a:t>
                </a:r>
                <a:r>
                  <a:rPr lang="ru-RU" sz="4800" dirty="0">
                    <a:effectLst/>
                  </a:rPr>
                  <a:t>х</a:t>
                </a:r>
                <a:r>
                  <a:rPr lang="ru-RU" sz="4800" dirty="0"/>
                  <a:t> к</a:t>
                </a:r>
                <a:r>
                  <a:rPr lang="ru-RU" sz="4800" dirty="0">
                    <a:effectLst/>
                  </a:rPr>
                  <a:t>оэ</a:t>
                </a:r>
                <a:r>
                  <a:rPr lang="ru-RU" sz="4800" dirty="0"/>
                  <a:t>ф</a:t>
                </a:r>
                <a:r>
                  <a:rPr lang="ru-RU" sz="4800" dirty="0">
                    <a:effectLst/>
                  </a:rPr>
                  <a:t>ф</a:t>
                </a:r>
                <a:r>
                  <a:rPr lang="ru-RU" sz="4800" dirty="0"/>
                  <a:t>и</a:t>
                </a:r>
                <a:r>
                  <a:rPr lang="ru-RU" sz="4800" dirty="0">
                    <a:effectLst/>
                  </a:rPr>
                  <a:t>ци</a:t>
                </a:r>
                <a:r>
                  <a:rPr lang="ru-RU" sz="4800" dirty="0"/>
                  <a:t>е</a:t>
                </a:r>
                <a:r>
                  <a:rPr lang="ru-RU" sz="4800" dirty="0">
                    <a:effectLst/>
                  </a:rPr>
                  <a:t>н</a:t>
                </a:r>
                <a:r>
                  <a:rPr lang="ru-RU" sz="4800" dirty="0"/>
                  <a:t>т</a:t>
                </a:r>
                <a:r>
                  <a:rPr lang="ru-RU" sz="4800" dirty="0">
                    <a:effectLst/>
                  </a:rPr>
                  <a:t>ов ка</a:t>
                </a:r>
                <a:r>
                  <a:rPr lang="ru-RU" sz="4800" dirty="0"/>
                  <a:t>ж</a:t>
                </a:r>
                <a:r>
                  <a:rPr lang="ru-RU" sz="4800" dirty="0">
                    <a:effectLst/>
                  </a:rPr>
                  <a:t>до</a:t>
                </a:r>
                <a:r>
                  <a:rPr lang="ru-RU" sz="4800" dirty="0"/>
                  <a:t>г</a:t>
                </a:r>
                <a:r>
                  <a:rPr lang="ru-RU" sz="4800" dirty="0">
                    <a:effectLst/>
                  </a:rPr>
                  <a:t>о</a:t>
                </a:r>
                <a:r>
                  <a:rPr lang="ru-RU" sz="4800" dirty="0"/>
                  <a:t> </a:t>
                </a:r>
                <a:r>
                  <a:rPr lang="ru-RU" sz="4800" dirty="0">
                    <a:effectLst/>
                  </a:rPr>
                  <a:t>н</a:t>
                </a:r>
                <a:r>
                  <a:rPr lang="ru-RU" sz="4800" dirty="0"/>
                  <a:t>ей</a:t>
                </a:r>
                <a:r>
                  <a:rPr lang="ru-RU" sz="4800" dirty="0">
                    <a:effectLst/>
                  </a:rPr>
                  <a:t>р</a:t>
                </a:r>
                <a:r>
                  <a:rPr lang="ru-RU" sz="4800" dirty="0"/>
                  <a:t>о</a:t>
                </a:r>
                <a:r>
                  <a:rPr lang="ru-RU" sz="4800" dirty="0">
                    <a:effectLst/>
                  </a:rPr>
                  <a:t>на</a:t>
                </a:r>
                <a:r>
                  <a:rPr lang="ru-RU" sz="4800" dirty="0"/>
                  <a:t> </a:t>
                </a:r>
                <a:r>
                  <a:rPr lang="ru-RU" sz="4800" dirty="0">
                    <a:effectLst/>
                  </a:rPr>
                  <a:t>(</a:t>
                </a:r>
                <a:r>
                  <a:rPr lang="en-US" sz="4800" i="1" dirty="0"/>
                  <a:t>w</a:t>
                </a:r>
                <a:r>
                  <a:rPr lang="en-US" sz="4800" dirty="0"/>
                  <a:t>(</a:t>
                </a:r>
                <a:r>
                  <a:rPr lang="en-US" sz="4800" i="1" dirty="0"/>
                  <a:t>q</a:t>
                </a:r>
                <a:r>
                  <a:rPr lang="en-US" sz="4800" dirty="0"/>
                  <a:t>) </a:t>
                </a:r>
                <a:r>
                  <a:rPr lang="ru-RU" sz="4800" dirty="0">
                    <a:effectLst/>
                  </a:rPr>
                  <a:t>)</a:t>
                </a:r>
                <a:r>
                  <a:rPr lang="ru-RU" sz="4800" dirty="0"/>
                  <a:t> </a:t>
                </a:r>
                <a:r>
                  <a:rPr lang="ru-RU" sz="4800" dirty="0">
                    <a:effectLst/>
                  </a:rPr>
                  <a:t>на</a:t>
                </a:r>
                <a:r>
                  <a:rPr lang="ru-RU" sz="4800" dirty="0"/>
                  <a:t> </a:t>
                </a:r>
                <a:r>
                  <a:rPr lang="ru-RU" sz="4800" dirty="0">
                    <a:effectLst/>
                  </a:rPr>
                  <a:t>ос</a:t>
                </a:r>
                <a:r>
                  <a:rPr lang="ru-RU" sz="4800" dirty="0"/>
                  <a:t>н</a:t>
                </a:r>
                <a:r>
                  <a:rPr lang="ru-RU" sz="4800" dirty="0">
                    <a:effectLst/>
                  </a:rPr>
                  <a:t>ове</a:t>
                </a:r>
                <a:r>
                  <a:rPr lang="ru-RU" sz="4800" dirty="0"/>
                  <a:t> п</a:t>
                </a:r>
                <a:r>
                  <a:rPr lang="ru-RU" sz="4800" dirty="0">
                    <a:effectLst/>
                  </a:rPr>
                  <a:t>о</a:t>
                </a:r>
                <a:r>
                  <a:rPr lang="ru-RU" sz="4800" dirty="0"/>
                  <a:t>г</a:t>
                </a:r>
                <a:r>
                  <a:rPr lang="ru-RU" sz="4800" dirty="0">
                    <a:effectLst/>
                  </a:rPr>
                  <a:t>ре</a:t>
                </a:r>
                <a:r>
                  <a:rPr lang="ru-RU" sz="4800" dirty="0"/>
                  <a:t>ш</a:t>
                </a:r>
                <a:r>
                  <a:rPr lang="ru-RU" sz="4800" dirty="0">
                    <a:effectLst/>
                  </a:rPr>
                  <a:t>нос</a:t>
                </a:r>
                <a:r>
                  <a:rPr lang="ru-RU" sz="4800" dirty="0"/>
                  <a:t>т</a:t>
                </a:r>
                <a:r>
                  <a:rPr lang="ru-RU" sz="4800" dirty="0">
                    <a:effectLst/>
                  </a:rPr>
                  <a:t>и</a:t>
                </a:r>
                <a:r>
                  <a:rPr lang="ru-RU" sz="4800" dirty="0"/>
                  <a:t> </a:t>
                </a:r>
                <a:r>
                  <a:rPr lang="ru-RU" sz="4800" dirty="0">
                    <a:effectLst/>
                  </a:rPr>
                  <a:t>с</a:t>
                </a:r>
                <a:r>
                  <a:rPr lang="ru-RU" sz="4800" dirty="0"/>
                  <a:t>о</a:t>
                </a:r>
                <a:r>
                  <a:rPr lang="ru-RU" sz="4800" dirty="0">
                    <a:effectLst/>
                  </a:rPr>
                  <a:t>от</a:t>
                </a:r>
                <a:r>
                  <a:rPr lang="ru-RU" sz="4800" dirty="0"/>
                  <a:t>в</a:t>
                </a:r>
                <a:r>
                  <a:rPr lang="ru-RU" sz="4800" dirty="0">
                    <a:effectLst/>
                  </a:rPr>
                  <a:t>ет</a:t>
                </a:r>
                <a:r>
                  <a:rPr lang="ru-RU" sz="4800" dirty="0"/>
                  <a:t>с</a:t>
                </a:r>
                <a:r>
                  <a:rPr lang="ru-RU" sz="4800" dirty="0">
                    <a:effectLst/>
                  </a:rPr>
                  <a:t>т</a:t>
                </a:r>
                <a:r>
                  <a:rPr lang="ru-RU" sz="4800" dirty="0"/>
                  <a:t>вую</a:t>
                </a:r>
                <a:r>
                  <a:rPr lang="ru-RU" sz="4800" dirty="0">
                    <a:effectLst/>
                  </a:rPr>
                  <a:t>щей</a:t>
                </a:r>
                <a:r>
                  <a:rPr lang="ru-RU" sz="4800" dirty="0"/>
                  <a:t> </a:t>
                </a:r>
                <a:r>
                  <a:rPr lang="ru-RU" sz="4800" dirty="0">
                    <a:effectLst/>
                  </a:rPr>
                  <a:t>в</a:t>
                </a:r>
                <a:r>
                  <a:rPr lang="ru-RU" sz="4800" dirty="0"/>
                  <a:t>ы</a:t>
                </a:r>
                <a:r>
                  <a:rPr lang="ru-RU" sz="4800" dirty="0">
                    <a:effectLst/>
                  </a:rPr>
                  <a:t>х</a:t>
                </a:r>
                <a:r>
                  <a:rPr lang="ru-RU" sz="4800" dirty="0"/>
                  <a:t>одной переменной: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800" i="1" dirty="0" smtClean="0">
                              <a:solidFill>
                                <a:srgbClr val="836967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4800" i="1" dirty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ru-RU" sz="4800" i="1" dirty="0"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  <m:d>
                        <m:dPr>
                          <m:ctrlPr>
                            <a:rPr lang="ru-RU" sz="4800" i="1" dirty="0">
                              <a:solidFill>
                                <a:srgbClr val="836967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ru-RU" sz="4800" i="1" dirty="0">
                              <a:latin typeface="Cambria Math" panose="02040503050406030204" pitchFamily="18" charset="0"/>
                            </a:rPr>
                            <m:t>𝜏</m:t>
                          </m:r>
                        </m:e>
                      </m:d>
                      <m:r>
                        <a:rPr lang="ru-RU" sz="4800" i="0" dirty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u-RU" sz="4800" i="1" dirty="0">
                              <a:solidFill>
                                <a:srgbClr val="836967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4800" i="1" dirty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ru-RU" sz="4800" i="1" dirty="0"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  <m:d>
                        <m:dPr>
                          <m:ctrlPr>
                            <a:rPr lang="ru-RU" sz="4800" i="1" dirty="0">
                              <a:solidFill>
                                <a:srgbClr val="836967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ru-RU" sz="4800" i="1" dirty="0">
                              <a:latin typeface="Cambria Math" panose="02040503050406030204" pitchFamily="18" charset="0"/>
                            </a:rPr>
                            <m:t>𝜏</m:t>
                          </m:r>
                          <m:r>
                            <a:rPr lang="ru-RU" sz="4800" b="0" i="1" dirty="0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ru-RU" sz="4800" i="0" dirty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ru-RU" sz="48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𝜗</m:t>
                      </m:r>
                      <m:r>
                        <a:rPr lang="ru-RU" sz="48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ru-RU" sz="4800" i="1" dirty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480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n-US" sz="4800" b="0" i="1" dirty="0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ru-RU" sz="4800" i="0" dirty="0">
                          <a:latin typeface="Cambria Math" panose="02040503050406030204" pitchFamily="18" charset="0"/>
                        </a:rPr>
                        <m:t>⋅</m:t>
                      </m:r>
                      <m:sSub>
                        <m:sSubPr>
                          <m:ctrlPr>
                            <a:rPr lang="ru-RU" sz="4800" i="1" dirty="0">
                              <a:solidFill>
                                <a:srgbClr val="836967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4800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ru-RU" sz="4800" i="1" dirty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ru-RU" sz="4800" dirty="0"/>
              </a:p>
              <a:p>
                <a:pPr marL="0" indent="0">
                  <a:buNone/>
                </a:pPr>
                <a:r>
                  <a:rPr lang="ru-RU" sz="4800" dirty="0"/>
                  <a:t>где </a:t>
                </a:r>
                <a14:m>
                  <m:oMath xmlns:m="http://schemas.openxmlformats.org/officeDocument/2006/math">
                    <m:r>
                      <a:rPr lang="ru-RU" sz="4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𝜗</m:t>
                    </m:r>
                  </m:oMath>
                </a14:m>
                <a:r>
                  <a:rPr lang="ru-RU" sz="4800" dirty="0"/>
                  <a:t>– коэффициент скорости обучения</a:t>
                </a:r>
                <a:r>
                  <a:rPr lang="en-US" sz="4800" dirty="0"/>
                  <a:t> (</a:t>
                </a:r>
                <a:r>
                  <a:rPr lang="ru-RU" sz="4800" dirty="0"/>
                  <a:t> от 0 до 1 вкл.</a:t>
                </a:r>
                <a:r>
                  <a:rPr lang="en-US" sz="4800" dirty="0"/>
                  <a:t>)</a:t>
                </a:r>
                <a:r>
                  <a:rPr lang="ru-RU" sz="4800" dirty="0"/>
                  <a:t>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4800" i="1" dirty="0">
                            <a:solidFill>
                              <a:srgbClr val="836967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ru-RU" sz="4800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ru-RU" sz="4800" i="1" dirty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ru-RU" sz="4800" dirty="0"/>
                  <a:t> - значение </a:t>
                </a:r>
                <a:r>
                  <a:rPr lang="en-US" sz="4800" dirty="0" err="1"/>
                  <a:t>i</a:t>
                </a:r>
                <a:r>
                  <a:rPr lang="ru-RU" sz="4800" dirty="0"/>
                  <a:t>-го входа НС.</a:t>
                </a:r>
              </a:p>
              <a:p>
                <a:pPr marL="0" lvl="0" indent="0">
                  <a:buNone/>
                </a:pPr>
                <a:endParaRPr lang="ru-RU" sz="4800" dirty="0"/>
              </a:p>
              <a:p>
                <a:pPr marL="0" lvl="0" indent="0">
                  <a:buNone/>
                </a:pPr>
                <a:r>
                  <a:rPr lang="ru-RU" sz="4800" dirty="0"/>
                  <a:t>5. Цикл повторяется с шага 2 до выполнения одного или нескольких условий окончания:</a:t>
                </a:r>
              </a:p>
              <a:p>
                <a:pPr lvl="1"/>
                <a:r>
                  <a:rPr lang="ru-RU" sz="4800" dirty="0"/>
                  <a:t>исчерпано заданное предельное количество эпох обучения;</a:t>
                </a:r>
              </a:p>
              <a:p>
                <a:pPr lvl="1"/>
                <a:r>
                  <a:rPr lang="ru-RU" sz="4800" dirty="0"/>
                  <a:t>достигнут удовлетворительный уровень ошибки по всей  обучаю</a:t>
                </a:r>
                <a:r>
                  <a:rPr lang="en-US" sz="4800" dirty="0" err="1"/>
                  <a:t>щей</a:t>
                </a:r>
                <a:r>
                  <a:rPr lang="en-US" sz="4800" dirty="0"/>
                  <a:t> </a:t>
                </a:r>
                <a:r>
                  <a:rPr lang="en-US" sz="4800" dirty="0" err="1"/>
                  <a:t>выборке</a:t>
                </a:r>
                <a:r>
                  <a:rPr lang="en-US" sz="4800" dirty="0"/>
                  <a:t>;</a:t>
                </a:r>
                <a:endParaRPr lang="ru-RU" sz="4800" dirty="0"/>
              </a:p>
              <a:p>
                <a:pPr lvl="1"/>
                <a:r>
                  <a:rPr lang="ru-RU" sz="4800" dirty="0"/>
                  <a:t>не происходит уменьшения ошибки обучающей выборки на протяжении заданного предельного количества эпох обучения;</a:t>
                </a:r>
              </a:p>
              <a:p>
                <a:pPr lvl="1"/>
                <a:r>
                  <a:rPr lang="ru-RU" sz="4800" dirty="0"/>
                  <a:t>исчерпано заданное предельное физическое время обучения.</a:t>
                </a: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980728"/>
                <a:ext cx="8640960" cy="5400600"/>
              </a:xfrm>
              <a:blipFill>
                <a:blip r:embed="rId2"/>
                <a:stretch>
                  <a:fillRect l="-353" t="-11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0253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4823"/>
            <a:ext cx="8964488" cy="688757"/>
          </a:xfrm>
        </p:spPr>
        <p:txBody>
          <a:bodyPr>
            <a:normAutofit fontScale="90000"/>
          </a:bodyPr>
          <a:lstStyle/>
          <a:p>
            <a:r>
              <a:rPr lang="ru-RU" dirty="0"/>
              <a:t>Пример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8398756"/>
              </p:ext>
            </p:extLst>
          </p:nvPr>
        </p:nvGraphicFramePr>
        <p:xfrm>
          <a:off x="251520" y="1287924"/>
          <a:ext cx="5224145" cy="260744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{B301B821-A1FF-4177-AEE7-76D212191A09}</a:tableStyleId>
              </a:tblPr>
              <a:tblGrid>
                <a:gridCol w="1800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6111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8803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8676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8803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12884">
                <a:tc>
                  <a:txBody>
                    <a:bodyPr/>
                    <a:lstStyle/>
                    <a:p>
                      <a:pPr marL="607060">
                        <a:lnSpc>
                          <a:spcPts val="157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№ </a:t>
                      </a:r>
                      <a:r>
                        <a:rPr lang="en-US" sz="1600" spc="-10" dirty="0" err="1">
                          <a:effectLst/>
                        </a:rPr>
                        <a:t>п</a:t>
                      </a:r>
                      <a:r>
                        <a:rPr lang="en-US" sz="1600" dirty="0" err="1">
                          <a:effectLst/>
                        </a:rPr>
                        <a:t>ри</a:t>
                      </a:r>
                      <a:r>
                        <a:rPr lang="en-US" sz="1600" spc="-15" dirty="0" err="1">
                          <a:effectLst/>
                        </a:rPr>
                        <a:t>м</a:t>
                      </a:r>
                      <a:r>
                        <a:rPr lang="en-US" sz="1600" dirty="0" err="1">
                          <a:effectLst/>
                        </a:rPr>
                        <a:t>е</a:t>
                      </a:r>
                      <a:r>
                        <a:rPr lang="en-US" sz="1600" spc="-10" dirty="0" err="1">
                          <a:effectLst/>
                        </a:rPr>
                        <a:t>р</a:t>
                      </a:r>
                      <a:r>
                        <a:rPr lang="en-US" sz="1600" dirty="0" err="1">
                          <a:effectLst/>
                        </a:rPr>
                        <a:t>а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87020" marR="28829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x1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88290" marR="287655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x2</a:t>
                      </a:r>
                      <a:endParaRPr lang="ru-RU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x3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88925" marR="28829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y1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68193">
                <a:tc>
                  <a:txBody>
                    <a:bodyPr/>
                    <a:lstStyle/>
                    <a:p>
                      <a:pPr marL="0" marR="97663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8829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8829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8829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66682">
                <a:tc>
                  <a:txBody>
                    <a:bodyPr/>
                    <a:lstStyle/>
                    <a:p>
                      <a:pPr marL="0" marR="97663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8702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8829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8829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8702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66682">
                <a:tc>
                  <a:txBody>
                    <a:bodyPr/>
                    <a:lstStyle/>
                    <a:p>
                      <a:pPr marL="0" marR="97663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8702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876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876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66682">
                <a:tc>
                  <a:txBody>
                    <a:bodyPr/>
                    <a:lstStyle/>
                    <a:p>
                      <a:pPr marL="0" marR="97663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8829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8829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8829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68193">
                <a:tc>
                  <a:txBody>
                    <a:bodyPr/>
                    <a:lstStyle/>
                    <a:p>
                      <a:pPr marL="0" marR="97663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8702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8829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876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8829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22286"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Ми</a:t>
                      </a:r>
                      <a:r>
                        <a:rPr lang="en-US" sz="1600" spc="-10" dirty="0" err="1">
                          <a:effectLst/>
                        </a:rPr>
                        <a:t>н</a:t>
                      </a:r>
                      <a:r>
                        <a:rPr lang="en-US" sz="1600" dirty="0" err="1">
                          <a:effectLst/>
                        </a:rPr>
                        <a:t>има</a:t>
                      </a:r>
                      <a:r>
                        <a:rPr lang="en-US" sz="1600" spc="-5" dirty="0" err="1">
                          <a:effectLst/>
                        </a:rPr>
                        <a:t>ль</a:t>
                      </a:r>
                      <a:r>
                        <a:rPr lang="en-US" sz="1600" spc="-10" dirty="0" err="1">
                          <a:effectLst/>
                        </a:rPr>
                        <a:t>н</a:t>
                      </a:r>
                      <a:r>
                        <a:rPr lang="en-US" sz="1600" dirty="0" err="1">
                          <a:effectLst/>
                        </a:rPr>
                        <a:t>ое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spc="-20" dirty="0" err="1">
                          <a:effectLst/>
                        </a:rPr>
                        <a:t>з</a:t>
                      </a:r>
                      <a:r>
                        <a:rPr lang="en-US" sz="1600" dirty="0" err="1">
                          <a:effectLst/>
                        </a:rPr>
                        <a:t>нач</a:t>
                      </a:r>
                      <a:r>
                        <a:rPr lang="en-US" sz="1600" spc="-10" dirty="0" err="1">
                          <a:effectLst/>
                        </a:rPr>
                        <a:t>е</a:t>
                      </a:r>
                      <a:r>
                        <a:rPr lang="en-US" sz="1600" dirty="0" err="1">
                          <a:effectLst/>
                        </a:rPr>
                        <a:t>ние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8829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876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22286"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Мак</a:t>
                      </a:r>
                      <a:r>
                        <a:rPr lang="en-US" sz="1600" spc="-10" dirty="0" err="1">
                          <a:effectLst/>
                        </a:rPr>
                        <a:t>с</a:t>
                      </a:r>
                      <a:r>
                        <a:rPr lang="en-US" sz="1600" dirty="0" err="1">
                          <a:effectLst/>
                        </a:rPr>
                        <a:t>има</a:t>
                      </a:r>
                      <a:r>
                        <a:rPr lang="en-US" sz="1600" spc="-5" dirty="0" err="1">
                          <a:effectLst/>
                        </a:rPr>
                        <a:t>ль</a:t>
                      </a:r>
                      <a:r>
                        <a:rPr lang="en-US" sz="1600" spc="-10" dirty="0" err="1">
                          <a:effectLst/>
                        </a:rPr>
                        <a:t>н</a:t>
                      </a:r>
                      <a:r>
                        <a:rPr lang="en-US" sz="1600" dirty="0" err="1">
                          <a:effectLst/>
                        </a:rPr>
                        <a:t>ое</a:t>
                      </a:r>
                      <a:r>
                        <a:rPr lang="en-US" sz="1600" spc="5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зн</a:t>
                      </a:r>
                      <a:r>
                        <a:rPr lang="en-US" sz="1600" spc="-10" dirty="0" err="1">
                          <a:effectLst/>
                        </a:rPr>
                        <a:t>ач</a:t>
                      </a:r>
                      <a:r>
                        <a:rPr lang="en-US" sz="1600" dirty="0" err="1">
                          <a:effectLst/>
                        </a:rPr>
                        <a:t>ен</a:t>
                      </a:r>
                      <a:r>
                        <a:rPr lang="en-US" sz="1600" spc="-10" dirty="0" err="1">
                          <a:effectLst/>
                        </a:rPr>
                        <a:t>и</a:t>
                      </a:r>
                      <a:r>
                        <a:rPr lang="en-US" sz="1600" dirty="0" err="1">
                          <a:effectLst/>
                        </a:rPr>
                        <a:t>е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28702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28829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2876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28702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9512" y="764704"/>
            <a:ext cx="49483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Исходная выборка данных для однослойного </a:t>
            </a:r>
            <a:r>
              <a:rPr kumimoji="0" lang="ru-RU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перцептрона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="" xmlns:a16="http://schemas.microsoft.com/office/drawing/2014/main" id="{55AF93E1-48FD-4804-BB17-890BB59CE871}"/>
                  </a:ext>
                </a:extLst>
              </p:cNvPr>
              <p:cNvSpPr txBox="1"/>
              <p:nvPr/>
            </p:nvSpPr>
            <p:spPr>
              <a:xfrm>
                <a:off x="6084168" y="3281269"/>
                <a:ext cx="1865191" cy="52123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 smtClean="0">
                              <a:solidFill>
                                <a:srgbClr val="836967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ru-RU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i="1">
                              <a:solidFill>
                                <a:srgbClr val="836967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ru-RU" i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u-RU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𝑚𝑖𝑛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𝑎𝑥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−</m:t>
                          </m:r>
                          <m:sSub>
                            <m:sSub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𝑚𝑖𝑛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5AF93E1-48FD-4804-BB17-890BB59CE8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4168" y="3281269"/>
                <a:ext cx="1865191" cy="52123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="" xmlns:a16="http://schemas.microsoft.com/office/drawing/2014/main" id="{C2875B45-4339-4B69-8521-F4BD4D67CC33}"/>
                  </a:ext>
                </a:extLst>
              </p:cNvPr>
              <p:cNvSpPr txBox="1"/>
              <p:nvPr/>
            </p:nvSpPr>
            <p:spPr>
              <a:xfrm>
                <a:off x="5868144" y="713580"/>
                <a:ext cx="2880320" cy="31163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rabi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=0,1</m:t>
                    </m:r>
                  </m:oMath>
                </a14:m>
                <a:endParaRPr lang="en-US" b="0" dirty="0"/>
              </a:p>
              <a:p>
                <a:pPr marL="342900" indent="-342900">
                  <a:buFontTx/>
                  <a:buAutoNum type="arabicPeriod"/>
                </a:pPr>
                <a:r>
                  <a:rPr lang="en-US" dirty="0"/>
                  <a:t>y=f(S)</a:t>
                </a:r>
              </a:p>
              <a:p>
                <a:r>
                  <a:rPr lang="en-US" dirty="0"/>
                  <a:t>α=0,6; </a:t>
                </a:r>
                <a14:m>
                  <m:oMath xmlns:m="http://schemas.openxmlformats.org/officeDocument/2006/math">
                    <m:r>
                      <a:rPr lang="ru-RU" sz="1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𝜗</m:t>
                    </m:r>
                    <m:r>
                      <a:rPr lang="ru-RU" sz="1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=0,7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=1∗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∑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  <m:e>
                          <m:sSubSup>
                            <m:sSub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ru-RU" dirty="0"/>
              </a:p>
              <a:p>
                <a:endParaRPr lang="en-US" b="0" dirty="0"/>
              </a:p>
              <a:p>
                <a:pPr marL="342900" indent="-342900">
                  <a:buAutoNum type="arabicPeriod"/>
                </a:pPr>
                <a:endParaRPr lang="ru-RU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2875B45-4339-4B69-8521-F4BD4D67CC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144" y="713580"/>
                <a:ext cx="2880320" cy="3116366"/>
              </a:xfrm>
              <a:prstGeom prst="rect">
                <a:avLst/>
              </a:prstGeom>
              <a:blipFill>
                <a:blip r:embed="rId3"/>
                <a:stretch>
                  <a:fillRect l="-1907" t="-9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1E609E23-670B-4D0B-81C6-69C4172917A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15910" y="1583005"/>
            <a:ext cx="1584046" cy="688758"/>
          </a:xfrm>
          <a:prstGeom prst="rect">
            <a:avLst/>
          </a:prstGeom>
        </p:spPr>
      </p:pic>
      <p:sp>
        <p:nvSpPr>
          <p:cNvPr id="6" name="Овал 5"/>
          <p:cNvSpPr/>
          <p:nvPr/>
        </p:nvSpPr>
        <p:spPr>
          <a:xfrm>
            <a:off x="2653705" y="4869160"/>
            <a:ext cx="406127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 стрелкой 9"/>
          <p:cNvCxnSpPr>
            <a:endCxn id="6" idx="2"/>
          </p:cNvCxnSpPr>
          <p:nvPr/>
        </p:nvCxnSpPr>
        <p:spPr>
          <a:xfrm>
            <a:off x="1763688" y="4797152"/>
            <a:ext cx="890017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1611288" y="5219677"/>
            <a:ext cx="1042417" cy="2796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1907704" y="5301208"/>
            <a:ext cx="746001" cy="5760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6" idx="6"/>
          </p:cNvCxnSpPr>
          <p:nvPr/>
        </p:nvCxnSpPr>
        <p:spPr>
          <a:xfrm>
            <a:off x="3059832" y="5085184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331640" y="450912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x1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1179240" y="5279769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x2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1395837" y="587727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x3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1835587" y="4356434"/>
            <a:ext cx="632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w1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1611288" y="4968591"/>
            <a:ext cx="632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w2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1611287" y="5470179"/>
            <a:ext cx="632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w3</a:t>
            </a:r>
            <a:endParaRPr lang="ru-RU" dirty="0"/>
          </a:p>
        </p:txBody>
      </p:sp>
      <p:cxnSp>
        <p:nvCxnSpPr>
          <p:cNvPr id="24" name="Прямая со стрелкой 23"/>
          <p:cNvCxnSpPr>
            <a:endCxn id="6" idx="0"/>
          </p:cNvCxnSpPr>
          <p:nvPr/>
        </p:nvCxnSpPr>
        <p:spPr>
          <a:xfrm>
            <a:off x="2806105" y="4285961"/>
            <a:ext cx="50664" cy="5831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399389" y="3993495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2931243" y="4277013"/>
            <a:ext cx="632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w0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3231215" y="4693786"/>
            <a:ext cx="632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y1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2795429" y="5359501"/>
            <a:ext cx="632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dirty="0" smtClean="0"/>
              <a:t>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854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4823"/>
            <a:ext cx="8964488" cy="688757"/>
          </a:xfrm>
        </p:spPr>
        <p:txBody>
          <a:bodyPr>
            <a:normAutofit fontScale="90000"/>
          </a:bodyPr>
          <a:lstStyle/>
          <a:p>
            <a:r>
              <a:rPr lang="ru-RU" dirty="0"/>
              <a:t>Пример</a:t>
            </a: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508127" y="2132856"/>
            <a:ext cx="5224144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Нормализованная исходная выборка для обучения и практического </a:t>
            </a: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использования однослойного </a:t>
            </a:r>
            <a:r>
              <a:rPr kumimoji="0" lang="ru-RU" sz="1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перцептрона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Объект 3">
            <a:extLst>
              <a:ext uri="{FF2B5EF4-FFF2-40B4-BE49-F238E27FC236}">
                <a16:creationId xmlns="" xmlns:a16="http://schemas.microsoft.com/office/drawing/2014/main" id="{9710358E-35BB-4DE9-8864-5C342A89983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9918425"/>
              </p:ext>
            </p:extLst>
          </p:nvPr>
        </p:nvGraphicFramePr>
        <p:xfrm>
          <a:off x="251520" y="1908649"/>
          <a:ext cx="5224145" cy="163208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{B301B821-A1FF-4177-AEE7-76D212191A09}</a:tableStyleId>
              </a:tblPr>
              <a:tblGrid>
                <a:gridCol w="207454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8676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8803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8676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8803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12884"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№ </a:t>
                      </a:r>
                      <a:r>
                        <a:rPr lang="en-US" sz="1600" spc="-10" dirty="0" err="1">
                          <a:effectLst/>
                        </a:rPr>
                        <a:t>п</a:t>
                      </a:r>
                      <a:r>
                        <a:rPr lang="en-US" sz="1600" dirty="0" err="1">
                          <a:effectLst/>
                        </a:rPr>
                        <a:t>ри</a:t>
                      </a:r>
                      <a:r>
                        <a:rPr lang="en-US" sz="1600" spc="-15" dirty="0" err="1">
                          <a:effectLst/>
                        </a:rPr>
                        <a:t>м</a:t>
                      </a:r>
                      <a:r>
                        <a:rPr lang="en-US" sz="1600" dirty="0" err="1">
                          <a:effectLst/>
                        </a:rPr>
                        <a:t>е</a:t>
                      </a:r>
                      <a:r>
                        <a:rPr lang="en-US" sz="1600" spc="-10" dirty="0" err="1">
                          <a:effectLst/>
                        </a:rPr>
                        <a:t>р</a:t>
                      </a:r>
                      <a:r>
                        <a:rPr lang="en-US" sz="1600" dirty="0" err="1">
                          <a:effectLst/>
                        </a:rPr>
                        <a:t>а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8829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x1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876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x2</a:t>
                      </a:r>
                      <a:endParaRPr lang="ru-RU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63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x3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8829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y1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68193">
                <a:tc>
                  <a:txBody>
                    <a:bodyPr/>
                    <a:lstStyle/>
                    <a:p>
                      <a:pPr marL="0" marR="97663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8829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0,25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8829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0,67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8829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0,5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66682">
                <a:tc>
                  <a:txBody>
                    <a:bodyPr/>
                    <a:lstStyle/>
                    <a:p>
                      <a:pPr marL="0" marR="97663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8702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0,5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8829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8829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8702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66682">
                <a:tc>
                  <a:txBody>
                    <a:bodyPr/>
                    <a:lstStyle/>
                    <a:p>
                      <a:pPr marL="0" marR="97663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8702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0,75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876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0,67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876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0,5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0,5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66682">
                <a:tc>
                  <a:txBody>
                    <a:bodyPr/>
                    <a:lstStyle/>
                    <a:p>
                      <a:pPr marL="0" marR="97663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8829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8829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0,33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0,5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8829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68193">
                <a:tc>
                  <a:txBody>
                    <a:bodyPr/>
                    <a:lstStyle/>
                    <a:p>
                      <a:pPr marL="0" marR="97663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28702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28829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2876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28829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="" xmlns:a16="http://schemas.microsoft.com/office/drawing/2014/main" id="{E23A2A60-F54A-4784-892E-B4051325FB35}"/>
                  </a:ext>
                </a:extLst>
              </p:cNvPr>
              <p:cNvSpPr txBox="1"/>
              <p:nvPr/>
            </p:nvSpPr>
            <p:spPr>
              <a:xfrm>
                <a:off x="517821" y="3645024"/>
                <a:ext cx="5710363" cy="29389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342900" indent="-342900">
                  <a:buAutoNum type="arabicPeriod"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ru-RU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bSup>
                  </m:oMath>
                </a14:m>
                <a:r>
                  <a:rPr lang="en-US" dirty="0"/>
                  <a:t>=</a:t>
                </a:r>
                <a:r>
                  <a:rPr lang="en-US" dirty="0" smtClean="0"/>
                  <a:t>1*0,1+0,25*0,1+0,67*0,1+1*0,1=0,292</a:t>
                </a:r>
                <a:endParaRPr lang="en-US" dirty="0"/>
              </a:p>
              <a:p>
                <a:pPr marL="342900" indent="-342900">
                  <a:buAutoNum type="arabi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b="0" i="1" baseline="30000" smtClean="0">
                            <a:latin typeface="Cambria Math"/>
                          </a:rPr>
                          <m:t>1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Sup>
                      <m:sSubSupPr>
                        <m:ctrlPr>
                          <a:rPr lang="ru-RU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)=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exp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⁡(−0,6∗</m:t>
                        </m:r>
                        <m:sSubSup>
                          <m:sSubSupPr>
                            <m:ctrlPr>
                              <a:rPr lang="ru-RU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b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dirty="0"/>
                  <a:t>=</a:t>
                </a:r>
                <a:r>
                  <a:rPr lang="en-US" dirty="0" smtClean="0"/>
                  <a:t>0,544</a:t>
                </a:r>
                <a:endParaRPr lang="en-US" dirty="0"/>
              </a:p>
              <a:p>
                <a:pPr marL="342900" indent="-342900">
                  <a:buAutoNum type="arabi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1800" i="1" dirty="0" smtClean="0">
                            <a:solidFill>
                              <a:srgbClr val="836967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ru-RU" sz="1800" i="1" dirty="0">
                            <a:latin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r>
                          <a:rPr lang="en-US" sz="18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ru-RU" sz="1800" i="0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 smtClean="0"/>
                  <a:t>0,5-0,544=-0,044</a:t>
                </a:r>
                <a:endParaRPr lang="en-US" dirty="0"/>
              </a:p>
              <a:p>
                <a:pPr marL="342900" indent="-342900">
                  <a:buAutoNum type="arabi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1800" i="1" dirty="0" smtClean="0">
                            <a:solidFill>
                              <a:srgbClr val="836967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ru-RU" sz="1800" i="1" dirty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sz="1800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d>
                      <m:dPr>
                        <m:ctrlPr>
                          <a:rPr lang="ru-RU" sz="1800" i="1" dirty="0">
                            <a:solidFill>
                              <a:srgbClr val="836967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b="0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ru-RU" sz="1800" i="0" dirty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ru-RU" sz="1800" i="1" dirty="0">
                            <a:solidFill>
                              <a:srgbClr val="836967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ru-RU" sz="1800" i="1" dirty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sz="1800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d>
                      <m:dPr>
                        <m:ctrlPr>
                          <a:rPr lang="ru-RU" sz="1800" i="1" dirty="0">
                            <a:solidFill>
                              <a:srgbClr val="836967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ru-RU" sz="18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ru-RU" sz="1800" i="0" dirty="0">
                        <a:latin typeface="Cambria Math" panose="02040503050406030204" pitchFamily="18" charset="0"/>
                      </a:rPr>
                      <m:t>+</m:t>
                    </m:r>
                    <m:r>
                      <a:rPr lang="ru-RU" sz="1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𝜗</m:t>
                    </m:r>
                    <m:r>
                      <a:rPr lang="ru-RU" sz="1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ru-RU" sz="180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ru-RU" sz="18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r>
                          <a:rPr lang="en-US" sz="1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ru-RU" sz="1800" i="0" dirty="0">
                        <a:latin typeface="Cambria Math" panose="02040503050406030204" pitchFamily="18" charset="0"/>
                      </a:rPr>
                      <m:t>⋅</m:t>
                    </m:r>
                    <m:sSub>
                      <m:sSubPr>
                        <m:ctrlPr>
                          <a:rPr lang="ru-RU" sz="1800" i="1" dirty="0">
                            <a:solidFill>
                              <a:srgbClr val="836967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ru-RU" sz="1800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800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=0,1+0,7</a:t>
                </a:r>
                <a:r>
                  <a:rPr lang="en-US" dirty="0" smtClean="0"/>
                  <a:t>*(-0,044)*1=0,069</a:t>
                </a:r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1800" i="1" dirty="0" smtClean="0">
                            <a:solidFill>
                              <a:srgbClr val="836967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ru-RU" sz="1800" i="1" dirty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sz="18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ru-RU" sz="1800" i="1" dirty="0">
                            <a:solidFill>
                              <a:srgbClr val="836967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b="0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ru-RU" sz="1800" i="0" dirty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ru-RU" sz="1800" i="1" dirty="0">
                            <a:solidFill>
                              <a:srgbClr val="836967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ru-RU" sz="1800" i="1" dirty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sz="18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ru-RU" sz="1800" i="1" dirty="0">
                            <a:solidFill>
                              <a:srgbClr val="836967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ru-RU" sz="18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ru-RU" sz="1800" i="0" dirty="0">
                        <a:latin typeface="Cambria Math" panose="02040503050406030204" pitchFamily="18" charset="0"/>
                      </a:rPr>
                      <m:t>+</m:t>
                    </m:r>
                    <m:r>
                      <a:rPr lang="ru-RU" sz="1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𝜗</m:t>
                    </m:r>
                    <m:r>
                      <a:rPr lang="ru-RU" sz="1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ru-RU" sz="180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ru-RU" sz="18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r>
                          <a:rPr lang="en-US" sz="1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ru-RU" sz="1800" i="0" dirty="0">
                        <a:latin typeface="Cambria Math" panose="02040503050406030204" pitchFamily="18" charset="0"/>
                      </a:rPr>
                      <m:t>⋅</m:t>
                    </m:r>
                    <m:sSub>
                      <m:sSubPr>
                        <m:ctrlPr>
                          <a:rPr lang="ru-RU" sz="1800" i="1" dirty="0">
                            <a:solidFill>
                              <a:srgbClr val="836967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ru-RU" sz="1800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8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=0,1+0,7*(-0,044)*</a:t>
                </a:r>
                <a:r>
                  <a:rPr lang="en-US" dirty="0" smtClean="0"/>
                  <a:t>0,5=0,085</a:t>
                </a:r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1800" i="1" dirty="0" smtClean="0">
                            <a:solidFill>
                              <a:srgbClr val="836967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ru-RU" sz="1800" i="1" dirty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sz="18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ru-RU" sz="1800" i="1" dirty="0">
                            <a:solidFill>
                              <a:srgbClr val="836967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b="0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ru-RU" sz="1800" i="0" dirty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ru-RU" sz="1800" i="1" dirty="0">
                            <a:solidFill>
                              <a:srgbClr val="836967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ru-RU" sz="1800" i="1" dirty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sz="18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ru-RU" sz="1800" i="1" dirty="0">
                            <a:solidFill>
                              <a:srgbClr val="836967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ru-RU" sz="18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ru-RU" sz="1800" i="0" dirty="0">
                        <a:latin typeface="Cambria Math" panose="02040503050406030204" pitchFamily="18" charset="0"/>
                      </a:rPr>
                      <m:t>+</m:t>
                    </m:r>
                    <m:r>
                      <a:rPr lang="ru-RU" sz="1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𝜗</m:t>
                    </m:r>
                    <m:r>
                      <a:rPr lang="ru-RU" sz="1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ru-RU" sz="180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ru-RU" sz="18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r>
                          <a:rPr lang="en-US" sz="1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ru-RU" sz="1800" i="0" dirty="0">
                        <a:latin typeface="Cambria Math" panose="02040503050406030204" pitchFamily="18" charset="0"/>
                      </a:rPr>
                      <m:t>⋅</m:t>
                    </m:r>
                    <m:sSub>
                      <m:sSubPr>
                        <m:ctrlPr>
                          <a:rPr lang="ru-RU" sz="1800" i="1" dirty="0">
                            <a:solidFill>
                              <a:srgbClr val="836967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ru-RU" sz="1800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8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=0,1+0,7*(-0,044)*</a:t>
                </a:r>
                <a:r>
                  <a:rPr lang="en-US" dirty="0" smtClean="0"/>
                  <a:t>0=0,1</a:t>
                </a:r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1800" i="1" dirty="0" smtClean="0">
                            <a:solidFill>
                              <a:srgbClr val="836967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ru-RU" sz="1800" i="1" dirty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sz="18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d>
                      <m:dPr>
                        <m:ctrlPr>
                          <a:rPr lang="ru-RU" sz="1800" i="1" dirty="0">
                            <a:solidFill>
                              <a:srgbClr val="836967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b="0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ru-RU" sz="1800" i="0" dirty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ru-RU" sz="1800" i="1" dirty="0">
                            <a:solidFill>
                              <a:srgbClr val="836967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ru-RU" sz="1800" i="1" dirty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sz="18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d>
                      <m:dPr>
                        <m:ctrlPr>
                          <a:rPr lang="ru-RU" sz="1800" i="1" dirty="0">
                            <a:solidFill>
                              <a:srgbClr val="836967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ru-RU" sz="18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ru-RU" sz="1800" i="0" dirty="0">
                        <a:latin typeface="Cambria Math" panose="02040503050406030204" pitchFamily="18" charset="0"/>
                      </a:rPr>
                      <m:t>+</m:t>
                    </m:r>
                    <m:r>
                      <a:rPr lang="ru-RU" sz="1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𝜗</m:t>
                    </m:r>
                    <m:r>
                      <a:rPr lang="ru-RU" sz="1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ru-RU" sz="180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ru-RU" sz="18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r>
                          <a:rPr lang="en-US" sz="1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ru-RU" sz="1800" i="0" dirty="0">
                        <a:latin typeface="Cambria Math" panose="02040503050406030204" pitchFamily="18" charset="0"/>
                      </a:rPr>
                      <m:t>⋅</m:t>
                    </m:r>
                    <m:sSub>
                      <m:sSubPr>
                        <m:ctrlPr>
                          <a:rPr lang="ru-RU" sz="1800" i="1" dirty="0">
                            <a:solidFill>
                              <a:srgbClr val="836967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ru-RU" sz="1800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8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/>
                  <a:t>=0,1+0,7*(-0,044)*</a:t>
                </a:r>
                <a:r>
                  <a:rPr lang="en-US" dirty="0" smtClean="0"/>
                  <a:t>0=0,1</a:t>
                </a:r>
                <a:endParaRPr lang="en-US" dirty="0"/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ru-RU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dirty="0"/>
                  <a:t>=1*</a:t>
                </a:r>
                <a:r>
                  <a:rPr lang="ru-RU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dirty="0">
                            <a:solidFill>
                              <a:srgbClr val="836967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ru-RU" i="1" dirty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d>
                      <m:dPr>
                        <m:ctrlPr>
                          <a:rPr lang="ru-RU" i="1" dirty="0">
                            <a:solidFill>
                              <a:srgbClr val="836967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US" i="1" dirty="0">
                        <a:solidFill>
                          <a:srgbClr val="836967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+0,5*</a:t>
                </a:r>
                <a:r>
                  <a:rPr lang="ru-RU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dirty="0">
                            <a:solidFill>
                              <a:srgbClr val="836967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ru-RU" i="1" dirty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ru-RU" i="1" dirty="0">
                            <a:solidFill>
                              <a:srgbClr val="836967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US" i="1" dirty="0">
                        <a:solidFill>
                          <a:srgbClr val="836967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+0*</a:t>
                </a:r>
                <a:r>
                  <a:rPr lang="ru-RU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dirty="0">
                            <a:solidFill>
                              <a:srgbClr val="836967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ru-RU" i="1" dirty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ru-RU" i="1" dirty="0">
                            <a:solidFill>
                              <a:srgbClr val="836967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US" i="1" dirty="0">
                        <a:solidFill>
                          <a:srgbClr val="836967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+0*</a:t>
                </a:r>
                <a:r>
                  <a:rPr lang="ru-RU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dirty="0">
                            <a:solidFill>
                              <a:srgbClr val="836967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ru-RU" i="1" dirty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d>
                      <m:dPr>
                        <m:ctrlPr>
                          <a:rPr lang="ru-RU" i="1" dirty="0">
                            <a:solidFill>
                              <a:srgbClr val="836967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US" i="1" dirty="0">
                        <a:solidFill>
                          <a:srgbClr val="836967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/>
                  <a:t>=0,112</a:t>
                </a:r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baseline="30000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Sup>
                      <m:sSubSupPr>
                        <m:ctrlPr>
                          <a:rPr lang="ru-RU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)=</m:t>
                    </m:r>
                  </m:oMath>
                </a14:m>
                <a:r>
                  <a:rPr lang="en-US" b="0" dirty="0" smtClean="0"/>
                  <a:t>0,517</a:t>
                </a:r>
                <a:endParaRPr lang="en-US" b="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1800" i="1" dirty="0" smtClean="0">
                            <a:solidFill>
                              <a:srgbClr val="836967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ru-RU" sz="1800" i="1" dirty="0">
                            <a:latin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r>
                          <a:rPr lang="en-US" sz="18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ru-RU" sz="1800" i="0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 smtClean="0"/>
                  <a:t>0-0,517=-0,517</a:t>
                </a:r>
                <a:endParaRPr lang="ru-RU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E23A2A60-F54A-4784-892E-B4051325FB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821" y="3645024"/>
                <a:ext cx="5710363" cy="2938946"/>
              </a:xfrm>
              <a:prstGeom prst="rect">
                <a:avLst/>
              </a:prstGeom>
              <a:blipFill rotWithShape="1">
                <a:blip r:embed="rId2"/>
                <a:stretch>
                  <a:fillRect l="-2455" t="-2490" b="-39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323528" y="531438"/>
                <a:ext cx="8496944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AutoNum type="arabi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i="1" dirty="0" smtClean="0">
                            <a:solidFill>
                              <a:srgbClr val="836967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ru-RU" i="1" dirty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d>
                      <m:dPr>
                        <m:ctrlPr>
                          <a:rPr lang="ru-RU" i="1" dirty="0">
                            <a:solidFill>
                              <a:srgbClr val="836967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dirty="0" smtClean="0">
                            <a:solidFill>
                              <a:srgbClr val="836967"/>
                            </a:solidFill>
                            <a:latin typeface="Cambria Math"/>
                          </a:rPr>
                          <m:t>3</m:t>
                        </m:r>
                      </m:e>
                    </m:d>
                    <m:r>
                      <a:rPr lang="ru-RU" dirty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ru-RU" i="1" dirty="0">
                            <a:solidFill>
                              <a:srgbClr val="836967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ru-RU" i="1" dirty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d>
                      <m:dPr>
                        <m:ctrlPr>
                          <a:rPr lang="ru-RU" i="1" dirty="0">
                            <a:solidFill>
                              <a:srgbClr val="836967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dirty="0" smtClean="0">
                            <a:solidFill>
                              <a:srgbClr val="836967"/>
                            </a:solidFill>
                            <a:latin typeface="Cambria Math"/>
                          </a:rPr>
                          <m:t>2</m:t>
                        </m:r>
                      </m:e>
                    </m:d>
                    <m:r>
                      <a:rPr lang="ru-RU" dirty="0">
                        <a:latin typeface="Cambria Math" panose="02040503050406030204" pitchFamily="18" charset="0"/>
                      </a:rPr>
                      <m:t>+</m:t>
                    </m:r>
                    <m:r>
                      <a:rPr lang="ru-RU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𝜗</m:t>
                    </m:r>
                    <m:r>
                      <a:rPr lang="ru-RU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ru-RU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ru-RU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ru-RU" dirty="0">
                        <a:latin typeface="Cambria Math" panose="02040503050406030204" pitchFamily="18" charset="0"/>
                      </a:rPr>
                      <m:t>⋅</m:t>
                    </m:r>
                    <m:sSub>
                      <m:sSubPr>
                        <m:ctrlPr>
                          <a:rPr lang="ru-RU" i="1" dirty="0">
                            <a:solidFill>
                              <a:srgbClr val="836967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ru-RU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=</a:t>
                </a:r>
                <a:r>
                  <a:rPr lang="en-US" dirty="0" smtClean="0"/>
                  <a:t>0,069+0,7</a:t>
                </a:r>
                <a:r>
                  <a:rPr lang="en-US" dirty="0"/>
                  <a:t>*(-</a:t>
                </a:r>
                <a:r>
                  <a:rPr lang="en-US" dirty="0" smtClean="0"/>
                  <a:t>0,517)*1=-0,293</a:t>
                </a:r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 dirty="0">
                            <a:solidFill>
                              <a:srgbClr val="836967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ru-RU" i="1" dirty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ru-RU" i="1" dirty="0">
                            <a:solidFill>
                              <a:srgbClr val="836967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dirty="0" smtClean="0">
                            <a:solidFill>
                              <a:srgbClr val="836967"/>
                            </a:solidFill>
                            <a:latin typeface="Cambria Math"/>
                          </a:rPr>
                          <m:t>3</m:t>
                        </m:r>
                      </m:e>
                    </m:d>
                    <m:r>
                      <a:rPr lang="ru-RU" dirty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ru-RU" i="1" dirty="0">
                            <a:solidFill>
                              <a:srgbClr val="836967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ru-RU" i="1" dirty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ru-RU" i="1" dirty="0">
                            <a:solidFill>
                              <a:srgbClr val="836967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dirty="0" smtClean="0">
                            <a:solidFill>
                              <a:srgbClr val="836967"/>
                            </a:solidFill>
                            <a:latin typeface="Cambria Math"/>
                          </a:rPr>
                          <m:t>2</m:t>
                        </m:r>
                      </m:e>
                    </m:d>
                    <m:r>
                      <a:rPr lang="ru-RU" dirty="0">
                        <a:latin typeface="Cambria Math" panose="02040503050406030204" pitchFamily="18" charset="0"/>
                      </a:rPr>
                      <m:t>+</m:t>
                    </m:r>
                    <m:r>
                      <a:rPr lang="ru-RU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𝜗</m:t>
                    </m:r>
                    <m:r>
                      <a:rPr lang="ru-RU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ru-RU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ru-RU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ru-RU" dirty="0">
                        <a:latin typeface="Cambria Math" panose="02040503050406030204" pitchFamily="18" charset="0"/>
                      </a:rPr>
                      <m:t>⋅</m:t>
                    </m:r>
                    <m:sSub>
                      <m:sSubPr>
                        <m:ctrlPr>
                          <a:rPr lang="ru-RU" i="1" dirty="0">
                            <a:solidFill>
                              <a:srgbClr val="836967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ru-RU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=</a:t>
                </a:r>
                <a:r>
                  <a:rPr lang="en-US" dirty="0" smtClean="0"/>
                  <a:t>0,085+0,7*(</a:t>
                </a:r>
                <a:r>
                  <a:rPr lang="en-US" dirty="0"/>
                  <a:t>-</a:t>
                </a:r>
                <a:r>
                  <a:rPr lang="en-US" dirty="0" smtClean="0"/>
                  <a:t>0,517)*0,75=-0,186</a:t>
                </a:r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 dirty="0">
                            <a:solidFill>
                              <a:srgbClr val="836967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ru-RU" i="1" dirty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ru-RU" i="1" dirty="0">
                            <a:solidFill>
                              <a:srgbClr val="836967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dirty="0" smtClean="0">
                            <a:solidFill>
                              <a:srgbClr val="836967"/>
                            </a:solidFill>
                            <a:latin typeface="Cambria Math"/>
                          </a:rPr>
                          <m:t>3</m:t>
                        </m:r>
                      </m:e>
                    </m:d>
                    <m:r>
                      <a:rPr lang="ru-RU" dirty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ru-RU" i="1" dirty="0">
                            <a:solidFill>
                              <a:srgbClr val="836967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ru-RU" i="1" dirty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ru-RU" i="1" dirty="0">
                            <a:solidFill>
                              <a:srgbClr val="836967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dirty="0" smtClean="0">
                            <a:solidFill>
                              <a:srgbClr val="836967"/>
                            </a:solidFill>
                            <a:latin typeface="Cambria Math"/>
                          </a:rPr>
                          <m:t>2</m:t>
                        </m:r>
                      </m:e>
                    </m:d>
                    <m:r>
                      <a:rPr lang="ru-RU" dirty="0">
                        <a:latin typeface="Cambria Math" panose="02040503050406030204" pitchFamily="18" charset="0"/>
                      </a:rPr>
                      <m:t>+</m:t>
                    </m:r>
                    <m:r>
                      <a:rPr lang="ru-RU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𝜗</m:t>
                    </m:r>
                    <m:r>
                      <a:rPr lang="ru-RU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ru-RU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ru-RU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ru-RU" dirty="0">
                        <a:latin typeface="Cambria Math" panose="02040503050406030204" pitchFamily="18" charset="0"/>
                      </a:rPr>
                      <m:t>⋅</m:t>
                    </m:r>
                    <m:sSub>
                      <m:sSubPr>
                        <m:ctrlPr>
                          <a:rPr lang="ru-RU" i="1" dirty="0">
                            <a:solidFill>
                              <a:srgbClr val="836967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ru-RU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=0,1+0,7</a:t>
                </a:r>
                <a:r>
                  <a:rPr lang="en-US" dirty="0" smtClean="0"/>
                  <a:t>*(</a:t>
                </a:r>
                <a:r>
                  <a:rPr lang="en-US" dirty="0"/>
                  <a:t>-0,517</a:t>
                </a:r>
                <a:r>
                  <a:rPr lang="en-US" dirty="0" smtClean="0"/>
                  <a:t>)*0,67=-0,142</a:t>
                </a:r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 dirty="0">
                            <a:solidFill>
                              <a:srgbClr val="836967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ru-RU" i="1" dirty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d>
                      <m:dPr>
                        <m:ctrlPr>
                          <a:rPr lang="ru-RU" i="1" dirty="0">
                            <a:solidFill>
                              <a:srgbClr val="836967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dirty="0" smtClean="0">
                            <a:solidFill>
                              <a:srgbClr val="836967"/>
                            </a:solidFill>
                            <a:latin typeface="Cambria Math"/>
                          </a:rPr>
                          <m:t>3</m:t>
                        </m:r>
                      </m:e>
                    </m:d>
                    <m:r>
                      <a:rPr lang="ru-RU" dirty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ru-RU" i="1" dirty="0">
                            <a:solidFill>
                              <a:srgbClr val="836967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ru-RU" i="1" dirty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d>
                      <m:dPr>
                        <m:ctrlPr>
                          <a:rPr lang="ru-RU" i="1" dirty="0">
                            <a:solidFill>
                              <a:srgbClr val="836967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dirty="0" smtClean="0">
                            <a:solidFill>
                              <a:srgbClr val="836967"/>
                            </a:solidFill>
                            <a:latin typeface="Cambria Math"/>
                          </a:rPr>
                          <m:t>2</m:t>
                        </m:r>
                      </m:e>
                    </m:d>
                    <m:r>
                      <a:rPr lang="ru-RU" dirty="0">
                        <a:latin typeface="Cambria Math" panose="02040503050406030204" pitchFamily="18" charset="0"/>
                      </a:rPr>
                      <m:t>+</m:t>
                    </m:r>
                    <m:r>
                      <a:rPr lang="ru-RU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𝜗</m:t>
                    </m:r>
                    <m:r>
                      <a:rPr lang="ru-RU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ru-RU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ru-RU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ru-RU" dirty="0">
                        <a:latin typeface="Cambria Math" panose="02040503050406030204" pitchFamily="18" charset="0"/>
                      </a:rPr>
                      <m:t>⋅</m:t>
                    </m:r>
                    <m:sSub>
                      <m:sSubPr>
                        <m:ctrlPr>
                          <a:rPr lang="ru-RU" i="1" dirty="0">
                            <a:solidFill>
                              <a:srgbClr val="836967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ru-RU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/>
                  <a:t>=0,1+0,7</a:t>
                </a:r>
                <a:r>
                  <a:rPr lang="en-US" dirty="0" smtClean="0"/>
                  <a:t>*(</a:t>
                </a:r>
                <a:r>
                  <a:rPr lang="en-US" dirty="0"/>
                  <a:t>-0,517</a:t>
                </a:r>
                <a:r>
                  <a:rPr lang="en-US" dirty="0" smtClean="0"/>
                  <a:t>)*</a:t>
                </a:r>
                <a:r>
                  <a:rPr lang="en-US" smtClean="0"/>
                  <a:t>0,5=-0,081</a:t>
                </a:r>
                <a:endParaRPr lang="en-US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531438"/>
                <a:ext cx="8496944" cy="1200329"/>
              </a:xfrm>
              <a:prstGeom prst="rect">
                <a:avLst/>
              </a:prstGeom>
              <a:blipFill rotWithShape="1">
                <a:blip r:embed="rId3"/>
                <a:stretch>
                  <a:fillRect l="-502" t="-2538" b="-71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7098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785</Words>
  <Application>Microsoft Office PowerPoint</Application>
  <PresentationFormat>Экран (4:3)</PresentationFormat>
  <Paragraphs>139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Однослойные перцептроны</vt:lpstr>
      <vt:lpstr>Презентация PowerPoint</vt:lpstr>
      <vt:lpstr>Структура однослойного перцептрона</vt:lpstr>
      <vt:lpstr>Итерационный алгоритм метода Уидроу–Хоффа (дельта-правило)</vt:lpstr>
      <vt:lpstr>Пример</vt:lpstr>
      <vt:lpstr>Пример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Однослойные перцептроны</dc:title>
  <dc:creator>Деканат ЦиТХИн</dc:creator>
  <cp:lastModifiedBy>GAPS</cp:lastModifiedBy>
  <cp:revision>25</cp:revision>
  <dcterms:created xsi:type="dcterms:W3CDTF">2020-10-20T11:22:57Z</dcterms:created>
  <dcterms:modified xsi:type="dcterms:W3CDTF">2020-12-23T11:09:19Z</dcterms:modified>
</cp:coreProperties>
</file>