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71" r:id="rId5"/>
    <p:sldId id="269" r:id="rId6"/>
    <p:sldId id="267" r:id="rId7"/>
    <p:sldId id="261" r:id="rId8"/>
    <p:sldId id="264" r:id="rId9"/>
    <p:sldId id="263" r:id="rId10"/>
    <p:sldId id="262" r:id="rId11"/>
    <p:sldId id="265" r:id="rId12"/>
    <p:sldId id="275" r:id="rId13"/>
    <p:sldId id="266" r:id="rId14"/>
    <p:sldId id="268" r:id="rId15"/>
    <p:sldId id="274" r:id="rId16"/>
    <p:sldId id="273" r:id="rId17"/>
    <p:sldId id="272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2" autoAdjust="0"/>
    <p:restoredTop sz="94660"/>
  </p:normalViewPr>
  <p:slideViewPr>
    <p:cSldViewPr>
      <p:cViewPr varScale="1">
        <p:scale>
          <a:sx n="55" d="100"/>
          <a:sy n="55" d="100"/>
        </p:scale>
        <p:origin x="-15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3373-C65B-40C9-8FB0-69F79243D08B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2DCE-8859-41FC-8AB5-736F2E4F6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2DCE-8859-41FC-8AB5-736F2E4F6CE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42D-6B2A-4777-9416-9A32C2AC129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397A-07BB-4EFB-9AD0-DEDB46D64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42D-6B2A-4777-9416-9A32C2AC129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397A-07BB-4EFB-9AD0-DEDB46D64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42D-6B2A-4777-9416-9A32C2AC129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397A-07BB-4EFB-9AD0-DEDB46D64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42D-6B2A-4777-9416-9A32C2AC129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397A-07BB-4EFB-9AD0-DEDB46D64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42D-6B2A-4777-9416-9A32C2AC129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397A-07BB-4EFB-9AD0-DEDB46D64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42D-6B2A-4777-9416-9A32C2AC129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397A-07BB-4EFB-9AD0-DEDB46D64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42D-6B2A-4777-9416-9A32C2AC129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397A-07BB-4EFB-9AD0-DEDB46D64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42D-6B2A-4777-9416-9A32C2AC129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397A-07BB-4EFB-9AD0-DEDB46D64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42D-6B2A-4777-9416-9A32C2AC129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397A-07BB-4EFB-9AD0-DEDB46D64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42D-6B2A-4777-9416-9A32C2AC129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397A-07BB-4EFB-9AD0-DEDB46D64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42D-6B2A-4777-9416-9A32C2AC129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397A-07BB-4EFB-9AD0-DEDB46D64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1342D-6B2A-4777-9416-9A32C2AC1298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D397A-07BB-4EFB-9AD0-DEDB46D64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-online.ru/bcode/437776" TargetMode="External"/><Relationship Id="rId2" Type="http://schemas.openxmlformats.org/officeDocument/2006/relationships/hyperlink" Target="https://biblio-online.ru/bcode/432861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biblio-online.ru/bcode/431307" TargetMode="External"/><Relationship Id="rId4" Type="http://schemas.openxmlformats.org/officeDocument/2006/relationships/hyperlink" Target="https://biblio-online.ru/bcode/43314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8243918" cy="1470025"/>
          </a:xfrm>
        </p:spPr>
        <p:txBody>
          <a:bodyPr/>
          <a:lstStyle/>
          <a:p>
            <a:r>
              <a:rPr lang="ru-RU" b="1" dirty="0"/>
              <a:t>Управление бизнес-процессами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86614" cy="1752600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chemeClr val="tx1"/>
                </a:solidFill>
              </a:rPr>
              <a:t>Тема </a:t>
            </a:r>
            <a:r>
              <a:rPr lang="ru-RU" b="1" smtClean="0">
                <a:solidFill>
                  <a:schemeClr val="tx1"/>
                </a:solidFill>
              </a:rPr>
              <a:t>2.4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ТЕХНОЛОГИИ </a:t>
            </a:r>
            <a:r>
              <a:rPr lang="ru-RU" b="1" dirty="0">
                <a:solidFill>
                  <a:schemeClr val="tx1"/>
                </a:solidFill>
              </a:rPr>
              <a:t>УПРАВЛЕНИЯ БИЗНЕС-ПРОЦЕССАМИ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5. Модель </a:t>
            </a:r>
            <a:r>
              <a:rPr lang="ru-RU" sz="3600" b="1" dirty="0"/>
              <a:t>бизнес-процесса в нотации DFD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8358246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1142984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описания потоков данных наиболее широкое распространение получила </a:t>
            </a:r>
            <a:r>
              <a:rPr lang="ru-RU" i="1" dirty="0"/>
              <a:t>нотация DFD </a:t>
            </a:r>
            <a:r>
              <a:rPr lang="ru-RU" dirty="0"/>
              <a:t>(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Flow</a:t>
            </a:r>
            <a:r>
              <a:rPr lang="ru-RU" dirty="0"/>
              <a:t> </a:t>
            </a:r>
            <a:r>
              <a:rPr lang="ru-RU" dirty="0" err="1"/>
              <a:t>Diagrams</a:t>
            </a:r>
            <a:r>
              <a:rPr lang="ru-RU" dirty="0"/>
              <a:t>), использование которой позволяет продемонстрировать, как каждый процесс преобразует свои входные данные в выходные.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6. Уровни представления бизнес-процесса в ARIS </a:t>
            </a:r>
            <a:endParaRPr lang="ru-RU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000792" cy="509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f.ppt-online.org/files1/slide/e/EH1iRrz2qcoYQMNswSnPxLGl3kaZI8bvJyeTm5/slide-11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14282" y="0"/>
            <a:ext cx="8824906" cy="6610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85794"/>
          </a:xfrm>
        </p:spPr>
        <p:txBody>
          <a:bodyPr/>
          <a:lstStyle/>
          <a:p>
            <a:r>
              <a:rPr lang="ru-RU" b="1" dirty="0" smtClean="0"/>
              <a:t>ARIS модель бизнес-процесса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71435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Технология ARIS основана на теории А.-В. </a:t>
            </a:r>
            <a:r>
              <a:rPr lang="ru-RU" dirty="0" err="1"/>
              <a:t>Шеера</a:t>
            </a:r>
            <a:r>
              <a:rPr lang="ru-RU" dirty="0"/>
              <a:t> «Архитектура интегрированных информационных систем» (</a:t>
            </a:r>
            <a:r>
              <a:rPr lang="ru-RU" dirty="0" err="1"/>
              <a:t>Architecture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Integrated</a:t>
            </a:r>
            <a:r>
              <a:rPr lang="ru-RU" dirty="0"/>
              <a:t> </a:t>
            </a:r>
            <a:r>
              <a:rPr lang="ru-RU" dirty="0" err="1"/>
              <a:t>Information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lum bright="-32000" contrast="56000"/>
          </a:blip>
          <a:srcRect/>
          <a:stretch>
            <a:fillRect/>
          </a:stretch>
        </p:blipFill>
        <p:spPr bwMode="auto">
          <a:xfrm rot="5400000">
            <a:off x="2444025" y="157995"/>
            <a:ext cx="4857761" cy="811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638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70000"/>
              </a:lnSpc>
            </a:pPr>
            <a:endParaRPr lang="ru-RU" sz="2400" dirty="0" smtClean="0"/>
          </a:p>
          <a:p>
            <a:pPr indent="457200" algn="ctr">
              <a:lnSpc>
                <a:spcPct val="70000"/>
              </a:lnSpc>
            </a:pPr>
            <a:r>
              <a:rPr lang="ru-RU" sz="4000" b="1" dirty="0" smtClean="0"/>
              <a:t>7.Технология управления бизнес-процессами BPMS</a:t>
            </a:r>
          </a:p>
          <a:p>
            <a:pPr indent="457200" algn="just">
              <a:lnSpc>
                <a:spcPct val="70000"/>
              </a:lnSpc>
            </a:pPr>
            <a:endParaRPr lang="ru-RU" sz="2400" b="1" dirty="0" smtClean="0"/>
          </a:p>
          <a:p>
            <a:pPr indent="457200" algn="just">
              <a:lnSpc>
                <a:spcPct val="70000"/>
              </a:lnSpc>
            </a:pPr>
            <a:r>
              <a:rPr lang="ru-RU" sz="2400" b="1" dirty="0" smtClean="0"/>
              <a:t>BPM</a:t>
            </a:r>
            <a:r>
              <a:rPr lang="ru-RU" sz="2400" dirty="0" smtClean="0"/>
              <a:t> – это определенный этап в менеджменте, при котором работа компании выстраивается и развивается как система взаимосвязанных бизнес-процессов. Департаменты и подразделения отвечают за выполнение конкретных бизнес-функций (процессный менеджмент дополняет, а не заменяет функциональный подход к управлению). В свою очередь BPM нацелен на эффективное взаимодействие различных бизнес-функций за счет выстраивания и управления бизнес-процессами.</a:t>
            </a:r>
          </a:p>
          <a:p>
            <a:pPr indent="457200" algn="just">
              <a:lnSpc>
                <a:spcPct val="70000"/>
              </a:lnSpc>
            </a:pPr>
            <a:endParaRPr lang="ru-RU" sz="2400" dirty="0" smtClean="0"/>
          </a:p>
          <a:p>
            <a:pPr indent="457200" algn="just">
              <a:lnSpc>
                <a:spcPct val="70000"/>
              </a:lnSpc>
            </a:pPr>
            <a:r>
              <a:rPr lang="ru-RU" sz="2400" b="1" dirty="0" smtClean="0"/>
              <a:t>BPMS</a:t>
            </a:r>
            <a:r>
              <a:rPr lang="ru-RU" sz="2400" dirty="0" smtClean="0"/>
              <a:t> — это основная технология, которая помогает реализовывать концепцию процессного управления в реальной практике работы компаний. BPM может существовать и без ИТ, однако с помощью специализированного инструмента работать становится проще и быстрее. Система управления бизнес-процессами позволяет моделировать процессы компании и автоматизировать их исполнение. Предоставляет возможность контролировать работу на всех этапах и быстро вносить улучшения.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myslide.ru/documents_4/acab9d382ba5a338bbaa3be38f0a9fb5/img10.jpg"/>
          <p:cNvPicPr>
            <a:picLocks noChangeAspect="1" noChangeArrowheads="1"/>
          </p:cNvPicPr>
          <p:nvPr/>
        </p:nvPicPr>
        <p:blipFill>
          <a:blip r:embed="rId2">
            <a:grayscl/>
            <a:lum bright="-15000" contrast="36000"/>
          </a:blip>
          <a:srcRect l="6908" t="3947" b="1315"/>
          <a:stretch>
            <a:fillRect/>
          </a:stretch>
        </p:blipFill>
        <p:spPr bwMode="auto">
          <a:xfrm>
            <a:off x="142844" y="-3812"/>
            <a:ext cx="8715436" cy="6652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lum bright="-13000" contrast="26000"/>
          </a:blip>
          <a:srcRect l="8685" t="14212" r="37859" b="25856"/>
          <a:stretch>
            <a:fillRect/>
          </a:stretch>
        </p:blipFill>
        <p:spPr bwMode="auto">
          <a:xfrm>
            <a:off x="0" y="857232"/>
            <a:ext cx="906242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57290" y="142852"/>
            <a:ext cx="7096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ВРМS модель бизнес-процесса</a:t>
            </a:r>
            <a:endParaRPr lang="ru-RU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f.ppt-online.org/files2/slide/x/XlWcmVUYkh97GPdF8DCbna1MiKJufjxoAvegZT/slide-10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5718" t="6356" r="5654" b="7203"/>
          <a:stretch>
            <a:fillRect/>
          </a:stretch>
        </p:blipFill>
        <p:spPr bwMode="auto">
          <a:xfrm>
            <a:off x="0" y="57611"/>
            <a:ext cx="9144000" cy="668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28670"/>
            <a:ext cx="8143932" cy="5707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smtClean="0"/>
              <a:t>Громов, А. И. </a:t>
            </a:r>
            <a:r>
              <a:rPr lang="ru-RU" sz="2000" dirty="0" smtClean="0"/>
              <a:t>Управление бизнес-процессами: современные методы : монография / А. И. Громов, А. </a:t>
            </a:r>
            <a:r>
              <a:rPr lang="ru-RU" sz="2000" dirty="0" err="1" smtClean="0"/>
              <a:t>Фляйшман</a:t>
            </a:r>
            <a:r>
              <a:rPr lang="ru-RU" sz="2000" dirty="0" smtClean="0"/>
              <a:t>, В. Шмидт ; под редакцией А. И. Громова.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367 с. — (Актуальные монографии). — ISBN 978-5-534-03094-5.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2"/>
              </a:rPr>
              <a:t>https://biblio-online.ru/bcode/432861</a:t>
            </a:r>
            <a:endParaRPr lang="ru-RU" sz="2000" dirty="0" smtClean="0"/>
          </a:p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smtClean="0"/>
              <a:t>Фролов, Ю. В. </a:t>
            </a:r>
            <a:r>
              <a:rPr lang="ru-RU" sz="2000" dirty="0" smtClean="0"/>
              <a:t>Стратегический менеджмент. Формирование стратегии и проектирование бизнес-процессов : учебное пособие для </a:t>
            </a:r>
            <a:r>
              <a:rPr lang="ru-RU" sz="2000" dirty="0" err="1" smtClean="0"/>
              <a:t>бакалавриата</a:t>
            </a:r>
            <a:r>
              <a:rPr lang="ru-RU" sz="2000" dirty="0" smtClean="0"/>
              <a:t> и магистратуры / Ю. В. Фролов, Р. В. Серышев ; под редакцией Ю. В. Фролова. — 2-е изд., </a:t>
            </a:r>
            <a:r>
              <a:rPr lang="ru-RU" sz="2000" dirty="0" err="1" smtClean="0"/>
              <a:t>испр</a:t>
            </a:r>
            <a:r>
              <a:rPr lang="ru-RU" sz="2000" dirty="0" smtClean="0"/>
              <a:t>. и доп.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154 с. — (Университеты России). — ISBN 978-5-534-09015-4.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3"/>
              </a:rPr>
              <a:t>https://biblio-online.ru/bcode/437776</a:t>
            </a:r>
            <a:r>
              <a:rPr lang="ru-RU" sz="2000" dirty="0" smtClean="0"/>
              <a:t> </a:t>
            </a:r>
          </a:p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smtClean="0"/>
              <a:t>Долганова, О. И. </a:t>
            </a:r>
            <a:r>
              <a:rPr lang="ru-RU" sz="2000" dirty="0" smtClean="0"/>
              <a:t>Моделирование бизнес-процессов : учебник и практикум для академического </a:t>
            </a:r>
            <a:r>
              <a:rPr lang="ru-RU" sz="2000" dirty="0" err="1" smtClean="0"/>
              <a:t>бакалавриата</a:t>
            </a:r>
            <a:r>
              <a:rPr lang="ru-RU" sz="2000" dirty="0" smtClean="0"/>
              <a:t> / О. И. Долганова, Е. В. Виноградова, А. М. Лобанова ; под редакцией О. И. Долгановой.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289 с. — (Бакалавр. Академический курс). — ISBN 978-5-534-00866-1.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4"/>
              </a:rPr>
              <a:t>https://biblio-online.ru/bcode/433143</a:t>
            </a:r>
            <a:r>
              <a:rPr lang="ru-RU" sz="2000" dirty="0" smtClean="0"/>
              <a:t> </a:t>
            </a:r>
          </a:p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err="1" smtClean="0"/>
              <a:t>Каменнова</a:t>
            </a:r>
            <a:r>
              <a:rPr lang="ru-RU" sz="2000" i="1" dirty="0" smtClean="0"/>
              <a:t>, М. С. </a:t>
            </a:r>
            <a:r>
              <a:rPr lang="ru-RU" sz="2000" dirty="0" smtClean="0"/>
              <a:t>Моделирование бизнес-процессов. В 2 ч. Часть 1 : учебник и практикум для </a:t>
            </a:r>
            <a:r>
              <a:rPr lang="ru-RU" sz="2000" dirty="0" err="1" smtClean="0"/>
              <a:t>бакалавриата</a:t>
            </a:r>
            <a:r>
              <a:rPr lang="ru-RU" sz="2000" dirty="0" smtClean="0"/>
              <a:t> и магистратуры / М. С. </a:t>
            </a:r>
            <a:r>
              <a:rPr lang="ru-RU" sz="2000" dirty="0" err="1" smtClean="0"/>
              <a:t>Каменнова</a:t>
            </a:r>
            <a:r>
              <a:rPr lang="ru-RU" sz="2000" dirty="0" smtClean="0"/>
              <a:t>, В. В. Крохин, И. В. Машков.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282 с. — (Бакалавр и магистр. Академический курс). — ISBN 978-5-534-05048-6.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5"/>
              </a:rPr>
              <a:t>https://biblio-online.ru/bcode/431307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/>
          <a:lstStyle/>
          <a:p>
            <a:r>
              <a:rPr lang="ru-RU" b="1" dirty="0" smtClean="0"/>
              <a:t>План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85992"/>
            <a:ext cx="75724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История развития технологий управления бизнес-процессами</a:t>
            </a:r>
          </a:p>
          <a:p>
            <a:pPr marL="342900" indent="-342900">
              <a:buFont typeface="+mj-lt"/>
              <a:buAutoNum type="arabicPeriod"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Выделение и описание бизнес-процессов</a:t>
            </a:r>
            <a:endParaRPr lang="ru-RU" sz="24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+mj-lt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ехнологии моделирования бизнес-процессов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+mj-lt"/>
              </a:rPr>
              <a:t>Элементы и понятия технологии IDEF0 управления бизнес-процессами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+mj-lt"/>
              </a:rPr>
              <a:t>Модель бизнес-процесса в нотации DFD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+mj-lt"/>
              </a:rPr>
              <a:t>Уровни представления бизнес-процесса в ARIS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+mj-lt"/>
              </a:rPr>
              <a:t>Технология управления бизнес-процессами BPMS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История развития технологий управления бизнес-процессами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2000238"/>
          <a:ext cx="8143932" cy="3558556"/>
        </p:xfrm>
        <a:graphic>
          <a:graphicData uri="http://schemas.openxmlformats.org/drawingml/2006/table">
            <a:tbl>
              <a:tblPr/>
              <a:tblGrid>
                <a:gridCol w="1643074"/>
                <a:gridCol w="6500858"/>
              </a:tblGrid>
              <a:tr h="523879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</a:rPr>
                        <a:t>Период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Calibri"/>
                        </a:rPr>
                        <a:t>Технологии</a:t>
                      </a: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</a:rPr>
                        <a:t>описания</a:t>
                      </a: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</a:rPr>
                        <a:t>бизнес-процессов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40–60-е гг.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Calibri"/>
                        </a:rPr>
                        <a:t>Появление</a:t>
                      </a:r>
                      <a:r>
                        <a:rPr lang="en-US" sz="24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</a:rPr>
                        <a:t>алгоритмических</a:t>
                      </a:r>
                      <a:r>
                        <a:rPr lang="en-US" sz="24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Calibri"/>
                        </a:rPr>
                        <a:t>языков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70-е гг.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Появление технологии SADT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70–80-е гг.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Появление технологии серии </a:t>
                      </a:r>
                      <a:r>
                        <a:rPr lang="en-US" sz="2400">
                          <a:latin typeface="Times New Roman"/>
                          <a:ea typeface="Calibri"/>
                        </a:rPr>
                        <a:t>IDEF</a:t>
                      </a:r>
                      <a:r>
                        <a:rPr lang="ru-RU" sz="2400"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en-US" sz="2400">
                          <a:latin typeface="Times New Roman"/>
                          <a:ea typeface="Calibri"/>
                        </a:rPr>
                        <a:t>IDEF</a:t>
                      </a:r>
                      <a:r>
                        <a:rPr lang="ru-RU" sz="2400">
                          <a:latin typeface="Times New Roman"/>
                          <a:ea typeface="Calibri"/>
                        </a:rPr>
                        <a:t>0, </a:t>
                      </a:r>
                      <a:r>
                        <a:rPr lang="en-US" sz="2400">
                          <a:latin typeface="Times New Roman"/>
                          <a:ea typeface="Calibri"/>
                        </a:rPr>
                        <a:t>IDEF</a:t>
                      </a:r>
                      <a:r>
                        <a:rPr lang="ru-RU" sz="2400">
                          <a:latin typeface="Times New Roman"/>
                          <a:ea typeface="Calibri"/>
                        </a:rPr>
                        <a:t>3, </a:t>
                      </a:r>
                      <a:r>
                        <a:rPr lang="en-US" sz="2400">
                          <a:latin typeface="Times New Roman"/>
                          <a:ea typeface="Calibri"/>
                        </a:rPr>
                        <a:t>IDEFIX</a:t>
                      </a:r>
                      <a:r>
                        <a:rPr lang="ru-RU" sz="2400"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400">
                          <a:latin typeface="Times New Roman"/>
                          <a:ea typeface="Calibri"/>
                        </a:rPr>
                        <a:t>DFD</a:t>
                      </a:r>
                      <a:r>
                        <a:rPr lang="ru-RU" sz="2400"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400">
                          <a:latin typeface="Times New Roman"/>
                          <a:ea typeface="Calibri"/>
                        </a:rPr>
                        <a:t>ERD</a:t>
                      </a:r>
                      <a:r>
                        <a:rPr lang="ru-RU" sz="2400">
                          <a:latin typeface="Times New Roman"/>
                          <a:ea typeface="Calibri"/>
                        </a:rPr>
                        <a:t>)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90-е гг.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Появление технологии </a:t>
                      </a:r>
                      <a:r>
                        <a:rPr lang="en-US" sz="2400">
                          <a:latin typeface="Times New Roman"/>
                          <a:ea typeface="Calibri"/>
                        </a:rPr>
                        <a:t>ARIS</a:t>
                      </a:r>
                      <a:r>
                        <a:rPr lang="ru-RU" sz="2400"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400">
                          <a:latin typeface="Times New Roman"/>
                          <a:ea typeface="Calibri"/>
                        </a:rPr>
                        <a:t>UML</a:t>
                      </a:r>
                      <a:r>
                        <a:rPr lang="ru-RU" sz="2400">
                          <a:latin typeface="Times New Roman"/>
                          <a:ea typeface="Calibri"/>
                        </a:rPr>
                        <a:t> (универсальный язык моделирования)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2000-е гг.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Появление нотации </a:t>
                      </a:r>
                      <a:r>
                        <a:rPr lang="en-US" sz="2400" dirty="0">
                          <a:latin typeface="Times New Roman"/>
                          <a:ea typeface="Calibri"/>
                        </a:rPr>
                        <a:t>BPMN</a:t>
                      </a:r>
                      <a:r>
                        <a:rPr lang="ru-RU" sz="2400" dirty="0">
                          <a:latin typeface="Times New Roman"/>
                          <a:ea typeface="Calibri"/>
                        </a:rPr>
                        <a:t> и стандарта </a:t>
                      </a:r>
                      <a:r>
                        <a:rPr lang="en-US" sz="2400" dirty="0">
                          <a:latin typeface="Times New Roman"/>
                          <a:ea typeface="Calibri"/>
                        </a:rPr>
                        <a:t>BPEL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lide-share.ru/slide/6348341.jpeg"/>
          <p:cNvPicPr>
            <a:picLocks noChangeAspect="1" noChangeArrowheads="1"/>
          </p:cNvPicPr>
          <p:nvPr/>
        </p:nvPicPr>
        <p:blipFill>
          <a:blip r:embed="rId2"/>
          <a:srcRect b="21186"/>
          <a:stretch>
            <a:fillRect/>
          </a:stretch>
        </p:blipFill>
        <p:spPr bwMode="auto">
          <a:xfrm>
            <a:off x="0" y="357166"/>
            <a:ext cx="9056431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www.albpm.ru/wp-content/uploads/2017/11/bpm-003.jpg"/>
          <p:cNvPicPr>
            <a:picLocks noChangeAspect="1" noChangeArrowheads="1"/>
          </p:cNvPicPr>
          <p:nvPr/>
        </p:nvPicPr>
        <p:blipFill>
          <a:blip r:embed="rId2"/>
          <a:srcRect t="15382"/>
          <a:stretch>
            <a:fillRect/>
          </a:stretch>
        </p:blipFill>
        <p:spPr bwMode="auto">
          <a:xfrm>
            <a:off x="428596" y="571480"/>
            <a:ext cx="8147925" cy="3929806"/>
          </a:xfrm>
          <a:prstGeom prst="rect">
            <a:avLst/>
          </a:prstGeom>
          <a:noFill/>
        </p:spPr>
      </p:pic>
      <p:pic>
        <p:nvPicPr>
          <p:cNvPr id="4" name="Picture 2" descr="https://i.ytimg.com/vi/xuwVVQ4peso/maxresdefault.jpg"/>
          <p:cNvPicPr>
            <a:picLocks noChangeAspect="1" noChangeArrowheads="1"/>
          </p:cNvPicPr>
          <p:nvPr/>
        </p:nvPicPr>
        <p:blipFill>
          <a:blip r:embed="rId3"/>
          <a:srcRect l="2863" t="29237" r="9112" b="17372"/>
          <a:stretch>
            <a:fillRect/>
          </a:stretch>
        </p:blipFill>
        <p:spPr bwMode="auto">
          <a:xfrm>
            <a:off x="857224" y="4272282"/>
            <a:ext cx="7572460" cy="2585718"/>
          </a:xfrm>
          <a:prstGeom prst="rect">
            <a:avLst/>
          </a:prstGeom>
          <a:noFill/>
        </p:spPr>
      </p:pic>
      <p:pic>
        <p:nvPicPr>
          <p:cNvPr id="5" name="Picture 2" descr="https://i.ytimg.com/vi/xuwVVQ4peso/maxresdefault.jpg"/>
          <p:cNvPicPr>
            <a:picLocks noChangeAspect="1" noChangeArrowheads="1"/>
          </p:cNvPicPr>
          <p:nvPr/>
        </p:nvPicPr>
        <p:blipFill>
          <a:blip r:embed="rId3"/>
          <a:srcRect l="2863" t="8898" r="9112" b="79661"/>
          <a:stretch>
            <a:fillRect/>
          </a:stretch>
        </p:blipFill>
        <p:spPr bwMode="auto">
          <a:xfrm>
            <a:off x="357126" y="0"/>
            <a:ext cx="8786874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900igr.net/up/datas/264639/031.jpg"/>
          <p:cNvPicPr>
            <a:picLocks noChangeAspect="1" noChangeArrowheads="1"/>
          </p:cNvPicPr>
          <p:nvPr/>
        </p:nvPicPr>
        <p:blipFill>
          <a:blip r:embed="rId2"/>
          <a:srcRect b="12599"/>
          <a:stretch>
            <a:fillRect/>
          </a:stretch>
        </p:blipFill>
        <p:spPr bwMode="auto">
          <a:xfrm>
            <a:off x="215113" y="1000084"/>
            <a:ext cx="8928887" cy="58579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929718" cy="889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Выделение и описание</a:t>
            </a:r>
          </a:p>
          <a:p>
            <a:pPr algn="ctr">
              <a:lnSpc>
                <a:spcPct val="70000"/>
              </a:lnSpc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бизнес-процессов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ехнологии моделирования бизнес-процессов</a:t>
            </a:r>
            <a:endParaRPr lang="ru-RU" sz="36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428736"/>
            <a:ext cx="85725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основным типам технологий моделирования бизнес-процессов: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методология функционального моделирования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Business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Process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Modeling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описание потоков работ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Modeling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описание потоков данных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Flow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Modeling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7000" contrast="49000"/>
          </a:blip>
          <a:srcRect t="4934"/>
          <a:stretch>
            <a:fillRect/>
          </a:stretch>
        </p:blipFill>
        <p:spPr bwMode="auto">
          <a:xfrm>
            <a:off x="457270" y="3071810"/>
            <a:ext cx="858116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4.Элементы </a:t>
            </a:r>
            <a:r>
              <a:rPr lang="ru-RU" sz="3200" b="1" dirty="0"/>
              <a:t>и понятия технологии </a:t>
            </a:r>
            <a:r>
              <a:rPr lang="ru-RU" sz="3200" b="1" dirty="0" smtClean="0"/>
              <a:t>IDEF0 управления бизнес-процессами</a:t>
            </a:r>
            <a:endParaRPr lang="ru-RU" sz="32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143248"/>
            <a:ext cx="8429684" cy="332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создания функциональной модели, отображающей структуру и функции производственно-технических и организационно-экономических систем, а также потоки информации и материальных объектов, связывающими эти функции используется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технология IDEF0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Это язык моделирования, предложенный Д. Россом и называвшийся в исходном виде SADT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Structured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Analysis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Design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Technique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метод структурного анализа и проектирования). Структурный анализ Д. Росса – это три идеи, лежащие в основе понимания данного термина: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идея разбиения исследуемого процесса на функциональные блоки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подпроцессы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исходя из ряда принципов;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идея иерархии, означающая возможность детализации (декомпозиции) любых нужных для исследования процессов;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идея использования графических нотаций с возможностью «текстового» разъясняющего дополнения.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-27000" contrast="45000"/>
          </a:blip>
          <a:srcRect/>
          <a:stretch>
            <a:fillRect/>
          </a:stretch>
        </p:blipFill>
        <p:spPr bwMode="auto">
          <a:xfrm>
            <a:off x="2500298" y="1357298"/>
            <a:ext cx="415691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Модель </a:t>
            </a:r>
            <a:r>
              <a:rPr lang="ru-RU" sz="3200" b="1" dirty="0"/>
              <a:t>бизнес-процесса в нотации IDEF3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8680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1071546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IDEF3 – технология сбора данных для проведения структурного анализа системы. Логика этой технологии позволяет строить и анализировать альтернативные сценарии развития изучаемых бизнес-процессов (модели типа «что – если?».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715</Words>
  <Application>Microsoft Office PowerPoint</Application>
  <PresentationFormat>Экран (4:3)</PresentationFormat>
  <Paragraphs>56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Управление бизнес-процессами</vt:lpstr>
      <vt:lpstr>План</vt:lpstr>
      <vt:lpstr>1. История развития технологий управления бизнес-процессами  </vt:lpstr>
      <vt:lpstr>Слайд 4</vt:lpstr>
      <vt:lpstr>Слайд 5</vt:lpstr>
      <vt:lpstr>Слайд 6</vt:lpstr>
      <vt:lpstr>3.Технологии моделирования бизнес-процессов</vt:lpstr>
      <vt:lpstr>4.Элементы и понятия технологии IDEF0 управления бизнес-процессами</vt:lpstr>
      <vt:lpstr>Модель бизнес-процесса в нотации IDEF3</vt:lpstr>
      <vt:lpstr>5. Модель бизнес-процесса в нотации DFD</vt:lpstr>
      <vt:lpstr>6. Уровни представления бизнес-процесса в ARIS </vt:lpstr>
      <vt:lpstr>Слайд 12</vt:lpstr>
      <vt:lpstr>ARIS модель бизнес-процесса</vt:lpstr>
      <vt:lpstr>Слайд 14</vt:lpstr>
      <vt:lpstr>Слайд 15</vt:lpstr>
      <vt:lpstr>Слайд 16</vt:lpstr>
      <vt:lpstr>Слайд 17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бизнес-процессами</dc:title>
  <dc:creator>Таня</dc:creator>
  <cp:lastModifiedBy>Таня</cp:lastModifiedBy>
  <cp:revision>3</cp:revision>
  <dcterms:created xsi:type="dcterms:W3CDTF">2019-11-23T23:10:42Z</dcterms:created>
  <dcterms:modified xsi:type="dcterms:W3CDTF">2019-12-05T00:56:48Z</dcterms:modified>
</cp:coreProperties>
</file>