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8" r:id="rId3"/>
    <p:sldId id="257" r:id="rId4"/>
    <p:sldId id="284" r:id="rId5"/>
    <p:sldId id="270" r:id="rId6"/>
    <p:sldId id="286" r:id="rId7"/>
    <p:sldId id="287" r:id="rId8"/>
    <p:sldId id="288" r:id="rId9"/>
    <p:sldId id="290" r:id="rId10"/>
    <p:sldId id="289" r:id="rId11"/>
    <p:sldId id="291" r:id="rId12"/>
    <p:sldId id="303" r:id="rId13"/>
    <p:sldId id="304" r:id="rId14"/>
    <p:sldId id="292" r:id="rId15"/>
    <p:sldId id="293" r:id="rId16"/>
    <p:sldId id="294" r:id="rId17"/>
    <p:sldId id="295" r:id="rId18"/>
    <p:sldId id="297" r:id="rId19"/>
    <p:sldId id="298" r:id="rId20"/>
    <p:sldId id="299" r:id="rId21"/>
    <p:sldId id="296" r:id="rId22"/>
    <p:sldId id="300" r:id="rId23"/>
    <p:sldId id="301" r:id="rId24"/>
    <p:sldId id="302" r:id="rId25"/>
    <p:sldId id="305" r:id="rId26"/>
    <p:sldId id="306" r:id="rId27"/>
    <p:sldId id="307" r:id="rId28"/>
    <p:sldId id="311" r:id="rId29"/>
    <p:sldId id="312" r:id="rId30"/>
    <p:sldId id="309" r:id="rId31"/>
    <p:sldId id="31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DF83-A322-48FD-A089-8F915A20A2F6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4255-DE41-4E77-B1BE-4B0A12B5C60E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57A7-217D-4E0F-BD99-D779E1B109C2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71B-E4F2-416F-9947-9CC9B4BF6592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72525CC-0D5E-4404-8200-9A7C13D5A6D7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9352-793D-420F-BF8C-C16F87DBB58C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3743-42C8-49AF-96C9-2A2C18BEFD60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1214-BF29-49BB-B9F6-49DB382C91C7}" type="datetime1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73-A2F7-4CD0-9AE8-103FA6AA8B7A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A895-09A2-49AA-B1CB-9FB4B400C6DC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EF1B-57C8-4076-858A-ECEE1D3A197F}" type="datetime1">
              <a:rPr lang="ru-RU" smtClean="0"/>
              <a:t>15.02.2023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BF37257-A4B6-4675-B81B-FB6B0939AE16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8.1c.ru/ka/" TargetMode="External"/><Relationship Id="rId13" Type="http://schemas.openxmlformats.org/officeDocument/2006/relationships/hyperlink" Target="http://v8.1c.ru/pd/" TargetMode="External"/><Relationship Id="rId3" Type="http://schemas.openxmlformats.org/officeDocument/2006/relationships/hyperlink" Target="http://v8.1c.ru/hrm/" TargetMode="External"/><Relationship Id="rId7" Type="http://schemas.openxmlformats.org/officeDocument/2006/relationships/hyperlink" Target="http://v8.1c.ru/retail/" TargetMode="External"/><Relationship Id="rId12" Type="http://schemas.openxmlformats.org/officeDocument/2006/relationships/hyperlink" Target="http://v8.1c.ru/taxes/" TargetMode="External"/><Relationship Id="rId2" Type="http://schemas.openxmlformats.org/officeDocument/2006/relationships/hyperlink" Target="http://v8.1c.ru/buhv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8.1c.ru/pboul/" TargetMode="External"/><Relationship Id="rId11" Type="http://schemas.openxmlformats.org/officeDocument/2006/relationships/hyperlink" Target="http://v8.1c.ru/er/" TargetMode="External"/><Relationship Id="rId5" Type="http://schemas.openxmlformats.org/officeDocument/2006/relationships/hyperlink" Target="http://v8.1c.ru/usn/" TargetMode="External"/><Relationship Id="rId10" Type="http://schemas.openxmlformats.org/officeDocument/2006/relationships/hyperlink" Target="http://v8.1c.ru/doc8/" TargetMode="External"/><Relationship Id="rId4" Type="http://schemas.openxmlformats.org/officeDocument/2006/relationships/hyperlink" Target="http://v8.1c.ru/trade/" TargetMode="External"/><Relationship Id="rId9" Type="http://schemas.openxmlformats.org/officeDocument/2006/relationships/hyperlink" Target="http://v8.1c.ru/enterprise/" TargetMode="External"/><Relationship Id="rId14" Type="http://schemas.openxmlformats.org/officeDocument/2006/relationships/hyperlink" Target="http://v8.1c.ru/el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budgrep/" TargetMode="External"/><Relationship Id="rId7" Type="http://schemas.openxmlformats.org/officeDocument/2006/relationships/hyperlink" Target="http://v8.1c.ru/clothing-allowance/" TargetMode="External"/><Relationship Id="rId2" Type="http://schemas.openxmlformats.org/officeDocument/2006/relationships/hyperlink" Target="http://v8.1c.ru/statea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8.1c.ru/svod/" TargetMode="External"/><Relationship Id="rId5" Type="http://schemas.openxmlformats.org/officeDocument/2006/relationships/hyperlink" Target="http://www.v8.1c.ru/statedoc/" TargetMode="External"/><Relationship Id="rId4" Type="http://schemas.openxmlformats.org/officeDocument/2006/relationships/hyperlink" Target="http://v8.1c.ru/budghr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8.1c.ru/podderzhka-i-obuchenie/uchebnye-versii/distributiv-1s-predpriyatie-8-3-versiya-dlya-obucheniya-programmirovaniy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" TargetMode="External"/><Relationship Id="rId2" Type="http://schemas.openxmlformats.org/officeDocument/2006/relationships/hyperlink" Target="https://1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habr.com/ru/company/knopka/blog/345692/" TargetMode="External"/><Relationship Id="rId4" Type="http://schemas.openxmlformats.org/officeDocument/2006/relationships/hyperlink" Target="https://v8.1c.ru/podderzhka-i-obuchenie/uchebnye-versii/distributiv-1s-predpriyatie-8-3-versiya-dlya-obucheniya-programmirovaniy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.1c.ru/" TargetMode="External"/><Relationship Id="rId2" Type="http://schemas.openxmlformats.org/officeDocument/2006/relationships/hyperlink" Target="http://obr.1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mes.1c.ru/" TargetMode="External"/><Relationship Id="rId4" Type="http://schemas.openxmlformats.org/officeDocument/2006/relationships/hyperlink" Target="http://games.1c.ru/il2/default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8.1c.ru/overview/Term_000000818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бизнес-приложений и </a:t>
            </a:r>
            <a:r>
              <a:rPr lang="ru-RU" sz="4800" dirty="0" err="1"/>
              <a:t>low-code</a:t>
            </a:r>
            <a:r>
              <a:rPr lang="ru-RU" sz="4800" dirty="0"/>
              <a:t> системы в организациях химической отрасли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701" y="4507913"/>
            <a:ext cx="7891272" cy="1069848"/>
          </a:xfrm>
        </p:spPr>
        <p:txBody>
          <a:bodyPr/>
          <a:lstStyle/>
          <a:p>
            <a:r>
              <a:rPr lang="ru-RU" dirty="0"/>
              <a:t>Архитектура системы «1С:Предприятие»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147187" y="5458968"/>
            <a:ext cx="6134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Маркин Иван Сергеевич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B7458-ED3B-65FA-3C33-36BA3BDDC4E5}"/>
              </a:ext>
            </a:extLst>
          </p:cNvPr>
          <p:cNvSpPr txBox="1"/>
          <p:nvPr/>
        </p:nvSpPr>
        <p:spPr>
          <a:xfrm>
            <a:off x="9982583" y="4169802"/>
            <a:ext cx="454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Варианты прикладных решений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93910"/>
          </a:xfrm>
        </p:spPr>
        <p:txBody>
          <a:bodyPr>
            <a:normAutofit fontScale="77500" lnSpcReduction="20000"/>
          </a:bodyPr>
          <a:lstStyle/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2800" b="1" i="1" u="sng" dirty="0">
                <a:solidFill>
                  <a:schemeClr val="hlink"/>
                </a:solidFill>
                <a:hlinkClick r:id="rId2"/>
              </a:rPr>
              <a:t>"1С:Бухгалтерия 8"</a:t>
            </a:r>
            <a:r>
              <a:rPr lang="ru-RU" sz="2800" b="1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ведение бухгалтерского учета, отчетность</a:t>
            </a:r>
            <a:endParaRPr lang="ru-RU" sz="2800" dirty="0"/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Times New Roman"/>
              <a:buChar char="●"/>
            </a:pPr>
            <a:r>
              <a:rPr lang="ru-RU" sz="2800" b="1" i="1" u="sng" dirty="0">
                <a:solidFill>
                  <a:schemeClr val="hlink"/>
                </a:solidFill>
                <a:hlinkClick r:id="rId3"/>
              </a:rPr>
              <a:t>"1С:Зарплата и управление персоналом 8"</a:t>
            </a:r>
            <a:r>
              <a:rPr lang="ru-RU" sz="2800" b="1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учет заработной платы, налоги</a:t>
            </a:r>
            <a:endParaRPr lang="ru-RU" sz="2800" dirty="0"/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2800" b="1" i="1" u="sng" dirty="0">
                <a:solidFill>
                  <a:schemeClr val="hlink"/>
                </a:solidFill>
                <a:hlinkClick r:id="rId4"/>
              </a:rPr>
              <a:t>"</a:t>
            </a:r>
            <a:r>
              <a:rPr lang="ru-RU" sz="2800" b="1" i="1" u="none" dirty="0">
                <a:solidFill>
                  <a:srgbClr val="C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ru-RU" sz="2800" b="1" i="1" u="sng" dirty="0">
                <a:solidFill>
                  <a:schemeClr val="hlink"/>
                </a:solidFill>
                <a:hlinkClick r:id="rId5"/>
              </a:rPr>
              <a:t>1С:</a:t>
            </a:r>
            <a:r>
              <a:rPr lang="ru-RU" sz="2800" b="1" i="1" u="none" dirty="0">
                <a:solidFill>
                  <a:srgbClr val="C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"1С:</a:t>
            </a:r>
            <a:r>
              <a:rPr lang="ru-RU" sz="2800" b="1" i="1" u="sng" dirty="0">
                <a:solidFill>
                  <a:schemeClr val="hlink"/>
                </a:solidFill>
                <a:hlinkClick r:id="rId4"/>
              </a:rPr>
              <a:t>Управление торговлей"</a:t>
            </a:r>
            <a:r>
              <a:rPr lang="ru-RU" sz="2800" b="1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учет торговых и складских операций, отчеты</a:t>
            </a:r>
            <a:endParaRPr lang="ru-RU" sz="2800" dirty="0"/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5"/>
              </a:rPr>
              <a:t>"1С:Упрощенка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6"/>
              </a:rPr>
              <a:t>"1С:Предприниматель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7"/>
              </a:rPr>
              <a:t>"1С:Розница 8" </a:t>
            </a:r>
            <a:endParaRPr lang="ru-RU"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8"/>
              </a:rPr>
              <a:t>"1С:Комплексная автоматизация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Verdana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9"/>
              </a:rPr>
              <a:t>"</a:t>
            </a:r>
            <a:r>
              <a:rPr lang="ru-RU" sz="2800" b="1" i="0" u="none" dirty="0">
                <a:solidFill>
                  <a:srgbClr val="C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ru-RU" sz="2800" b="1" i="0" u="sng" dirty="0">
                <a:solidFill>
                  <a:schemeClr val="hlink"/>
                </a:solidFill>
                <a:hlinkClick r:id="rId5"/>
              </a:rPr>
              <a:t>1С:</a:t>
            </a:r>
            <a:r>
              <a:rPr lang="ru-RU" sz="2800" b="1" i="0" u="none" dirty="0">
                <a:solidFill>
                  <a:srgbClr val="C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"1С:</a:t>
            </a:r>
            <a:r>
              <a:rPr lang="ru-RU" sz="2800" b="1" i="0" u="sng" dirty="0">
                <a:solidFill>
                  <a:schemeClr val="hlink"/>
                </a:solidFill>
                <a:hlinkClick r:id="rId9"/>
              </a:rPr>
              <a:t>Управление производственным предприятием"</a:t>
            </a:r>
            <a:r>
              <a:rPr lang="ru-RU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800" dirty="0"/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10"/>
              </a:rPr>
              <a:t>"1С:Документооборот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11"/>
              </a:rPr>
              <a:t>"1С:Отчетность предпринимателя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12"/>
              </a:rPr>
              <a:t>"1С:Налогоплательщик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13"/>
              </a:rPr>
              <a:t>"1С:Платежные документы 8"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8012" lvl="0" indent="-455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Times New Roman"/>
              <a:buChar char="●"/>
            </a:pPr>
            <a:r>
              <a:rPr lang="ru-RU" sz="2800" b="1" i="0" u="sng" dirty="0">
                <a:solidFill>
                  <a:schemeClr val="hlink"/>
                </a:solidFill>
                <a:hlinkClick r:id="rId14"/>
              </a:rPr>
              <a:t>"1С:Электронное обучение"</a:t>
            </a:r>
            <a:endParaRPr lang="ru-RU" sz="28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04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Для бюджетных учреждений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93910"/>
          </a:xfrm>
        </p:spPr>
        <p:txBody>
          <a:bodyPr>
            <a:normAutofit fontScale="85000" lnSpcReduction="10000"/>
          </a:bodyPr>
          <a:lstStyle/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2"/>
              </a:rPr>
              <a:t>"1С:Бухгалтерия государственного учреждения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4000" dirty="0"/>
          </a:p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3"/>
              </a:rPr>
              <a:t>"1С:Бюджетная отчетность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4000" dirty="0"/>
          </a:p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4"/>
              </a:rPr>
              <a:t>"1С:Зарплата и кадры бюджетного учреждения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4000" dirty="0"/>
          </a:p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5"/>
              </a:rPr>
              <a:t>"1С:Документооборот государственного учреждения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4000" dirty="0"/>
          </a:p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6"/>
              </a:rPr>
              <a:t>"1С:Свод отчетов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4000" dirty="0"/>
          </a:p>
          <a:p>
            <a:pPr marL="0" lvl="0" indent="-12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Verdana"/>
              <a:buChar char="●"/>
            </a:pPr>
            <a:r>
              <a:rPr lang="ru-RU" sz="3200" b="1" i="0" u="sng" dirty="0">
                <a:solidFill>
                  <a:schemeClr val="hlink"/>
                </a:solidFill>
                <a:hlinkClick r:id="rId7"/>
              </a:rPr>
              <a:t>"1С:Вещевое довольствие 8"</a:t>
            </a:r>
            <a:r>
              <a:rPr lang="ru-RU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73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BE297-2A55-462E-9C22-69CBD2A2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Клиенты по отраслям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DA4E923-8E57-4F7E-A8BA-D5F29783D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746" y="2362917"/>
            <a:ext cx="9622816" cy="349668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03B5A-EF7B-46CE-8D6E-CEF76245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4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BE297-2A55-462E-9C22-69CBD2A2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Крупные внедрения 1С:Документооборота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D03B5A-EF7B-46CE-8D6E-CEF76245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5F5CA27-5088-404D-B5E4-6E48D150A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290" y="2252816"/>
            <a:ext cx="9567640" cy="4120552"/>
          </a:xfrm>
        </p:spPr>
      </p:pic>
    </p:spTree>
    <p:extLst>
      <p:ext uri="{BB962C8B-B14F-4D97-AF65-F5344CB8AC3E}">
        <p14:creationId xmlns:p14="http://schemas.microsoft.com/office/powerpoint/2010/main" val="42382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215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Обзор системы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60EE-44DF-41DB-ABB3-7577E124C36C}"/>
              </a:ext>
            </a:extLst>
          </p:cNvPr>
          <p:cNvSpPr txBox="1"/>
          <p:nvPr/>
        </p:nvSpPr>
        <p:spPr>
          <a:xfrm>
            <a:off x="5635562" y="2009876"/>
            <a:ext cx="590702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выполняются силами партнеров и IT-специалистов заказчика с учетом особенностей деятельности предприятия и пожеланий заказчика (поиск, продажа,  установка, автоматизация, обучение, развитие, обновление).</a:t>
            </a:r>
            <a:endParaRPr lang="ru-RU" sz="2000" dirty="0"/>
          </a:p>
          <a:p>
            <a:pPr marL="0" lvl="0" indent="0" algn="just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автоматизации типовых задач учета и управления с учетом специфики отрасли или рода деятельности организации. </a:t>
            </a:r>
            <a:endParaRPr lang="ru-RU" sz="2000" dirty="0"/>
          </a:p>
          <a:p>
            <a:pPr marL="0" lvl="0" indent="0" algn="just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1С:Предприятие 8 создана с учетом опыта применения системы программ 1С:Предприятие 7.7 ( созданной на основе 1С:Предприятие 6)</a:t>
            </a:r>
            <a:endParaRPr lang="ru-RU" sz="2000" dirty="0"/>
          </a:p>
        </p:txBody>
      </p:sp>
      <p:pic>
        <p:nvPicPr>
          <p:cNvPr id="9" name="Google Shape;159;p25">
            <a:extLst>
              <a:ext uri="{FF2B5EF4-FFF2-40B4-BE49-F238E27FC236}">
                <a16:creationId xmlns:a16="http://schemas.microsoft.com/office/drawing/2014/main" id="{19D7C30D-2293-40DD-B57B-1B78FEBDAD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7752" y="3813747"/>
            <a:ext cx="3643312" cy="11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0;p25">
            <a:extLst>
              <a:ext uri="{FF2B5EF4-FFF2-40B4-BE49-F238E27FC236}">
                <a16:creationId xmlns:a16="http://schemas.microsoft.com/office/drawing/2014/main" id="{6786BFDD-EF7A-435F-A3B4-7433F8EF38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339" y="1678559"/>
            <a:ext cx="2225675" cy="19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1;p25">
            <a:extLst>
              <a:ext uri="{FF2B5EF4-FFF2-40B4-BE49-F238E27FC236}">
                <a16:creationId xmlns:a16="http://schemas.microsoft.com/office/drawing/2014/main" id="{58E65B04-7109-49BF-B6CB-D0BC707000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414" y="5104384"/>
            <a:ext cx="4979987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4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5691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Работа в «облаке» — технология 1cFresh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93910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31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Прикладные решения на платформе 1С:Предприятие 8 можно использовать не только на своем компьютере или в локальной сети предприятия, но и через Интернет («в облаке»). При этом прикладные решения развертываются в виде единой системы у поставщика сервиса и на его оборудовании, а пользователи работают с этими прикладными решениями через Интернет с помощью веб-обозревателя или тонкого клиента 1С:Предприятия 8.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76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5691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ПРЕИМУЩЕСТВА 1cFresh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93910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Использование прикладных решений «в облаке» имеет множество преимуществ — простоту и удобство для пользователей, экономию аппаратных ресурсов и снижение затрат на обслуживание, и т. д.</a:t>
            </a:r>
            <a:endParaRPr lang="ru-RU" sz="40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Для создания облачных сервисов, обеспечивающих пользователям доступ через Интернет к прикладным решениям на платформе 1С:Предприятие 8, фирма 1C разработала технологию 1cFresh.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51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НЕДОСТАТКИ 1cFresh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36" y="1609344"/>
            <a:ext cx="10058400" cy="3893910"/>
          </a:xfrm>
        </p:spPr>
        <p:txBody>
          <a:bodyPr>
            <a:noAutofit/>
          </a:bodyPr>
          <a:lstStyle/>
          <a:p>
            <a:pPr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Самый очевидный — без интернета программа работать не будет!</a:t>
            </a:r>
          </a:p>
          <a:p>
            <a:pPr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Ограниченные возможности доработки программы. Дорабатывать программу «под Вас» можно с помощью так называемого «внешнего обвеса», а именно внешние обработки, внешние печатные формы и расширения. Но даже их </a:t>
            </a:r>
            <a:r>
              <a:rPr lang="ru-RU" sz="2400" b="0" i="0" dirty="0" err="1">
                <a:solidFill>
                  <a:srgbClr val="333333"/>
                </a:solidFill>
                <a:effectLst/>
              </a:rPr>
              <a:t>нелья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 поставить без обязательного прохождения проверки от фирмы 1С.</a:t>
            </a:r>
          </a:p>
          <a:p>
            <a:pPr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Конфиденциальность! Устанавливая 1С на свой ПК или сервер, вы можете быть уверены в неприкосновенности базы данных. Только вы решаете кому предоставлять доступ к вашим учетным данным: контрагентам, финансовым показателям и прочему. А это важно не только для банков и государственных учреждений, но и для обычных предпринимателей. В то время как в случае 1С:Fresh ваша 1С хранится не у вас.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66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Релиз, редакция, версия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36" y="1609344"/>
            <a:ext cx="10058400" cy="3893910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Понятие "релиз" (от англ. </a:t>
            </a:r>
            <a:r>
              <a:rPr lang="ru-RU" sz="2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ru-RU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применяется в компьютерной индустрии для обозначения обновления программы, немного отличающегося от предыдущего. Каждый номер фиксирует некое уникальное состояние программы. </a:t>
            </a:r>
          </a:p>
          <a:p>
            <a:pPr marL="0" indent="0" algn="just"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Конфигурации выпускаются версиями и редакциями. </a:t>
            </a:r>
            <a:r>
              <a:rPr lang="ru-RU" sz="28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Версия</a:t>
            </a:r>
            <a:r>
              <a:rPr lang="ru-RU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исправление текущих ошибок и внесение незначительных усовершенствований. Выпуск новой версии должен обеспечивать переход с предыдущей с сохранением данных. </a:t>
            </a:r>
            <a:endParaRPr lang="ru-RU" sz="28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86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Релиз, редакция, версия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36" y="1609344"/>
            <a:ext cx="10058400" cy="3893910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FF0000"/>
              </a:buClr>
              <a:buSzPts val="1800"/>
              <a:buNone/>
            </a:pPr>
            <a:r>
              <a:rPr lang="ru-RU" sz="28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Редакция</a:t>
            </a:r>
            <a:r>
              <a:rPr lang="ru-RU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внесение существенных изменений в структуру учета, требующих преобразования данных. Формальным, но не обязательным, признаком новой редакции является необходимость переноса данных путем конвертации. При выпуске новой редакции желательно обеспечивать переход с сохранением данных. </a:t>
            </a:r>
            <a:endParaRPr lang="ru-RU" sz="3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4AD8-0C15-41F3-BEE6-E3E723DA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57" y="8121"/>
            <a:ext cx="10058400" cy="1609344"/>
          </a:xfrm>
        </p:spPr>
        <p:txBody>
          <a:bodyPr/>
          <a:lstStyle/>
          <a:p>
            <a:r>
              <a:rPr lang="en-US" dirty="0"/>
              <a:t>Low-code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6F5FC-12DB-42CB-BA09-3FC2BDE0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07" y="1136741"/>
            <a:ext cx="10058400" cy="4050792"/>
          </a:xfrm>
        </p:spPr>
        <p:txBody>
          <a:bodyPr/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Low-code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платформа —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приложение, которое использует графический пользовательский интерфейс для программирования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Эти инструменты помогают в быстрой разработке кода, сводя к минимуму усилия по написанию кода, а также помогая в настройке и развертывании. В отличие от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zero-code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платформ, их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лоу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-код аналоги позволяют дорабатывать код вручную.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0E89F-C977-4576-9143-59621B6E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38C9E-4BBA-46EB-9AEA-3125B6F3E12E}"/>
              </a:ext>
            </a:extLst>
          </p:cNvPr>
          <p:cNvSpPr txBox="1"/>
          <p:nvPr/>
        </p:nvSpPr>
        <p:spPr>
          <a:xfrm>
            <a:off x="885982" y="2746085"/>
            <a:ext cx="1042003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Примеры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Low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-Code платформ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ELMA 365 — платформа, которая автоматизирует и роботизирует бизнес-процессы и CRM. Здесь создают корпоративные приложения с минимумом кода.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Mendix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— платформа, где на выбор среды без кода или интерфейс для профессиональных разработчиков. В платформе делают приложения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iOS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Android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которые разворачиваются в облаке в один клик.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WF Core — платформа, которая управляет данными из любых систем, даже из CRM. В сервисе графический и API интерфейсы для работы с бизнес-процессами.</a:t>
            </a:r>
          </a:p>
        </p:txBody>
      </p:sp>
    </p:spTree>
    <p:extLst>
      <p:ext uri="{BB962C8B-B14F-4D97-AF65-F5344CB8AC3E}">
        <p14:creationId xmlns:p14="http://schemas.microsoft.com/office/powerpoint/2010/main" val="239900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Релиз, редакция, версия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6" y="1494954"/>
            <a:ext cx="10671048" cy="4791456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1С:Предприятии понятие </a:t>
            </a:r>
            <a:r>
              <a:rPr lang="ru-RU" sz="24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РЕЛИЗА</a:t>
            </a: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используется для обозначения обновления как платформы так и конфигурации. Таким образом, бывают релизы конфигурации и платформы. Релиз не является существенным развитием программы. В основном его выпуски связаны с исправлением обнаруженных ошибок или обновления, связанные с изменением и корректировкой законодательства.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24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Важно следить за своевременным обновлением, чтобы программный продукт содержал все входящие печатные формы и отчеты соответствую последнему слову российского законодательства. Новые релизы конфигураций выходят довольно часто, иногда несколько раз в месяц. Платформа же обновляется гораздо реже, в больших организациях платформу обновляет иногда не чаще, чем раз в год.</a:t>
            </a:r>
            <a:endParaRPr lang="ru-RU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1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215691"/>
            <a:ext cx="11896165" cy="1609344"/>
          </a:xfrm>
        </p:spPr>
        <p:txBody>
          <a:bodyPr/>
          <a:lstStyle/>
          <a:p>
            <a:pPr algn="ctr"/>
            <a:r>
              <a:rPr lang="ru-RU" dirty="0"/>
              <a:t>Как узнать релиз в конфигурации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35926"/>
            <a:ext cx="10058400" cy="3893910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31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 главном меню найти пункт "Справка". В данном пункте последним разделом будет "О программе". Откроется форма на которой можно увидеть номер релиза платформы 1С и конфигурации 1С.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Google Shape;210;p33">
            <a:extLst>
              <a:ext uri="{FF2B5EF4-FFF2-40B4-BE49-F238E27FC236}">
                <a16:creationId xmlns:a16="http://schemas.microsoft.com/office/drawing/2014/main" id="{55FFFA6D-B3D7-4761-B9C9-61DE3945D6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46047"/>
          <a:stretch/>
        </p:blipFill>
        <p:spPr>
          <a:xfrm>
            <a:off x="1584699" y="3575622"/>
            <a:ext cx="8535987" cy="306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94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Демонстрационная конфигурация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5" y="1744853"/>
            <a:ext cx="5161353" cy="3906085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http://v8.1c.ru/demo-ma/</a:t>
            </a:r>
            <a:endParaRPr lang="ru-RU" sz="2400" dirty="0"/>
          </a:p>
          <a:p>
            <a:pPr marL="0" lvl="0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Данная информационная база не является законченным прикладным решением, ее нельзя использовать в качестве реально работающей системы.</a:t>
            </a:r>
            <a:endParaRPr lang="ru-RU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Вся функциональность представлена в упрощенном виде и предназначена только для демонстрации возможностей 1С:Предприятия 8.3.</a:t>
            </a:r>
            <a:endParaRPr lang="ru-RU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BC70B-A95C-4788-AD4C-3654FDCF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87"/>
          <a:stretch/>
        </p:blipFill>
        <p:spPr>
          <a:xfrm>
            <a:off x="357014" y="1744853"/>
            <a:ext cx="5861051" cy="39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Версия для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09345"/>
            <a:ext cx="11094139" cy="4041594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https://v8.1c.ru/podderzhka-i-obuchenie/uchebnye-versii/distributiv-1s-predpriyatie-8-3-versiya-dlya-obucheniya-programmirovaniyu/</a:t>
            </a:r>
            <a:endParaRPr lang="ru-RU" sz="24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r>
              <a:rPr lang="ru-RU" sz="2000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Фирма «1С» предоставляет возможность скачать учебную версию платформы «1С:Предприятие 8» и начать освоение продукта в любое удобное время. В составе этого решения есть все необходимое для модификации и разработки реальных прикладных решений в системе «1С:Предприятие 8»: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можно изучить любую имеющуюся конфигурацию;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можно доработать любую имеющуюся конфигурацию, в том числе для реальных задач автоматизации;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можно создать собственную конфигурацию.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06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Версия для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09345"/>
            <a:ext cx="11094139" cy="4041594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ограничено количество данных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не поддерживается работа в варианте клиент-сервер;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не поддерживается COM-соединение;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отсутствует возможность использования паролей и аутентификации операционной системы для пользователей;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печать и сохранение табличных документов поддерживаются только в режиме Конфигуратора;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не поддерживается работа с хранилищем конфигурации;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не доступна функциональность, связанная с поставкой конфигурации;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количество одновременных сеансов работы с информационной базой ограничено одним сеансом</a:t>
            </a:r>
            <a:endParaRPr lang="ru-RU" sz="2000" b="0" i="0" dirty="0">
              <a:solidFill>
                <a:srgbClr val="50525B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1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Толстый клиент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30" y="1609345"/>
            <a:ext cx="6160654" cy="4041594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Если вы используете 1С в режиме толстого клиента, это означает, что все операции над данными проводятся непосредственно на рабочем месте пользователя, а сами данные хранятся на сервере, куда и обращается за ними клиентское приложение.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Такой клиент может выполнять практически все функции и работать с прикладными типами данных.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Установка толстого клиента 1С выполняется из общего дистрибутива системы, где он указан как отдельный компонент. 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08FC0-D20D-4769-BA3D-DD894D78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66" y="1561724"/>
            <a:ext cx="3787151" cy="37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 Тонкий клиент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30" y="1609345"/>
            <a:ext cx="5911271" cy="4465706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Работа в режиме тонкого клиента 1С означает, что на сервере, кроме хранения данных, исполняется практически весь программный код, запросы, хранятся временные файлы и кэш. На своем рабочем месте пользователь только вводит исходные данные и видит у себя на мониторе отображение результата.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1EA287-1B03-41F3-A2D4-EF522C89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66" y="1609344"/>
            <a:ext cx="5060118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0616E-3E75-4763-9E50-24AF6FDC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Хранилище конфигураций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892820-B6DB-4F79-90BC-9354CC5D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27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205076-7A85-4476-BF4C-D5DFFF9332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6" y="2782745"/>
            <a:ext cx="64293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EE6E5-B7C9-4E3E-8C51-8C6A9C6FB22F}"/>
              </a:ext>
            </a:extLst>
          </p:cNvPr>
          <p:cNvSpPr txBox="1"/>
          <p:nvPr/>
        </p:nvSpPr>
        <p:spPr>
          <a:xfrm>
            <a:off x="7105051" y="2438360"/>
            <a:ext cx="4717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Хранилище конфигурации представляет собой базу данных, в которой сохраняются все изменения конфигурации, сделанные в процессе её разработки. После подключения информационной базы к хранилищу из него в информационную базу загружается последняя версия конфигурации, и все объекты метаданных конфигурации становятся недоступными для редактирования.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0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08C9A-A7F6-4041-BE0E-82C5652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Встроенный 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3AD97-64CA-42DF-8F4E-35DC29E2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Встроенный язык является важной частью технологической платформы «1С:Предприятия 8», поскольку позволяет разработчику описывать собственные алгоритмы функционирования прикладного решения.</a:t>
            </a:r>
          </a:p>
          <a:p>
            <a:r>
              <a:rPr lang="ru-RU" sz="2400" dirty="0"/>
              <a:t>Встроенный язык имеет много общих черт с другими языками, такими как </a:t>
            </a:r>
            <a:r>
              <a:rPr lang="ru-RU" sz="2400" dirty="0" err="1"/>
              <a:t>Pascal</a:t>
            </a:r>
            <a:r>
              <a:rPr lang="ru-RU" sz="2400" dirty="0"/>
              <a:t>, Java </a:t>
            </a:r>
            <a:r>
              <a:rPr lang="ru-RU" sz="2400" dirty="0" err="1"/>
              <a:t>Script</a:t>
            </a:r>
            <a:r>
              <a:rPr lang="ru-RU" sz="2400" dirty="0"/>
              <a:t>, Basic, что облегчает его освоение начинающими разработчиками. Однако он не является прямым аналогом какого-либо из перечисленных языков.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9D8AB-6D25-4126-8830-9EE4921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7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D9BA66-3AD6-471C-AA04-7FF99A7A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690282"/>
            <a:ext cx="10473824" cy="5481918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>
                <a:solidFill>
                  <a:srgbClr val="50525B"/>
                </a:solidFill>
                <a:effectLst/>
              </a:rPr>
              <a:t>Вот лишь некоторые, наиболее значимые особенности встроенного языка: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50525B"/>
                </a:solidFill>
                <a:effectLst/>
              </a:rPr>
              <a:t>предварительная компиляция — перед исполнением модули, содержащие текст на встроенном языке, преобразуются во внутренний код;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50525B"/>
                </a:solidFill>
                <a:effectLst/>
              </a:rPr>
              <a:t>кэширование скомпилированных модулей в памяти;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50525B"/>
                </a:solidFill>
                <a:effectLst/>
              </a:rPr>
              <a:t>мягкая типизация — тип переменной определяется типом значения, которое она содержит, и может изменяться в процессе работы;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50525B"/>
                </a:solidFill>
                <a:effectLst/>
              </a:rPr>
              <a:t>отсутствие программного описания объектов конфигурации — разработчик может использовать либо встроенные в платформу объекты, либо объекты, созданные системой в результате визуального конструирования прикладного решения.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A8FA43-450F-4638-85CA-5F7F37DB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6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Фирма 1С</a:t>
            </a:r>
          </a:p>
          <a:p>
            <a:r>
              <a:rPr lang="ru-RU" dirty="0"/>
              <a:t>Области применения</a:t>
            </a:r>
          </a:p>
          <a:p>
            <a:r>
              <a:rPr lang="ru-RU" dirty="0"/>
              <a:t>Обзор платформы 1С</a:t>
            </a:r>
          </a:p>
          <a:p>
            <a:r>
              <a:rPr lang="ru-RU" dirty="0"/>
              <a:t>Прикладные решения</a:t>
            </a:r>
          </a:p>
          <a:p>
            <a:r>
              <a:rPr lang="ru-RU" dirty="0"/>
              <a:t>Пример конфигурации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1" y="2093976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F2B2B-20FA-443C-8E6A-84DBD0F9A353}"/>
              </a:ext>
            </a:extLst>
          </p:cNvPr>
          <p:cNvSpPr txBox="1"/>
          <p:nvPr/>
        </p:nvSpPr>
        <p:spPr>
          <a:xfrm>
            <a:off x="5133729" y="72667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63636"/>
                </a:solidFill>
                <a:effectLst/>
                <a:latin typeface="trebuchet"/>
              </a:rPr>
              <a:t>1С:Предприятие – это универсальная облачная и локальная платформа быстрой разработки приложений для автоматизации финансовой, операционной и иной деятельности компаний.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AF85C-AB1A-4699-9158-F0E2A7A8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43" y="0"/>
            <a:ext cx="10058400" cy="1609344"/>
          </a:xfrm>
        </p:spPr>
        <p:txBody>
          <a:bodyPr/>
          <a:lstStyle/>
          <a:p>
            <a:r>
              <a:rPr lang="ru-RU" dirty="0"/>
              <a:t>Ложка дёгтя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184B0-2C1C-43DE-96C8-82EA7037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08" y="1340940"/>
            <a:ext cx="8074151" cy="4931844"/>
          </a:xfrm>
        </p:spPr>
        <p:txBody>
          <a:bodyPr>
            <a:normAutofit/>
          </a:bodyPr>
          <a:lstStyle/>
          <a:p>
            <a:r>
              <a:rPr lang="ru-RU" sz="2400" dirty="0"/>
              <a:t>Нестабильные релизы — как в платформе, так и в конфигурациях, присутствует огромное количество ошибок и глюков. И это в официальных релизах. Перед тем, как выпустить официальную версию, выпускается «Версия для ознакомления». Есть также обратная связь для отправки описаний ошибок, чтобы их приняли к исправлению. Однако, то-ли версии для ознакомления не особо популярны, то-ли сама фирма 1С не успевает к сроку релиза обработать все письма, но факт. Каждый раз обновляя платформу или конфигурацию можно наткнуться на самые неожиданные «сюрпризы».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0491D4-E492-4D3A-BAAD-49875139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30</a:t>
            </a:fld>
            <a:endParaRPr lang="ru-RU"/>
          </a:p>
        </p:txBody>
      </p:sp>
      <p:pic>
        <p:nvPicPr>
          <p:cNvPr id="7" name="Google Shape;98;p15">
            <a:extLst>
              <a:ext uri="{FF2B5EF4-FFF2-40B4-BE49-F238E27FC236}">
                <a16:creationId xmlns:a16="http://schemas.microsoft.com/office/drawing/2014/main" id="{ED8C5C3E-ADD8-4320-A648-EA11656E27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6859" y="1559322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62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B184B0-2C1C-43DE-96C8-82EA7037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23" y="1314046"/>
            <a:ext cx="7285256" cy="4880566"/>
          </a:xfrm>
        </p:spPr>
        <p:txBody>
          <a:bodyPr>
            <a:normAutofit/>
          </a:bodyPr>
          <a:lstStyle/>
          <a:p>
            <a:r>
              <a:rPr lang="ru-RU" sz="2400" dirty="0"/>
              <a:t> В понимании фирмы 1С, техподдержка — это предоставление доступа к разделу «обновление» для платформы и конфигураций, а также к информационным разделам, содержащим описание некоторых механизмов и особенностей работы 1С. Кроме того, при подписке предоставляется диск с указанными материалами. Также имеется форум (весьма скудный в сравнении с народными). Ещё имеется возможность отправить электронное письмо в фирму 1С — но даже не надеясь, что на него ответят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0491D4-E492-4D3A-BAAD-49875139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31</a:t>
            </a:fld>
            <a:endParaRPr lang="ru-RU"/>
          </a:p>
        </p:txBody>
      </p:sp>
      <p:pic>
        <p:nvPicPr>
          <p:cNvPr id="5" name="Google Shape;98;p15">
            <a:extLst>
              <a:ext uri="{FF2B5EF4-FFF2-40B4-BE49-F238E27FC236}">
                <a16:creationId xmlns:a16="http://schemas.microsoft.com/office/drawing/2014/main" id="{0F4DA72C-AFAD-4707-B0C8-8B61B79B05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5516" y="1609344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3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https://1c.ru/</a:t>
            </a:r>
            <a:endParaRPr lang="ru-RU" dirty="0"/>
          </a:p>
          <a:p>
            <a:r>
              <a:rPr lang="en-US" dirty="0">
                <a:hlinkClick r:id="rId3"/>
              </a:rPr>
              <a:t>https://its.1c.ru/</a:t>
            </a:r>
            <a:endParaRPr lang="ru-RU" dirty="0"/>
          </a:p>
          <a:p>
            <a:r>
              <a:rPr lang="en-US" dirty="0">
                <a:hlinkClick r:id="rId4"/>
              </a:rPr>
              <a:t>https://v8.1c.ru/podderzhka-i-obuchenie/uchebnye-versii/distributiv-1s-predpriyatie-8-3-versiya-dlya-obucheniya-programmirovaniyu/</a:t>
            </a:r>
            <a:endParaRPr lang="ru-RU" dirty="0"/>
          </a:p>
          <a:p>
            <a:r>
              <a:rPr lang="en-US" dirty="0">
                <a:hlinkClick r:id="rId5"/>
              </a:rPr>
              <a:t>https://habr.com/ru/company/knopka/blog/345692/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pic>
        <p:nvPicPr>
          <p:cNvPr id="7" name="Google Shape;98;p15">
            <a:extLst>
              <a:ext uri="{FF2B5EF4-FFF2-40B4-BE49-F238E27FC236}">
                <a16:creationId xmlns:a16="http://schemas.microsoft.com/office/drawing/2014/main" id="{7E9D021B-DD9B-4B5B-A4A8-DA6ABC288E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0365" y="4084089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ФИРМА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88" y="1949286"/>
            <a:ext cx="10473824" cy="44240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Фирма "1С" основана в 1991 г. и специализируется на разработке, дистрибьюции (организация сбыта товара, распределение товара по сети сбыта), издании и поддержке компьютерных программ делового и домашнего назначения.</a:t>
            </a:r>
          </a:p>
          <a:p>
            <a:pPr marL="0" indent="0" algn="just">
              <a:buNone/>
            </a:pPr>
            <a:r>
              <a:rPr lang="ru-RU" sz="2400" dirty="0"/>
              <a:t>Из собственных разработок фирмы "1С" наиболее известны программы системы "1С:Предприятие", а также продукты для домашних компьютеров и образовательной сферы</a:t>
            </a:r>
          </a:p>
          <a:p>
            <a:pPr marL="0" indent="0" algn="just">
              <a:buNone/>
            </a:pP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"1С" уделяет большое внимание программам для обучения и развлечения. Среди наиболее известных собственных разработок серии</a:t>
            </a:r>
            <a:r>
              <a:rPr lang="ru-RU" sz="2400" b="0" i="0" u="sng" dirty="0">
                <a:solidFill>
                  <a:schemeClr val="hlink"/>
                </a:solidFill>
                <a:hlinkClick r:id="rId2"/>
              </a:rPr>
              <a:t> обучающих программ "1С:Репетитор", "1С:Школа", "1С:Мир компьютера", "1С:Образовательная коллекция", "1С:Познавательная коллекция"</a:t>
            </a: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серия</a:t>
            </a:r>
            <a:r>
              <a:rPr lang="ru-RU" sz="2400" b="0" i="0" u="sng" dirty="0">
                <a:solidFill>
                  <a:schemeClr val="hlink"/>
                </a:solidFill>
                <a:hlinkClick r:id="rId3"/>
              </a:rPr>
              <a:t> "1С:Аудиокниги"</a:t>
            </a: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серия игр</a:t>
            </a:r>
            <a:r>
              <a:rPr lang="ru-RU" sz="2400" b="0" i="0" u="sng" dirty="0">
                <a:solidFill>
                  <a:schemeClr val="hlink"/>
                </a:solidFill>
                <a:hlinkClick r:id="rId4"/>
              </a:rPr>
              <a:t> "Ил-2 Штурмовик"</a:t>
            </a: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2400" b="0" i="0" u="sng" dirty="0">
                <a:solidFill>
                  <a:schemeClr val="hlink"/>
                </a:solidFill>
                <a:hlinkClick r:id="rId5"/>
              </a:rPr>
              <a:t> "Искусство Войны" и "Вторая Мировая", издательские проекты "В тылу врага" и другие</a:t>
            </a:r>
            <a:r>
              <a:rPr lang="ru-RU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38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Области применения "1С:Предприятие"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1С:Предприятие 8 можно применять в самых разнообразных областях:</a:t>
            </a:r>
            <a:endParaRPr lang="ru-RU" dirty="0"/>
          </a:p>
          <a:p>
            <a:pPr marL="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●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автоматизация производственных и торговых предприятий, бюджетных и финансовых организаций, предприятий сферы обслуживания и т.д.</a:t>
            </a:r>
            <a:endParaRPr lang="ru-RU" dirty="0"/>
          </a:p>
          <a:p>
            <a:pPr marL="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●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поддержка оперативного управления предприятием;</a:t>
            </a:r>
            <a:endParaRPr lang="ru-RU" dirty="0"/>
          </a:p>
          <a:p>
            <a:pPr marL="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Times New Roman"/>
              <a:buChar char="●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автоматизация организационной и хозяйственной деятельности;</a:t>
            </a:r>
            <a:endParaRPr lang="ru-RU" dirty="0"/>
          </a:p>
          <a:p>
            <a:pPr marL="444500" indent="-342900">
              <a:spcBef>
                <a:spcPts val="0"/>
              </a:spcBef>
              <a:buClr>
                <a:srgbClr val="000000"/>
              </a:buClr>
              <a:buSzPts val="300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ведение бухгалтерского учета с несколькими планами счетов и произвольными измерениями учета, регламентированная отчетность;</a:t>
            </a:r>
            <a:endParaRPr lang="ru-RU" dirty="0"/>
          </a:p>
          <a:p>
            <a:pPr marL="444500" indent="-342900">
              <a:spcBef>
                <a:spcPts val="0"/>
              </a:spcBef>
              <a:buClr>
                <a:srgbClr val="000000"/>
              </a:buClr>
              <a:buSzPts val="300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широкие возможности для управленческого учета и построения аналитической отчетности, поддержка </a:t>
            </a:r>
            <a:r>
              <a:rPr lang="ru-RU" sz="2000" b="0" i="0" u="none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многовалютного</a:t>
            </a: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 учета;</a:t>
            </a:r>
            <a:endParaRPr lang="ru-RU" dirty="0"/>
          </a:p>
          <a:p>
            <a:pPr marL="444500" indent="-342900">
              <a:spcBef>
                <a:spcPts val="0"/>
              </a:spcBef>
              <a:buClr>
                <a:srgbClr val="000000"/>
              </a:buClr>
              <a:buSzPts val="300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решение задач планирования, бюджетирования и финансового анализа;</a:t>
            </a:r>
            <a:endParaRPr lang="ru-RU" dirty="0"/>
          </a:p>
          <a:p>
            <a:pPr marL="444500" indent="-342900">
              <a:spcBef>
                <a:spcPts val="0"/>
              </a:spcBef>
              <a:buClr>
                <a:srgbClr val="000000"/>
              </a:buClr>
              <a:buSzPts val="300"/>
            </a:pPr>
            <a:r>
              <a:rPr lang="ru-RU" sz="20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расчет зарплаты и управление персоналом...</a:t>
            </a: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8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“1С-Предприятие”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051227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Система "1С:Предприятие" состоит из  технологической платформы (ядра)  и разработанных на ее основе  прикладных решений ("конфигураций").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Платформа служит фундаментом для построения прикладных решений и является средой их исполнения, содержит инструментарий, необходимый для разработки, администрирования и поддержки прикладных решений.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Платформа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051227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28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Для работы на смартфонах и планшетах предоставляется специальная технология -</a:t>
            </a:r>
            <a:r>
              <a:rPr lang="ru-RU" sz="2800" b="0" i="0" u="sng" dirty="0">
                <a:solidFill>
                  <a:schemeClr val="hlink"/>
                </a:solidFill>
                <a:hlinkClick r:id="rId2"/>
              </a:rPr>
              <a:t> мобильная платформа</a:t>
            </a:r>
            <a:r>
              <a:rPr lang="ru-RU" sz="28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С её помощью создаются приложения, которые автономно функционируют на этих устройствах. Назначение таких приложений заключается в том, чтобы быть частью информационной системы, обмениваться данными с основным приложением. А когда связь с основным приложением невозможна, обеспечивать полноценную автономную работу.</a:t>
            </a:r>
            <a:endParaRPr lang="ru-RU"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6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F1F3-CF23-9CF3-E8D9-87AA3CEC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Клиентские 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9114E-3E6D-E1F2-5F9A-FFA4FB7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893910"/>
          </a:xfrm>
        </p:spPr>
        <p:txBody>
          <a:bodyPr>
            <a:normAutofit fontScale="77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31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Для работы с прикладным решением пользователь может выбрать одно из двух клиентских приложений: тонкий клиент, либо веб-клиент.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31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Тонкий клиент более функциональный, т.к. устанавливается на компьютере пользователя. Он имеет доступ к файловой системе клиентского компьютера, может использовать локальные лицензии, установленные на компьютере пользователя.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r>
              <a:rPr lang="ru-RU" sz="3100" b="0" i="0" u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 то же время веб-клиент более универсальный, т.к. не требует предварительной установки. Он исполняется не в среде операционной системы компьютера, а в среде интернет-браузера.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None/>
            </a:pPr>
            <a:endParaRPr lang="ru-RU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2829C2-0505-1390-0325-59D3650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481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1580</TotalTime>
  <Words>2161</Words>
  <Application>Microsoft Office PowerPoint</Application>
  <PresentationFormat>Широкоэкранный</PresentationFormat>
  <Paragraphs>165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Calibri</vt:lpstr>
      <vt:lpstr>Cambria</vt:lpstr>
      <vt:lpstr>Open Sans</vt:lpstr>
      <vt:lpstr>Roboto</vt:lpstr>
      <vt:lpstr>Rockwell</vt:lpstr>
      <vt:lpstr>Rockwell Condensed</vt:lpstr>
      <vt:lpstr>Times New Roman</vt:lpstr>
      <vt:lpstr>trebuchet</vt:lpstr>
      <vt:lpstr>Verdana</vt:lpstr>
      <vt:lpstr>Wingdings</vt:lpstr>
      <vt:lpstr>YS Text</vt:lpstr>
      <vt:lpstr>Дерево</vt:lpstr>
      <vt:lpstr>бизнес-приложений и low-code системы в организациях химической отрасли</vt:lpstr>
      <vt:lpstr>Low-code</vt:lpstr>
      <vt:lpstr>Темы</vt:lpstr>
      <vt:lpstr>Полезные ресурсы</vt:lpstr>
      <vt:lpstr>ФИРМА 1С</vt:lpstr>
      <vt:lpstr>Области применения "1С:Предприятие"</vt:lpstr>
      <vt:lpstr>Система “1С-Предприятие”</vt:lpstr>
      <vt:lpstr>Платформа</vt:lpstr>
      <vt:lpstr>Клиентские приложения</vt:lpstr>
      <vt:lpstr>Варианты прикладных решений</vt:lpstr>
      <vt:lpstr>Для бюджетных учреждений</vt:lpstr>
      <vt:lpstr>Клиенты по отраслям</vt:lpstr>
      <vt:lpstr>Крупные внедрения 1С:Документооборота</vt:lpstr>
      <vt:lpstr>Обзор системы </vt:lpstr>
      <vt:lpstr>Работа в «облаке» — технология 1cFresh</vt:lpstr>
      <vt:lpstr>ПРЕИМУЩЕСТВА 1cFresh</vt:lpstr>
      <vt:lpstr>НЕДОСТАТКИ 1cFresh</vt:lpstr>
      <vt:lpstr>Релиз, редакция, версия</vt:lpstr>
      <vt:lpstr>Релиз, редакция, версия</vt:lpstr>
      <vt:lpstr>Релиз, редакция, версия</vt:lpstr>
      <vt:lpstr>Как узнать релиз в конфигурации 1С</vt:lpstr>
      <vt:lpstr>Демонстрационная конфигурация </vt:lpstr>
      <vt:lpstr>Версия для обучения</vt:lpstr>
      <vt:lpstr>Версия для обучения</vt:lpstr>
      <vt:lpstr>Толстый клиент 1С</vt:lpstr>
      <vt:lpstr> Тонкий клиент 1С</vt:lpstr>
      <vt:lpstr>Хранилище конфигураций</vt:lpstr>
      <vt:lpstr>Встроенный язык</vt:lpstr>
      <vt:lpstr>Презентация PowerPoint</vt:lpstr>
      <vt:lpstr>Ложка дёгтя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Иван Маркин</cp:lastModifiedBy>
  <cp:revision>56</cp:revision>
  <dcterms:created xsi:type="dcterms:W3CDTF">2022-01-12T12:48:55Z</dcterms:created>
  <dcterms:modified xsi:type="dcterms:W3CDTF">2023-02-15T12:26:10Z</dcterms:modified>
</cp:coreProperties>
</file>