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3" r:id="rId15"/>
    <p:sldId id="270" r:id="rId16"/>
    <p:sldId id="294" r:id="rId17"/>
    <p:sldId id="295" r:id="rId18"/>
    <p:sldId id="296" r:id="rId19"/>
    <p:sldId id="271" r:id="rId20"/>
    <p:sldId id="272" r:id="rId21"/>
    <p:sldId id="273" r:id="rId22"/>
    <p:sldId id="274" r:id="rId23"/>
    <p:sldId id="275" r:id="rId24"/>
    <p:sldId id="276" r:id="rId25"/>
    <p:sldId id="277" r:id="rId26"/>
    <p:sldId id="278" r:id="rId27"/>
    <p:sldId id="285" r:id="rId28"/>
    <p:sldId id="286" r:id="rId29"/>
    <p:sldId id="287" r:id="rId30"/>
    <p:sldId id="288" r:id="rId31"/>
    <p:sldId id="279" r:id="rId32"/>
    <p:sldId id="281" r:id="rId33"/>
    <p:sldId id="282" r:id="rId34"/>
    <p:sldId id="283" r:id="rId35"/>
    <p:sldId id="284" r:id="rId36"/>
    <p:sldId id="289" r:id="rId37"/>
    <p:sldId id="290" r:id="rId38"/>
    <p:sldId id="291" r:id="rId39"/>
    <p:sldId id="292"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299801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194737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147666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31775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240670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394755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340631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79112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3349815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275716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1EC01B-6EE6-4A44-A1FD-D819389D872B}" type="datetimeFigureOut">
              <a:rPr lang="ru-RU" smtClean="0"/>
              <a:t>12.02.2021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28F5064E-950A-4A52-9631-E9BFBDC54DBF}" type="slidenum">
              <a:rPr lang="ru-RU" smtClean="0"/>
              <a:t>‹#›</a:t>
            </a:fld>
            <a:endParaRPr lang="ru-RU" dirty="0"/>
          </a:p>
        </p:txBody>
      </p:sp>
    </p:spTree>
    <p:extLst>
      <p:ext uri="{BB962C8B-B14F-4D97-AF65-F5344CB8AC3E}">
        <p14:creationId xmlns:p14="http://schemas.microsoft.com/office/powerpoint/2010/main" val="87206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EC01B-6EE6-4A44-A1FD-D819389D872B}" type="datetimeFigureOut">
              <a:rPr lang="ru-RU" smtClean="0"/>
              <a:t>12.02.2021</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5064E-950A-4A52-9631-E9BFBDC54DBF}" type="slidenum">
              <a:rPr lang="ru-RU" smtClean="0"/>
              <a:t>‹#›</a:t>
            </a:fld>
            <a:endParaRPr lang="ru-RU" dirty="0"/>
          </a:p>
        </p:txBody>
      </p:sp>
    </p:spTree>
    <p:extLst>
      <p:ext uri="{BB962C8B-B14F-4D97-AF65-F5344CB8AC3E}">
        <p14:creationId xmlns:p14="http://schemas.microsoft.com/office/powerpoint/2010/main" val="261606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4000" dirty="0">
                <a:solidFill>
                  <a:prstClr val="black"/>
                </a:solidFill>
                <a:latin typeface="+mn-lt"/>
              </a:rPr>
              <a:t>Лекция </a:t>
            </a:r>
            <a:r>
              <a:rPr lang="ru-RU" sz="4000" dirty="0" smtClean="0">
                <a:solidFill>
                  <a:prstClr val="black"/>
                </a:solidFill>
                <a:latin typeface="+mn-lt"/>
              </a:rPr>
              <a:t>1</a:t>
            </a:r>
            <a:r>
              <a:rPr lang="ru-RU" sz="4000" dirty="0">
                <a:solidFill>
                  <a:prstClr val="black"/>
                </a:solidFill>
                <a:latin typeface="+mn-lt"/>
              </a:rPr>
              <a:t/>
            </a:r>
            <a:br>
              <a:rPr lang="ru-RU" sz="4000" dirty="0">
                <a:solidFill>
                  <a:prstClr val="black"/>
                </a:solidFill>
                <a:latin typeface="+mn-lt"/>
              </a:rPr>
            </a:br>
            <a:r>
              <a:rPr lang="ru-RU" sz="4000" dirty="0">
                <a:solidFill>
                  <a:prstClr val="black"/>
                </a:solidFill>
                <a:latin typeface="+mn-lt"/>
              </a:rPr>
              <a:t>по дисциплине «Безопасность жизнедеятельности»</a:t>
            </a:r>
            <a:br>
              <a:rPr lang="ru-RU" sz="4000" dirty="0">
                <a:solidFill>
                  <a:prstClr val="black"/>
                </a:solidFill>
                <a:latin typeface="+mn-lt"/>
              </a:rPr>
            </a:br>
            <a:r>
              <a:rPr lang="ru-RU" sz="4000" dirty="0">
                <a:solidFill>
                  <a:prstClr val="black"/>
                </a:solidFill>
                <a:latin typeface="+mn-lt"/>
              </a:rPr>
              <a:t>тема </a:t>
            </a:r>
            <a:r>
              <a:rPr lang="ru-RU" sz="4000" dirty="0" smtClean="0">
                <a:solidFill>
                  <a:prstClr val="black"/>
                </a:solidFill>
                <a:latin typeface="+mn-lt"/>
              </a:rPr>
              <a:t>1. </a:t>
            </a:r>
            <a:r>
              <a:rPr lang="ru-RU" sz="4000" dirty="0" smtClean="0">
                <a:latin typeface="+mn-lt"/>
              </a:rPr>
              <a:t>Техносфера </a:t>
            </a:r>
            <a:r>
              <a:rPr lang="ru-RU" sz="4000" dirty="0">
                <a:latin typeface="+mn-lt"/>
              </a:rPr>
              <a:t>и безопасность</a:t>
            </a:r>
            <a:br>
              <a:rPr lang="ru-RU" sz="4000" dirty="0">
                <a:latin typeface="+mn-lt"/>
              </a:rPr>
            </a:br>
            <a:endParaRPr lang="ru-RU" sz="4000" dirty="0">
              <a:latin typeface="+mn-lt"/>
            </a:endParaRPr>
          </a:p>
        </p:txBody>
      </p:sp>
      <p:sp>
        <p:nvSpPr>
          <p:cNvPr id="3" name="Подзаголовок 2"/>
          <p:cNvSpPr>
            <a:spLocks noGrp="1"/>
          </p:cNvSpPr>
          <p:nvPr>
            <p:ph type="subTitle" idx="1"/>
          </p:nvPr>
        </p:nvSpPr>
        <p:spPr/>
        <p:txBody>
          <a:bodyPr/>
          <a:lstStyle/>
          <a:p>
            <a:r>
              <a:rPr lang="ru-RU" dirty="0" smtClean="0"/>
              <a:t>доцент, к.т.н., Трифонова Татьяна Евгеньевна</a:t>
            </a:r>
          </a:p>
          <a:p>
            <a:endParaRPr lang="ru-RU" dirty="0"/>
          </a:p>
        </p:txBody>
      </p:sp>
    </p:spTree>
    <p:extLst>
      <p:ext uri="{BB962C8B-B14F-4D97-AF65-F5344CB8AC3E}">
        <p14:creationId xmlns:p14="http://schemas.microsoft.com/office/powerpoint/2010/main" val="3832770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498" y="365126"/>
            <a:ext cx="10603302" cy="523396"/>
          </a:xfrm>
        </p:spPr>
        <p:txBody>
          <a:bodyPr>
            <a:normAutofit/>
          </a:bodyPr>
          <a:lstStyle/>
          <a:p>
            <a:pPr algn="ctr"/>
            <a:r>
              <a:rPr lang="ru-RU" sz="2800" b="1" dirty="0" smtClean="0">
                <a:latin typeface="+mn-lt"/>
              </a:rPr>
              <a:t>Риск. </a:t>
            </a:r>
            <a:r>
              <a:rPr lang="ru-RU" sz="2800" b="1" dirty="0">
                <a:latin typeface="+mn-lt"/>
              </a:rPr>
              <a:t>Виды </a:t>
            </a:r>
            <a:r>
              <a:rPr lang="ru-RU" sz="2800" b="1" dirty="0" smtClean="0">
                <a:latin typeface="+mn-lt"/>
              </a:rPr>
              <a:t>риска </a:t>
            </a:r>
            <a:endParaRPr lang="ru-RU" sz="2800" b="1" dirty="0">
              <a:latin typeface="+mn-lt"/>
            </a:endParaRPr>
          </a:p>
        </p:txBody>
      </p:sp>
      <p:sp>
        <p:nvSpPr>
          <p:cNvPr id="3" name="Объект 2"/>
          <p:cNvSpPr>
            <a:spLocks noGrp="1"/>
          </p:cNvSpPr>
          <p:nvPr>
            <p:ph idx="1"/>
          </p:nvPr>
        </p:nvSpPr>
        <p:spPr>
          <a:xfrm>
            <a:off x="241540" y="1526876"/>
            <a:ext cx="11809562" cy="4650088"/>
          </a:xfrm>
        </p:spPr>
        <p:txBody>
          <a:bodyPr/>
          <a:lstStyle/>
          <a:p>
            <a:pPr marL="0" indent="0">
              <a:buNone/>
            </a:pPr>
            <a:r>
              <a:rPr lang="ru-RU" altLang="ru-RU" sz="2400" b="1" dirty="0"/>
              <a:t>РИСК – </a:t>
            </a:r>
            <a:r>
              <a:rPr lang="ru-RU" altLang="ru-RU" sz="2400" dirty="0"/>
              <a:t>количественная характеристика действия опасности, формируемая конкретной деятельностью человека и природными явлениями.</a:t>
            </a:r>
          </a:p>
          <a:p>
            <a:pPr marL="0" indent="0">
              <a:buNone/>
            </a:pPr>
            <a:r>
              <a:rPr lang="ru-RU" altLang="ru-RU" sz="2400" b="1" dirty="0"/>
              <a:t>Содержит в себе два базовых понятия: </a:t>
            </a:r>
          </a:p>
          <a:p>
            <a:pPr marL="0" indent="0">
              <a:buNone/>
            </a:pPr>
            <a:r>
              <a:rPr lang="ru-RU" altLang="ru-RU" sz="2400" b="1" dirty="0"/>
              <a:t>- опасность;</a:t>
            </a:r>
          </a:p>
          <a:p>
            <a:pPr marL="0" indent="0">
              <a:buNone/>
            </a:pPr>
            <a:r>
              <a:rPr lang="ru-RU" altLang="ru-RU" sz="2400" b="1" dirty="0"/>
              <a:t>- ущерб</a:t>
            </a:r>
          </a:p>
          <a:p>
            <a:pPr marL="0" indent="0">
              <a:buNone/>
            </a:pPr>
            <a:endParaRPr lang="ru-RU" dirty="0"/>
          </a:p>
        </p:txBody>
      </p:sp>
    </p:spTree>
    <p:extLst>
      <p:ext uri="{BB962C8B-B14F-4D97-AF65-F5344CB8AC3E}">
        <p14:creationId xmlns:p14="http://schemas.microsoft.com/office/powerpoint/2010/main" val="157077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7971" y="1423358"/>
            <a:ext cx="11335109" cy="3647152"/>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Для всесторонней оценки уровня безопасности используются различные виды риска.</a:t>
            </a:r>
            <a:endParaRPr lang="ru-RU" sz="2400" dirty="0">
              <a:ea typeface="Times New Roman" panose="02020603050405020304" pitchFamily="18" charset="0"/>
            </a:endParaRPr>
          </a:p>
          <a:p>
            <a:pPr>
              <a:spcBef>
                <a:spcPts val="600"/>
              </a:spcBef>
            </a:pPr>
            <a:r>
              <a:rPr lang="ru-RU" sz="2400" b="1" dirty="0">
                <a:solidFill>
                  <a:srgbClr val="000000"/>
                </a:solidFill>
                <a:ea typeface="Times New Roman" panose="02020603050405020304" pitchFamily="18" charset="0"/>
              </a:rPr>
              <a:t>Индивидуальный риск</a:t>
            </a:r>
            <a:r>
              <a:rPr lang="ru-RU" sz="2400" dirty="0">
                <a:solidFill>
                  <a:srgbClr val="000000"/>
                </a:solidFill>
                <a:ea typeface="Times New Roman" panose="02020603050405020304" pitchFamily="18" charset="0"/>
              </a:rPr>
              <a:t> – вероятность реализации опасности на отдельного индивидуума. </a:t>
            </a:r>
            <a:endParaRPr lang="ru-RU" sz="2400" dirty="0" smtClean="0">
              <a:solidFill>
                <a:srgbClr val="000000"/>
              </a:solidFill>
              <a:ea typeface="Times New Roman" panose="02020603050405020304" pitchFamily="18" charset="0"/>
            </a:endParaRPr>
          </a:p>
          <a:p>
            <a:pPr>
              <a:spcBef>
                <a:spcPts val="600"/>
              </a:spcBef>
            </a:pPr>
            <a:r>
              <a:rPr lang="ru-RU" sz="2400" b="1" dirty="0"/>
              <a:t>Социальный (коллективный) риск</a:t>
            </a:r>
            <a:r>
              <a:rPr lang="ru-RU" sz="2400" dirty="0"/>
              <a:t> – возможность негативного воздействия на группы людей</a:t>
            </a:r>
            <a:r>
              <a:rPr lang="ru-RU" sz="2400" dirty="0" smtClean="0"/>
              <a:t>.</a:t>
            </a:r>
          </a:p>
          <a:p>
            <a:pPr>
              <a:spcBef>
                <a:spcPts val="600"/>
              </a:spcBef>
            </a:pPr>
            <a:r>
              <a:rPr lang="ru-RU" sz="2400" dirty="0"/>
              <a:t>Для оценки воздействия на окружающую среду используют понятие </a:t>
            </a:r>
            <a:r>
              <a:rPr lang="ru-RU" sz="2400" b="1" dirty="0"/>
              <a:t>экологического риска</a:t>
            </a:r>
            <a:r>
              <a:rPr lang="ru-RU" sz="2400" dirty="0"/>
              <a:t>.</a:t>
            </a:r>
          </a:p>
          <a:p>
            <a:endParaRPr lang="ru-RU" sz="2400" dirty="0"/>
          </a:p>
        </p:txBody>
      </p:sp>
    </p:spTree>
    <p:extLst>
      <p:ext uri="{BB962C8B-B14F-4D97-AF65-F5344CB8AC3E}">
        <p14:creationId xmlns:p14="http://schemas.microsoft.com/office/powerpoint/2010/main" val="374541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0936" y="1406106"/>
            <a:ext cx="11430000" cy="4016484"/>
          </a:xfrm>
          <a:prstGeom prst="rect">
            <a:avLst/>
          </a:prstGeom>
        </p:spPr>
        <p:txBody>
          <a:bodyPr wrap="square">
            <a:spAutoFit/>
          </a:bodyPr>
          <a:lstStyle/>
          <a:p>
            <a:pPr algn="just">
              <a:spcAft>
                <a:spcPts val="600"/>
              </a:spcAft>
            </a:pPr>
            <a:r>
              <a:rPr lang="ru-RU" sz="2400" dirty="0">
                <a:solidFill>
                  <a:srgbClr val="000000"/>
                </a:solidFill>
                <a:ea typeface="Times New Roman" panose="02020603050405020304" pitchFamily="18" charset="0"/>
              </a:rPr>
              <a:t>Для выявления уровня существующего вида риска необходим его анализ и оценка.</a:t>
            </a:r>
            <a:endParaRPr lang="ru-RU" sz="2400" dirty="0">
              <a:ea typeface="Times New Roman" panose="02020603050405020304" pitchFamily="18" charset="0"/>
            </a:endParaRPr>
          </a:p>
          <a:p>
            <a:pPr algn="just">
              <a:spcAft>
                <a:spcPts val="0"/>
              </a:spcAft>
            </a:pPr>
            <a:r>
              <a:rPr lang="ru-RU" sz="2400" b="1" dirty="0">
                <a:solidFill>
                  <a:srgbClr val="000000"/>
                </a:solidFill>
                <a:ea typeface="Times New Roman" panose="02020603050405020304" pitchFamily="18" charset="0"/>
              </a:rPr>
              <a:t>Анализ риска </a:t>
            </a:r>
            <a:r>
              <a:rPr lang="ru-RU" sz="2400" dirty="0">
                <a:solidFill>
                  <a:srgbClr val="000000"/>
                </a:solidFill>
                <a:ea typeface="Times New Roman" panose="02020603050405020304" pitchFamily="18" charset="0"/>
              </a:rPr>
              <a:t>– процесс идентификации опасностей и оценки риска для отдельных лиц или групп населения, имущества или окружающей среды. </a:t>
            </a:r>
            <a:endParaRPr lang="ru-RU" sz="2400" dirty="0">
              <a:ea typeface="Times New Roman" panose="02020603050405020304" pitchFamily="18" charset="0"/>
            </a:endParaRPr>
          </a:p>
          <a:p>
            <a:pPr algn="just">
              <a:spcBef>
                <a:spcPts val="600"/>
              </a:spcBef>
              <a:spcAft>
                <a:spcPts val="0"/>
              </a:spcAft>
            </a:pPr>
            <a:r>
              <a:rPr lang="ru-RU" sz="2400" b="1" dirty="0">
                <a:solidFill>
                  <a:srgbClr val="000000"/>
                </a:solidFill>
                <a:ea typeface="Times New Roman" panose="02020603050405020304" pitchFamily="18" charset="0"/>
              </a:rPr>
              <a:t>Оценка риска</a:t>
            </a:r>
            <a:r>
              <a:rPr lang="ru-RU" sz="2400" dirty="0">
                <a:solidFill>
                  <a:srgbClr val="000000"/>
                </a:solidFill>
                <a:ea typeface="Times New Roman" panose="02020603050405020304" pitchFamily="18" charset="0"/>
              </a:rPr>
              <a:t> – процесс, используемый для определения величины (меры) риска анализируемой опасности для здоровья человека, материальных ценностей, окружающей природной среды и других ситуаций, связанных с реализацией опасности. </a:t>
            </a:r>
            <a:endParaRPr lang="ru-RU" sz="2400" dirty="0" smtClean="0">
              <a:solidFill>
                <a:srgbClr val="000000"/>
              </a:solidFill>
              <a:ea typeface="Times New Roman" panose="02020603050405020304" pitchFamily="18" charset="0"/>
            </a:endParaRPr>
          </a:p>
          <a:p>
            <a:pPr algn="just">
              <a:spcBef>
                <a:spcPts val="600"/>
              </a:spcBef>
            </a:pPr>
            <a:r>
              <a:rPr lang="ru-RU" sz="2400" b="1" dirty="0"/>
              <a:t>Управление риском</a:t>
            </a:r>
            <a:r>
              <a:rPr lang="ru-RU" sz="2400" dirty="0"/>
              <a:t> – совокупность мероприятий, направленных на снижение уровня технического риска, уменьшение потенциальных материальных потерь и других негативных последствий аварии</a:t>
            </a:r>
            <a:r>
              <a:rPr lang="ru-RU" sz="2400" dirty="0" smtClean="0"/>
              <a:t>.</a:t>
            </a:r>
            <a:endParaRPr lang="ru-RU" sz="2400" dirty="0"/>
          </a:p>
        </p:txBody>
      </p:sp>
    </p:spTree>
    <p:extLst>
      <p:ext uri="{BB962C8B-B14F-4D97-AF65-F5344CB8AC3E}">
        <p14:creationId xmlns:p14="http://schemas.microsoft.com/office/powerpoint/2010/main" val="2573487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7917" y="612475"/>
            <a:ext cx="10808898" cy="4016484"/>
          </a:xfrm>
          <a:prstGeom prst="rect">
            <a:avLst/>
          </a:prstGeom>
        </p:spPr>
        <p:txBody>
          <a:bodyPr wrap="square">
            <a:spAutoFit/>
          </a:bodyPr>
          <a:lstStyle/>
          <a:p>
            <a:pPr>
              <a:spcAft>
                <a:spcPts val="600"/>
              </a:spcAft>
            </a:pPr>
            <a:r>
              <a:rPr lang="ru-RU" sz="2400" dirty="0" smtClean="0">
                <a:ea typeface="Times New Roman" panose="02020603050405020304" pitchFamily="18" charset="0"/>
              </a:rPr>
              <a:t> Невозможно </a:t>
            </a:r>
            <a:r>
              <a:rPr lang="ru-RU" sz="2400" dirty="0">
                <a:ea typeface="Times New Roman" panose="02020603050405020304" pitchFamily="18" charset="0"/>
              </a:rPr>
              <a:t>создать абсолютно безопасную </a:t>
            </a:r>
            <a:r>
              <a:rPr lang="ru-RU" sz="2400" dirty="0" smtClean="0">
                <a:ea typeface="Times New Roman" panose="02020603050405020304" pitchFamily="18" charset="0"/>
              </a:rPr>
              <a:t>деятельность человека.</a:t>
            </a:r>
          </a:p>
          <a:p>
            <a:pPr>
              <a:spcBef>
                <a:spcPts val="600"/>
              </a:spcBef>
            </a:pPr>
            <a:r>
              <a:rPr lang="ru-RU" sz="2400" dirty="0" smtClean="0">
                <a:ea typeface="Times New Roman" panose="02020603050405020304" pitchFamily="18" charset="0"/>
              </a:rPr>
              <a:t> </a:t>
            </a:r>
            <a:r>
              <a:rPr lang="ru-RU" sz="2400" b="1" dirty="0"/>
              <a:t>Приемлемый риск</a:t>
            </a:r>
            <a:r>
              <a:rPr lang="ru-RU" sz="2400" dirty="0"/>
              <a:t>– такой уровень риска, который  оправдан с экономической и социальной точки зрения, т.е. </a:t>
            </a:r>
            <a:r>
              <a:rPr lang="ru-RU" sz="2400" b="1" dirty="0"/>
              <a:t>приемлемый риск</a:t>
            </a:r>
            <a:r>
              <a:rPr lang="ru-RU" sz="2400" dirty="0"/>
              <a:t> – это риск, с которым общество в целом готово мириться ради получения определенных благ в результате своей деятельности</a:t>
            </a:r>
            <a:r>
              <a:rPr lang="ru-RU" sz="2400" dirty="0" smtClean="0"/>
              <a:t>.</a:t>
            </a:r>
          </a:p>
          <a:p>
            <a:pPr>
              <a:spcBef>
                <a:spcPts val="600"/>
              </a:spcBef>
            </a:pPr>
            <a:r>
              <a:rPr lang="ru-RU" sz="2400" b="1" dirty="0"/>
              <a:t>Приемлемый риск </a:t>
            </a:r>
            <a:r>
              <a:rPr lang="ru-RU" sz="2400" dirty="0"/>
              <a:t>сочетает в себе технические, экономические, социальные и политические аспекты и представляет некоторый компромисс между уровнем безопасности и возможностями ее достижения.</a:t>
            </a:r>
          </a:p>
          <a:p>
            <a:endParaRPr lang="ru-RU" sz="2400" dirty="0"/>
          </a:p>
          <a:p>
            <a:endParaRPr lang="ru-RU" sz="2400" dirty="0"/>
          </a:p>
        </p:txBody>
      </p:sp>
    </p:spTree>
    <p:extLst>
      <p:ext uri="{BB962C8B-B14F-4D97-AF65-F5344CB8AC3E}">
        <p14:creationId xmlns:p14="http://schemas.microsoft.com/office/powerpoint/2010/main" val="2610785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6847" y="1039906"/>
            <a:ext cx="10954871" cy="3123932"/>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Поскольку экономические возможности повышения безопасности технических систем не безграничны (в частности, при чрезмерных затратах на повышения уровня безопасности можно нанести ущерб социальной сфере), безопасность должна достигаться путём снижения уровня риска до допустимого. </a:t>
            </a:r>
            <a:endParaRPr lang="ru-RU" sz="2400" dirty="0">
              <a:ea typeface="Times New Roman" panose="02020603050405020304" pitchFamily="18" charset="0"/>
            </a:endParaRPr>
          </a:p>
          <a:p>
            <a:pPr indent="450215" algn="just">
              <a:spcBef>
                <a:spcPts val="600"/>
              </a:spcBef>
              <a:spcAft>
                <a:spcPts val="0"/>
              </a:spcAft>
            </a:pPr>
            <a:r>
              <a:rPr lang="ru-RU" sz="2400" b="1" dirty="0">
                <a:solidFill>
                  <a:srgbClr val="000000"/>
                </a:solidFill>
                <a:ea typeface="Times New Roman" panose="02020603050405020304" pitchFamily="18" charset="0"/>
              </a:rPr>
              <a:t>Допустимый риск</a:t>
            </a:r>
            <a:r>
              <a:rPr lang="ru-RU" sz="2400" dirty="0">
                <a:solidFill>
                  <a:srgbClr val="000000"/>
                </a:solidFill>
                <a:ea typeface="Times New Roman" panose="02020603050405020304" pitchFamily="18" charset="0"/>
              </a:rPr>
              <a:t> представляет оптимальный баланс между безопасностью и требованиями, которым должны удовлетворять продукция, процесс или услуга, а также такими факторами, как выгодность для пользователя, эффективность затрат.</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27582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7366" y="1544127"/>
            <a:ext cx="10688128" cy="2308324"/>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Практическая деятельность показывает, что даже при самом внимательном подходе к обеспечению безопасности (например, в космонавтике), катастроф с человеческими жертвами избежать не удается. </a:t>
            </a:r>
            <a:endParaRPr lang="ru-RU" sz="2400" dirty="0" smtClean="0">
              <a:solidFill>
                <a:srgbClr val="000000"/>
              </a:solidFill>
              <a:ea typeface="Times New Roman" panose="02020603050405020304" pitchFamily="18" charset="0"/>
            </a:endParaRPr>
          </a:p>
          <a:p>
            <a:pPr algn="just">
              <a:spcAft>
                <a:spcPts val="0"/>
              </a:spcAft>
            </a:pPr>
            <a:endParaRPr lang="ru-RU" sz="2400" b="1" dirty="0" smtClean="0">
              <a:solidFill>
                <a:srgbClr val="000000"/>
              </a:solidFill>
              <a:ea typeface="Times New Roman" panose="02020603050405020304" pitchFamily="18" charset="0"/>
            </a:endParaRPr>
          </a:p>
          <a:p>
            <a:pPr algn="just">
              <a:spcAft>
                <a:spcPts val="0"/>
              </a:spcAft>
            </a:pPr>
            <a:r>
              <a:rPr lang="ru-RU" sz="2400" b="1" dirty="0" smtClean="0">
                <a:solidFill>
                  <a:srgbClr val="000000"/>
                </a:solidFill>
                <a:ea typeface="Times New Roman" panose="02020603050405020304" pitchFamily="18" charset="0"/>
              </a:rPr>
              <a:t>Безопасность </a:t>
            </a:r>
            <a:r>
              <a:rPr lang="ru-RU" sz="2400" dirty="0">
                <a:solidFill>
                  <a:srgbClr val="000000"/>
                </a:solidFill>
                <a:ea typeface="Times New Roman" panose="02020603050405020304" pitchFamily="18" charset="0"/>
              </a:rPr>
              <a:t>– это существование в условиях допустимого (приемлемого) риска.</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279573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5106" y="365126"/>
            <a:ext cx="10618694" cy="567204"/>
          </a:xfrm>
        </p:spPr>
        <p:txBody>
          <a:bodyPr>
            <a:normAutofit/>
          </a:bodyPr>
          <a:lstStyle/>
          <a:p>
            <a:pPr algn="ctr"/>
            <a:r>
              <a:rPr lang="ru-RU" sz="2800" b="1" dirty="0">
                <a:latin typeface="+mn-lt"/>
              </a:rPr>
              <a:t>Эволюция опасностей и человека</a:t>
            </a:r>
            <a:endParaRPr lang="ru-RU" sz="2800" dirty="0">
              <a:latin typeface="+mn-lt"/>
            </a:endParaRPr>
          </a:p>
        </p:txBody>
      </p:sp>
      <p:sp>
        <p:nvSpPr>
          <p:cNvPr id="3" name="Объект 2"/>
          <p:cNvSpPr>
            <a:spLocks noGrp="1"/>
          </p:cNvSpPr>
          <p:nvPr>
            <p:ph idx="1"/>
          </p:nvPr>
        </p:nvSpPr>
        <p:spPr>
          <a:xfrm>
            <a:off x="600635" y="1129554"/>
            <a:ext cx="11125200" cy="5047410"/>
          </a:xfrm>
        </p:spPr>
        <p:txBody>
          <a:bodyPr>
            <a:normAutofit/>
          </a:bodyPr>
          <a:lstStyle/>
          <a:p>
            <a:pPr marL="0" indent="0">
              <a:buNone/>
            </a:pPr>
            <a:r>
              <a:rPr lang="ru-RU" sz="2400" dirty="0"/>
              <a:t>Опасности и угрозы для человека (индивидуума и биологического вида) сопровождали все его существование. Несмотря на недавнее с точки зрения истории Земли появление человека, его влияние на окружающую среду заметно во всем </a:t>
            </a:r>
            <a:r>
              <a:rPr lang="ru-RU" sz="2400" dirty="0" smtClean="0"/>
              <a:t>мире.</a:t>
            </a:r>
          </a:p>
          <a:p>
            <a:pPr marL="0" indent="0">
              <a:buNone/>
            </a:pPr>
            <a:r>
              <a:rPr lang="ru-RU" sz="2400" b="1" dirty="0"/>
              <a:t>Урбанизация</a:t>
            </a:r>
            <a:r>
              <a:rPr lang="ru-RU" sz="2400" dirty="0"/>
              <a:t> – переселение людей на постоянное проживание из сельской местности в города главным образом в результате их широкого привлечения к промышленному производству</a:t>
            </a:r>
            <a:r>
              <a:rPr lang="ru-RU" sz="2400" dirty="0" smtClean="0"/>
              <a:t>.</a:t>
            </a:r>
          </a:p>
          <a:p>
            <a:pPr marL="0" indent="0">
              <a:buNone/>
            </a:pPr>
            <a:r>
              <a:rPr lang="ru-RU" sz="2400" dirty="0" smtClean="0"/>
              <a:t>С </a:t>
            </a:r>
            <a:r>
              <a:rPr lang="ru-RU" sz="2400" dirty="0"/>
              <a:t>наступлением научно-технической революции (НТР) негативное воздействие человека на окружающую среду (и, как следствие, её ответное воздействие) возросло, при этом сохранились все естественные опасности.</a:t>
            </a:r>
          </a:p>
          <a:p>
            <a:pPr marL="0" indent="0">
              <a:buNone/>
            </a:pPr>
            <a:endParaRPr lang="ru-RU" sz="2400" dirty="0"/>
          </a:p>
          <a:p>
            <a:pPr marL="0" indent="0">
              <a:buNone/>
            </a:pPr>
            <a:endParaRPr lang="ru-RU" sz="2400" dirty="0"/>
          </a:p>
        </p:txBody>
      </p:sp>
    </p:spTree>
    <p:extLst>
      <p:ext uri="{BB962C8B-B14F-4D97-AF65-F5344CB8AC3E}">
        <p14:creationId xmlns:p14="http://schemas.microsoft.com/office/powerpoint/2010/main" val="2803306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76" y="0"/>
            <a:ext cx="7718612" cy="5416868"/>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С началом </a:t>
            </a:r>
            <a:r>
              <a:rPr lang="en-US" sz="2400" dirty="0">
                <a:solidFill>
                  <a:srgbClr val="000000"/>
                </a:solidFill>
                <a:ea typeface="Times New Roman" panose="02020603050405020304" pitchFamily="18" charset="0"/>
              </a:rPr>
              <a:t>XX</a:t>
            </a:r>
            <a:r>
              <a:rPr lang="ru-RU" sz="2400" dirty="0">
                <a:solidFill>
                  <a:srgbClr val="000000"/>
                </a:solidFill>
                <a:ea typeface="Times New Roman" panose="02020603050405020304" pitchFamily="18" charset="0"/>
              </a:rPr>
              <a:t> века резко возросла возможность воздействия на окружающую среду в связи с возможностью  инициирования крупномасштабных аварий и катастроф, экологических изменений регионального и глобального масштаба, соизмеримых со стихийными бедствиями. Увеличилась так называемая цена ошибки. </a:t>
            </a:r>
            <a:endParaRPr lang="ru-RU" sz="2400" dirty="0" smtClean="0">
              <a:solidFill>
                <a:srgbClr val="000000"/>
              </a:solidFill>
              <a:ea typeface="Times New Roman" panose="02020603050405020304" pitchFamily="18" charset="0"/>
            </a:endParaRPr>
          </a:p>
          <a:p>
            <a:pPr algn="just">
              <a:spcBef>
                <a:spcPts val="600"/>
              </a:spcBef>
              <a:spcAft>
                <a:spcPts val="0"/>
              </a:spcAft>
            </a:pPr>
            <a:r>
              <a:rPr lang="ru-RU" sz="2400" dirty="0" smtClean="0">
                <a:solidFill>
                  <a:srgbClr val="000000"/>
                </a:solidFill>
                <a:ea typeface="Times New Roman" panose="02020603050405020304" pitchFamily="18" charset="0"/>
              </a:rPr>
              <a:t>Появление </a:t>
            </a:r>
            <a:r>
              <a:rPr lang="ru-RU" sz="2400" dirty="0">
                <a:solidFill>
                  <a:srgbClr val="000000"/>
                </a:solidFill>
                <a:ea typeface="Times New Roman" panose="02020603050405020304" pitchFamily="18" charset="0"/>
              </a:rPr>
              <a:t>ядерных объектов, рост производства химических веществ, строительство крупномасштабных технических сооружений сделали человека ответственным за крупномасштабные разрушения и человеческие жертвы</a:t>
            </a:r>
            <a:r>
              <a:rPr lang="ru-RU" sz="2400" dirty="0" smtClean="0">
                <a:solidFill>
                  <a:srgbClr val="000000"/>
                </a:solidFill>
                <a:ea typeface="Times New Roman" panose="02020603050405020304" pitchFamily="18" charset="0"/>
              </a:rPr>
              <a:t>.</a:t>
            </a:r>
          </a:p>
          <a:p>
            <a:pPr algn="just">
              <a:spcBef>
                <a:spcPts val="600"/>
              </a:spcBef>
              <a:spcAft>
                <a:spcPts val="0"/>
              </a:spcAft>
            </a:pPr>
            <a:r>
              <a:rPr lang="ru-RU" sz="2400" dirty="0" smtClean="0">
                <a:solidFill>
                  <a:srgbClr val="000000"/>
                </a:solidFill>
                <a:ea typeface="Times New Roman" panose="02020603050405020304" pitchFamily="18" charset="0"/>
              </a:rPr>
              <a:t>Примером </a:t>
            </a:r>
            <a:r>
              <a:rPr lang="ru-RU" sz="2400" dirty="0">
                <a:solidFill>
                  <a:srgbClr val="000000"/>
                </a:solidFill>
                <a:ea typeface="Times New Roman" panose="02020603050405020304" pitchFamily="18" charset="0"/>
              </a:rPr>
              <a:t>тому служат трагедии в Чернобыле, Бхопале, Фукусиме. </a:t>
            </a:r>
            <a:endParaRPr lang="ru-RU" sz="2400" dirty="0">
              <a:effectLst/>
              <a:ea typeface="Times New Roman" panose="02020603050405020304" pitchFamily="18" charset="0"/>
            </a:endParaRPr>
          </a:p>
        </p:txBody>
      </p:sp>
      <p:sp>
        <p:nvSpPr>
          <p:cNvPr id="3" name="Скругленный прямоугольник 2"/>
          <p:cNvSpPr/>
          <p:nvPr/>
        </p:nvSpPr>
        <p:spPr>
          <a:xfrm>
            <a:off x="8776446" y="125505"/>
            <a:ext cx="3240000" cy="2520000"/>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Скругленный прямоугольник 3"/>
          <p:cNvSpPr/>
          <p:nvPr/>
        </p:nvSpPr>
        <p:spPr>
          <a:xfrm>
            <a:off x="8731624" y="3299012"/>
            <a:ext cx="3245223" cy="2519082"/>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1706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3059" y="403412"/>
            <a:ext cx="11205882" cy="4016484"/>
          </a:xfrm>
          <a:prstGeom prst="rect">
            <a:avLst/>
          </a:prstGeom>
        </p:spPr>
        <p:txBody>
          <a:bodyPr wrap="square">
            <a:spAutoFit/>
          </a:bodyPr>
          <a:lstStyle/>
          <a:p>
            <a:pPr algn="just">
              <a:spcBef>
                <a:spcPts val="600"/>
              </a:spcBef>
              <a:spcAft>
                <a:spcPts val="0"/>
              </a:spcAft>
            </a:pPr>
            <a:r>
              <a:rPr lang="ru-RU" sz="2400" dirty="0">
                <a:solidFill>
                  <a:srgbClr val="000000"/>
                </a:solidFill>
                <a:ea typeface="Times New Roman" panose="02020603050405020304" pitchFamily="18" charset="0"/>
              </a:rPr>
              <a:t>Кроме того, индустриализация многих стран, в том числе и Российской Федерации проходила без учёта возможности техногенного воздействия на природу. В результате гигантские химические и металлургические комбинаты создавались на плодородных и обжитых площадях страны. </a:t>
            </a:r>
            <a:endParaRPr lang="ru-RU" sz="2400" dirty="0">
              <a:ea typeface="Times New Roman" panose="02020603050405020304" pitchFamily="18" charset="0"/>
            </a:endParaRPr>
          </a:p>
          <a:p>
            <a:pPr algn="just">
              <a:spcBef>
                <a:spcPts val="600"/>
              </a:spcBef>
              <a:spcAft>
                <a:spcPts val="600"/>
              </a:spcAft>
            </a:pPr>
            <a:r>
              <a:rPr lang="ru-RU" sz="2400" dirty="0">
                <a:solidFill>
                  <a:srgbClr val="000000"/>
                </a:solidFill>
                <a:ea typeface="Times New Roman" panose="02020603050405020304" pitchFamily="18" charset="0"/>
              </a:rPr>
              <a:t>Ряд непродуманных проектов (орошение земель Средней Азии, строительство каскада гидроэлектростанций на Волге) привел к ухудшению экологической обстановки и стремительной деградации окружающей среды в ряде регионов</a:t>
            </a:r>
            <a:r>
              <a:rPr lang="ru-RU" sz="2400" dirty="0" smtClean="0">
                <a:solidFill>
                  <a:srgbClr val="000000"/>
                </a:solidFill>
                <a:ea typeface="Times New Roman" panose="02020603050405020304" pitchFamily="18" charset="0"/>
              </a:rPr>
              <a:t>.</a:t>
            </a:r>
          </a:p>
          <a:p>
            <a:pPr algn="just">
              <a:spcBef>
                <a:spcPts val="600"/>
              </a:spcBef>
              <a:spcAft>
                <a:spcPts val="600"/>
              </a:spcAft>
            </a:pPr>
            <a:r>
              <a:rPr lang="ru-RU" sz="2400" dirty="0" smtClean="0">
                <a:solidFill>
                  <a:srgbClr val="000000"/>
                </a:solidFill>
                <a:ea typeface="Times New Roman" panose="02020603050405020304" pitchFamily="18" charset="0"/>
              </a:rPr>
              <a:t> </a:t>
            </a:r>
            <a:r>
              <a:rPr lang="ru-RU" sz="2400" dirty="0">
                <a:solidFill>
                  <a:srgbClr val="000000"/>
                </a:solidFill>
                <a:ea typeface="Times New Roman" panose="02020603050405020304" pitchFamily="18" charset="0"/>
              </a:rPr>
              <a:t>Обладая широкими техническими возможностями, человечество создало дополнительный спектр опасностей. В то же время, невозможно остановить экономический рост, создающий дополнительную нагрузку на окружающую среду.</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3728016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3552" y="364509"/>
            <a:ext cx="11207151" cy="879893"/>
          </a:xfrm>
        </p:spPr>
        <p:txBody>
          <a:bodyPr>
            <a:normAutofit/>
          </a:bodyPr>
          <a:lstStyle/>
          <a:p>
            <a:pPr algn="ctr"/>
            <a:r>
              <a:rPr lang="ru-RU" sz="2800" b="1" dirty="0">
                <a:latin typeface="+mn-lt"/>
              </a:rPr>
              <a:t>Взаимосвязь устойчивого развития и безопасности</a:t>
            </a:r>
            <a:r>
              <a:rPr lang="ru-RU" sz="2800" dirty="0">
                <a:latin typeface="+mn-lt"/>
              </a:rPr>
              <a:t/>
            </a:r>
            <a:br>
              <a:rPr lang="ru-RU" sz="2800" dirty="0">
                <a:latin typeface="+mn-lt"/>
              </a:rPr>
            </a:br>
            <a:endParaRPr lang="ru-RU" sz="2800" dirty="0">
              <a:latin typeface="+mn-lt"/>
            </a:endParaRPr>
          </a:p>
        </p:txBody>
      </p:sp>
      <p:sp>
        <p:nvSpPr>
          <p:cNvPr id="3" name="Объект 2"/>
          <p:cNvSpPr>
            <a:spLocks noGrp="1"/>
          </p:cNvSpPr>
          <p:nvPr>
            <p:ph idx="1"/>
          </p:nvPr>
        </p:nvSpPr>
        <p:spPr>
          <a:xfrm>
            <a:off x="664234" y="1354347"/>
            <a:ext cx="10689566" cy="4822616"/>
          </a:xfrm>
        </p:spPr>
        <p:txBody>
          <a:bodyPr>
            <a:normAutofit/>
          </a:bodyPr>
          <a:lstStyle/>
          <a:p>
            <a:pPr marL="0" indent="0">
              <a:lnSpc>
                <a:spcPct val="100000"/>
              </a:lnSpc>
              <a:buNone/>
            </a:pPr>
            <a:r>
              <a:rPr lang="ru-RU" sz="2400" b="1" dirty="0"/>
              <a:t>Устойчивое развитие</a:t>
            </a:r>
            <a:r>
              <a:rPr lang="ru-RU" sz="2400" dirty="0"/>
              <a:t> – это многоуровнево-иерархический управляемый процесс коэволюционного развития природы и общества (при массовом и осознанном участии всего населения Земли), цель которого – обеспечить здоровую, производительную жизнь в гармонии с природой ныне живущим и будущим поколениям на основе сохранения и обогащения культурного и природного наследия. </a:t>
            </a:r>
          </a:p>
        </p:txBody>
      </p:sp>
    </p:spTree>
    <p:extLst>
      <p:ext uri="{BB962C8B-B14F-4D97-AF65-F5344CB8AC3E}">
        <p14:creationId xmlns:p14="http://schemas.microsoft.com/office/powerpoint/2010/main" val="409469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7834" y="2375647"/>
            <a:ext cx="9941859" cy="842683"/>
          </a:xfrm>
        </p:spPr>
        <p:txBody>
          <a:bodyPr>
            <a:normAutofit/>
          </a:bodyPr>
          <a:lstStyle/>
          <a:p>
            <a:pPr algn="ctr"/>
            <a:r>
              <a:rPr lang="ru-RU" sz="3600" b="1" dirty="0" smtClean="0">
                <a:latin typeface="+mn-lt"/>
              </a:rPr>
              <a:t>Раздел </a:t>
            </a:r>
            <a:r>
              <a:rPr lang="ru-RU" sz="3600" b="1" dirty="0">
                <a:latin typeface="+mn-lt"/>
              </a:rPr>
              <a:t>1. Устойчивое развитие и безопасность</a:t>
            </a:r>
            <a:endParaRPr lang="ru-RU" sz="3600" dirty="0">
              <a:latin typeface="+mn-lt"/>
            </a:endParaRPr>
          </a:p>
        </p:txBody>
      </p:sp>
    </p:spTree>
    <p:extLst>
      <p:ext uri="{BB962C8B-B14F-4D97-AF65-F5344CB8AC3E}">
        <p14:creationId xmlns:p14="http://schemas.microsoft.com/office/powerpoint/2010/main" val="1555048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5607" y="1043797"/>
            <a:ext cx="11119449" cy="3785652"/>
          </a:xfrm>
          <a:prstGeom prst="rect">
            <a:avLst/>
          </a:prstGeom>
        </p:spPr>
        <p:txBody>
          <a:bodyPr wrap="square">
            <a:spAutoFit/>
          </a:bodyPr>
          <a:lstStyle/>
          <a:p>
            <a:r>
              <a:rPr lang="ru-RU" sz="2400" dirty="0">
                <a:solidFill>
                  <a:srgbClr val="000000"/>
                </a:solidFill>
                <a:ea typeface="Times New Roman" panose="02020603050405020304" pitchFamily="18" charset="0"/>
              </a:rPr>
              <a:t>В Российской Федерации принципы устойчивого развития описаны в </a:t>
            </a:r>
            <a:r>
              <a:rPr lang="ru-RU" sz="2400" b="1" dirty="0">
                <a:solidFill>
                  <a:srgbClr val="000000"/>
                </a:solidFill>
                <a:ea typeface="Times New Roman" panose="02020603050405020304" pitchFamily="18" charset="0"/>
              </a:rPr>
              <a:t>«Экологической доктрине РФ» от 31 августа 2002 года</a:t>
            </a:r>
            <a:r>
              <a:rPr lang="ru-RU" sz="2400" b="1" dirty="0" smtClean="0">
                <a:solidFill>
                  <a:srgbClr val="000000"/>
                </a:solidFill>
                <a:ea typeface="Times New Roman" panose="02020603050405020304" pitchFamily="18" charset="0"/>
              </a:rPr>
              <a:t>.</a:t>
            </a:r>
          </a:p>
          <a:p>
            <a:r>
              <a:rPr lang="ru-RU" sz="2400" b="1" dirty="0" smtClean="0">
                <a:solidFill>
                  <a:srgbClr val="000000"/>
                </a:solidFill>
              </a:rPr>
              <a:t>Цели:</a:t>
            </a:r>
          </a:p>
          <a:p>
            <a:r>
              <a:rPr lang="ru-RU" sz="2400" dirty="0"/>
              <a:t>- повышение качества жизни;</a:t>
            </a:r>
            <a:br>
              <a:rPr lang="ru-RU" sz="2400" dirty="0"/>
            </a:br>
            <a:r>
              <a:rPr lang="ru-RU" sz="2400" dirty="0"/>
              <a:t>- улучшение здоровья населения и демографической ситуации;</a:t>
            </a:r>
            <a:br>
              <a:rPr lang="ru-RU" sz="2400" dirty="0"/>
            </a:br>
            <a:r>
              <a:rPr lang="ru-RU" sz="2400" dirty="0"/>
              <a:t>- обеспечение экологической безопасности страны;</a:t>
            </a:r>
            <a:br>
              <a:rPr lang="ru-RU" sz="2400" dirty="0"/>
            </a:br>
            <a:r>
              <a:rPr lang="ru-RU" sz="2400" dirty="0"/>
              <a:t>- сохранение природных систем;</a:t>
            </a:r>
            <a:br>
              <a:rPr lang="ru-RU" sz="2400" dirty="0"/>
            </a:br>
            <a:r>
              <a:rPr lang="ru-RU" sz="2400" dirty="0"/>
              <a:t>- поддержание целостности и жизнеобеспечивающих функций природных систем для устойчивого развития.</a:t>
            </a:r>
          </a:p>
          <a:p>
            <a:endParaRPr lang="ru-RU" sz="2400" b="1" dirty="0"/>
          </a:p>
        </p:txBody>
      </p:sp>
    </p:spTree>
    <p:extLst>
      <p:ext uri="{BB962C8B-B14F-4D97-AF65-F5344CB8AC3E}">
        <p14:creationId xmlns:p14="http://schemas.microsoft.com/office/powerpoint/2010/main" val="1674777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4015" y="534838"/>
            <a:ext cx="11188460" cy="4893647"/>
          </a:xfrm>
          <a:prstGeom prst="rect">
            <a:avLst/>
          </a:prstGeom>
        </p:spPr>
        <p:txBody>
          <a:bodyPr wrap="square">
            <a:spAutoFit/>
          </a:bodyPr>
          <a:lstStyle/>
          <a:p>
            <a:pPr indent="228600" algn="just">
              <a:spcAft>
                <a:spcPts val="0"/>
              </a:spcAft>
            </a:pPr>
            <a:r>
              <a:rPr lang="ru-RU" sz="2400" dirty="0">
                <a:solidFill>
                  <a:srgbClr val="000000"/>
                </a:solidFill>
                <a:ea typeface="Times New Roman" panose="02020603050405020304" pitchFamily="18" charset="0"/>
              </a:rPr>
              <a:t>Для достижения этих целей были поставлены следующие задачи</a:t>
            </a:r>
            <a:r>
              <a:rPr lang="ru-RU" sz="2400" dirty="0" smtClean="0">
                <a:solidFill>
                  <a:srgbClr val="000000"/>
                </a:solidFill>
                <a:ea typeface="Times New Roman" panose="02020603050405020304" pitchFamily="18" charset="0"/>
              </a:rPr>
              <a:t>:</a:t>
            </a:r>
          </a:p>
          <a:p>
            <a:pPr indent="228600" algn="just">
              <a:spcAft>
                <a:spcPts val="0"/>
              </a:spcAft>
            </a:pP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обеспечение устойчивого природопользования;</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снижение загрязнения окружающей среды и ресурсосбережение;</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сохранение и восстановление природной среды;</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обеспечение безопасности при осуществлении потенциально опасных видов деятельности и при чрезвычайных ситуациях;</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экологические приоритеты в здравоохранении;</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предотвращение и снижение экологических последствий чрезвычайных ситуаций;</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предотвращение терроризма, создающего опасность для окружающей среды;</a:t>
            </a:r>
            <a:endParaRPr lang="ru-RU" sz="2400" dirty="0">
              <a:ea typeface="Times New Roman" panose="02020603050405020304" pitchFamily="18" charset="0"/>
            </a:endParaRPr>
          </a:p>
          <a:p>
            <a:pPr marL="342900" lvl="0" indent="-342900" algn="just">
              <a:spcAft>
                <a:spcPts val="0"/>
              </a:spcAft>
              <a:buFont typeface="+mj-lt"/>
              <a:buAutoNum type="arabicParenR"/>
            </a:pPr>
            <a:r>
              <a:rPr lang="ru-RU" sz="2400" dirty="0">
                <a:solidFill>
                  <a:srgbClr val="000000"/>
                </a:solidFill>
                <a:ea typeface="Times New Roman" panose="02020603050405020304" pitchFamily="18" charset="0"/>
              </a:rPr>
              <a:t>контроль за использованием и распространением чужеродных видов и генетики изменённых организмов.</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1680315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5941" y="77638"/>
            <a:ext cx="11000117" cy="480264"/>
          </a:xfrm>
        </p:spPr>
        <p:txBody>
          <a:bodyPr>
            <a:normAutofit fontScale="90000"/>
          </a:bodyPr>
          <a:lstStyle/>
          <a:p>
            <a:pPr algn="ctr"/>
            <a:r>
              <a:rPr lang="ru-RU" altLang="ru-RU" sz="2800" b="1" dirty="0" smtClean="0">
                <a:latin typeface="+mn-lt"/>
              </a:rPr>
              <a:t/>
            </a:r>
            <a:br>
              <a:rPr lang="ru-RU" altLang="ru-RU" sz="2800" b="1" dirty="0" smtClean="0">
                <a:latin typeface="+mn-lt"/>
              </a:rPr>
            </a:br>
            <a:r>
              <a:rPr lang="ru-RU" altLang="ru-RU" sz="2800" b="1" dirty="0">
                <a:latin typeface="+mn-lt"/>
              </a:rPr>
              <a:t/>
            </a:r>
            <a:br>
              <a:rPr lang="ru-RU" altLang="ru-RU" sz="2800" b="1" dirty="0">
                <a:latin typeface="+mn-lt"/>
              </a:rPr>
            </a:br>
            <a:r>
              <a:rPr lang="ru-RU" altLang="ru-RU" sz="2800" b="1" dirty="0" smtClean="0">
                <a:latin typeface="+mn-lt"/>
              </a:rPr>
              <a:t>Схема </a:t>
            </a:r>
            <a:r>
              <a:rPr lang="ru-RU" altLang="ru-RU" sz="2800" b="1" dirty="0">
                <a:latin typeface="+mn-lt"/>
              </a:rPr>
              <a:t>устойчивого развития  </a:t>
            </a:r>
            <a:r>
              <a:rPr lang="ru-RU" altLang="ru-RU" b="1" dirty="0">
                <a:latin typeface="Arial" panose="020B0604020202020204" pitchFamily="34" charset="0"/>
              </a:rPr>
              <a:t/>
            </a:r>
            <a:br>
              <a:rPr lang="ru-RU" altLang="ru-RU" b="1" dirty="0">
                <a:latin typeface="Arial" panose="020B0604020202020204" pitchFamily="34" charset="0"/>
              </a:rPr>
            </a:br>
            <a:endParaRPr lang="ru-RU"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4094" y="868093"/>
            <a:ext cx="8663812" cy="59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7052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5992" y="365125"/>
            <a:ext cx="10637808" cy="557901"/>
          </a:xfrm>
        </p:spPr>
        <p:txBody>
          <a:bodyPr>
            <a:normAutofit/>
          </a:bodyPr>
          <a:lstStyle/>
          <a:p>
            <a:pPr algn="ctr"/>
            <a:r>
              <a:rPr lang="ru-RU" sz="2800" b="1" dirty="0">
                <a:latin typeface="+mn-lt"/>
              </a:rPr>
              <a:t>Современные системы защиты и безопасности</a:t>
            </a:r>
            <a:endParaRPr lang="ru-RU" sz="2800" dirty="0">
              <a:latin typeface="+mn-lt"/>
            </a:endParaRPr>
          </a:p>
        </p:txBody>
      </p:sp>
      <p:sp>
        <p:nvSpPr>
          <p:cNvPr id="3" name="Объект 2"/>
          <p:cNvSpPr>
            <a:spLocks noGrp="1"/>
          </p:cNvSpPr>
          <p:nvPr>
            <p:ph idx="1"/>
          </p:nvPr>
        </p:nvSpPr>
        <p:spPr/>
        <p:txBody>
          <a:bodyPr/>
          <a:lstStyle/>
          <a:p>
            <a:pPr marL="0" indent="0">
              <a:buNone/>
            </a:pPr>
            <a:r>
              <a:rPr lang="ru-RU" dirty="0"/>
              <a:t>В порядке приоритета к объектам защиты относятся</a:t>
            </a:r>
            <a:r>
              <a:rPr lang="ru-RU" dirty="0" smtClean="0"/>
              <a:t>:</a:t>
            </a:r>
          </a:p>
          <a:p>
            <a:r>
              <a:rPr lang="ru-RU" dirty="0" smtClean="0"/>
              <a:t>человек</a:t>
            </a:r>
            <a:r>
              <a:rPr lang="ru-RU" dirty="0"/>
              <a:t>, </a:t>
            </a:r>
            <a:endParaRPr lang="ru-RU" dirty="0" smtClean="0"/>
          </a:p>
          <a:p>
            <a:r>
              <a:rPr lang="ru-RU" dirty="0" smtClean="0"/>
              <a:t>общество</a:t>
            </a:r>
            <a:r>
              <a:rPr lang="ru-RU" dirty="0"/>
              <a:t>, </a:t>
            </a:r>
            <a:endParaRPr lang="ru-RU" dirty="0" smtClean="0"/>
          </a:p>
          <a:p>
            <a:r>
              <a:rPr lang="ru-RU" dirty="0" smtClean="0"/>
              <a:t>государство</a:t>
            </a:r>
            <a:r>
              <a:rPr lang="ru-RU" dirty="0"/>
              <a:t>, </a:t>
            </a:r>
            <a:endParaRPr lang="ru-RU" dirty="0" smtClean="0"/>
          </a:p>
          <a:p>
            <a:r>
              <a:rPr lang="ru-RU" dirty="0" smtClean="0"/>
              <a:t>природная </a:t>
            </a:r>
            <a:r>
              <a:rPr lang="ru-RU" dirty="0"/>
              <a:t>среда (биосфера), </a:t>
            </a:r>
            <a:endParaRPr lang="ru-RU" dirty="0" smtClean="0"/>
          </a:p>
          <a:p>
            <a:r>
              <a:rPr lang="ru-RU" dirty="0" smtClean="0"/>
              <a:t>техносфера.</a:t>
            </a:r>
            <a:endParaRPr lang="ru-RU" dirty="0"/>
          </a:p>
          <a:p>
            <a:pPr marL="0" indent="0">
              <a:buNone/>
            </a:pPr>
            <a:endParaRPr lang="ru-RU" dirty="0"/>
          </a:p>
        </p:txBody>
      </p:sp>
    </p:spTree>
    <p:extLst>
      <p:ext uri="{BB962C8B-B14F-4D97-AF65-F5344CB8AC3E}">
        <p14:creationId xmlns:p14="http://schemas.microsoft.com/office/powerpoint/2010/main" val="2005514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409" y="655607"/>
            <a:ext cx="11792308" cy="3359061"/>
          </a:xfrm>
          <a:prstGeom prst="rect">
            <a:avLst/>
          </a:prstGeom>
        </p:spPr>
        <p:txBody>
          <a:bodyPr wrap="square">
            <a:spAutoFit/>
          </a:bodyPr>
          <a:lstStyle/>
          <a:p>
            <a:pPr algn="just">
              <a:lnSpc>
                <a:spcPct val="150000"/>
              </a:lnSpc>
              <a:spcAft>
                <a:spcPts val="0"/>
              </a:spcAft>
            </a:pPr>
            <a:r>
              <a:rPr lang="ru-RU" sz="2400" b="1" dirty="0">
                <a:solidFill>
                  <a:srgbClr val="000000"/>
                </a:solidFill>
                <a:ea typeface="Times New Roman" panose="02020603050405020304" pitchFamily="18" charset="0"/>
              </a:rPr>
              <a:t>Система безопасности (система безопасности жизнедеятельности) </a:t>
            </a:r>
            <a:r>
              <a:rPr lang="ru-RU" sz="2400" dirty="0">
                <a:solidFill>
                  <a:srgbClr val="000000"/>
                </a:solidFill>
                <a:ea typeface="Times New Roman" panose="02020603050405020304" pitchFamily="18" charset="0"/>
              </a:rPr>
              <a:t>– организационно-функциональное структурное объединение субъектов обеспечения безопасности, имеющих единую глобальную цель – обеспечение требуемого уровня безопасности объекта, согласованные локальные цели и выполняющие скоординированные задачи для достижения этих целей в условиях общих правовых, организационных, финансово-экономических, материальных, временных и иных ограничений.</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390905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4785" y="-83448"/>
            <a:ext cx="10439400" cy="583781"/>
          </a:xfrm>
        </p:spPr>
        <p:txBody>
          <a:bodyPr>
            <a:normAutofit fontScale="90000"/>
          </a:bodyPr>
          <a:lstStyle/>
          <a:p>
            <a:pPr algn="ctr"/>
            <a:r>
              <a:rPr lang="ru-RU" altLang="ru-RU" sz="2800" b="1" dirty="0" smtClean="0">
                <a:solidFill>
                  <a:srgbClr val="000000"/>
                </a:solidFill>
                <a:latin typeface="+mn-lt"/>
              </a:rPr>
              <a:t/>
            </a:r>
            <a:br>
              <a:rPr lang="ru-RU" altLang="ru-RU" sz="2800" b="1" dirty="0" smtClean="0">
                <a:solidFill>
                  <a:srgbClr val="000000"/>
                </a:solidFill>
                <a:latin typeface="+mn-lt"/>
              </a:rPr>
            </a:br>
            <a:r>
              <a:rPr lang="ru-RU" altLang="ru-RU" sz="2800" b="1" dirty="0" smtClean="0">
                <a:solidFill>
                  <a:srgbClr val="000000"/>
                </a:solidFill>
                <a:latin typeface="+mn-lt"/>
              </a:rPr>
              <a:t>СИСТЕМЫ </a:t>
            </a:r>
            <a:r>
              <a:rPr lang="ru-RU" altLang="ru-RU" sz="2800" b="1" dirty="0">
                <a:solidFill>
                  <a:srgbClr val="000000"/>
                </a:solidFill>
                <a:latin typeface="+mn-lt"/>
              </a:rPr>
              <a:t>БЕЗОПАСНОСТИ</a:t>
            </a:r>
            <a:br>
              <a:rPr lang="ru-RU" altLang="ru-RU" sz="2800" b="1" dirty="0">
                <a:solidFill>
                  <a:srgbClr val="000000"/>
                </a:solidFill>
                <a:latin typeface="+mn-lt"/>
              </a:rPr>
            </a:br>
            <a:endParaRPr lang="ru-RU" sz="2800" dirty="0">
              <a:latin typeface="+mn-lt"/>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21407474"/>
              </p:ext>
            </p:extLst>
          </p:nvPr>
        </p:nvGraphicFramePr>
        <p:xfrm>
          <a:off x="367553" y="412377"/>
          <a:ext cx="11178988" cy="6309274"/>
        </p:xfrm>
        <a:graphic>
          <a:graphicData uri="http://schemas.openxmlformats.org/drawingml/2006/table">
            <a:tbl>
              <a:tblPr>
                <a:tableStyleId>{5C22544A-7EE6-4342-B048-85BDC9FD1C3A}</a:tableStyleId>
              </a:tblPr>
              <a:tblGrid>
                <a:gridCol w="4527346"/>
                <a:gridCol w="3229438"/>
                <a:gridCol w="3422204"/>
              </a:tblGrid>
              <a:tr h="340543">
                <a:tc>
                  <a:txBody>
                    <a:bodyPr/>
                    <a:lstStyle/>
                    <a:p>
                      <a:pPr algn="ctr">
                        <a:lnSpc>
                          <a:spcPct val="115000"/>
                        </a:lnSpc>
                        <a:spcAft>
                          <a:spcPts val="0"/>
                        </a:spcAft>
                      </a:pPr>
                      <a:r>
                        <a:rPr lang="ru-RU" sz="1800" dirty="0">
                          <a:effectLst/>
                        </a:rPr>
                        <a:t>Вид опасностей</a:t>
                      </a:r>
                      <a:endParaRPr lang="ru-RU" sz="1800" dirty="0">
                        <a:effectLst/>
                        <a:latin typeface="Times New Roman" panose="02020603050405020304" pitchFamily="18" charset="0"/>
                        <a:ea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800" dirty="0">
                          <a:effectLst/>
                        </a:rPr>
                        <a:t>Объект защиты</a:t>
                      </a:r>
                      <a:endParaRPr lang="ru-RU" sz="1800" dirty="0">
                        <a:effectLst/>
                        <a:latin typeface="Times New Roman" panose="02020603050405020304" pitchFamily="18" charset="0"/>
                        <a:ea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ru-RU" sz="1800" dirty="0">
                          <a:effectLst/>
                        </a:rPr>
                        <a:t>Система безопасности</a:t>
                      </a:r>
                      <a:endParaRPr lang="ru-RU" sz="1800" dirty="0">
                        <a:effectLst/>
                        <a:latin typeface="Times New Roman" panose="02020603050405020304" pitchFamily="18" charset="0"/>
                        <a:ea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809">
                <a:tc>
                  <a:txBody>
                    <a:bodyPr/>
                    <a:lstStyle/>
                    <a:p>
                      <a:pPr algn="l">
                        <a:lnSpc>
                          <a:spcPct val="115000"/>
                        </a:lnSpc>
                      </a:pPr>
                      <a:r>
                        <a:rPr lang="ru-RU" sz="1800" dirty="0">
                          <a:effectLst/>
                        </a:rPr>
                        <a:t>Опасности среды деятельности </a:t>
                      </a:r>
                      <a:r>
                        <a:rPr lang="ru-RU" sz="1800" dirty="0" smtClean="0">
                          <a:effectLst/>
                        </a:rPr>
                        <a:t>человека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ru-RU" sz="1800" dirty="0">
                          <a:effectLst/>
                        </a:rPr>
                        <a:t>Человек</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Безопасность (охрана) </a:t>
                      </a:r>
                      <a:r>
                        <a:rPr lang="ru-RU" sz="1800" dirty="0" smtClean="0">
                          <a:effectLst/>
                        </a:rPr>
                        <a:t>труда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57283">
                <a:tc>
                  <a:txBody>
                    <a:bodyPr/>
                    <a:lstStyle/>
                    <a:p>
                      <a:pPr algn="just">
                        <a:lnSpc>
                          <a:spcPct val="115000"/>
                        </a:lnSpc>
                      </a:pPr>
                      <a:r>
                        <a:rPr lang="ru-RU" sz="1800" dirty="0">
                          <a:effectLst/>
                        </a:rPr>
                        <a:t>Опасности среды деятельности и </a:t>
                      </a:r>
                      <a:br>
                        <a:rPr lang="ru-RU" sz="1800" dirty="0">
                          <a:effectLst/>
                        </a:rPr>
                      </a:br>
                      <a:r>
                        <a:rPr lang="ru-RU" sz="1800" dirty="0">
                          <a:effectLst/>
                        </a:rPr>
                        <a:t>отдыха, города, жилищ, опасности техносферы</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ru-RU" sz="1800" dirty="0">
                          <a:effectLst/>
                        </a:rPr>
                        <a:t>Человек</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Безопасность жизнедеятельности</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634">
                <a:tc>
                  <a:txBody>
                    <a:bodyPr/>
                    <a:lstStyle/>
                    <a:p>
                      <a:pPr algn="just">
                        <a:lnSpc>
                          <a:spcPct val="115000"/>
                        </a:lnSpc>
                      </a:pPr>
                      <a:r>
                        <a:rPr lang="ru-RU" sz="1800" dirty="0">
                          <a:effectLst/>
                        </a:rPr>
                        <a:t>Опасности техносферы</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Природная </a:t>
                      </a:r>
                      <a:r>
                        <a:rPr lang="ru-RU" sz="1800" dirty="0" smtClean="0">
                          <a:effectLst/>
                        </a:rPr>
                        <a:t>среда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Охрана природной среды</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57283">
                <a:tc>
                  <a:txBody>
                    <a:bodyPr/>
                    <a:lstStyle/>
                    <a:p>
                      <a:pPr algn="l">
                        <a:lnSpc>
                          <a:spcPct val="115000"/>
                        </a:lnSpc>
                      </a:pPr>
                      <a:r>
                        <a:rPr lang="ru-RU" sz="1800" dirty="0">
                          <a:effectLst/>
                        </a:rPr>
                        <a:t>Чрезвычайные опасности биосферы, техносферы, в. т. ч. пожары, </a:t>
                      </a:r>
                      <a:r>
                        <a:rPr lang="ru-RU" sz="1800" dirty="0" smtClean="0">
                          <a:effectLst/>
                        </a:rPr>
                        <a:t>ионизирующие </a:t>
                      </a:r>
                      <a:r>
                        <a:rPr lang="ru-RU" sz="1800" dirty="0">
                          <a:effectLst/>
                        </a:rPr>
                        <a:t>излучения</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Человек, </a:t>
                      </a:r>
                      <a:r>
                        <a:rPr lang="ru-RU" sz="1800" dirty="0" smtClean="0">
                          <a:effectLst/>
                        </a:rPr>
                        <a:t>природная </a:t>
                      </a:r>
                      <a:r>
                        <a:rPr lang="ru-RU" sz="1800" dirty="0">
                          <a:effectLst/>
                        </a:rPr>
                        <a:t>среда, материальные ресурсы</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Защиты в чрезвычайных ситуациях, пожарная и </a:t>
                      </a:r>
                      <a:r>
                        <a:rPr lang="ru-RU" sz="1800" dirty="0" smtClean="0">
                          <a:effectLst/>
                        </a:rPr>
                        <a:t>радиационная </a:t>
                      </a:r>
                      <a:r>
                        <a:rPr lang="ru-RU" sz="1800" dirty="0">
                          <a:effectLst/>
                        </a:rPr>
                        <a:t>защиты</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1981">
                <a:tc>
                  <a:txBody>
                    <a:bodyPr/>
                    <a:lstStyle/>
                    <a:p>
                      <a:pPr algn="l">
                        <a:lnSpc>
                          <a:spcPct val="115000"/>
                        </a:lnSpc>
                      </a:pPr>
                      <a:r>
                        <a:rPr lang="ru-RU" sz="1800" dirty="0">
                          <a:effectLst/>
                        </a:rPr>
                        <a:t>Внешние и внутренние </a:t>
                      </a:r>
                      <a:r>
                        <a:rPr lang="ru-RU" sz="1800" dirty="0" smtClean="0">
                          <a:effectLst/>
                        </a:rPr>
                        <a:t>общегосударственные </a:t>
                      </a:r>
                      <a:r>
                        <a:rPr lang="ru-RU" sz="1800" dirty="0">
                          <a:effectLst/>
                        </a:rPr>
                        <a:t>опасности</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ru-RU" sz="1800" dirty="0">
                          <a:effectLst/>
                        </a:rPr>
                        <a:t>Общество, нация</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Система безопасности страны, национальная безопасность</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74023">
                <a:tc>
                  <a:txBody>
                    <a:bodyPr/>
                    <a:lstStyle/>
                    <a:p>
                      <a:pPr algn="l">
                        <a:lnSpc>
                          <a:spcPct val="115000"/>
                        </a:lnSpc>
                      </a:pPr>
                      <a:r>
                        <a:rPr lang="ru-RU" sz="1800" dirty="0">
                          <a:effectLst/>
                        </a:rPr>
                        <a:t>Опасности неконтролируемой и </a:t>
                      </a:r>
                      <a:r>
                        <a:rPr lang="ru-RU" sz="1800" dirty="0" smtClean="0">
                          <a:effectLst/>
                        </a:rPr>
                        <a:t>неуправляемой </a:t>
                      </a:r>
                      <a:r>
                        <a:rPr lang="ru-RU" sz="1800" dirty="0">
                          <a:effectLst/>
                        </a:rPr>
                        <a:t>общественной </a:t>
                      </a:r>
                      <a:r>
                        <a:rPr lang="ru-RU" sz="1800" dirty="0" smtClean="0">
                          <a:effectLst/>
                        </a:rPr>
                        <a:t>деятельности </a:t>
                      </a:r>
                      <a:r>
                        <a:rPr lang="ru-RU" sz="1800" dirty="0">
                          <a:effectLst/>
                        </a:rPr>
                        <a:t>(рост населения, оружие массового поражения, </a:t>
                      </a:r>
                      <a:r>
                        <a:rPr lang="ru-RU" sz="1800" dirty="0" smtClean="0">
                          <a:effectLst/>
                        </a:rPr>
                        <a:t>потепление </a:t>
                      </a:r>
                      <a:r>
                        <a:rPr lang="ru-RU" sz="1800" dirty="0">
                          <a:effectLst/>
                        </a:rPr>
                        <a:t>климата)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Человечество, биосфера, </a:t>
                      </a:r>
                      <a:r>
                        <a:rPr lang="ru-RU" sz="1800" dirty="0" smtClean="0">
                          <a:effectLst/>
                        </a:rPr>
                        <a:t>техносфера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Глобальная безопасность</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809">
                <a:tc>
                  <a:txBody>
                    <a:bodyPr/>
                    <a:lstStyle/>
                    <a:p>
                      <a:pPr algn="just">
                        <a:lnSpc>
                          <a:spcPct val="115000"/>
                        </a:lnSpc>
                      </a:pPr>
                      <a:r>
                        <a:rPr lang="ru-RU" sz="1800" dirty="0">
                          <a:effectLst/>
                        </a:rPr>
                        <a:t>Опасности космоса</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ru-RU" sz="1800" dirty="0">
                          <a:effectLst/>
                        </a:rPr>
                        <a:t>Человечество, планета Земля</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ru-RU" sz="1800" dirty="0">
                          <a:effectLst/>
                        </a:rPr>
                        <a:t>Космическая безопасность</a:t>
                      </a:r>
                      <a:endParaRPr lang="ru-RU" sz="1800" dirty="0">
                        <a:effectLst/>
                        <a:latin typeface="Times New Roman" panose="02020603050405020304" pitchFamily="18" charset="0"/>
                      </a:endParaRPr>
                    </a:p>
                  </a:txBody>
                  <a:tcPr marL="23511" marR="23511" marT="16457" marB="164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00538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0964" y="932329"/>
            <a:ext cx="10874189" cy="2754600"/>
          </a:xfrm>
          <a:prstGeom prst="rect">
            <a:avLst/>
          </a:prstGeom>
        </p:spPr>
        <p:txBody>
          <a:bodyPr wrap="square">
            <a:spAutoFit/>
          </a:bodyPr>
          <a:lstStyle/>
          <a:p>
            <a:pPr algn="just">
              <a:spcAft>
                <a:spcPts val="600"/>
              </a:spcAft>
            </a:pPr>
            <a:r>
              <a:rPr lang="ru-RU" sz="2400" dirty="0" smtClean="0">
                <a:solidFill>
                  <a:srgbClr val="000000"/>
                </a:solidFill>
                <a:ea typeface="Times New Roman" panose="02020603050405020304" pitchFamily="18" charset="0"/>
              </a:rPr>
              <a:t>Системы </a:t>
            </a:r>
            <a:r>
              <a:rPr lang="ru-RU" sz="2400" dirty="0">
                <a:solidFill>
                  <a:srgbClr val="000000"/>
                </a:solidFill>
                <a:ea typeface="Times New Roman" panose="02020603050405020304" pitchFamily="18" charset="0"/>
              </a:rPr>
              <a:t>безопасности по объектам защиты, реально существующие в настоящее время, </a:t>
            </a:r>
            <a:r>
              <a:rPr lang="ru-RU" sz="2400" dirty="0" smtClean="0">
                <a:solidFill>
                  <a:srgbClr val="000000"/>
                </a:solidFill>
                <a:ea typeface="Times New Roman" panose="02020603050405020304" pitchFamily="18" charset="0"/>
              </a:rPr>
              <a:t>можно разделить  на </a:t>
            </a:r>
            <a:r>
              <a:rPr lang="ru-RU" sz="2400" dirty="0">
                <a:solidFill>
                  <a:srgbClr val="000000"/>
                </a:solidFill>
                <a:ea typeface="Times New Roman" panose="02020603050405020304" pitchFamily="18" charset="0"/>
              </a:rPr>
              <a:t>следующие основные виды: </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систему </a:t>
            </a:r>
            <a:r>
              <a:rPr lang="ru-RU" sz="2400" dirty="0">
                <a:solidFill>
                  <a:srgbClr val="000000"/>
                </a:solidFill>
                <a:ea typeface="Times New Roman" panose="02020603050405020304" pitchFamily="18" charset="0"/>
              </a:rPr>
              <a:t>личной и коллективной безопасности человека в процессе его жизнедеятельности;</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систему </a:t>
            </a:r>
            <a:r>
              <a:rPr lang="ru-RU" sz="2400" dirty="0">
                <a:solidFill>
                  <a:srgbClr val="000000"/>
                </a:solidFill>
                <a:ea typeface="Times New Roman" panose="02020603050405020304" pitchFamily="18" charset="0"/>
              </a:rPr>
              <a:t>охраны природной среды (биосферы);</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систему </a:t>
            </a:r>
            <a:r>
              <a:rPr lang="ru-RU" sz="2400" dirty="0">
                <a:solidFill>
                  <a:srgbClr val="000000"/>
                </a:solidFill>
                <a:ea typeface="Times New Roman" panose="02020603050405020304" pitchFamily="18" charset="0"/>
              </a:rPr>
              <a:t>государственной безопасности;</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систему </a:t>
            </a:r>
            <a:r>
              <a:rPr lang="ru-RU" sz="2400" dirty="0">
                <a:solidFill>
                  <a:srgbClr val="000000"/>
                </a:solidFill>
                <a:ea typeface="Times New Roman" panose="02020603050405020304" pitchFamily="18" charset="0"/>
              </a:rPr>
              <a:t>глобальной безопасности.</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651135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8553" y="502024"/>
            <a:ext cx="10515600" cy="522381"/>
          </a:xfrm>
        </p:spPr>
        <p:txBody>
          <a:bodyPr>
            <a:normAutofit/>
          </a:bodyPr>
          <a:lstStyle/>
          <a:p>
            <a:pPr algn="ctr"/>
            <a:r>
              <a:rPr lang="ru-RU" altLang="ru-RU" sz="2800" b="1" dirty="0">
                <a:latin typeface="+mn-lt"/>
              </a:rPr>
              <a:t>Управление безопасностью жизнедеятельности</a:t>
            </a:r>
            <a:endParaRPr lang="ru-RU" sz="2800" b="1" dirty="0">
              <a:latin typeface="+mn-lt"/>
            </a:endParaRPr>
          </a:p>
        </p:txBody>
      </p:sp>
      <p:sp>
        <p:nvSpPr>
          <p:cNvPr id="3" name="Объект 2"/>
          <p:cNvSpPr>
            <a:spLocks noGrp="1"/>
          </p:cNvSpPr>
          <p:nvPr>
            <p:ph idx="1"/>
          </p:nvPr>
        </p:nvSpPr>
        <p:spPr>
          <a:xfrm>
            <a:off x="838200" y="1819835"/>
            <a:ext cx="10672482" cy="4357128"/>
          </a:xfrm>
        </p:spPr>
        <p:txBody>
          <a:bodyPr>
            <a:normAutofit/>
          </a:bodyPr>
          <a:lstStyle/>
          <a:p>
            <a:pPr marL="0" indent="0">
              <a:lnSpc>
                <a:spcPct val="100000"/>
              </a:lnSpc>
              <a:buNone/>
            </a:pPr>
            <a:r>
              <a:rPr lang="ru-RU" altLang="ru-RU" sz="2400" dirty="0"/>
              <a:t>«Силы и средства обеспечения национальной безопасности сосредотачивают свои усилия и ресурсы на обеспечении национальной безопасности во внутриполитической, экономической, социальной сферах, в сфере науки и образования, в международной, духовной, информационной, военной, оборонно-промышленной, и экологической сферах, а также в сфере общественной безопасности» (раздел </a:t>
            </a:r>
            <a:r>
              <a:rPr lang="en-US" altLang="ru-RU" sz="2400" dirty="0"/>
              <a:t>I</a:t>
            </a:r>
            <a:r>
              <a:rPr lang="ru-RU" altLang="ru-RU" sz="2400" dirty="0"/>
              <a:t>, п.7 </a:t>
            </a:r>
            <a:r>
              <a:rPr lang="ru-RU" altLang="ru-RU" sz="2400" b="1" dirty="0"/>
              <a:t>Стратегии национальной безопасности Российской Федерации до 2020 года</a:t>
            </a:r>
            <a:r>
              <a:rPr lang="ru-RU" altLang="ru-RU" sz="2400" b="1" dirty="0" smtClean="0"/>
              <a:t>).</a:t>
            </a:r>
          </a:p>
          <a:p>
            <a:pPr marL="0" indent="0">
              <a:lnSpc>
                <a:spcPct val="100000"/>
              </a:lnSpc>
              <a:buNone/>
            </a:pPr>
            <a:r>
              <a:rPr lang="ru-RU" sz="2400" dirty="0"/>
              <a:t>У</a:t>
            </a:r>
            <a:r>
              <a:rPr lang="ru-RU" sz="2400" dirty="0" smtClean="0"/>
              <a:t>тверждена </a:t>
            </a:r>
            <a:r>
              <a:rPr lang="ru-RU" sz="2400" dirty="0"/>
              <a:t>Указом Президента Российской Федерации от 12 мая 2009 г. № </a:t>
            </a:r>
            <a:r>
              <a:rPr lang="ru-RU" sz="2400" dirty="0" smtClean="0"/>
              <a:t>537.</a:t>
            </a:r>
            <a:endParaRPr lang="ru-RU" sz="2400" dirty="0"/>
          </a:p>
        </p:txBody>
      </p:sp>
    </p:spTree>
    <p:extLst>
      <p:ext uri="{BB962C8B-B14F-4D97-AF65-F5344CB8AC3E}">
        <p14:creationId xmlns:p14="http://schemas.microsoft.com/office/powerpoint/2010/main" val="476176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4253" y="233083"/>
            <a:ext cx="10515600" cy="289299"/>
          </a:xfrm>
        </p:spPr>
        <p:txBody>
          <a:bodyPr>
            <a:noAutofit/>
          </a:bodyPr>
          <a:lstStyle/>
          <a:p>
            <a:pPr algn="ctr"/>
            <a:r>
              <a:rPr lang="ru-RU" altLang="ru-RU" sz="2800" dirty="0">
                <a:latin typeface="+mn-lt"/>
              </a:rPr>
              <a:t>Цели Стратегии</a:t>
            </a:r>
            <a:endParaRPr lang="ru-RU" sz="2800" dirty="0">
              <a:latin typeface="+mn-lt"/>
            </a:endParaRPr>
          </a:p>
        </p:txBody>
      </p:sp>
      <p:sp>
        <p:nvSpPr>
          <p:cNvPr id="3" name="Объект 2"/>
          <p:cNvSpPr>
            <a:spLocks noGrp="1"/>
          </p:cNvSpPr>
          <p:nvPr>
            <p:ph idx="1"/>
          </p:nvPr>
        </p:nvSpPr>
        <p:spPr>
          <a:xfrm>
            <a:off x="430306" y="860612"/>
            <a:ext cx="10923494" cy="5316351"/>
          </a:xfrm>
        </p:spPr>
        <p:txBody>
          <a:bodyPr>
            <a:normAutofit/>
          </a:bodyPr>
          <a:lstStyle/>
          <a:p>
            <a:pPr>
              <a:spcBef>
                <a:spcPct val="0"/>
              </a:spcBef>
            </a:pPr>
            <a:r>
              <a:rPr lang="ru-RU" altLang="ru-RU" sz="2400" dirty="0"/>
              <a:t>Повышение качества жизни российских граждан путем гарантирования личной безопасности, а также высоких стандартов </a:t>
            </a:r>
            <a:r>
              <a:rPr lang="ru-RU" altLang="ru-RU" sz="2400" dirty="0" smtClean="0"/>
              <a:t>жизнеобеспечения.</a:t>
            </a:r>
            <a:endParaRPr lang="ru-RU" altLang="ru-RU" sz="2400" dirty="0"/>
          </a:p>
          <a:p>
            <a:pPr>
              <a:spcBef>
                <a:spcPct val="0"/>
              </a:spcBef>
            </a:pPr>
            <a:r>
              <a:rPr lang="ru-RU" altLang="ru-RU" sz="2400" dirty="0"/>
              <a:t>Экономический рост, который достигается путем развития национальной инновационной системы и инвестиций в человеческий </a:t>
            </a:r>
            <a:r>
              <a:rPr lang="ru-RU" altLang="ru-RU" sz="2400" dirty="0" smtClean="0"/>
              <a:t>капитал.</a:t>
            </a:r>
            <a:endParaRPr lang="ru-RU" altLang="ru-RU" sz="2400" dirty="0"/>
          </a:p>
          <a:p>
            <a:pPr>
              <a:spcBef>
                <a:spcPct val="0"/>
              </a:spcBef>
            </a:pPr>
            <a:r>
              <a:rPr lang="ru-RU" altLang="ru-RU" sz="2400" dirty="0"/>
              <a:t>Наука, технологии, образование, здравоохранение и культура, которые развиваются путем укрепления роли государства и совершенствования государственно-частного </a:t>
            </a:r>
            <a:r>
              <a:rPr lang="ru-RU" altLang="ru-RU" sz="2400" dirty="0" smtClean="0"/>
              <a:t>партнерства.</a:t>
            </a:r>
            <a:endParaRPr lang="ru-RU" altLang="ru-RU" sz="2400" dirty="0"/>
          </a:p>
          <a:p>
            <a:pPr>
              <a:spcBef>
                <a:spcPct val="0"/>
              </a:spcBef>
            </a:pPr>
            <a:r>
              <a:rPr lang="ru-RU" altLang="ru-RU" sz="2400" dirty="0"/>
              <a:t>Экология живых систем и рациональное природопользование, поддержание которых достигается за счет сбалансированного потребления, развития прогрессивных технологий и целесообразного воспроизводства природно-ресурсного потенциала </a:t>
            </a:r>
            <a:r>
              <a:rPr lang="ru-RU" altLang="ru-RU" sz="2400" dirty="0" smtClean="0"/>
              <a:t>страны.</a:t>
            </a:r>
            <a:endParaRPr lang="ru-RU" altLang="ru-RU" sz="2400" dirty="0"/>
          </a:p>
          <a:p>
            <a:pPr>
              <a:spcBef>
                <a:spcPct val="0"/>
              </a:spcBef>
            </a:pPr>
            <a:r>
              <a:rPr lang="ru-RU" altLang="ru-RU" sz="2400" dirty="0"/>
              <a:t>Стратегическая стабильность и равноправное партнерство, которые укрепляются на основе активного участия России в развитии многополярной модели </a:t>
            </a:r>
            <a:r>
              <a:rPr lang="ru-RU" altLang="ru-RU" sz="2400" dirty="0" smtClean="0"/>
              <a:t>мироустройства.</a:t>
            </a:r>
            <a:endParaRPr lang="ru-RU" altLang="ru-RU" sz="2400" dirty="0"/>
          </a:p>
          <a:p>
            <a:pPr marL="0" indent="0">
              <a:buNone/>
            </a:pPr>
            <a:endParaRPr lang="ru-RU" dirty="0"/>
          </a:p>
        </p:txBody>
      </p:sp>
    </p:spTree>
    <p:extLst>
      <p:ext uri="{BB962C8B-B14F-4D97-AF65-F5344CB8AC3E}">
        <p14:creationId xmlns:p14="http://schemas.microsoft.com/office/powerpoint/2010/main" val="3666771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8566" y="286871"/>
            <a:ext cx="10883152" cy="4385816"/>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Одним из приоритетных направлений обеспечения национальной безопасности является охрана окружающей среды, регулируемая на государственном уровне </a:t>
            </a:r>
            <a:r>
              <a:rPr lang="ru-RU" sz="2400" b="1" dirty="0">
                <a:solidFill>
                  <a:srgbClr val="000000"/>
                </a:solidFill>
                <a:ea typeface="Times New Roman" panose="02020603050405020304" pitchFamily="18" charset="0"/>
              </a:rPr>
              <a:t>Федеральным законом от 10.01.2002 г. (в ред. от 1 января 2018 г.) «Об охране окружающей среды» № 7-ФЗ. </a:t>
            </a:r>
            <a:endParaRPr lang="ru-RU" sz="2400" b="1" dirty="0" smtClean="0">
              <a:solidFill>
                <a:srgbClr val="000000"/>
              </a:solidFill>
              <a:ea typeface="Times New Roman" panose="02020603050405020304" pitchFamily="18" charset="0"/>
            </a:endParaRPr>
          </a:p>
          <a:p>
            <a:pPr algn="just">
              <a:spcBef>
                <a:spcPts val="600"/>
              </a:spcBef>
              <a:spcAft>
                <a:spcPts val="600"/>
              </a:spcAft>
            </a:pPr>
            <a:r>
              <a:rPr lang="ru-RU" sz="2400" dirty="0" smtClean="0">
                <a:solidFill>
                  <a:srgbClr val="000000"/>
                </a:solidFill>
                <a:ea typeface="Times New Roman" panose="02020603050405020304" pitchFamily="18" charset="0"/>
              </a:rPr>
              <a:t>Действие </a:t>
            </a:r>
            <a:r>
              <a:rPr lang="ru-RU" sz="2400" dirty="0">
                <a:solidFill>
                  <a:srgbClr val="000000"/>
                </a:solidFill>
                <a:ea typeface="Times New Roman" panose="02020603050405020304" pitchFamily="18" charset="0"/>
              </a:rPr>
              <a:t>закона распространяется на всю территорию Российской </a:t>
            </a:r>
            <a:r>
              <a:rPr lang="ru-RU" sz="2400" dirty="0" smtClean="0">
                <a:solidFill>
                  <a:srgbClr val="000000"/>
                </a:solidFill>
                <a:ea typeface="Times New Roman" panose="02020603050405020304" pitchFamily="18" charset="0"/>
              </a:rPr>
              <a:t>Федерации.</a:t>
            </a:r>
          </a:p>
          <a:p>
            <a:pPr algn="just">
              <a:spcBef>
                <a:spcPts val="600"/>
              </a:spcBef>
              <a:spcAft>
                <a:spcPts val="600"/>
              </a:spcAft>
            </a:pPr>
            <a:r>
              <a:rPr lang="ru-RU" sz="2400" dirty="0" smtClean="0">
                <a:solidFill>
                  <a:srgbClr val="000000"/>
                </a:solidFill>
                <a:ea typeface="Times New Roman" panose="02020603050405020304" pitchFamily="18" charset="0"/>
              </a:rPr>
              <a:t>Этот </a:t>
            </a:r>
            <a:r>
              <a:rPr lang="ru-RU" sz="2400" dirty="0">
                <a:solidFill>
                  <a:srgbClr val="000000"/>
                </a:solidFill>
                <a:ea typeface="Times New Roman" panose="02020603050405020304" pitchFamily="18" charset="0"/>
              </a:rPr>
              <a:t>закон «регулирует отношения в сфере взаимодействия общества и природы, возникающие при осуществлении хозяйственной и иной деятельности, связанной с воздействием на природную среду как важнейшую составляющую окружающей среды, являющуюся основой жизни на Земле, в пределах территории Российской Федерации, а также на континентальном шельфе и в исключительной экономической зоне Российской Федерации». </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222761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366" y="365126"/>
            <a:ext cx="10646434" cy="618286"/>
          </a:xfrm>
        </p:spPr>
        <p:txBody>
          <a:bodyPr>
            <a:normAutofit/>
          </a:bodyPr>
          <a:lstStyle/>
          <a:p>
            <a:pPr algn="ctr"/>
            <a:r>
              <a:rPr lang="ru-RU" sz="3200" b="1" dirty="0">
                <a:latin typeface="+mn-lt"/>
              </a:rPr>
              <a:t>Опасности и их </a:t>
            </a:r>
            <a:r>
              <a:rPr lang="ru-RU" sz="3200" b="1" dirty="0" smtClean="0">
                <a:latin typeface="+mn-lt"/>
              </a:rPr>
              <a:t>источники</a:t>
            </a:r>
            <a:endParaRPr lang="ru-RU" sz="3200" dirty="0">
              <a:latin typeface="+mn-lt"/>
            </a:endParaRPr>
          </a:p>
        </p:txBody>
      </p:sp>
      <p:sp>
        <p:nvSpPr>
          <p:cNvPr id="3" name="Объект 2"/>
          <p:cNvSpPr>
            <a:spLocks noGrp="1"/>
          </p:cNvSpPr>
          <p:nvPr>
            <p:ph idx="1"/>
          </p:nvPr>
        </p:nvSpPr>
        <p:spPr>
          <a:xfrm>
            <a:off x="207034" y="1233577"/>
            <a:ext cx="11766430" cy="4943387"/>
          </a:xfrm>
        </p:spPr>
        <p:txBody>
          <a:bodyPr>
            <a:normAutofit/>
          </a:bodyPr>
          <a:lstStyle/>
          <a:p>
            <a:pPr marL="0" indent="0">
              <a:buNone/>
            </a:pPr>
            <a:r>
              <a:rPr lang="ru-RU" sz="2400" b="1" dirty="0"/>
              <a:t>Безопасность жизнедеятельности</a:t>
            </a:r>
            <a:r>
              <a:rPr lang="ru-RU" sz="2400" dirty="0"/>
              <a:t> – </a:t>
            </a:r>
            <a:r>
              <a:rPr lang="ru-RU" sz="2400" b="1" dirty="0"/>
              <a:t>это область научных знаний, изучающая опасности и способы защиты от них человека в любых условиях существования. </a:t>
            </a:r>
            <a:endParaRPr lang="ru-RU" sz="2400" dirty="0"/>
          </a:p>
          <a:p>
            <a:pPr marL="0" indent="0">
              <a:spcAft>
                <a:spcPts val="1200"/>
              </a:spcAft>
              <a:buNone/>
            </a:pPr>
            <a:r>
              <a:rPr lang="ru-RU" sz="2400" b="1" dirty="0"/>
              <a:t>Жизнедеятельность</a:t>
            </a:r>
            <a:r>
              <a:rPr lang="ru-RU" sz="2400" dirty="0"/>
              <a:t> − </a:t>
            </a:r>
            <a:r>
              <a:rPr lang="ru-RU" sz="2400" b="1" dirty="0"/>
              <a:t>способ существования человека, включающий повседневную деятельность и все виды отдыха. </a:t>
            </a:r>
            <a:endParaRPr lang="ru-RU" sz="2400" b="1" dirty="0" smtClean="0"/>
          </a:p>
          <a:p>
            <a:pPr marL="0" indent="0">
              <a:spcBef>
                <a:spcPts val="0"/>
              </a:spcBef>
              <a:buNone/>
            </a:pPr>
            <a:r>
              <a:rPr lang="ru-RU" sz="2400" b="1" dirty="0" smtClean="0"/>
              <a:t>Безопасность </a:t>
            </a:r>
            <a:r>
              <a:rPr lang="ru-RU" sz="2400" b="1" dirty="0"/>
              <a:t>– состояние защищённости жизненно важных интересов личности, общества и государства от внутренних и внешних угроз</a:t>
            </a:r>
            <a:r>
              <a:rPr lang="ru-RU" sz="2400" b="1" dirty="0" smtClean="0"/>
              <a:t>. </a:t>
            </a:r>
          </a:p>
          <a:p>
            <a:pPr marL="0" indent="0">
              <a:spcBef>
                <a:spcPts val="0"/>
              </a:spcBef>
              <a:buNone/>
            </a:pPr>
            <a:r>
              <a:rPr lang="ru-RU" sz="2400" dirty="0" smtClean="0"/>
              <a:t>(Закон РФ "О безопасности", от 05.03.1992 N 2446-1 ред. от 26.06.2008)</a:t>
            </a:r>
            <a:endParaRPr lang="ru-RU" sz="2400" b="1" dirty="0" smtClean="0"/>
          </a:p>
          <a:p>
            <a:pPr marL="0" indent="0">
              <a:buNone/>
            </a:pPr>
            <a:r>
              <a:rPr lang="ru-RU" sz="2400" b="1" dirty="0" smtClean="0"/>
              <a:t>Угрозы </a:t>
            </a:r>
            <a:r>
              <a:rPr lang="ru-RU" sz="2400" b="1" dirty="0"/>
              <a:t>безопасности</a:t>
            </a:r>
            <a:r>
              <a:rPr lang="ru-RU" sz="2400" dirty="0"/>
              <a:t> – </a:t>
            </a:r>
            <a:r>
              <a:rPr lang="ru-RU" sz="2400" b="1" dirty="0"/>
              <a:t>совокупность факторов и условий, представляющих опасность жизненно важных интересам личности, общества и государства.</a:t>
            </a:r>
          </a:p>
          <a:p>
            <a:pPr marL="0" indent="0">
              <a:buNone/>
            </a:pPr>
            <a:endParaRPr lang="ru-RU" sz="2400" dirty="0"/>
          </a:p>
          <a:p>
            <a:pPr marL="0" indent="0">
              <a:buNone/>
            </a:pPr>
            <a:endParaRPr lang="ru-RU" sz="2400" dirty="0"/>
          </a:p>
        </p:txBody>
      </p:sp>
    </p:spTree>
    <p:extLst>
      <p:ext uri="{BB962C8B-B14F-4D97-AF65-F5344CB8AC3E}">
        <p14:creationId xmlns:p14="http://schemas.microsoft.com/office/powerpoint/2010/main" val="248718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8541" y="645459"/>
            <a:ext cx="10730753" cy="3416320"/>
          </a:xfrm>
          <a:prstGeom prst="rect">
            <a:avLst/>
          </a:prstGeom>
        </p:spPr>
        <p:txBody>
          <a:bodyPr wrap="square">
            <a:spAutoFit/>
          </a:bodyPr>
          <a:lstStyle/>
          <a:p>
            <a:pPr algn="just">
              <a:spcAft>
                <a:spcPts val="0"/>
              </a:spcAft>
            </a:pPr>
            <a:r>
              <a:rPr lang="ru-RU" sz="2400" dirty="0">
                <a:solidFill>
                  <a:srgbClr val="000000"/>
                </a:solidFill>
                <a:ea typeface="Times New Roman" panose="02020603050405020304" pitchFamily="18" charset="0"/>
              </a:rPr>
              <a:t>Основные нормативы в области охраны окружающей среды касаются: </a:t>
            </a:r>
            <a:endParaRPr lang="ru-RU" sz="2400" dirty="0">
              <a:ea typeface="Times New Roman" panose="02020603050405020304" pitchFamily="18" charset="0"/>
            </a:endParaRPr>
          </a:p>
          <a:p>
            <a:pPr algn="just">
              <a:spcAft>
                <a:spcPts val="0"/>
              </a:spcAft>
            </a:pPr>
            <a:r>
              <a:rPr lang="ru-RU" sz="2400" dirty="0">
                <a:solidFill>
                  <a:srgbClr val="000000"/>
                </a:solidFill>
                <a:ea typeface="Times New Roman" panose="02020603050405020304" pitchFamily="18" charset="0"/>
              </a:rPr>
              <a:t> </a:t>
            </a:r>
            <a:endParaRPr lang="ru-RU" sz="2400" dirty="0" smtClean="0">
              <a:solidFill>
                <a:srgbClr val="000000"/>
              </a:solidFill>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содержания </a:t>
            </a:r>
            <a:r>
              <a:rPr lang="ru-RU" sz="2400" dirty="0">
                <a:solidFill>
                  <a:srgbClr val="000000"/>
                </a:solidFill>
                <a:ea typeface="Times New Roman" panose="02020603050405020304" pitchFamily="18" charset="0"/>
              </a:rPr>
              <a:t>химических веществ в различных природных сферах  − предельно допустимые концентрации (ПДК);</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физических </a:t>
            </a:r>
            <a:r>
              <a:rPr lang="ru-RU" sz="2400" dirty="0">
                <a:solidFill>
                  <a:srgbClr val="000000"/>
                </a:solidFill>
                <a:ea typeface="Times New Roman" panose="02020603050405020304" pitchFamily="18" charset="0"/>
              </a:rPr>
              <a:t>уровней воздействия (шума, радиоактивности, избыточного тепла) – предельно допустимые уровни (ПДУ);</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показателей </a:t>
            </a:r>
            <a:r>
              <a:rPr lang="ru-RU" sz="2400" dirty="0">
                <a:solidFill>
                  <a:srgbClr val="000000"/>
                </a:solidFill>
                <a:ea typeface="Times New Roman" panose="02020603050405020304" pitchFamily="18" charset="0"/>
              </a:rPr>
              <a:t>биологического разнообразия окружающей среды – критического количества убыли существующих видов;</a:t>
            </a:r>
            <a:endParaRPr lang="ru-RU" sz="2400" dirty="0">
              <a:ea typeface="Times New Roman" panose="02020603050405020304" pitchFamily="18" charset="0"/>
            </a:endParaRPr>
          </a:p>
          <a:p>
            <a:pPr marL="342900" indent="-342900" algn="just">
              <a:spcAft>
                <a:spcPts val="0"/>
              </a:spcAft>
              <a:buFont typeface="Arial" panose="020B0604020202020204" pitchFamily="34" charset="0"/>
              <a:buChar char="•"/>
            </a:pPr>
            <a:r>
              <a:rPr lang="ru-RU" sz="2400" dirty="0" smtClean="0">
                <a:solidFill>
                  <a:srgbClr val="000000"/>
                </a:solidFill>
                <a:ea typeface="Times New Roman" panose="02020603050405020304" pitchFamily="18" charset="0"/>
              </a:rPr>
              <a:t>иных </a:t>
            </a:r>
            <a:r>
              <a:rPr lang="ru-RU" sz="2400" dirty="0">
                <a:solidFill>
                  <a:srgbClr val="000000"/>
                </a:solidFill>
                <a:ea typeface="Times New Roman" panose="02020603050405020304" pitchFamily="18" charset="0"/>
              </a:rPr>
              <a:t>нормативов.</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4021146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9759" y="69291"/>
            <a:ext cx="10672482" cy="558240"/>
          </a:xfrm>
        </p:spPr>
        <p:txBody>
          <a:bodyPr>
            <a:normAutofit/>
          </a:bodyPr>
          <a:lstStyle/>
          <a:p>
            <a:pPr algn="ctr"/>
            <a:r>
              <a:rPr lang="ru-RU" sz="2800" b="1" dirty="0">
                <a:latin typeface="+mn-lt"/>
              </a:rPr>
              <a:t>Законодательные основы безопасности труда</a:t>
            </a:r>
            <a:endParaRPr lang="ru-RU" sz="2800" dirty="0">
              <a:latin typeface="+mn-lt"/>
            </a:endParaRPr>
          </a:p>
        </p:txBody>
      </p:sp>
      <p:sp>
        <p:nvSpPr>
          <p:cNvPr id="3" name="Объект 2"/>
          <p:cNvSpPr>
            <a:spLocks noGrp="1"/>
          </p:cNvSpPr>
          <p:nvPr>
            <p:ph idx="1"/>
          </p:nvPr>
        </p:nvSpPr>
        <p:spPr>
          <a:xfrm>
            <a:off x="838200" y="1368425"/>
            <a:ext cx="10515600" cy="4351338"/>
          </a:xfrm>
        </p:spPr>
        <p:txBody>
          <a:bodyPr>
            <a:normAutofit lnSpcReduction="10000"/>
          </a:bodyPr>
          <a:lstStyle/>
          <a:p>
            <a:pPr marL="0" indent="0">
              <a:lnSpc>
                <a:spcPct val="100000"/>
              </a:lnSpc>
              <a:buNone/>
            </a:pPr>
            <a:r>
              <a:rPr lang="ru-RU" sz="2400" dirty="0" smtClean="0"/>
              <a:t>Основным документом, обеспечивающем  безопасность </a:t>
            </a:r>
            <a:r>
              <a:rPr lang="ru-RU" sz="2400" dirty="0"/>
              <a:t>труда в Российской </a:t>
            </a:r>
            <a:r>
              <a:rPr lang="ru-RU" sz="2400" dirty="0" smtClean="0"/>
              <a:t>Федерации, является </a:t>
            </a:r>
            <a:r>
              <a:rPr lang="ru-RU" sz="2400" b="1" dirty="0"/>
              <a:t>Трудовой Кодекс Российской Федерации (ТК РФ).</a:t>
            </a:r>
            <a:r>
              <a:rPr lang="ru-RU" sz="2400" dirty="0"/>
              <a:t> </a:t>
            </a:r>
            <a:endParaRPr lang="ru-RU" sz="2400" dirty="0" smtClean="0"/>
          </a:p>
          <a:p>
            <a:pPr marL="0" indent="0">
              <a:lnSpc>
                <a:spcPct val="100000"/>
              </a:lnSpc>
              <a:buNone/>
            </a:pPr>
            <a:r>
              <a:rPr lang="ru-RU" sz="2400" b="1" dirty="0"/>
              <a:t>О</a:t>
            </a:r>
            <a:r>
              <a:rPr lang="ru-RU" sz="2400" b="1" dirty="0" smtClean="0"/>
              <a:t>храна </a:t>
            </a:r>
            <a:r>
              <a:rPr lang="ru-RU" sz="2400" b="1" dirty="0"/>
              <a:t>труда − </a:t>
            </a:r>
            <a:r>
              <a:rPr lang="ru-RU" sz="2400" dirty="0"/>
              <a:t>система сохранения жизни и здоровья наемных работников и приравненных к ним лиц в процессе трудовой деятельности, включающая в себя правовые, социально-экономические, организационно-технические, санитарно-гигиенические, лечебно-профилактические, реабилитационные и иные мероприятия</a:t>
            </a:r>
            <a:r>
              <a:rPr lang="ru-RU" sz="2400" b="1" dirty="0"/>
              <a:t> </a:t>
            </a:r>
            <a:r>
              <a:rPr lang="ru-RU" sz="2400" dirty="0" smtClean="0"/>
              <a:t>(Трудовой кодекс, ст</a:t>
            </a:r>
            <a:r>
              <a:rPr lang="ru-RU" sz="2400" dirty="0"/>
              <a:t>. 209). </a:t>
            </a:r>
            <a:endParaRPr lang="ru-RU" sz="2400" dirty="0" smtClean="0"/>
          </a:p>
          <a:p>
            <a:pPr marL="0" indent="0">
              <a:lnSpc>
                <a:spcPct val="100000"/>
              </a:lnSpc>
              <a:buNone/>
            </a:pPr>
            <a:r>
              <a:rPr lang="ru-RU" sz="2400" dirty="0"/>
              <a:t>Уровень безопасности труда на производстве контролируется и регулируется согласно </a:t>
            </a:r>
            <a:r>
              <a:rPr lang="ru-RU" sz="2400" b="1" dirty="0"/>
              <a:t>Федеральному закону</a:t>
            </a:r>
            <a:r>
              <a:rPr lang="ru-RU" sz="2400" dirty="0"/>
              <a:t> от 28.12.2013 (ред. от 01.05.2016) </a:t>
            </a:r>
            <a:r>
              <a:rPr lang="ru-RU" sz="2400" b="1" dirty="0"/>
              <a:t>«О специальной оценке условий труда» N 426-ФЗ,</a:t>
            </a:r>
            <a:r>
              <a:rPr lang="ru-RU" sz="2400" dirty="0"/>
              <a:t> в котором описаны основные производственные риски. </a:t>
            </a:r>
          </a:p>
          <a:p>
            <a:pPr marL="0" indent="0">
              <a:lnSpc>
                <a:spcPct val="100000"/>
              </a:lnSpc>
              <a:buNone/>
            </a:pPr>
            <a:endParaRPr lang="ru-RU" sz="2400" dirty="0"/>
          </a:p>
        </p:txBody>
      </p:sp>
    </p:spTree>
    <p:extLst>
      <p:ext uri="{BB962C8B-B14F-4D97-AF65-F5344CB8AC3E}">
        <p14:creationId xmlns:p14="http://schemas.microsoft.com/office/powerpoint/2010/main" val="1809038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7553" y="179294"/>
            <a:ext cx="11627223" cy="735106"/>
          </a:xfrm>
        </p:spPr>
        <p:txBody>
          <a:bodyPr>
            <a:normAutofit/>
          </a:bodyPr>
          <a:lstStyle/>
          <a:p>
            <a:r>
              <a:rPr lang="ru-RU" altLang="ru-RU" sz="2800" b="1" dirty="0">
                <a:latin typeface="+mn-lt"/>
              </a:rPr>
              <a:t>Законодательные основы безопасно</a:t>
            </a:r>
            <a:r>
              <a:rPr lang="ru-RU" altLang="ru-RU" sz="2800" b="1" dirty="0" smtClean="0">
                <a:latin typeface="+mn-lt"/>
              </a:rPr>
              <a:t>сти в чрезвычайных ситуациях в РФ</a:t>
            </a:r>
            <a:endParaRPr lang="ru-RU" sz="2800" b="1" dirty="0">
              <a:latin typeface="+mn-lt"/>
            </a:endParaRPr>
          </a:p>
        </p:txBody>
      </p:sp>
      <p:sp>
        <p:nvSpPr>
          <p:cNvPr id="3" name="Объект 2"/>
          <p:cNvSpPr>
            <a:spLocks noGrp="1"/>
          </p:cNvSpPr>
          <p:nvPr>
            <p:ph idx="1"/>
          </p:nvPr>
        </p:nvSpPr>
        <p:spPr>
          <a:xfrm>
            <a:off x="596153" y="1386355"/>
            <a:ext cx="10515600" cy="4351338"/>
          </a:xfrm>
        </p:spPr>
        <p:txBody>
          <a:bodyPr/>
          <a:lstStyle/>
          <a:p>
            <a:pPr marL="0" indent="0" algn="just">
              <a:lnSpc>
                <a:spcPct val="100000"/>
              </a:lnSpc>
              <a:buNone/>
            </a:pPr>
            <a:r>
              <a:rPr lang="ru-RU" sz="2400" b="1" dirty="0">
                <a:solidFill>
                  <a:srgbClr val="000000"/>
                </a:solidFill>
                <a:ea typeface="Calibri" panose="020F0502020204030204" pitchFamily="34" charset="0"/>
              </a:rPr>
              <a:t>Федеральный закон о</a:t>
            </a:r>
            <a:r>
              <a:rPr lang="ru-RU" sz="2400" dirty="0">
                <a:solidFill>
                  <a:srgbClr val="000000"/>
                </a:solidFill>
                <a:ea typeface="Calibri" panose="020F0502020204030204" pitchFamily="34" charset="0"/>
              </a:rPr>
              <a:t>т 21.12.1994 (ред. от 23.06.2016) </a:t>
            </a:r>
            <a:r>
              <a:rPr lang="ru-RU" sz="2400" b="1" dirty="0">
                <a:solidFill>
                  <a:srgbClr val="000000"/>
                </a:solidFill>
                <a:ea typeface="Calibri" panose="020F0502020204030204" pitchFamily="34" charset="0"/>
              </a:rPr>
              <a:t>"О защите населения и территорий от чрезвычайных ситуаций природного и техногенного характера"</a:t>
            </a:r>
            <a:r>
              <a:rPr lang="ru-RU" sz="2400" dirty="0">
                <a:solidFill>
                  <a:srgbClr val="000000"/>
                </a:solidFill>
                <a:ea typeface="Calibri" panose="020F0502020204030204" pitchFamily="34" charset="0"/>
              </a:rPr>
              <a:t> N 68-ФЗ «определяет общие для Российской Федерации организационно-правовые нормы в области защиты граждан Российской Федерации, иностранных граждан и лиц без гражданства, находящихся на территории Российской Федерации, всего земельного, водного, воздушного пространства в пределах Российской Федерации или его части, объектов производственного и социального назначения, а также окружающей среды от чрезвычайных ситуаций природного и техногенного характера».</a:t>
            </a:r>
            <a:endParaRPr lang="ru-RU" sz="2400" dirty="0">
              <a:ea typeface="Calibri" panose="020F0502020204030204" pitchFamily="34" charset="0"/>
            </a:endParaRPr>
          </a:p>
          <a:p>
            <a:pPr marL="0" indent="0" algn="just">
              <a:buNone/>
            </a:pPr>
            <a:endParaRPr lang="ru-RU" dirty="0"/>
          </a:p>
        </p:txBody>
      </p:sp>
    </p:spTree>
    <p:extLst>
      <p:ext uri="{BB962C8B-B14F-4D97-AF65-F5344CB8AC3E}">
        <p14:creationId xmlns:p14="http://schemas.microsoft.com/office/powerpoint/2010/main" val="1043164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83746"/>
          </a:xfrm>
        </p:spPr>
        <p:txBody>
          <a:bodyPr>
            <a:normAutofit/>
          </a:bodyPr>
          <a:lstStyle/>
          <a:p>
            <a:pPr algn="ctr"/>
            <a:r>
              <a:rPr lang="ru-RU" altLang="ru-RU" sz="2800" b="1" dirty="0">
                <a:latin typeface="+mn-lt"/>
              </a:rPr>
              <a:t>Законодательные основы промышленной безопасности в РФ</a:t>
            </a:r>
            <a:endParaRPr lang="ru-RU" sz="2800" b="1" dirty="0">
              <a:latin typeface="+mn-lt"/>
            </a:endParaRPr>
          </a:p>
        </p:txBody>
      </p:sp>
      <p:sp>
        <p:nvSpPr>
          <p:cNvPr id="3" name="Объект 2"/>
          <p:cNvSpPr>
            <a:spLocks noGrp="1"/>
          </p:cNvSpPr>
          <p:nvPr>
            <p:ph idx="1"/>
          </p:nvPr>
        </p:nvSpPr>
        <p:spPr>
          <a:xfrm>
            <a:off x="838200" y="1467036"/>
            <a:ext cx="10515600" cy="4351338"/>
          </a:xfrm>
        </p:spPr>
        <p:txBody>
          <a:bodyPr>
            <a:normAutofit/>
          </a:bodyPr>
          <a:lstStyle/>
          <a:p>
            <a:pPr marL="0" indent="0">
              <a:lnSpc>
                <a:spcPct val="100000"/>
              </a:lnSpc>
              <a:buNone/>
            </a:pPr>
            <a:r>
              <a:rPr lang="ru-RU" sz="2400" dirty="0"/>
              <a:t>Для создания правовой, нормативной и экономической базы обеспечения безопасности опасных техногенных объектов был разработан </a:t>
            </a:r>
            <a:r>
              <a:rPr lang="ru-RU" sz="2400" b="1" dirty="0"/>
              <a:t>Федеральный закон от 21.07.1997 (ред. от 07.03.2017) «О промышленной безопасности опасных производственных объектов»</a:t>
            </a:r>
            <a:r>
              <a:rPr lang="ru-RU" sz="2400" dirty="0"/>
              <a:t> </a:t>
            </a:r>
            <a:r>
              <a:rPr lang="ru-RU" sz="2400" b="1" dirty="0"/>
              <a:t>№ </a:t>
            </a:r>
            <a:r>
              <a:rPr lang="ru-RU" sz="2400" b="1" dirty="0" smtClean="0"/>
              <a:t>116-ФЗ</a:t>
            </a:r>
            <a:r>
              <a:rPr lang="ru-RU" sz="2400" dirty="0" smtClean="0"/>
              <a:t>.</a:t>
            </a:r>
          </a:p>
          <a:p>
            <a:pPr marL="0" indent="0">
              <a:lnSpc>
                <a:spcPct val="100000"/>
              </a:lnSpc>
              <a:buNone/>
            </a:pPr>
            <a:r>
              <a:rPr lang="ru-RU" sz="2400" dirty="0"/>
              <a:t>Действие </a:t>
            </a:r>
            <a:r>
              <a:rPr lang="ru-RU" sz="2400" b="1" dirty="0"/>
              <a:t>№116-ФЗ </a:t>
            </a:r>
            <a:r>
              <a:rPr lang="ru-RU" sz="2400" dirty="0"/>
              <a:t>распространяются на организации независимо от их организационно-правовых форм и форм собственности, осуществляющие деятельность в области промышленной безопасности опасных производственных объектов на территории Российской Федерации</a:t>
            </a:r>
          </a:p>
        </p:txBody>
      </p:sp>
    </p:spTree>
    <p:extLst>
      <p:ext uri="{BB962C8B-B14F-4D97-AF65-F5344CB8AC3E}">
        <p14:creationId xmlns:p14="http://schemas.microsoft.com/office/powerpoint/2010/main" val="3239462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7153" y="1783976"/>
            <a:ext cx="10596282" cy="2385268"/>
          </a:xfrm>
          <a:prstGeom prst="rect">
            <a:avLst/>
          </a:prstGeom>
        </p:spPr>
        <p:txBody>
          <a:bodyPr wrap="square">
            <a:spAutoFit/>
          </a:bodyPr>
          <a:lstStyle/>
          <a:p>
            <a:r>
              <a:rPr lang="ru-RU" altLang="ru-RU" sz="2400" b="1" i="1" dirty="0"/>
              <a:t>Контроль качества </a:t>
            </a:r>
            <a:r>
              <a:rPr lang="ru-RU" altLang="ru-RU" sz="2400" dirty="0"/>
              <a:t>продукции, выпускаемой промышленными объектами в Российской Федерации, происходит согласно Федеральному закону № 184-ФЗ от 27.12.2002 «О техническом регулировании</a:t>
            </a:r>
            <a:r>
              <a:rPr lang="ru-RU" altLang="ru-RU" sz="2400" dirty="0" smtClean="0"/>
              <a:t>».</a:t>
            </a:r>
            <a:endParaRPr lang="ru-RU" altLang="ru-RU" sz="2400" dirty="0"/>
          </a:p>
          <a:p>
            <a:pPr>
              <a:spcBef>
                <a:spcPts val="600"/>
              </a:spcBef>
            </a:pPr>
            <a:r>
              <a:rPr lang="ru-RU" altLang="ru-RU" sz="2400" b="1" i="1" dirty="0" smtClean="0"/>
              <a:t>Уровень </a:t>
            </a:r>
            <a:r>
              <a:rPr lang="ru-RU" altLang="ru-RU" sz="2400" b="1" i="1" dirty="0"/>
              <a:t>качества </a:t>
            </a:r>
            <a:r>
              <a:rPr lang="ru-RU" altLang="ru-RU" sz="2400" dirty="0"/>
              <a:t>продукции регулируется техническими регламентами, требования которых обеспечивают минимальных уровень риска для населения и окружающей среды.</a:t>
            </a:r>
          </a:p>
        </p:txBody>
      </p:sp>
    </p:spTree>
    <p:extLst>
      <p:ext uri="{BB962C8B-B14F-4D97-AF65-F5344CB8AC3E}">
        <p14:creationId xmlns:p14="http://schemas.microsoft.com/office/powerpoint/2010/main" val="1543556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435" y="143435"/>
            <a:ext cx="12048565" cy="788895"/>
          </a:xfrm>
        </p:spPr>
        <p:txBody>
          <a:bodyPr>
            <a:noAutofit/>
          </a:bodyPr>
          <a:lstStyle/>
          <a:p>
            <a:r>
              <a:rPr lang="ru-RU" sz="2800" b="1" dirty="0">
                <a:latin typeface="+mn-lt"/>
              </a:rPr>
              <a:t>Законодательные основы пожарной безопасности Российской Федерации</a:t>
            </a:r>
            <a:r>
              <a:rPr lang="ru-RU" sz="2800" dirty="0">
                <a:latin typeface="+mn-lt"/>
              </a:rPr>
              <a:t/>
            </a:r>
            <a:br>
              <a:rPr lang="ru-RU" sz="2800" dirty="0">
                <a:latin typeface="+mn-lt"/>
              </a:rPr>
            </a:br>
            <a:endParaRPr lang="ru-RU" sz="2800" dirty="0">
              <a:latin typeface="+mn-lt"/>
            </a:endParaRPr>
          </a:p>
        </p:txBody>
      </p:sp>
      <p:sp>
        <p:nvSpPr>
          <p:cNvPr id="3" name="Объект 2"/>
          <p:cNvSpPr>
            <a:spLocks noGrp="1"/>
          </p:cNvSpPr>
          <p:nvPr>
            <p:ph idx="1"/>
          </p:nvPr>
        </p:nvSpPr>
        <p:spPr>
          <a:xfrm>
            <a:off x="528917" y="1416424"/>
            <a:ext cx="11062447" cy="4760539"/>
          </a:xfrm>
        </p:spPr>
        <p:txBody>
          <a:bodyPr/>
          <a:lstStyle/>
          <a:p>
            <a:pPr marL="0" indent="0">
              <a:lnSpc>
                <a:spcPct val="100000"/>
              </a:lnSpc>
              <a:buNone/>
            </a:pPr>
            <a:r>
              <a:rPr lang="ru-RU" dirty="0"/>
              <a:t> </a:t>
            </a:r>
            <a:r>
              <a:rPr lang="ru-RU" sz="2400" dirty="0"/>
              <a:t>Общие правовые, социальные и экономические основы обеспечения пожарной безопасности в России изложены в Федеральном законе от 21.12.1994 г (в ред. от 29.07.2017) </a:t>
            </a:r>
            <a:r>
              <a:rPr lang="ru-RU" sz="2400" b="1" dirty="0"/>
              <a:t>«О пожарной безопасности» № 69-ФЗ</a:t>
            </a:r>
            <a:r>
              <a:rPr lang="ru-RU" sz="2400" b="1" dirty="0" smtClean="0"/>
              <a:t>.</a:t>
            </a:r>
          </a:p>
          <a:p>
            <a:pPr marL="0" indent="0">
              <a:lnSpc>
                <a:spcPct val="100000"/>
              </a:lnSpc>
              <a:buNone/>
            </a:pPr>
            <a:r>
              <a:rPr lang="ru-RU" sz="2400" dirty="0"/>
              <a:t>Защита жизни, здоровья, имущества граждан, юридических лиц, государственного и муниципального имущества регулирует Федеральный закон от 22.07.2008 (ред. от 29.07.2017) </a:t>
            </a:r>
            <a:r>
              <a:rPr lang="ru-RU" sz="2400" b="1" dirty="0"/>
              <a:t>«Технический регламент о требованиях пожарной безопасности» № 123-ФЗ.  </a:t>
            </a:r>
            <a:endParaRPr lang="ru-RU" sz="2400" dirty="0"/>
          </a:p>
          <a:p>
            <a:pPr marL="0" indent="0">
              <a:lnSpc>
                <a:spcPct val="100000"/>
              </a:lnSpc>
              <a:buNone/>
            </a:pPr>
            <a:endParaRPr lang="ru-RU" sz="2400" dirty="0"/>
          </a:p>
          <a:p>
            <a:pPr marL="0" indent="0">
              <a:buNone/>
            </a:pPr>
            <a:endParaRPr lang="ru-RU" dirty="0"/>
          </a:p>
        </p:txBody>
      </p:sp>
    </p:spTree>
    <p:extLst>
      <p:ext uri="{BB962C8B-B14F-4D97-AF65-F5344CB8AC3E}">
        <p14:creationId xmlns:p14="http://schemas.microsoft.com/office/powerpoint/2010/main" val="1291514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60612"/>
          </a:xfrm>
        </p:spPr>
        <p:txBody>
          <a:bodyPr>
            <a:normAutofit/>
          </a:bodyPr>
          <a:lstStyle/>
          <a:p>
            <a:r>
              <a:rPr lang="ru-RU" sz="2800" b="1" dirty="0">
                <a:latin typeface="+mn-lt"/>
              </a:rPr>
              <a:t>Государственное управление безопасностью жизнедеятельности</a:t>
            </a:r>
            <a:endParaRPr lang="ru-RU" sz="2800" dirty="0">
              <a:latin typeface="+mn-lt"/>
            </a:endParaRPr>
          </a:p>
        </p:txBody>
      </p:sp>
      <p:sp>
        <p:nvSpPr>
          <p:cNvPr id="3" name="Объект 2"/>
          <p:cNvSpPr>
            <a:spLocks noGrp="1"/>
          </p:cNvSpPr>
          <p:nvPr>
            <p:ph idx="1"/>
          </p:nvPr>
        </p:nvSpPr>
        <p:spPr>
          <a:xfrm>
            <a:off x="663388" y="950259"/>
            <a:ext cx="10963836" cy="5226704"/>
          </a:xfrm>
        </p:spPr>
        <p:txBody>
          <a:bodyPr>
            <a:normAutofit lnSpcReduction="10000"/>
          </a:bodyPr>
          <a:lstStyle/>
          <a:p>
            <a:pPr marL="0" indent="0">
              <a:lnSpc>
                <a:spcPct val="100000"/>
              </a:lnSpc>
              <a:buNone/>
            </a:pPr>
            <a:r>
              <a:rPr lang="ru-RU" sz="2400" dirty="0"/>
              <a:t>ТК Российской Федерации регулирует вопросы, касающиеся управления охраной труда Правительством Российской Федерации или по его поручению </a:t>
            </a:r>
            <a:r>
              <a:rPr lang="ru-RU" sz="2400" b="1" dirty="0"/>
              <a:t>Минтрудом России</a:t>
            </a:r>
            <a:r>
              <a:rPr lang="ru-RU" sz="2400" dirty="0"/>
              <a:t>, </a:t>
            </a:r>
            <a:endParaRPr lang="ru-RU" sz="2400" dirty="0" smtClean="0"/>
          </a:p>
          <a:p>
            <a:pPr marL="0" indent="0">
              <a:lnSpc>
                <a:spcPct val="100000"/>
              </a:lnSpc>
              <a:buNone/>
            </a:pPr>
            <a:r>
              <a:rPr lang="ru-RU" sz="2400" dirty="0" smtClean="0"/>
              <a:t>а </a:t>
            </a:r>
            <a:r>
              <a:rPr lang="ru-RU" sz="2400" dirty="0"/>
              <a:t>также другими органами государственной исполнительной власти в пределах их полномочий</a:t>
            </a:r>
            <a:r>
              <a:rPr lang="ru-RU" sz="2400" dirty="0" smtClean="0"/>
              <a:t>:</a:t>
            </a:r>
          </a:p>
          <a:p>
            <a:pPr marL="0" indent="0">
              <a:lnSpc>
                <a:spcPct val="100000"/>
              </a:lnSpc>
              <a:buNone/>
            </a:pPr>
            <a:r>
              <a:rPr lang="ru-RU" sz="2400" dirty="0" smtClean="0"/>
              <a:t> </a:t>
            </a:r>
            <a:r>
              <a:rPr lang="ru-RU" sz="2400" b="1" dirty="0"/>
              <a:t>Федеральной службой по труду и социальной занятости (Рострудом</a:t>
            </a:r>
            <a:r>
              <a:rPr lang="ru-RU" sz="2400" dirty="0"/>
              <a:t>), </a:t>
            </a:r>
            <a:endParaRPr lang="ru-RU" sz="2400" dirty="0" smtClean="0"/>
          </a:p>
          <a:p>
            <a:pPr marL="0" indent="0">
              <a:lnSpc>
                <a:spcPct val="100000"/>
              </a:lnSpc>
              <a:buNone/>
            </a:pPr>
            <a:r>
              <a:rPr lang="ru-RU" sz="2400" b="1" dirty="0" smtClean="0"/>
              <a:t>Федеральной </a:t>
            </a:r>
            <a:r>
              <a:rPr lang="ru-RU" sz="2400" b="1" dirty="0"/>
              <a:t>службой по экологическому, технологическому и атомному надзору (Ростехнадзором</a:t>
            </a:r>
            <a:r>
              <a:rPr lang="ru-RU" sz="2400" b="1" dirty="0" smtClean="0"/>
              <a:t>),</a:t>
            </a:r>
          </a:p>
          <a:p>
            <a:pPr marL="0" indent="0">
              <a:lnSpc>
                <a:spcPct val="100000"/>
              </a:lnSpc>
              <a:buNone/>
            </a:pPr>
            <a:r>
              <a:rPr lang="ru-RU" sz="2400" dirty="0" smtClean="0"/>
              <a:t> </a:t>
            </a:r>
            <a:r>
              <a:rPr lang="ru-RU" sz="2400" b="1" dirty="0"/>
              <a:t>Федеральной службой по надзору в сфере защиты прав потребителей и благополучия человека (</a:t>
            </a:r>
            <a:r>
              <a:rPr lang="ru-RU" sz="2400" b="1" dirty="0" smtClean="0"/>
              <a:t>Роспотребнадзором</a:t>
            </a:r>
            <a:r>
              <a:rPr lang="ru-RU" sz="2400" b="1" dirty="0"/>
              <a:t>)</a:t>
            </a:r>
            <a:r>
              <a:rPr lang="ru-RU" sz="2400" dirty="0"/>
              <a:t>, </a:t>
            </a:r>
            <a:endParaRPr lang="ru-RU" sz="2400" dirty="0" smtClean="0"/>
          </a:p>
          <a:p>
            <a:pPr marL="0" indent="0">
              <a:lnSpc>
                <a:spcPct val="100000"/>
              </a:lnSpc>
              <a:buNone/>
            </a:pPr>
            <a:r>
              <a:rPr lang="ru-RU" sz="2400" b="1" dirty="0" smtClean="0"/>
              <a:t>Федеральным </a:t>
            </a:r>
            <a:r>
              <a:rPr lang="ru-RU" sz="2400" b="1" dirty="0"/>
              <a:t>медико-биологическим агентством и т.д.  </a:t>
            </a:r>
            <a:endParaRPr lang="ru-RU" sz="2400" b="1" dirty="0" smtClean="0"/>
          </a:p>
          <a:p>
            <a:pPr marL="0" indent="0">
              <a:lnSpc>
                <a:spcPct val="100000"/>
              </a:lnSpc>
              <a:buNone/>
            </a:pPr>
            <a:r>
              <a:rPr lang="ru-RU" sz="2400" dirty="0" smtClean="0"/>
              <a:t>Эти </a:t>
            </a:r>
            <a:r>
              <a:rPr lang="ru-RU" sz="2400" dirty="0"/>
              <a:t>службы и агентства действуют на основании законодательства Российской Федерации в области охраны труда и подчиняются Прокуратуре РФ.</a:t>
            </a:r>
          </a:p>
          <a:p>
            <a:pPr marL="0" indent="0">
              <a:lnSpc>
                <a:spcPct val="100000"/>
              </a:lnSpc>
              <a:buNone/>
            </a:pPr>
            <a:endParaRPr lang="ru-RU" sz="2400" dirty="0"/>
          </a:p>
        </p:txBody>
      </p:sp>
    </p:spTree>
    <p:extLst>
      <p:ext uri="{BB962C8B-B14F-4D97-AF65-F5344CB8AC3E}">
        <p14:creationId xmlns:p14="http://schemas.microsoft.com/office/powerpoint/2010/main" val="1674319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3754" y="197224"/>
            <a:ext cx="10784541" cy="6463308"/>
          </a:xfrm>
          <a:prstGeom prst="rect">
            <a:avLst/>
          </a:prstGeom>
        </p:spPr>
        <p:txBody>
          <a:bodyPr wrap="square">
            <a:spAutoFit/>
          </a:bodyPr>
          <a:lstStyle/>
          <a:p>
            <a:pPr algn="just">
              <a:spcAft>
                <a:spcPts val="0"/>
              </a:spcAft>
            </a:pPr>
            <a:r>
              <a:rPr lang="ru-RU" sz="2400" b="1" dirty="0">
                <a:solidFill>
                  <a:srgbClr val="000000"/>
                </a:solidFill>
                <a:ea typeface="Calibri" panose="020F0502020204030204" pitchFamily="34" charset="0"/>
              </a:rPr>
              <a:t>Для реализации государственного управления охраной труда Правительство Российской Федерации и уполномоченные органы исполнительной </a:t>
            </a:r>
            <a:r>
              <a:rPr lang="ru-RU" sz="2400" b="1" dirty="0" smtClean="0">
                <a:solidFill>
                  <a:srgbClr val="000000"/>
                </a:solidFill>
                <a:ea typeface="Calibri" panose="020F0502020204030204" pitchFamily="34" charset="0"/>
              </a:rPr>
              <a:t>власти: </a:t>
            </a: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разрабатывают </a:t>
            </a:r>
            <a:r>
              <a:rPr lang="ru-RU" sz="2400" dirty="0">
                <a:solidFill>
                  <a:srgbClr val="000000"/>
                </a:solidFill>
                <a:ea typeface="Calibri" panose="020F0502020204030204" pitchFamily="34" charset="0"/>
              </a:rPr>
              <a:t>федеральные программы и нормативно-правовые акты в области охраны труда и обеспечивают  контроль за их выполнением; </a:t>
            </a:r>
            <a:endParaRPr lang="ru-RU" sz="2400" dirty="0" smtClean="0">
              <a:solidFill>
                <a:srgbClr val="000000"/>
              </a:solidFill>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устанавливают </a:t>
            </a:r>
            <a:r>
              <a:rPr lang="ru-RU" sz="2400" dirty="0">
                <a:solidFill>
                  <a:srgbClr val="000000"/>
                </a:solidFill>
                <a:ea typeface="Calibri" panose="020F0502020204030204" pitchFamily="34" charset="0"/>
              </a:rPr>
              <a:t>порядок организации и проведения обучения работников правилам безопасности труда и оказания первой </a:t>
            </a:r>
            <a:r>
              <a:rPr lang="ru-RU" sz="2400" dirty="0" smtClean="0">
                <a:solidFill>
                  <a:srgbClr val="000000"/>
                </a:solidFill>
                <a:ea typeface="Calibri" panose="020F0502020204030204" pitchFamily="34" charset="0"/>
              </a:rPr>
              <a:t>помощи</a:t>
            </a:r>
            <a:r>
              <a:rPr lang="ru-RU" sz="2400" dirty="0">
                <a:solidFill>
                  <a:srgbClr val="000000"/>
                </a:solidFill>
                <a:ea typeface="Calibri" panose="020F0502020204030204" pitchFamily="34" charset="0"/>
              </a:rPr>
              <a:t>; </a:t>
            </a:r>
            <a:endParaRPr lang="ru-RU" sz="2400" dirty="0" smtClean="0">
              <a:solidFill>
                <a:srgbClr val="000000"/>
              </a:solidFill>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определяют </a:t>
            </a:r>
            <a:r>
              <a:rPr lang="ru-RU" sz="2400" dirty="0">
                <a:solidFill>
                  <a:srgbClr val="000000"/>
                </a:solidFill>
                <a:ea typeface="Calibri" panose="020F0502020204030204" pitchFamily="34" charset="0"/>
              </a:rPr>
              <a:t>порядок осуществления государственной экспертизы условий труда и специальной оценки условий труда; </a:t>
            </a:r>
            <a:endParaRPr lang="ru-RU" sz="2400" dirty="0" smtClean="0">
              <a:solidFill>
                <a:srgbClr val="000000"/>
              </a:solidFill>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разрабатывают </a:t>
            </a:r>
            <a:r>
              <a:rPr lang="ru-RU" sz="2400" dirty="0">
                <a:solidFill>
                  <a:srgbClr val="000000"/>
                </a:solidFill>
                <a:ea typeface="Calibri" panose="020F0502020204030204" pitchFamily="34" charset="0"/>
              </a:rPr>
              <a:t>меры экономического стимулирования деятельности работодателей в области охраны труда; </a:t>
            </a:r>
            <a:endParaRPr lang="ru-RU" sz="2400" dirty="0" smtClean="0">
              <a:solidFill>
                <a:srgbClr val="000000"/>
              </a:solidFill>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обеспечивают </a:t>
            </a:r>
            <a:r>
              <a:rPr lang="ru-RU" sz="2400" dirty="0">
                <a:solidFill>
                  <a:srgbClr val="000000"/>
                </a:solidFill>
                <a:ea typeface="Calibri" panose="020F0502020204030204" pitchFamily="34" charset="0"/>
              </a:rPr>
              <a:t>взаимодействие на всех уровнях по вопросам реализации государственной политики в области охраны труда; </a:t>
            </a:r>
            <a:endParaRPr lang="ru-RU" sz="2400" dirty="0" smtClean="0">
              <a:solidFill>
                <a:srgbClr val="000000"/>
              </a:solidFill>
              <a:ea typeface="Calibri" panose="020F0502020204030204" pitchFamily="34" charset="0"/>
            </a:endParaRPr>
          </a:p>
          <a:p>
            <a:pPr marL="342900" indent="-342900" algn="just">
              <a:spcBef>
                <a:spcPts val="600"/>
              </a:spcBef>
              <a:spcAft>
                <a:spcPts val="0"/>
              </a:spcAft>
              <a:buFont typeface="Arial" panose="020B0604020202020204" pitchFamily="34" charset="0"/>
              <a:buChar char="•"/>
            </a:pPr>
            <a:r>
              <a:rPr lang="ru-RU" sz="2400" dirty="0" smtClean="0">
                <a:solidFill>
                  <a:srgbClr val="000000"/>
                </a:solidFill>
                <a:ea typeface="Calibri" panose="020F0502020204030204" pitchFamily="34" charset="0"/>
              </a:rPr>
              <a:t>ведут </a:t>
            </a:r>
            <a:r>
              <a:rPr lang="ru-RU" sz="2400" dirty="0">
                <a:solidFill>
                  <a:srgbClr val="000000"/>
                </a:solidFill>
                <a:ea typeface="Calibri" panose="020F0502020204030204" pitchFamily="34" charset="0"/>
              </a:rPr>
              <a:t>и координируют научно-исследовательские работы в области охраны труда и обеспечивают распространение передового отечественного и зарубежного опыта по улучшению условий в области охраны труда и безопасности труда.</a:t>
            </a:r>
            <a:endParaRPr lang="ru-RU" sz="2400" dirty="0">
              <a:effectLst/>
              <a:ea typeface="Calibri" panose="020F0502020204030204" pitchFamily="34" charset="0"/>
            </a:endParaRPr>
          </a:p>
        </p:txBody>
      </p:sp>
    </p:spTree>
    <p:extLst>
      <p:ext uri="{BB962C8B-B14F-4D97-AF65-F5344CB8AC3E}">
        <p14:creationId xmlns:p14="http://schemas.microsoft.com/office/powerpoint/2010/main" val="12098533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3412" y="62754"/>
            <a:ext cx="11358282" cy="349622"/>
          </a:xfrm>
        </p:spPr>
        <p:txBody>
          <a:bodyPr>
            <a:noAutofit/>
          </a:bodyPr>
          <a:lstStyle/>
          <a:p>
            <a:pPr algn="ctr"/>
            <a:r>
              <a:rPr lang="ru-RU" sz="2800" b="1" dirty="0" smtClean="0">
                <a:latin typeface="+mn-lt"/>
              </a:rPr>
              <a:t/>
            </a:r>
            <a:br>
              <a:rPr lang="ru-RU" sz="2800" b="1" dirty="0" smtClean="0">
                <a:latin typeface="+mn-lt"/>
              </a:rPr>
            </a:br>
            <a:r>
              <a:rPr lang="ru-RU" sz="2800" b="1" dirty="0" smtClean="0">
                <a:latin typeface="+mn-lt"/>
              </a:rPr>
              <a:t>Государственное </a:t>
            </a:r>
            <a:r>
              <a:rPr lang="ru-RU" sz="2800" b="1" dirty="0">
                <a:latin typeface="+mn-lt"/>
              </a:rPr>
              <a:t>управление природоохранной деятельностью</a:t>
            </a:r>
            <a:r>
              <a:rPr lang="ru-RU" sz="2800" dirty="0">
                <a:latin typeface="+mn-lt"/>
              </a:rPr>
              <a:t/>
            </a:r>
            <a:br>
              <a:rPr lang="ru-RU" sz="2800" dirty="0">
                <a:latin typeface="+mn-lt"/>
              </a:rPr>
            </a:br>
            <a:endParaRPr lang="ru-RU" sz="2800" dirty="0">
              <a:latin typeface="+mn-lt"/>
            </a:endParaRPr>
          </a:p>
        </p:txBody>
      </p:sp>
      <p:sp>
        <p:nvSpPr>
          <p:cNvPr id="3" name="Объект 2"/>
          <p:cNvSpPr>
            <a:spLocks noGrp="1"/>
          </p:cNvSpPr>
          <p:nvPr>
            <p:ph idx="1"/>
          </p:nvPr>
        </p:nvSpPr>
        <p:spPr>
          <a:xfrm>
            <a:off x="215153" y="493059"/>
            <a:ext cx="11645153" cy="6131859"/>
          </a:xfrm>
        </p:spPr>
        <p:txBody>
          <a:bodyPr>
            <a:normAutofit fontScale="92500" lnSpcReduction="20000"/>
          </a:bodyPr>
          <a:lstStyle/>
          <a:p>
            <a:pPr marL="0" indent="0">
              <a:buNone/>
            </a:pPr>
            <a:r>
              <a:rPr lang="ru-RU" dirty="0"/>
              <a:t>Федеральные органы </a:t>
            </a:r>
            <a:r>
              <a:rPr lang="ru-RU" dirty="0" smtClean="0"/>
              <a:t>власти должны:</a:t>
            </a:r>
          </a:p>
          <a:p>
            <a:r>
              <a:rPr lang="ru-RU" sz="2600" dirty="0" smtClean="0"/>
              <a:t>осуществлять </a:t>
            </a:r>
            <a:r>
              <a:rPr lang="ru-RU" sz="2600" dirty="0"/>
              <a:t>обеспечение проведения федеральной политики в области экологического развития России; </a:t>
            </a:r>
            <a:endParaRPr lang="ru-RU" sz="2600" dirty="0" smtClean="0"/>
          </a:p>
          <a:p>
            <a:r>
              <a:rPr lang="ru-RU" sz="2600" dirty="0" smtClean="0"/>
              <a:t>разрабатывать федеральные законы </a:t>
            </a:r>
            <a:r>
              <a:rPr lang="ru-RU" sz="2600" dirty="0"/>
              <a:t>и </a:t>
            </a:r>
            <a:r>
              <a:rPr lang="ru-RU" sz="2600" dirty="0" smtClean="0"/>
              <a:t>иные нормативные акты </a:t>
            </a:r>
            <a:r>
              <a:rPr lang="ru-RU" sz="2600" dirty="0"/>
              <a:t>в области экологии и осуществлять контроль за их применением</a:t>
            </a:r>
            <a:r>
              <a:rPr lang="ru-RU" sz="2600" dirty="0" smtClean="0"/>
              <a:t>;</a:t>
            </a:r>
          </a:p>
          <a:p>
            <a:r>
              <a:rPr lang="ru-RU" sz="2600" dirty="0" smtClean="0"/>
              <a:t>разрабатывать, утверждать </a:t>
            </a:r>
            <a:r>
              <a:rPr lang="ru-RU" sz="2600" dirty="0"/>
              <a:t>и </a:t>
            </a:r>
            <a:r>
              <a:rPr lang="ru-RU" sz="2600" dirty="0" smtClean="0"/>
              <a:t>обеспечивать реализацию </a:t>
            </a:r>
            <a:r>
              <a:rPr lang="ru-RU" sz="2600" dirty="0"/>
              <a:t>федеральных программ в области экологического развития </a:t>
            </a:r>
            <a:r>
              <a:rPr lang="ru-RU" sz="2600" dirty="0" smtClean="0"/>
              <a:t>РФ; </a:t>
            </a:r>
          </a:p>
          <a:p>
            <a:r>
              <a:rPr lang="ru-RU" sz="2600" dirty="0" smtClean="0"/>
              <a:t>устанавливать порядок </a:t>
            </a:r>
            <a:r>
              <a:rPr lang="ru-RU" sz="2600" dirty="0"/>
              <a:t>проведения государственного экологического мониторинга</a:t>
            </a:r>
            <a:r>
              <a:rPr lang="ru-RU" sz="2600" dirty="0" smtClean="0"/>
              <a:t>;</a:t>
            </a:r>
          </a:p>
          <a:p>
            <a:r>
              <a:rPr lang="ru-RU" sz="2600" dirty="0" smtClean="0"/>
              <a:t>обеспечивать охрану </a:t>
            </a:r>
            <a:r>
              <a:rPr lang="ru-RU" sz="2600" dirty="0"/>
              <a:t>окружающей среды, в том числе морской среды и морской среды на континентальном шельфе и  исключительной экономической зоне России</a:t>
            </a:r>
            <a:r>
              <a:rPr lang="ru-RU" sz="2600" dirty="0" smtClean="0"/>
              <a:t>;</a:t>
            </a:r>
          </a:p>
          <a:p>
            <a:r>
              <a:rPr lang="ru-RU" sz="2600" dirty="0" smtClean="0"/>
              <a:t>устанавливать порядок </a:t>
            </a:r>
            <a:r>
              <a:rPr lang="ru-RU" sz="2600" dirty="0"/>
              <a:t>обращения с радиоактивными отходами; </a:t>
            </a:r>
            <a:endParaRPr lang="ru-RU" sz="2600" dirty="0" smtClean="0"/>
          </a:p>
          <a:p>
            <a:r>
              <a:rPr lang="ru-RU" sz="2600" dirty="0" smtClean="0"/>
              <a:t>устанавливать природоохранные требования </a:t>
            </a:r>
            <a:r>
              <a:rPr lang="ru-RU" sz="2600" dirty="0"/>
              <a:t>и </a:t>
            </a:r>
            <a:r>
              <a:rPr lang="ru-RU" sz="2600" dirty="0" smtClean="0"/>
              <a:t>утверждать нормативы </a:t>
            </a:r>
            <a:r>
              <a:rPr lang="ru-RU" sz="2600" dirty="0"/>
              <a:t>в области охраны окружающей среды</a:t>
            </a:r>
            <a:r>
              <a:rPr lang="ru-RU" sz="2600" dirty="0" smtClean="0"/>
              <a:t>;</a:t>
            </a:r>
          </a:p>
          <a:p>
            <a:r>
              <a:rPr lang="ru-RU" sz="2600" dirty="0" smtClean="0"/>
              <a:t>организовывать </a:t>
            </a:r>
            <a:r>
              <a:rPr lang="ru-RU" sz="2600" dirty="0"/>
              <a:t>и </a:t>
            </a:r>
            <a:r>
              <a:rPr lang="ru-RU" sz="2600" dirty="0" smtClean="0"/>
              <a:t>проводить государственную экологическую экспертизу; </a:t>
            </a:r>
          </a:p>
          <a:p>
            <a:r>
              <a:rPr lang="ru-RU" sz="2600" dirty="0" smtClean="0"/>
              <a:t>организовывать </a:t>
            </a:r>
            <a:r>
              <a:rPr lang="ru-RU" sz="2600" dirty="0"/>
              <a:t>и </a:t>
            </a:r>
            <a:r>
              <a:rPr lang="ru-RU" sz="2600" dirty="0" smtClean="0"/>
              <a:t>развивать систему </a:t>
            </a:r>
            <a:r>
              <a:rPr lang="ru-RU" sz="2600" dirty="0"/>
              <a:t>экологического образования; </a:t>
            </a:r>
            <a:endParaRPr lang="ru-RU" sz="2600" dirty="0" smtClean="0"/>
          </a:p>
          <a:p>
            <a:r>
              <a:rPr lang="ru-RU" sz="2600" dirty="0"/>
              <a:t>о</a:t>
            </a:r>
            <a:r>
              <a:rPr lang="ru-RU" sz="2600" dirty="0" smtClean="0"/>
              <a:t>существлять экономическую </a:t>
            </a:r>
            <a:r>
              <a:rPr lang="ru-RU" sz="2600" dirty="0"/>
              <a:t>оценку воздействия хозяйственной и иной деятельности на окружающую среду, оценку природных и антропогенных объектов.</a:t>
            </a:r>
          </a:p>
          <a:p>
            <a:pPr marL="0" indent="0">
              <a:buNone/>
            </a:pPr>
            <a:endParaRPr lang="ru-RU" sz="2600" dirty="0"/>
          </a:p>
        </p:txBody>
      </p:sp>
    </p:spTree>
    <p:extLst>
      <p:ext uri="{BB962C8B-B14F-4D97-AF65-F5344CB8AC3E}">
        <p14:creationId xmlns:p14="http://schemas.microsoft.com/office/powerpoint/2010/main" val="1859694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975" y="62753"/>
            <a:ext cx="11483789" cy="286871"/>
          </a:xfrm>
        </p:spPr>
        <p:txBody>
          <a:bodyPr>
            <a:noAutofit/>
          </a:bodyPr>
          <a:lstStyle/>
          <a:p>
            <a:pPr algn="ctr"/>
            <a:r>
              <a:rPr lang="ru-RU" sz="2800" b="1" dirty="0" smtClean="0">
                <a:latin typeface="+mn-lt"/>
              </a:rPr>
              <a:t/>
            </a:r>
            <a:br>
              <a:rPr lang="ru-RU" sz="2800" b="1" dirty="0" smtClean="0">
                <a:latin typeface="+mn-lt"/>
              </a:rPr>
            </a:br>
            <a:r>
              <a:rPr lang="ru-RU" sz="2800" b="1" dirty="0" smtClean="0">
                <a:latin typeface="+mn-lt"/>
              </a:rPr>
              <a:t>Государственное </a:t>
            </a:r>
            <a:r>
              <a:rPr lang="ru-RU" sz="2800" b="1" dirty="0">
                <a:latin typeface="+mn-lt"/>
              </a:rPr>
              <a:t>управление безопасностью в чрезвычайных ситуациях</a:t>
            </a:r>
            <a:r>
              <a:rPr lang="ru-RU" sz="2800" dirty="0">
                <a:latin typeface="+mn-lt"/>
              </a:rPr>
              <a:t/>
            </a:r>
            <a:br>
              <a:rPr lang="ru-RU" sz="2800" dirty="0">
                <a:latin typeface="+mn-lt"/>
              </a:rPr>
            </a:br>
            <a:endParaRPr lang="ru-RU" sz="2800" dirty="0">
              <a:latin typeface="+mn-lt"/>
            </a:endParaRPr>
          </a:p>
        </p:txBody>
      </p:sp>
      <p:sp>
        <p:nvSpPr>
          <p:cNvPr id="3" name="Объект 2"/>
          <p:cNvSpPr>
            <a:spLocks noGrp="1"/>
          </p:cNvSpPr>
          <p:nvPr>
            <p:ph idx="1"/>
          </p:nvPr>
        </p:nvSpPr>
        <p:spPr>
          <a:xfrm>
            <a:off x="152399" y="349624"/>
            <a:ext cx="11949954" cy="5316351"/>
          </a:xfrm>
        </p:spPr>
        <p:txBody>
          <a:bodyPr>
            <a:noAutofit/>
          </a:bodyPr>
          <a:lstStyle/>
          <a:p>
            <a:pPr marL="0" indent="0">
              <a:lnSpc>
                <a:spcPct val="100000"/>
              </a:lnSpc>
              <a:buNone/>
            </a:pPr>
            <a:r>
              <a:rPr lang="ru-RU" sz="2400" b="1" dirty="0"/>
              <a:t>Единая государственная система предупреждения и ликвидации чрезвычайных ситуаций (РСЧС)</a:t>
            </a:r>
            <a:r>
              <a:rPr lang="ru-RU" sz="2400" dirty="0"/>
              <a:t>, созданная в Российской Федерации в 1992 г., выполняет основные функции по защите населения в условиях ЧС и ликвидации их последствий</a:t>
            </a:r>
            <a:r>
              <a:rPr lang="ru-RU" sz="2400" dirty="0" smtClean="0"/>
              <a:t>.</a:t>
            </a:r>
          </a:p>
          <a:p>
            <a:pPr marL="0" indent="0">
              <a:lnSpc>
                <a:spcPct val="100000"/>
              </a:lnSpc>
              <a:buNone/>
            </a:pPr>
            <a:r>
              <a:rPr lang="ru-RU" sz="2400" dirty="0"/>
              <a:t>Федеральные органы исполнительной власти РФ организуют работу по защите населения и территорий в условиях ЧС в пределах своей сферы деятельности  и порученных им отраслях экономики. </a:t>
            </a:r>
            <a:endParaRPr lang="ru-RU" sz="2400" dirty="0" smtClean="0"/>
          </a:p>
          <a:p>
            <a:pPr marL="0" indent="0">
              <a:lnSpc>
                <a:spcPct val="100000"/>
              </a:lnSpc>
              <a:buNone/>
            </a:pPr>
            <a:r>
              <a:rPr lang="ru-RU" sz="2400" dirty="0" smtClean="0"/>
              <a:t>В </a:t>
            </a:r>
            <a:r>
              <a:rPr lang="ru-RU" sz="2400" dirty="0"/>
              <a:t>их обязанности </a:t>
            </a:r>
            <a:r>
              <a:rPr lang="ru-RU" sz="2400" dirty="0" smtClean="0"/>
              <a:t>входит:</a:t>
            </a:r>
          </a:p>
          <a:p>
            <a:pPr>
              <a:lnSpc>
                <a:spcPct val="100000"/>
              </a:lnSpc>
            </a:pPr>
            <a:r>
              <a:rPr lang="ru-RU" sz="2400" dirty="0" smtClean="0"/>
              <a:t> </a:t>
            </a:r>
            <a:r>
              <a:rPr lang="ru-RU" sz="2400" dirty="0"/>
              <a:t>разработка соответствующих организационных и инженерно-технических мероприятий</a:t>
            </a:r>
            <a:r>
              <a:rPr lang="ru-RU" sz="2400" dirty="0" smtClean="0"/>
              <a:t>,</a:t>
            </a:r>
          </a:p>
          <a:p>
            <a:pPr>
              <a:lnSpc>
                <a:spcPct val="100000"/>
              </a:lnSpc>
            </a:pPr>
            <a:r>
              <a:rPr lang="ru-RU" sz="2400" dirty="0" smtClean="0"/>
              <a:t> </a:t>
            </a:r>
            <a:r>
              <a:rPr lang="ru-RU" sz="2400" dirty="0"/>
              <a:t>утверждение и издание отраслевых норм и правил безопасной эксплуатации производства</a:t>
            </a:r>
            <a:r>
              <a:rPr lang="ru-RU" sz="2400" dirty="0" smtClean="0"/>
              <a:t>,</a:t>
            </a:r>
          </a:p>
          <a:p>
            <a:pPr>
              <a:lnSpc>
                <a:spcPct val="100000"/>
              </a:lnSpc>
            </a:pPr>
            <a:r>
              <a:rPr lang="ru-RU" sz="2400" dirty="0" smtClean="0"/>
              <a:t> </a:t>
            </a:r>
            <a:r>
              <a:rPr lang="ru-RU" sz="2400" dirty="0"/>
              <a:t>обеспечение разработки и  реализации мероприятий по укреплению всех видов безопасности производства</a:t>
            </a:r>
            <a:r>
              <a:rPr lang="ru-RU" sz="2400" dirty="0" smtClean="0"/>
              <a:t>,</a:t>
            </a:r>
          </a:p>
          <a:p>
            <a:pPr>
              <a:lnSpc>
                <a:spcPct val="100000"/>
              </a:lnSpc>
            </a:pPr>
            <a:r>
              <a:rPr lang="ru-RU" sz="2400" dirty="0" smtClean="0"/>
              <a:t> </a:t>
            </a:r>
            <a:r>
              <a:rPr lang="ru-RU" sz="2400" dirty="0"/>
              <a:t>финансирование и обеспечение мероприятий по предупреждению и ликвидации </a:t>
            </a:r>
            <a:r>
              <a:rPr lang="ru-RU" sz="2400" dirty="0" smtClean="0"/>
              <a:t>ЧС,</a:t>
            </a:r>
          </a:p>
          <a:p>
            <a:pPr>
              <a:lnSpc>
                <a:spcPct val="100000"/>
              </a:lnSpc>
            </a:pPr>
            <a:r>
              <a:rPr lang="ru-RU" sz="2400" dirty="0" smtClean="0"/>
              <a:t> </a:t>
            </a:r>
            <a:r>
              <a:rPr lang="ru-RU" sz="2400" dirty="0"/>
              <a:t>проведение аварийно-спасательных и других неотложных работ в условиях ЧС. </a:t>
            </a:r>
          </a:p>
          <a:p>
            <a:pPr marL="0" indent="0">
              <a:lnSpc>
                <a:spcPct val="100000"/>
              </a:lnSpc>
              <a:buNone/>
            </a:pPr>
            <a:endParaRPr lang="ru-RU" sz="2400" dirty="0"/>
          </a:p>
        </p:txBody>
      </p:sp>
    </p:spTree>
    <p:extLst>
      <p:ext uri="{BB962C8B-B14F-4D97-AF65-F5344CB8AC3E}">
        <p14:creationId xmlns:p14="http://schemas.microsoft.com/office/powerpoint/2010/main" val="164821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6410" y="1089129"/>
            <a:ext cx="11714672" cy="3908762"/>
          </a:xfrm>
          <a:prstGeom prst="rect">
            <a:avLst/>
          </a:prstGeom>
        </p:spPr>
        <p:txBody>
          <a:bodyPr wrap="square">
            <a:spAutoFit/>
          </a:bodyPr>
          <a:lstStyle/>
          <a:p>
            <a:r>
              <a:rPr lang="ru-RU" sz="2400" b="1" dirty="0">
                <a:solidFill>
                  <a:srgbClr val="000000"/>
                </a:solidFill>
                <a:ea typeface="Times New Roman" panose="02020603050405020304" pitchFamily="18" charset="0"/>
              </a:rPr>
              <a:t>Опасность</a:t>
            </a:r>
            <a:r>
              <a:rPr lang="ru-RU" sz="2400" dirty="0">
                <a:solidFill>
                  <a:srgbClr val="000000"/>
                </a:solidFill>
                <a:ea typeface="Times New Roman" panose="02020603050405020304" pitchFamily="18" charset="0"/>
              </a:rPr>
              <a:t> – способность человека и окружающей среды причинять ущерб живой и неживой материи</a:t>
            </a:r>
            <a:r>
              <a:rPr lang="ru-RU" sz="2400" dirty="0" smtClean="0">
                <a:solidFill>
                  <a:srgbClr val="000000"/>
                </a:solidFill>
                <a:ea typeface="Times New Roman" panose="02020603050405020304" pitchFamily="18" charset="0"/>
              </a:rPr>
              <a:t>.</a:t>
            </a:r>
          </a:p>
          <a:p>
            <a:pPr>
              <a:spcAft>
                <a:spcPts val="1200"/>
              </a:spcAft>
            </a:pPr>
            <a:r>
              <a:rPr lang="ru-RU" sz="2400" b="1" dirty="0" smtClean="0"/>
              <a:t>Источником </a:t>
            </a:r>
            <a:r>
              <a:rPr lang="ru-RU" sz="2400" b="1" dirty="0"/>
              <a:t>опасности </a:t>
            </a:r>
            <a:r>
              <a:rPr lang="ru-RU" sz="2400" dirty="0"/>
              <a:t>может быть всё живое и неживое, всегда и везде</a:t>
            </a:r>
            <a:r>
              <a:rPr lang="ru-RU" sz="2400" dirty="0" smtClean="0"/>
              <a:t>.</a:t>
            </a:r>
          </a:p>
          <a:p>
            <a:pPr algn="just">
              <a:lnSpc>
                <a:spcPct val="115000"/>
              </a:lnSpc>
              <a:spcAft>
                <a:spcPts val="0"/>
              </a:spcAft>
            </a:pPr>
            <a:r>
              <a:rPr lang="ru-RU" sz="2400" dirty="0">
                <a:solidFill>
                  <a:srgbClr val="000000"/>
                </a:solidFill>
                <a:ea typeface="Times New Roman" panose="02020603050405020304" pitchFamily="18" charset="0"/>
              </a:rPr>
              <a:t>Для возникновения и реализации опасностей необходимо соблюдение </a:t>
            </a:r>
            <a:r>
              <a:rPr lang="ru-RU" sz="2400" b="1" dirty="0">
                <a:solidFill>
                  <a:srgbClr val="000000"/>
                </a:solidFill>
                <a:ea typeface="Times New Roman" panose="02020603050405020304" pitchFamily="18" charset="0"/>
              </a:rPr>
              <a:t>следующих </a:t>
            </a:r>
            <a:r>
              <a:rPr lang="ru-RU" sz="2400" b="1" dirty="0" smtClean="0">
                <a:solidFill>
                  <a:srgbClr val="000000"/>
                </a:solidFill>
                <a:ea typeface="Times New Roman" panose="02020603050405020304" pitchFamily="18" charset="0"/>
              </a:rPr>
              <a:t>условий:</a:t>
            </a:r>
            <a:endParaRPr lang="ru-RU" sz="2400" dirty="0">
              <a:ea typeface="Times New Roman" panose="02020603050405020304" pitchFamily="18" charset="0"/>
            </a:endParaRPr>
          </a:p>
          <a:p>
            <a:pPr algn="just">
              <a:lnSpc>
                <a:spcPct val="115000"/>
              </a:lnSpc>
              <a:spcAft>
                <a:spcPts val="0"/>
              </a:spcAft>
              <a:tabLst>
                <a:tab pos="226695" algn="l"/>
              </a:tabLst>
            </a:pPr>
            <a:r>
              <a:rPr lang="ru-RU" sz="2400" b="1" dirty="0">
                <a:ea typeface="Times New Roman" panose="02020603050405020304" pitchFamily="18" charset="0"/>
              </a:rPr>
              <a:t>опасность реально действует (присутствует); </a:t>
            </a:r>
            <a:endParaRPr lang="ru-RU" sz="2400" dirty="0">
              <a:ea typeface="Times New Roman" panose="02020603050405020304" pitchFamily="18" charset="0"/>
            </a:endParaRPr>
          </a:p>
          <a:p>
            <a:pPr algn="just">
              <a:lnSpc>
                <a:spcPct val="115000"/>
              </a:lnSpc>
              <a:spcAft>
                <a:spcPts val="0"/>
              </a:spcAft>
              <a:tabLst>
                <a:tab pos="226695" algn="l"/>
              </a:tabLst>
            </a:pPr>
            <a:r>
              <a:rPr lang="ru-RU" sz="2400" b="1" dirty="0">
                <a:ea typeface="Times New Roman" panose="02020603050405020304" pitchFamily="18" charset="0"/>
              </a:rPr>
              <a:t>объект находиться в зоне действия опасности; </a:t>
            </a:r>
            <a:endParaRPr lang="ru-RU" sz="2400" dirty="0">
              <a:ea typeface="Times New Roman" panose="02020603050405020304" pitchFamily="18" charset="0"/>
            </a:endParaRPr>
          </a:p>
          <a:p>
            <a:pPr algn="just">
              <a:lnSpc>
                <a:spcPct val="115000"/>
              </a:lnSpc>
              <a:spcAft>
                <a:spcPts val="0"/>
              </a:spcAft>
              <a:tabLst>
                <a:tab pos="226695" algn="l"/>
              </a:tabLst>
            </a:pPr>
            <a:r>
              <a:rPr lang="ru-RU" sz="2400" b="1" dirty="0">
                <a:ea typeface="Times New Roman" panose="02020603050405020304" pitchFamily="18" charset="0"/>
              </a:rPr>
              <a:t>объект не имеет достаточных средств защиты.</a:t>
            </a:r>
            <a:endParaRPr lang="ru-RU" sz="2400" dirty="0">
              <a:ea typeface="Times New Roman" panose="02020603050405020304" pitchFamily="18" charset="0"/>
            </a:endParaRPr>
          </a:p>
          <a:p>
            <a:pPr>
              <a:spcAft>
                <a:spcPts val="1200"/>
              </a:spcAft>
            </a:pPr>
            <a:endParaRPr lang="ru-RU" sz="2800" dirty="0"/>
          </a:p>
        </p:txBody>
      </p:sp>
    </p:spTree>
    <p:extLst>
      <p:ext uri="{BB962C8B-B14F-4D97-AF65-F5344CB8AC3E}">
        <p14:creationId xmlns:p14="http://schemas.microsoft.com/office/powerpoint/2010/main" val="550048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1342" y="1389527"/>
            <a:ext cx="11492752" cy="2689413"/>
          </a:xfrm>
          <a:prstGeom prst="rect">
            <a:avLst/>
          </a:prstGeom>
        </p:spPr>
        <p:txBody>
          <a:bodyPr wrap="square">
            <a:spAutoFit/>
          </a:bodyPr>
          <a:lstStyle/>
          <a:p>
            <a:r>
              <a:rPr lang="ru-RU" sz="2400" dirty="0"/>
              <a:t>По степени завершённости процесса воздействия на объект защиты опасности бывают:</a:t>
            </a:r>
          </a:p>
          <a:p>
            <a:r>
              <a:rPr lang="ru-RU" sz="2400" dirty="0"/>
              <a:t> </a:t>
            </a:r>
            <a:r>
              <a:rPr lang="ru-RU" sz="2400" b="1" dirty="0"/>
              <a:t>на потенциальные </a:t>
            </a:r>
            <a:r>
              <a:rPr lang="ru-RU" sz="2400" dirty="0"/>
              <a:t>(не связана с пространством и временем воздействия)</a:t>
            </a:r>
            <a:r>
              <a:rPr lang="ru-RU" sz="2400" b="1" dirty="0"/>
              <a:t>,</a:t>
            </a:r>
          </a:p>
          <a:p>
            <a:r>
              <a:rPr lang="ru-RU" sz="2400" b="1" dirty="0"/>
              <a:t> реальные </a:t>
            </a:r>
            <a:r>
              <a:rPr lang="ru-RU" sz="2400" dirty="0"/>
              <a:t>(связана с конкретной угрозой),</a:t>
            </a:r>
            <a:endParaRPr lang="ru-RU" sz="2400" b="1" dirty="0"/>
          </a:p>
          <a:p>
            <a:r>
              <a:rPr lang="ru-RU" sz="2400" b="1" dirty="0"/>
              <a:t> реализованные </a:t>
            </a:r>
            <a:r>
              <a:rPr lang="ru-RU" sz="2400" dirty="0"/>
              <a:t>(связана с фактом воздействия на окружающую среду, человека, имущество).</a:t>
            </a:r>
            <a:endParaRPr lang="ru-RU" sz="2400" b="1" dirty="0"/>
          </a:p>
          <a:p>
            <a:endParaRPr lang="ru-RU" sz="2400" dirty="0"/>
          </a:p>
        </p:txBody>
      </p:sp>
    </p:spTree>
    <p:extLst>
      <p:ext uri="{BB962C8B-B14F-4D97-AF65-F5344CB8AC3E}">
        <p14:creationId xmlns:p14="http://schemas.microsoft.com/office/powerpoint/2010/main" val="232273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6430" y="534839"/>
            <a:ext cx="11481759" cy="3465244"/>
          </a:xfrm>
          <a:prstGeom prst="rect">
            <a:avLst/>
          </a:prstGeom>
        </p:spPr>
        <p:txBody>
          <a:bodyPr wrap="square">
            <a:spAutoFit/>
          </a:bodyPr>
          <a:lstStyle/>
          <a:p>
            <a:pPr algn="just">
              <a:lnSpc>
                <a:spcPct val="115000"/>
              </a:lnSpc>
              <a:spcAft>
                <a:spcPts val="0"/>
              </a:spcAft>
            </a:pPr>
            <a:r>
              <a:rPr lang="ru-RU" sz="2400" b="1" dirty="0">
                <a:solidFill>
                  <a:srgbClr val="000000"/>
                </a:solidFill>
                <a:ea typeface="Times New Roman" panose="02020603050405020304" pitchFamily="18" charset="0"/>
              </a:rPr>
              <a:t>Опасность может быть реализована в виде происшествия, чрезвычайного происшествия. </a:t>
            </a:r>
            <a:endParaRPr lang="ru-RU" sz="2400" dirty="0" smtClean="0">
              <a:effectLst/>
              <a:ea typeface="Times New Roman" panose="02020603050405020304" pitchFamily="18" charset="0"/>
            </a:endParaRPr>
          </a:p>
          <a:p>
            <a:pPr indent="449580" algn="just">
              <a:lnSpc>
                <a:spcPct val="115000"/>
              </a:lnSpc>
              <a:spcAft>
                <a:spcPts val="0"/>
              </a:spcAft>
            </a:pPr>
            <a:r>
              <a:rPr lang="ru-RU" sz="2400" b="1" dirty="0">
                <a:solidFill>
                  <a:srgbClr val="000000"/>
                </a:solidFill>
                <a:ea typeface="Times New Roman" panose="02020603050405020304" pitchFamily="18" charset="0"/>
              </a:rPr>
              <a:t>Происшествие</a:t>
            </a:r>
            <a:r>
              <a:rPr lang="ru-RU" sz="2400" dirty="0">
                <a:solidFill>
                  <a:srgbClr val="000000"/>
                </a:solidFill>
                <a:ea typeface="Times New Roman" panose="02020603050405020304" pitchFamily="18" charset="0"/>
              </a:rPr>
              <a:t> – событие, состоящее из негативного воздействия с причинением ущерба людским, природным и (или) материальным ресурсам.</a:t>
            </a:r>
            <a:endParaRPr lang="ru-RU" sz="2400" dirty="0" smtClean="0">
              <a:effectLst/>
              <a:ea typeface="Times New Roman" panose="02020603050405020304" pitchFamily="18" charset="0"/>
            </a:endParaRPr>
          </a:p>
          <a:p>
            <a:pPr indent="449580" algn="just">
              <a:lnSpc>
                <a:spcPct val="115000"/>
              </a:lnSpc>
              <a:spcAft>
                <a:spcPts val="0"/>
              </a:spcAft>
            </a:pPr>
            <a:r>
              <a:rPr lang="ru-RU" sz="2400" b="1" dirty="0">
                <a:solidFill>
                  <a:srgbClr val="000000"/>
                </a:solidFill>
                <a:ea typeface="Times New Roman" panose="02020603050405020304" pitchFamily="18" charset="0"/>
              </a:rPr>
              <a:t>Чрезвычайное происшествие</a:t>
            </a:r>
            <a:r>
              <a:rPr lang="ru-RU" sz="2400" dirty="0">
                <a:solidFill>
                  <a:srgbClr val="000000"/>
                </a:solidFill>
                <a:ea typeface="Times New Roman" panose="02020603050405020304" pitchFamily="18" charset="0"/>
              </a:rPr>
              <a:t> (ЧП) – событие, происходящее обычно кратковременно и обладающее высоким уровнем негативного воздействия на людей, природные и материальные ресурсы. </a:t>
            </a:r>
            <a:endParaRPr lang="ru-RU" sz="2400" dirty="0" smtClean="0">
              <a:solidFill>
                <a:srgbClr val="000000"/>
              </a:solidFill>
              <a:ea typeface="Times New Roman" panose="02020603050405020304" pitchFamily="18" charset="0"/>
            </a:endParaRPr>
          </a:p>
          <a:p>
            <a:pPr indent="449580" algn="just">
              <a:lnSpc>
                <a:spcPct val="115000"/>
              </a:lnSpc>
              <a:spcAft>
                <a:spcPts val="0"/>
              </a:spcAft>
            </a:pPr>
            <a:r>
              <a:rPr lang="ru-RU" sz="2400" dirty="0" smtClean="0">
                <a:solidFill>
                  <a:srgbClr val="000000"/>
                </a:solidFill>
                <a:ea typeface="Times New Roman" panose="02020603050405020304" pitchFamily="18" charset="0"/>
              </a:rPr>
              <a:t>ЧП </a:t>
            </a:r>
            <a:r>
              <a:rPr lang="ru-RU" sz="2400" dirty="0">
                <a:solidFill>
                  <a:srgbClr val="000000"/>
                </a:solidFill>
                <a:ea typeface="Times New Roman" panose="02020603050405020304" pitchFamily="18" charset="0"/>
              </a:rPr>
              <a:t>− общее название для аварий, катастроф и стихийных бедствий.</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53826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3563" y="836762"/>
            <a:ext cx="8790317" cy="4314707"/>
          </a:xfrm>
          <a:prstGeom prst="rect">
            <a:avLst/>
          </a:prstGeom>
        </p:spPr>
        <p:txBody>
          <a:bodyPr wrap="square">
            <a:spAutoFit/>
          </a:bodyPr>
          <a:lstStyle/>
          <a:p>
            <a:pPr indent="449580" algn="just">
              <a:lnSpc>
                <a:spcPct val="115000"/>
              </a:lnSpc>
              <a:spcAft>
                <a:spcPts val="0"/>
              </a:spcAft>
            </a:pPr>
            <a:r>
              <a:rPr lang="ru-RU" sz="2400" b="1" dirty="0">
                <a:solidFill>
                  <a:srgbClr val="000000"/>
                </a:solidFill>
                <a:ea typeface="Times New Roman" panose="02020603050405020304" pitchFamily="18" charset="0"/>
              </a:rPr>
              <a:t>Авария </a:t>
            </a:r>
            <a:r>
              <a:rPr lang="ru-RU" sz="2400" dirty="0">
                <a:solidFill>
                  <a:srgbClr val="000000"/>
                </a:solidFill>
                <a:ea typeface="Times New Roman" panose="02020603050405020304" pitchFamily="18" charset="0"/>
              </a:rPr>
              <a:t>– чрезвычайное происшествие в техногенной системе, не сопровождающееся гибелью людей, при котором восстановление технических средств невозможно или экономически нецелесообразно.</a:t>
            </a:r>
            <a:endParaRPr lang="ru-RU" sz="2400" dirty="0" smtClean="0">
              <a:effectLst/>
              <a:ea typeface="Times New Roman" panose="02020603050405020304" pitchFamily="18" charset="0"/>
            </a:endParaRPr>
          </a:p>
          <a:p>
            <a:pPr indent="449580" algn="just">
              <a:lnSpc>
                <a:spcPct val="115000"/>
              </a:lnSpc>
              <a:spcAft>
                <a:spcPts val="0"/>
              </a:spcAft>
            </a:pPr>
            <a:r>
              <a:rPr lang="ru-RU" sz="2400" b="1" dirty="0">
                <a:solidFill>
                  <a:srgbClr val="000000"/>
                </a:solidFill>
                <a:ea typeface="Times New Roman" panose="02020603050405020304" pitchFamily="18" charset="0"/>
              </a:rPr>
              <a:t>Катастрофа </a:t>
            </a:r>
            <a:r>
              <a:rPr lang="ru-RU" sz="2400" dirty="0">
                <a:solidFill>
                  <a:srgbClr val="000000"/>
                </a:solidFill>
                <a:ea typeface="Times New Roman" panose="02020603050405020304" pitchFamily="18" charset="0"/>
              </a:rPr>
              <a:t>– чрезвычайное происшествие в технической системе, сопровождающееся гибелью людей.</a:t>
            </a:r>
            <a:endParaRPr lang="ru-RU" sz="2400" dirty="0" smtClean="0">
              <a:effectLst/>
              <a:ea typeface="Times New Roman" panose="02020603050405020304" pitchFamily="18" charset="0"/>
            </a:endParaRPr>
          </a:p>
          <a:p>
            <a:pPr indent="449580" algn="just">
              <a:lnSpc>
                <a:spcPct val="115000"/>
              </a:lnSpc>
              <a:spcAft>
                <a:spcPts val="0"/>
              </a:spcAft>
            </a:pPr>
            <a:r>
              <a:rPr lang="ru-RU" sz="2400" b="1" dirty="0">
                <a:solidFill>
                  <a:srgbClr val="000000"/>
                </a:solidFill>
                <a:ea typeface="Times New Roman" panose="02020603050405020304" pitchFamily="18" charset="0"/>
              </a:rPr>
              <a:t>Стихийное бедствие</a:t>
            </a:r>
            <a:r>
              <a:rPr lang="ru-RU" sz="2400" dirty="0">
                <a:solidFill>
                  <a:srgbClr val="000000"/>
                </a:solidFill>
                <a:ea typeface="Times New Roman" panose="02020603050405020304" pitchFamily="18" charset="0"/>
              </a:rPr>
              <a:t> – чрезвычайное происшествие, связанное со стихийными явлениями на Земле и приведшее к материальному ущербу, разрушению технических объектов и биологических систем, сопровождающееся гибелью людей.</a:t>
            </a:r>
            <a:endParaRPr lang="ru-RU" sz="2400" dirty="0">
              <a:effectLst/>
              <a:ea typeface="Times New Roman" panose="02020603050405020304" pitchFamily="18" charset="0"/>
            </a:endParaRPr>
          </a:p>
        </p:txBody>
      </p:sp>
      <p:sp>
        <p:nvSpPr>
          <p:cNvPr id="3" name="Скругленный прямоугольник 2"/>
          <p:cNvSpPr/>
          <p:nvPr/>
        </p:nvSpPr>
        <p:spPr>
          <a:xfrm>
            <a:off x="9092241" y="293298"/>
            <a:ext cx="2863970" cy="2553419"/>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Скругленный прямоугольник 3"/>
          <p:cNvSpPr/>
          <p:nvPr/>
        </p:nvSpPr>
        <p:spPr>
          <a:xfrm>
            <a:off x="9092241" y="3467819"/>
            <a:ext cx="2863970" cy="2570671"/>
          </a:xfrm>
          <a:prstGeom prst="roundRect">
            <a:avLst/>
          </a:prstGeom>
          <a:blipFill dpi="0" rotWithShape="1">
            <a:blip r:embed="rId3"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66897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3683" y="1268083"/>
            <a:ext cx="11593902" cy="3256276"/>
          </a:xfrm>
          <a:prstGeom prst="rect">
            <a:avLst/>
          </a:prstGeom>
        </p:spPr>
        <p:txBody>
          <a:bodyPr wrap="square">
            <a:spAutoFit/>
          </a:bodyPr>
          <a:lstStyle/>
          <a:p>
            <a:pPr algn="just">
              <a:lnSpc>
                <a:spcPct val="115000"/>
              </a:lnSpc>
              <a:spcAft>
                <a:spcPts val="600"/>
              </a:spcAft>
            </a:pPr>
            <a:r>
              <a:rPr lang="ru-RU" sz="2400" dirty="0">
                <a:solidFill>
                  <a:srgbClr val="000000"/>
                </a:solidFill>
                <a:ea typeface="Times New Roman" panose="02020603050405020304" pitchFamily="18" charset="0"/>
              </a:rPr>
              <a:t>Источниками опасностей являются </a:t>
            </a:r>
            <a:r>
              <a:rPr lang="ru-RU" sz="2400" b="1" dirty="0">
                <a:solidFill>
                  <a:srgbClr val="000000"/>
                </a:solidFill>
                <a:ea typeface="Times New Roman" panose="02020603050405020304" pitchFamily="18" charset="0"/>
              </a:rPr>
              <a:t>биосфера и техносфера.</a:t>
            </a:r>
            <a:endParaRPr lang="ru-RU" sz="2400" dirty="0" smtClean="0">
              <a:effectLst/>
              <a:ea typeface="Times New Roman" panose="02020603050405020304" pitchFamily="18" charset="0"/>
            </a:endParaRPr>
          </a:p>
          <a:p>
            <a:pPr indent="449580" algn="just">
              <a:spcAft>
                <a:spcPts val="0"/>
              </a:spcAft>
            </a:pPr>
            <a:r>
              <a:rPr lang="ru-RU" sz="2400" b="1" dirty="0">
                <a:solidFill>
                  <a:srgbClr val="000000"/>
                </a:solidFill>
                <a:ea typeface="Times New Roman" panose="02020603050405020304" pitchFamily="18" charset="0"/>
              </a:rPr>
              <a:t>Биосфера</a:t>
            </a:r>
            <a:r>
              <a:rPr lang="ru-RU" sz="2400" dirty="0">
                <a:solidFill>
                  <a:srgbClr val="000000"/>
                </a:solidFill>
                <a:ea typeface="Times New Roman" panose="02020603050405020304" pitchFamily="18" charset="0"/>
              </a:rPr>
              <a:t> – область существования живых организмов и (или) частично образованная из их останков, занимающая определённые слои литосферы, гидросферы и атмосферы. </a:t>
            </a:r>
            <a:endParaRPr lang="ru-RU" sz="2400" dirty="0" smtClean="0">
              <a:solidFill>
                <a:srgbClr val="000000"/>
              </a:solidFill>
              <a:ea typeface="Times New Roman" panose="02020603050405020304" pitchFamily="18" charset="0"/>
            </a:endParaRPr>
          </a:p>
          <a:p>
            <a:pPr indent="449580" algn="just">
              <a:spcBef>
                <a:spcPts val="600"/>
              </a:spcBef>
              <a:spcAft>
                <a:spcPts val="0"/>
              </a:spcAft>
            </a:pPr>
            <a:r>
              <a:rPr lang="ru-RU" sz="2400" b="1" dirty="0" smtClean="0">
                <a:solidFill>
                  <a:srgbClr val="000000"/>
                </a:solidFill>
                <a:ea typeface="Times New Roman" panose="02020603050405020304" pitchFamily="18" charset="0"/>
              </a:rPr>
              <a:t>Техносфера</a:t>
            </a:r>
            <a:r>
              <a:rPr lang="ru-RU" sz="2400" dirty="0" smtClean="0">
                <a:solidFill>
                  <a:srgbClr val="000000"/>
                </a:solidFill>
                <a:ea typeface="Times New Roman" panose="02020603050405020304" pitchFamily="18" charset="0"/>
              </a:rPr>
              <a:t> </a:t>
            </a:r>
            <a:r>
              <a:rPr lang="ru-RU" sz="2400" dirty="0">
                <a:solidFill>
                  <a:srgbClr val="000000"/>
                </a:solidFill>
                <a:ea typeface="Times New Roman" panose="02020603050405020304" pitchFamily="18" charset="0"/>
              </a:rPr>
              <a:t>– преобразованная человеком с использованием технических средств область биосферы. К объектам техносферы относятся все искусственно созданные объекты: здания и сооружения, автотранспорт, сеть дорог, промышленные предприятия. </a:t>
            </a:r>
            <a:endParaRPr lang="ru-RU" sz="2400" dirty="0"/>
          </a:p>
        </p:txBody>
      </p:sp>
    </p:spTree>
    <p:extLst>
      <p:ext uri="{BB962C8B-B14F-4D97-AF65-F5344CB8AC3E}">
        <p14:creationId xmlns:p14="http://schemas.microsoft.com/office/powerpoint/2010/main" val="32019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7366" y="1509622"/>
            <a:ext cx="10644997" cy="2462213"/>
          </a:xfrm>
          <a:prstGeom prst="rect">
            <a:avLst/>
          </a:prstGeom>
        </p:spPr>
        <p:txBody>
          <a:bodyPr wrap="square">
            <a:spAutoFit/>
          </a:bodyPr>
          <a:lstStyle/>
          <a:p>
            <a:pPr algn="just">
              <a:spcAft>
                <a:spcPts val="0"/>
              </a:spcAft>
            </a:pPr>
            <a:r>
              <a:rPr lang="ru-RU" sz="2400" dirty="0"/>
              <a:t>Наибольшее количество травм и заболеваний приходится на производственную среду. </a:t>
            </a:r>
            <a:endParaRPr lang="ru-RU" sz="2400" dirty="0" smtClean="0"/>
          </a:p>
          <a:p>
            <a:pPr algn="just">
              <a:spcBef>
                <a:spcPts val="600"/>
              </a:spcBef>
              <a:spcAft>
                <a:spcPts val="0"/>
              </a:spcAft>
            </a:pPr>
            <a:r>
              <a:rPr lang="ru-RU" sz="2400" dirty="0" smtClean="0">
                <a:solidFill>
                  <a:srgbClr val="000000"/>
                </a:solidFill>
                <a:ea typeface="Times New Roman" panose="02020603050405020304" pitchFamily="18" charset="0"/>
              </a:rPr>
              <a:t>Основной </a:t>
            </a:r>
            <a:r>
              <a:rPr lang="ru-RU" sz="2400" dirty="0">
                <a:solidFill>
                  <a:srgbClr val="000000"/>
                </a:solidFill>
                <a:ea typeface="Times New Roman" panose="02020603050405020304" pitchFamily="18" charset="0"/>
              </a:rPr>
              <a:t>задачей безопасности жизнедеятельности является снижение уровня опасности любого вида деятельности человека, т.е. достижение определенного уровня безопасности. </a:t>
            </a:r>
            <a:endParaRPr lang="ru-RU" sz="2400" dirty="0" smtClean="0">
              <a:solidFill>
                <a:srgbClr val="000000"/>
              </a:solidFill>
              <a:ea typeface="Times New Roman" panose="02020603050405020304" pitchFamily="18" charset="0"/>
            </a:endParaRPr>
          </a:p>
          <a:p>
            <a:pPr algn="just">
              <a:spcBef>
                <a:spcPts val="600"/>
              </a:spcBef>
              <a:spcAft>
                <a:spcPts val="0"/>
              </a:spcAft>
            </a:pPr>
            <a:r>
              <a:rPr lang="ru-RU" sz="2400" dirty="0" smtClean="0">
                <a:solidFill>
                  <a:srgbClr val="000000"/>
                </a:solidFill>
                <a:ea typeface="Times New Roman" panose="02020603050405020304" pitchFamily="18" charset="0"/>
              </a:rPr>
              <a:t>Мерой </a:t>
            </a:r>
            <a:r>
              <a:rPr lang="ru-RU" sz="2400" dirty="0">
                <a:solidFill>
                  <a:srgbClr val="000000"/>
                </a:solidFill>
                <a:ea typeface="Times New Roman" panose="02020603050405020304" pitchFamily="18" charset="0"/>
              </a:rPr>
              <a:t>обеспечения безопасности является риск.</a:t>
            </a:r>
            <a:endParaRPr lang="ru-RU" sz="2400" dirty="0">
              <a:effectLst/>
              <a:ea typeface="Times New Roman" panose="02020603050405020304" pitchFamily="18" charset="0"/>
            </a:endParaRPr>
          </a:p>
        </p:txBody>
      </p:sp>
    </p:spTree>
    <p:extLst>
      <p:ext uri="{BB962C8B-B14F-4D97-AF65-F5344CB8AC3E}">
        <p14:creationId xmlns:p14="http://schemas.microsoft.com/office/powerpoint/2010/main" val="358015722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2556</Words>
  <Application>Microsoft Office PowerPoint</Application>
  <PresentationFormat>Широкоэкранный</PresentationFormat>
  <Paragraphs>185</Paragraphs>
  <Slides>39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39</vt:i4>
      </vt:variant>
    </vt:vector>
  </HeadingPairs>
  <TitlesOfParts>
    <vt:vector size="44" baseType="lpstr">
      <vt:lpstr>Arial</vt:lpstr>
      <vt:lpstr>Calibri</vt:lpstr>
      <vt:lpstr>Calibri Light</vt:lpstr>
      <vt:lpstr>Times New Roman</vt:lpstr>
      <vt:lpstr>Тема Office</vt:lpstr>
      <vt:lpstr>Лекция 1 по дисциплине «Безопасность жизнедеятельности» тема 1. Техносфера и безопасность </vt:lpstr>
      <vt:lpstr>Раздел 1. Устойчивое развитие и безопасность</vt:lpstr>
      <vt:lpstr>Опасности и их источники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Риск. Виды риска </vt:lpstr>
      <vt:lpstr>Презентация PowerPoint</vt:lpstr>
      <vt:lpstr>Презентация PowerPoint</vt:lpstr>
      <vt:lpstr>Презентация PowerPoint</vt:lpstr>
      <vt:lpstr>Презентация PowerPoint</vt:lpstr>
      <vt:lpstr>Презентация PowerPoint</vt:lpstr>
      <vt:lpstr>Эволюция опасностей и человека</vt:lpstr>
      <vt:lpstr>Презентация PowerPoint</vt:lpstr>
      <vt:lpstr>Презентация PowerPoint</vt:lpstr>
      <vt:lpstr>Взаимосвязь устойчивого развития и безопасности </vt:lpstr>
      <vt:lpstr>Презентация PowerPoint</vt:lpstr>
      <vt:lpstr>Презентация PowerPoint</vt:lpstr>
      <vt:lpstr>  Схема устойчивого развития   </vt:lpstr>
      <vt:lpstr>Современные системы защиты и безопасности</vt:lpstr>
      <vt:lpstr>Презентация PowerPoint</vt:lpstr>
      <vt:lpstr> СИСТЕМЫ БЕЗОПАСНОСТИ </vt:lpstr>
      <vt:lpstr>Презентация PowerPoint</vt:lpstr>
      <vt:lpstr>Управление безопасностью жизнедеятельности</vt:lpstr>
      <vt:lpstr>Цели Стратегии</vt:lpstr>
      <vt:lpstr>Презентация PowerPoint</vt:lpstr>
      <vt:lpstr>Презентация PowerPoint</vt:lpstr>
      <vt:lpstr>Законодательные основы безопасности труда</vt:lpstr>
      <vt:lpstr>Законодательные основы безопасности в чрезвычайных ситуациях в РФ</vt:lpstr>
      <vt:lpstr>Законодательные основы промышленной безопасности в РФ</vt:lpstr>
      <vt:lpstr>Презентация PowerPoint</vt:lpstr>
      <vt:lpstr>Законодательные основы пожарной безопасности Российской Федерации </vt:lpstr>
      <vt:lpstr>Государственное управление безопасностью жизнедеятельности</vt:lpstr>
      <vt:lpstr>Презентация PowerPoint</vt:lpstr>
      <vt:lpstr> Государственное управление природоохранной деятельностью </vt:lpstr>
      <vt:lpstr> Государственное управление безопасностью в чрезвычайных ситуациях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по дисциплине «Безопасность жизнедеятельности» тема 1 «Общие вопросы охраны труда</dc:title>
  <dc:creator>Учетная запись Майкрософт</dc:creator>
  <cp:lastModifiedBy>Учетная запись Майкрософт</cp:lastModifiedBy>
  <cp:revision>56</cp:revision>
  <dcterms:created xsi:type="dcterms:W3CDTF">2021-02-08T13:19:27Z</dcterms:created>
  <dcterms:modified xsi:type="dcterms:W3CDTF">2021-02-12T07:30:36Z</dcterms:modified>
</cp:coreProperties>
</file>