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3AC-E3D0-458D-9CB8-61784E7A4856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4888-38C7-4BC7-AB3F-8A2A2807C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12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3AC-E3D0-458D-9CB8-61784E7A4856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4888-38C7-4BC7-AB3F-8A2A2807C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67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3AC-E3D0-458D-9CB8-61784E7A4856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4888-38C7-4BC7-AB3F-8A2A2807C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80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3AC-E3D0-458D-9CB8-61784E7A4856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4888-38C7-4BC7-AB3F-8A2A2807C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85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3AC-E3D0-458D-9CB8-61784E7A4856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4888-38C7-4BC7-AB3F-8A2A2807C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48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3AC-E3D0-458D-9CB8-61784E7A4856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4888-38C7-4BC7-AB3F-8A2A2807C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94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3AC-E3D0-458D-9CB8-61784E7A4856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4888-38C7-4BC7-AB3F-8A2A2807C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58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3AC-E3D0-458D-9CB8-61784E7A4856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4888-38C7-4BC7-AB3F-8A2A2807C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92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3AC-E3D0-458D-9CB8-61784E7A4856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4888-38C7-4BC7-AB3F-8A2A2807C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10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3AC-E3D0-458D-9CB8-61784E7A4856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4888-38C7-4BC7-AB3F-8A2A2807C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24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43AC-E3D0-458D-9CB8-61784E7A4856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4888-38C7-4BC7-AB3F-8A2A2807C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02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943AC-E3D0-458D-9CB8-61784E7A4856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54888-38C7-4BC7-AB3F-8A2A2807C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90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kokoc.com/blog/tekhnika-prodazh-aida-v-marketing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529" y="194644"/>
            <a:ext cx="10515600" cy="737961"/>
          </a:xfrm>
        </p:spPr>
        <p:txBody>
          <a:bodyPr/>
          <a:lstStyle/>
          <a:p>
            <a:r>
              <a:rPr lang="ru-RU" dirty="0" smtClean="0"/>
              <a:t>Реклама = информировать + воздействие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966" y="932605"/>
            <a:ext cx="11654726" cy="57626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Рекламный </a:t>
            </a:r>
            <a:r>
              <a:rPr lang="ru-RU" sz="3200" b="1" dirty="0">
                <a:solidFill>
                  <a:srgbClr val="FF0000"/>
                </a:solidFill>
              </a:rPr>
              <a:t>текст </a:t>
            </a:r>
            <a:r>
              <a:rPr lang="ru-RU" dirty="0"/>
              <a:t>— это любое текстовое сообщение для потенциального </a:t>
            </a:r>
            <a:r>
              <a:rPr lang="ru-RU" dirty="0" smtClean="0"/>
              <a:t>клиента (=контентная </a:t>
            </a:r>
            <a:r>
              <a:rPr lang="ru-RU" dirty="0"/>
              <a:t>часть маркетинговых коммуникаций с </a:t>
            </a:r>
            <a:r>
              <a:rPr lang="ru-RU" dirty="0" smtClean="0"/>
              <a:t>клиентами)..</a:t>
            </a:r>
          </a:p>
          <a:p>
            <a:pPr marL="0" indent="0">
              <a:buNone/>
            </a:pPr>
            <a:r>
              <a:rPr lang="ru-RU" dirty="0" smtClean="0"/>
              <a:t>              это </a:t>
            </a:r>
            <a:r>
              <a:rPr lang="ru-RU" dirty="0"/>
              <a:t>сообщение, которое помогает компании достигать коммерческих целей: привлекать внимание, стимулировать спрос, информировать или убеждать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               </a:t>
            </a:r>
            <a:r>
              <a:rPr lang="ru-RU" sz="3200" b="1" dirty="0" smtClean="0">
                <a:solidFill>
                  <a:srgbClr val="FF0000"/>
                </a:solidFill>
              </a:rPr>
              <a:t>Структура </a:t>
            </a:r>
            <a:endParaRPr lang="ru-RU" dirty="0" smtClean="0"/>
          </a:p>
          <a:p>
            <a:r>
              <a:rPr lang="ru-RU" b="1" dirty="0" smtClean="0"/>
              <a:t>  </a:t>
            </a:r>
            <a:r>
              <a:rPr lang="ru-RU" b="1" dirty="0"/>
              <a:t>Заголовок</a:t>
            </a:r>
            <a:r>
              <a:rPr lang="ru-RU" dirty="0"/>
              <a:t> — это ключевой элемент </a:t>
            </a:r>
            <a:r>
              <a:rPr lang="ru-RU" dirty="0" smtClean="0"/>
              <a:t>текста,  привлекает </a:t>
            </a:r>
            <a:r>
              <a:rPr lang="ru-RU" dirty="0"/>
              <a:t>внимание и стимулирует человека продолжить </a:t>
            </a:r>
            <a:r>
              <a:rPr lang="ru-RU" dirty="0" smtClean="0"/>
              <a:t>чтение. Его </a:t>
            </a:r>
            <a:r>
              <a:rPr lang="ru-RU" dirty="0"/>
              <a:t>цель — вызвать ассоциацию или узнавание. </a:t>
            </a:r>
            <a:r>
              <a:rPr lang="ru-RU" dirty="0" smtClean="0"/>
              <a:t> </a:t>
            </a:r>
          </a:p>
          <a:p>
            <a:r>
              <a:rPr lang="ru-RU" b="1" dirty="0"/>
              <a:t>Подзаголовок </a:t>
            </a:r>
            <a:r>
              <a:rPr lang="ru-RU" dirty="0"/>
              <a:t> описывает краткое содержание текста. Посмотреть подзаголовки, чтобы решить стоит ли его прочитать.</a:t>
            </a:r>
          </a:p>
          <a:p>
            <a:r>
              <a:rPr lang="ru-RU" b="1" dirty="0" smtClean="0"/>
              <a:t>Лид</a:t>
            </a:r>
            <a:r>
              <a:rPr lang="ru-RU" dirty="0" smtClean="0"/>
              <a:t> </a:t>
            </a:r>
            <a:r>
              <a:rPr lang="ru-RU" dirty="0"/>
              <a:t>— это первый абзац текста, </a:t>
            </a:r>
            <a:r>
              <a:rPr lang="ru-RU" dirty="0" smtClean="0"/>
              <a:t>  </a:t>
            </a:r>
            <a:r>
              <a:rPr lang="ru-RU" dirty="0"/>
              <a:t>дополняет мысль из заголовка и объясняет цель текста. </a:t>
            </a:r>
            <a:r>
              <a:rPr lang="ru-RU" dirty="0" smtClean="0"/>
              <a:t> Не </a:t>
            </a:r>
            <a:r>
              <a:rPr lang="ru-RU" dirty="0"/>
              <a:t>повторяет заголовок, а сообщает новую информацию. 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b="1" dirty="0"/>
              <a:t>Основной </a:t>
            </a:r>
            <a:r>
              <a:rPr lang="ru-RU" b="1" dirty="0" smtClean="0"/>
              <a:t>текст </a:t>
            </a:r>
            <a:r>
              <a:rPr lang="ru-RU" dirty="0" smtClean="0"/>
              <a:t>состоит </a:t>
            </a:r>
            <a:r>
              <a:rPr lang="ru-RU" dirty="0"/>
              <a:t>из одного или нескольких абзацев, </a:t>
            </a:r>
            <a:r>
              <a:rPr lang="ru-RU" dirty="0" smtClean="0"/>
              <a:t>  удерживает </a:t>
            </a:r>
            <a:r>
              <a:rPr lang="ru-RU" dirty="0"/>
              <a:t>внимание и </a:t>
            </a:r>
            <a:r>
              <a:rPr lang="ru-RU" dirty="0" smtClean="0"/>
              <a:t>формирует </a:t>
            </a:r>
            <a:r>
              <a:rPr lang="ru-RU" dirty="0"/>
              <a:t>доверие потенциальных покупателей к товару. Этот текст закрывает возражения пользователей и вызывает желание совершить </a:t>
            </a:r>
            <a:r>
              <a:rPr lang="ru-RU" dirty="0" smtClean="0"/>
              <a:t>действие.</a:t>
            </a:r>
            <a:endParaRPr lang="ru-RU" dirty="0"/>
          </a:p>
          <a:p>
            <a:pPr marL="712788" indent="93663"/>
            <a:r>
              <a:rPr lang="ru-RU" dirty="0"/>
              <a:t>Разбивать текст на отдельные абзацы.</a:t>
            </a:r>
          </a:p>
          <a:p>
            <a:pPr marL="712788" indent="93663"/>
            <a:r>
              <a:rPr lang="ru-RU" dirty="0"/>
              <a:t>Выделять ключевые мысли.</a:t>
            </a:r>
          </a:p>
          <a:p>
            <a:pPr marL="712788" indent="93663"/>
            <a:r>
              <a:rPr lang="ru-RU" dirty="0"/>
              <a:t>В одном абзаце раскрывать одну мысль.</a:t>
            </a:r>
          </a:p>
          <a:p>
            <a:r>
              <a:rPr lang="ru-RU" b="1" dirty="0" smtClean="0"/>
              <a:t>Слоган </a:t>
            </a:r>
            <a:r>
              <a:rPr lang="ru-RU" b="1" dirty="0"/>
              <a:t>или заключительный </a:t>
            </a:r>
            <a:r>
              <a:rPr lang="ru-RU" b="1" dirty="0" smtClean="0"/>
              <a:t>абзац </a:t>
            </a:r>
            <a:r>
              <a:rPr lang="ru-RU" dirty="0" smtClean="0"/>
              <a:t>объясняет</a:t>
            </a:r>
            <a:r>
              <a:rPr lang="ru-RU" dirty="0"/>
              <a:t>, как сделать необходимое действие.</a:t>
            </a:r>
          </a:p>
          <a:p>
            <a:pPr marL="0" indent="0">
              <a:buNone/>
            </a:pPr>
            <a:r>
              <a:rPr lang="ru-RU" b="1" dirty="0" smtClean="0"/>
              <a:t>                                                                                             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910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Виды рекламных текстов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1959" y="1100380"/>
            <a:ext cx="11530739" cy="5579389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b="1" dirty="0" smtClean="0"/>
              <a:t>Реклама </a:t>
            </a:r>
            <a:r>
              <a:rPr lang="ru-RU" b="1" dirty="0"/>
              <a:t>прямого </a:t>
            </a:r>
            <a:r>
              <a:rPr lang="ru-RU" b="1" dirty="0" smtClean="0"/>
              <a:t>отклика </a:t>
            </a:r>
            <a:r>
              <a:rPr lang="ru-RU" dirty="0" smtClean="0"/>
              <a:t>подразумевает </a:t>
            </a:r>
            <a:r>
              <a:rPr lang="ru-RU" dirty="0"/>
              <a:t>понимание клиентом проблемы и поиск решения: должен рассказывать о преимуществах вашего предложения и закрывать возможные возражения</a:t>
            </a:r>
            <a:endParaRPr lang="ru-RU" b="1" dirty="0"/>
          </a:p>
          <a:p>
            <a:pPr marL="0" indent="0" fontAlgn="base">
              <a:buNone/>
            </a:pPr>
            <a:r>
              <a:rPr lang="ru-RU" dirty="0"/>
              <a:t> </a:t>
            </a:r>
            <a:r>
              <a:rPr lang="ru-RU" dirty="0" smtClean="0"/>
              <a:t>1) </a:t>
            </a:r>
            <a:r>
              <a:rPr lang="ru-RU" dirty="0" err="1" smtClean="0"/>
              <a:t>лендинг</a:t>
            </a:r>
            <a:r>
              <a:rPr lang="ru-RU" dirty="0" smtClean="0"/>
              <a:t> </a:t>
            </a:r>
            <a:r>
              <a:rPr lang="ru-RU" dirty="0"/>
              <a:t>–одностраничный сайт</a:t>
            </a:r>
          </a:p>
          <a:p>
            <a:pPr marL="0" indent="0" fontAlgn="base">
              <a:buNone/>
            </a:pPr>
            <a:r>
              <a:rPr lang="ru-RU" dirty="0" smtClean="0"/>
              <a:t> 2)</a:t>
            </a:r>
            <a:r>
              <a:rPr lang="ru-RU" dirty="0" err="1" smtClean="0"/>
              <a:t>оммерческие</a:t>
            </a:r>
            <a:r>
              <a:rPr lang="ru-RU" dirty="0" smtClean="0"/>
              <a:t> </a:t>
            </a:r>
            <a:r>
              <a:rPr lang="ru-RU" dirty="0"/>
              <a:t>предложения </a:t>
            </a:r>
            <a:r>
              <a:rPr lang="ru-RU" dirty="0" smtClean="0"/>
              <a:t>- </a:t>
            </a:r>
            <a:r>
              <a:rPr lang="ru-RU" dirty="0"/>
              <a:t>это </a:t>
            </a:r>
            <a:r>
              <a:rPr lang="ru-RU" dirty="0" smtClean="0"/>
              <a:t>  </a:t>
            </a:r>
            <a:r>
              <a:rPr lang="ru-RU" dirty="0"/>
              <a:t>прямой заказ </a:t>
            </a:r>
            <a:r>
              <a:rPr lang="ru-RU" dirty="0" smtClean="0"/>
              <a:t>услуги/товара  </a:t>
            </a:r>
            <a:r>
              <a:rPr lang="ru-RU" dirty="0"/>
              <a:t>или оставление контактов для связи с менеджером</a:t>
            </a:r>
            <a:r>
              <a:rPr lang="ru-RU" dirty="0" smtClean="0"/>
              <a:t>.</a:t>
            </a:r>
            <a:endParaRPr lang="ru-RU" dirty="0"/>
          </a:p>
          <a:p>
            <a:pPr fontAlgn="base"/>
            <a:r>
              <a:rPr lang="ru-RU" b="1" dirty="0"/>
              <a:t>Прогревающий </a:t>
            </a:r>
            <a:r>
              <a:rPr lang="ru-RU" b="1" dirty="0" smtClean="0"/>
              <a:t>контент-  </a:t>
            </a:r>
            <a:r>
              <a:rPr lang="ru-RU" dirty="0" smtClean="0"/>
              <a:t> это </a:t>
            </a:r>
            <a:r>
              <a:rPr lang="ru-RU" dirty="0"/>
              <a:t>информационные статьи в продуктовых </a:t>
            </a:r>
            <a:r>
              <a:rPr lang="ru-RU" dirty="0" smtClean="0"/>
              <a:t>блогах— </a:t>
            </a:r>
            <a:r>
              <a:rPr lang="ru-RU" dirty="0"/>
              <a:t>подсказать потенциальному клиенту, </a:t>
            </a:r>
            <a:r>
              <a:rPr lang="ru-RU" dirty="0" smtClean="0"/>
              <a:t> что </a:t>
            </a:r>
            <a:r>
              <a:rPr lang="ru-RU" dirty="0"/>
              <a:t>стоит рассмотреть ваш продукт и обратиться именно к вам.</a:t>
            </a:r>
          </a:p>
          <a:p>
            <a:pPr fontAlgn="base"/>
            <a:r>
              <a:rPr lang="ru-RU" b="1" dirty="0" smtClean="0"/>
              <a:t>Объявления  - э</a:t>
            </a:r>
            <a:r>
              <a:rPr lang="ru-RU" dirty="0" smtClean="0"/>
              <a:t>то </a:t>
            </a:r>
            <a:r>
              <a:rPr lang="ru-RU" dirty="0"/>
              <a:t>любые объявления от бумажек на столбе до контекстной и </a:t>
            </a:r>
            <a:r>
              <a:rPr lang="ru-RU" dirty="0" err="1"/>
              <a:t>таргетированной</a:t>
            </a:r>
            <a:r>
              <a:rPr lang="ru-RU" dirty="0"/>
              <a:t> рекламы.  — зацепить потенциальных клиентов, привлечь их внимание и заставить ознакомиться с товаром/услугами подробнее.</a:t>
            </a:r>
          </a:p>
          <a:p>
            <a:pPr fontAlgn="base"/>
            <a:r>
              <a:rPr lang="ru-RU" b="1" dirty="0" err="1" smtClean="0"/>
              <a:t>Сторителлинг</a:t>
            </a:r>
            <a:r>
              <a:rPr lang="ru-RU" b="1" dirty="0" smtClean="0"/>
              <a:t> - э</a:t>
            </a:r>
            <a:r>
              <a:rPr lang="ru-RU" dirty="0" smtClean="0"/>
              <a:t>то </a:t>
            </a:r>
            <a:r>
              <a:rPr lang="ru-RU" dirty="0"/>
              <a:t>рекламный текст </a:t>
            </a:r>
            <a:r>
              <a:rPr lang="ru-RU" dirty="0" smtClean="0"/>
              <a:t>в виде истории.</a:t>
            </a:r>
            <a:r>
              <a:rPr lang="ru-RU" dirty="0"/>
              <a:t> </a:t>
            </a:r>
            <a:r>
              <a:rPr lang="ru-RU" dirty="0" smtClean="0"/>
              <a:t> </a:t>
            </a:r>
            <a:endParaRPr lang="ru-RU" dirty="0"/>
          </a:p>
          <a:p>
            <a:pPr fontAlgn="base"/>
            <a:r>
              <a:rPr lang="ru-RU" b="1" dirty="0" err="1"/>
              <a:t>Нативная</a:t>
            </a:r>
            <a:r>
              <a:rPr lang="ru-RU" b="1" dirty="0"/>
              <a:t> </a:t>
            </a:r>
            <a:r>
              <a:rPr lang="ru-RU" b="1" dirty="0" smtClean="0"/>
              <a:t>реклама-  </a:t>
            </a:r>
            <a:r>
              <a:rPr lang="ru-RU" dirty="0" smtClean="0"/>
              <a:t> нет </a:t>
            </a:r>
            <a:r>
              <a:rPr lang="ru-RU" dirty="0"/>
              <a:t>прямой рекламы продукта, но он упоминается в позитивном ключе. </a:t>
            </a:r>
            <a:r>
              <a:rPr lang="ru-RU" dirty="0" smtClean="0"/>
              <a:t> </a:t>
            </a:r>
            <a:endParaRPr lang="ru-RU" dirty="0"/>
          </a:p>
          <a:p>
            <a:pPr marL="0" indent="0" fontAlgn="base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824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70" y="-10272"/>
            <a:ext cx="11437257" cy="1129846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altLang="ru-RU" b="1" dirty="0" smtClean="0">
                <a:solidFill>
                  <a:srgbClr val="101010"/>
                </a:solidFill>
                <a:latin typeface="_museo"/>
              </a:rPr>
              <a:t/>
            </a:r>
            <a:br>
              <a:rPr lang="ru-RU" altLang="ru-RU" b="1" dirty="0" smtClean="0">
                <a:solidFill>
                  <a:srgbClr val="101010"/>
                </a:solidFill>
                <a:latin typeface="_museo"/>
              </a:rPr>
            </a:br>
            <a:r>
              <a:rPr lang="ru-RU" altLang="ru-RU" b="1" dirty="0">
                <a:solidFill>
                  <a:srgbClr val="101010"/>
                </a:solidFill>
                <a:latin typeface="_museo"/>
              </a:rPr>
              <a:t/>
            </a:r>
            <a:br>
              <a:rPr lang="ru-RU" altLang="ru-RU" b="1" dirty="0">
                <a:solidFill>
                  <a:srgbClr val="101010"/>
                </a:solidFill>
                <a:latin typeface="_museo"/>
              </a:rPr>
            </a:br>
            <a:r>
              <a:rPr lang="ru-RU" altLang="ru-RU" b="1" dirty="0" smtClean="0">
                <a:solidFill>
                  <a:srgbClr val="101010"/>
                </a:solidFill>
                <a:latin typeface="_museo"/>
              </a:rPr>
              <a:t>Схемы </a:t>
            </a:r>
            <a:r>
              <a:rPr lang="ru-RU" altLang="ru-RU" b="1" dirty="0">
                <a:solidFill>
                  <a:srgbClr val="101010"/>
                </a:solidFill>
                <a:latin typeface="_museo"/>
              </a:rPr>
              <a:t>создания рекламных текстов</a:t>
            </a:r>
            <a:br>
              <a:rPr lang="ru-RU" altLang="ru-RU" b="1" dirty="0">
                <a:solidFill>
                  <a:srgbClr val="101010"/>
                </a:solidFill>
                <a:latin typeface="_museo"/>
              </a:rPr>
            </a:br>
            <a:r>
              <a:rPr lang="ru-RU" altLang="ru-RU" sz="4800" dirty="0">
                <a:latin typeface="Arial" panose="020B0604020202020204" pitchFamily="34" charset="0"/>
              </a:rPr>
              <a:t/>
            </a:r>
            <a:br>
              <a:rPr lang="ru-RU" altLang="ru-RU" sz="4800" dirty="0">
                <a:latin typeface="Arial" panose="020B0604020202020204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61257" y="1015998"/>
          <a:ext cx="11654970" cy="5880927"/>
        </p:xfrm>
        <a:graphic>
          <a:graphicData uri="http://schemas.openxmlformats.org/drawingml/2006/table">
            <a:tbl>
              <a:tblPr/>
              <a:tblGrid>
                <a:gridCol w="3904713">
                  <a:extLst>
                    <a:ext uri="{9D8B030D-6E8A-4147-A177-3AD203B41FA5}">
                      <a16:colId xmlns:a16="http://schemas.microsoft.com/office/drawing/2014/main" val="2041569673"/>
                    </a:ext>
                  </a:extLst>
                </a:gridCol>
                <a:gridCol w="7750257">
                  <a:extLst>
                    <a:ext uri="{9D8B030D-6E8A-4147-A177-3AD203B41FA5}">
                      <a16:colId xmlns:a16="http://schemas.microsoft.com/office/drawing/2014/main" val="1840631857"/>
                    </a:ext>
                  </a:extLst>
                </a:gridCol>
              </a:tblGrid>
              <a:tr h="114942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Название схемы</a:t>
                      </a:r>
                      <a:endParaRPr lang="ru-RU" sz="1800" b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21976" marR="21976" marT="10988" marB="1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Особенности</a:t>
                      </a:r>
                      <a:endParaRPr lang="ru-RU" sz="1800" b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21976" marR="21976" marT="10988" marB="1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900473"/>
                  </a:ext>
                </a:extLst>
              </a:tr>
              <a:tr h="501992">
                <a:tc>
                  <a:txBody>
                    <a:bodyPr/>
                    <a:lstStyle/>
                    <a:p>
                      <a:pPr algn="l" fontAlgn="base"/>
                      <a:r>
                        <a:rPr lang="ru-RU" sz="2400" b="1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«Скользкая горка»</a:t>
                      </a:r>
                    </a:p>
                  </a:txBody>
                  <a:tcPr marL="21976" marR="21976" marT="10988" marB="1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800" b="0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 Дж.  </a:t>
                      </a:r>
                      <a:r>
                        <a:rPr lang="ru-RU" sz="1800" b="0" dirty="0" err="1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Шугерман</a:t>
                      </a:r>
                      <a:r>
                        <a:rPr lang="ru-RU" sz="1800" b="0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: увлекательное чтение.  </a:t>
                      </a:r>
                      <a:endParaRPr lang="ru-RU" sz="1800" b="0" dirty="0">
                        <a:solidFill>
                          <a:srgbClr val="101010"/>
                        </a:solidFill>
                        <a:effectLst/>
                        <a:latin typeface="+mn-lt"/>
                      </a:endParaRPr>
                    </a:p>
                  </a:txBody>
                  <a:tcPr marL="21976" marR="21976" marT="10988" marB="1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8104321"/>
                  </a:ext>
                </a:extLst>
              </a:tr>
              <a:tr h="126274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b="1" dirty="0" smtClean="0">
                          <a:solidFill>
                            <a:srgbClr val="DF2926"/>
                          </a:solidFill>
                          <a:effectLst/>
                          <a:latin typeface="+mn-lt"/>
                          <a:hlinkClick r:id="rId2"/>
                        </a:rPr>
                        <a:t>AIDA</a:t>
                      </a:r>
                      <a:endParaRPr lang="ru-RU" sz="2400" b="1" dirty="0" smtClean="0">
                        <a:solidFill>
                          <a:srgbClr val="DF2926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ru-RU" sz="2400" b="1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 классическая схема</a:t>
                      </a:r>
                      <a:endParaRPr lang="en-US" sz="2400" b="1" dirty="0">
                        <a:solidFill>
                          <a:srgbClr val="101010"/>
                        </a:solidFill>
                        <a:effectLst/>
                        <a:latin typeface="+mn-lt"/>
                      </a:endParaRPr>
                    </a:p>
                  </a:txBody>
                  <a:tcPr marL="21976" marR="21976" marT="10988" marB="1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800" b="0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А </a:t>
                      </a:r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— </a:t>
                      </a:r>
                      <a:r>
                        <a:rPr lang="ru-RU" sz="1800" b="1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Внимание.</a:t>
                      </a:r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 Цепляем </a:t>
                      </a:r>
                      <a:r>
                        <a:rPr lang="ru-RU" sz="1800" b="0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1800" b="0" dirty="0">
                        <a:solidFill>
                          <a:srgbClr val="10101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I </a:t>
                      </a:r>
                      <a:r>
                        <a:rPr lang="ru-RU" sz="1800" b="1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— Интерес</a:t>
                      </a:r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. Заинтересовываем </a:t>
                      </a:r>
                      <a:r>
                        <a:rPr lang="ru-RU" sz="1800" b="0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1800" b="0" dirty="0">
                        <a:solidFill>
                          <a:srgbClr val="10101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D — </a:t>
                      </a:r>
                      <a:r>
                        <a:rPr lang="ru-RU" sz="1800" b="1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Желание</a:t>
                      </a:r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. Убеждаем </a:t>
                      </a:r>
                      <a:r>
                        <a:rPr lang="ru-RU" sz="1800" b="0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1800" b="0" dirty="0">
                        <a:solidFill>
                          <a:srgbClr val="10101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A — </a:t>
                      </a:r>
                      <a:r>
                        <a:rPr lang="ru-RU" sz="1800" b="1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Действие.</a:t>
                      </a:r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 Подталкиваем </a:t>
                      </a:r>
                      <a:r>
                        <a:rPr lang="ru-RU" sz="1800" b="0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что-то </a:t>
                      </a:r>
                      <a:r>
                        <a:rPr lang="ru-RU" sz="1800" b="0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сделать </a:t>
                      </a:r>
                      <a:endParaRPr lang="ru-RU" sz="1800" b="0" dirty="0">
                        <a:solidFill>
                          <a:srgbClr val="101010"/>
                        </a:solidFill>
                        <a:effectLst/>
                        <a:latin typeface="+mn-lt"/>
                      </a:endParaRPr>
                    </a:p>
                  </a:txBody>
                  <a:tcPr marL="21976" marR="21976" marT="10988" marB="1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940088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b="1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PMHS (Pain– </a:t>
                      </a:r>
                      <a:r>
                        <a:rPr lang="en-US" sz="2400" b="1" dirty="0" err="1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MorePain</a:t>
                      </a:r>
                      <a:r>
                        <a:rPr lang="en-US" sz="2400" b="1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– Hope– Solution</a:t>
                      </a:r>
                      <a:r>
                        <a:rPr lang="en-US" sz="2400" b="1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ru-RU" sz="2400" b="1" dirty="0" smtClean="0">
                        <a:solidFill>
                          <a:srgbClr val="10101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ru-RU" sz="2400" b="1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Жестокая схема</a:t>
                      </a:r>
                      <a:endParaRPr lang="en-US" sz="2400" b="1" dirty="0">
                        <a:solidFill>
                          <a:srgbClr val="101010"/>
                        </a:solidFill>
                        <a:effectLst/>
                        <a:latin typeface="+mn-lt"/>
                      </a:endParaRPr>
                    </a:p>
                  </a:txBody>
                  <a:tcPr marL="21976" marR="21976" marT="10988" marB="1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800" b="0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 P </a:t>
                      </a:r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— </a:t>
                      </a:r>
                      <a:r>
                        <a:rPr lang="ru-RU" sz="1800" b="1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Задеваем </a:t>
                      </a:r>
                      <a:r>
                        <a:rPr lang="ru-RU" sz="1800" b="1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боль </a:t>
                      </a:r>
                      <a:r>
                        <a:rPr lang="ru-RU" sz="1800" b="0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человека:  </a:t>
                      </a:r>
                      <a:r>
                        <a:rPr lang="ru-RU" sz="1600" b="0" i="1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на </a:t>
                      </a:r>
                      <a:r>
                        <a:rPr lang="ru-RU" sz="1600" b="0" i="1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неисправных машинах рискуют погибнуть в аварии.</a:t>
                      </a:r>
                    </a:p>
                    <a:p>
                      <a:pPr algn="l" fontAlgn="base"/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M — </a:t>
                      </a:r>
                      <a:r>
                        <a:rPr lang="ru-RU" sz="1800" b="1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Усиливаем </a:t>
                      </a:r>
                      <a:r>
                        <a:rPr lang="ru-RU" sz="1800" b="1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боль</a:t>
                      </a:r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. Описываем последствия проблемы для клиента.</a:t>
                      </a:r>
                    </a:p>
                    <a:p>
                      <a:pPr algn="l" fontAlgn="base"/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H — </a:t>
                      </a:r>
                      <a:r>
                        <a:rPr lang="ru-RU" sz="1800" b="1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Даем </a:t>
                      </a:r>
                      <a:r>
                        <a:rPr lang="ru-RU" sz="1800" b="1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надежду</a:t>
                      </a:r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. Показываем, что решение есть.</a:t>
                      </a:r>
                    </a:p>
                    <a:p>
                      <a:pPr algn="l" fontAlgn="base"/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S — </a:t>
                      </a:r>
                      <a:r>
                        <a:rPr lang="ru-RU" sz="1800" b="1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Даем </a:t>
                      </a:r>
                      <a:r>
                        <a:rPr lang="ru-RU" sz="1800" b="1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решение</a:t>
                      </a:r>
                      <a:r>
                        <a:rPr lang="ru-RU" sz="1800" b="1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algn="l" fontAlgn="base"/>
                      <a:endParaRPr lang="ru-RU" sz="1800" b="1" dirty="0">
                        <a:solidFill>
                          <a:srgbClr val="101010"/>
                        </a:solidFill>
                        <a:effectLst/>
                        <a:latin typeface="+mn-lt"/>
                      </a:endParaRPr>
                    </a:p>
                  </a:txBody>
                  <a:tcPr marL="21976" marR="21976" marT="10988" marB="1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629608"/>
                  </a:ext>
                </a:extLst>
              </a:tr>
              <a:tr h="1033066">
                <a:tc>
                  <a:txBody>
                    <a:bodyPr/>
                    <a:lstStyle/>
                    <a:p>
                      <a:pPr algn="l" fontAlgn="base"/>
                      <a:r>
                        <a:rPr lang="ru-RU" sz="2400" b="1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РА</a:t>
                      </a:r>
                      <a:r>
                        <a:rPr lang="en-US" sz="2400" b="1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S (Problem — Attention — Solution)</a:t>
                      </a:r>
                    </a:p>
                  </a:txBody>
                  <a:tcPr marL="21976" marR="21976" marT="10988" marB="1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P </a:t>
                      </a:r>
                      <a:r>
                        <a:rPr lang="ru-RU" sz="1800" b="1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— Проблема</a:t>
                      </a:r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. Рассказываем </a:t>
                      </a:r>
                      <a:r>
                        <a:rPr lang="ru-RU" sz="1800" b="0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о проблеме, </a:t>
                      </a:r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можем показать жизнь клиента</a:t>
                      </a:r>
                    </a:p>
                    <a:p>
                      <a:pPr algn="l" fontAlgn="base"/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A — </a:t>
                      </a:r>
                      <a:r>
                        <a:rPr lang="ru-RU" sz="1800" b="1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Внимание</a:t>
                      </a:r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. Вызываем </a:t>
                      </a:r>
                      <a:r>
                        <a:rPr lang="ru-RU" sz="1800" b="0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интерес:    </a:t>
                      </a:r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все решаемо. </a:t>
                      </a:r>
                      <a:r>
                        <a:rPr lang="ru-RU" sz="1800" b="0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1800" b="0" dirty="0">
                        <a:solidFill>
                          <a:srgbClr val="10101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S — </a:t>
                      </a:r>
                      <a:r>
                        <a:rPr lang="ru-RU" sz="1800" b="1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Решение</a:t>
                      </a:r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ru-RU" sz="1800" b="0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 Призываем </a:t>
                      </a:r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к целевому </a:t>
                      </a:r>
                      <a:r>
                        <a:rPr lang="ru-RU" sz="1800" b="0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действию. </a:t>
                      </a:r>
                      <a:endParaRPr lang="ru-RU" sz="1800" b="0" dirty="0">
                        <a:solidFill>
                          <a:srgbClr val="101010"/>
                        </a:solidFill>
                        <a:effectLst/>
                        <a:latin typeface="+mn-lt"/>
                      </a:endParaRPr>
                    </a:p>
                  </a:txBody>
                  <a:tcPr marL="21976" marR="21976" marT="10988" marB="1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328405"/>
                  </a:ext>
                </a:extLst>
              </a:tr>
              <a:tr h="114941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b="1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SCH (Star – Chain – Hook)</a:t>
                      </a:r>
                    </a:p>
                  </a:txBody>
                  <a:tcPr marL="21976" marR="21976" marT="10988" marB="1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S — </a:t>
                      </a:r>
                      <a:r>
                        <a:rPr lang="ru-RU" sz="1800" b="1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Зажигаем </a:t>
                      </a:r>
                      <a:r>
                        <a:rPr lang="ru-RU" sz="1800" b="1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звезду</a:t>
                      </a:r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. Ваше предложение должно «зажечь» клиента.</a:t>
                      </a:r>
                    </a:p>
                    <a:p>
                      <a:pPr algn="l" fontAlgn="base"/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C </a:t>
                      </a:r>
                      <a:r>
                        <a:rPr lang="ru-RU" sz="1800" b="1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— </a:t>
                      </a:r>
                      <a:r>
                        <a:rPr lang="ru-RU" sz="1800" b="1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Цепь</a:t>
                      </a:r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ru-RU" sz="1800" b="0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Факты -  предложение </a:t>
                      </a:r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идеально подходит для пользователя.</a:t>
                      </a:r>
                    </a:p>
                    <a:p>
                      <a:pPr algn="l" fontAlgn="base"/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H — </a:t>
                      </a:r>
                      <a:r>
                        <a:rPr lang="ru-RU" sz="1800" b="1" dirty="0" smtClean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Крючок</a:t>
                      </a:r>
                      <a:r>
                        <a:rPr lang="ru-RU" sz="1800" b="0" dirty="0">
                          <a:solidFill>
                            <a:srgbClr val="101010"/>
                          </a:solidFill>
                          <a:effectLst/>
                          <a:latin typeface="+mn-lt"/>
                        </a:rPr>
                        <a:t>. Пишем призыв к действию</a:t>
                      </a:r>
                    </a:p>
                  </a:txBody>
                  <a:tcPr marL="21976" marR="21976" marT="10988" marB="1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76621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87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01010"/>
                </a:solidFill>
              </a:rPr>
              <a:t>PMHS</a:t>
            </a:r>
            <a:endParaRPr lang="ru-RU" dirty="0"/>
          </a:p>
        </p:txBody>
      </p:sp>
      <p:pic>
        <p:nvPicPr>
          <p:cNvPr id="2050" name="Picture 2" descr="https://kokoc.com/upload/blog/540/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25844"/>
            <a:ext cx="4043766" cy="5222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85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446"/>
          </a:xfrm>
        </p:spPr>
        <p:txBody>
          <a:bodyPr/>
          <a:lstStyle/>
          <a:p>
            <a:r>
              <a:rPr lang="ru-RU" dirty="0" smtClean="0"/>
              <a:t>Алгоритм составления рекламного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743" y="1757801"/>
            <a:ext cx="11190514" cy="5088391"/>
          </a:xfrm>
        </p:spPr>
        <p:txBody>
          <a:bodyPr>
            <a:normAutofit/>
          </a:bodyPr>
          <a:lstStyle/>
          <a:p>
            <a:pPr fontAlgn="base"/>
            <a:r>
              <a:rPr lang="ru-RU" b="1" dirty="0"/>
              <a:t>Решаем, где будет размещаться текст.</a:t>
            </a:r>
            <a:r>
              <a:rPr lang="ru-RU" dirty="0"/>
              <a:t> </a:t>
            </a:r>
            <a:r>
              <a:rPr lang="ru-RU" dirty="0" smtClean="0"/>
              <a:t> </a:t>
            </a:r>
            <a:endParaRPr lang="ru-RU" dirty="0"/>
          </a:p>
          <a:p>
            <a:pPr fontAlgn="base"/>
            <a:r>
              <a:rPr lang="ru-RU" b="1" dirty="0" smtClean="0"/>
              <a:t>Определяем целевую аудиторию. </a:t>
            </a:r>
            <a:r>
              <a:rPr lang="ru-RU" dirty="0"/>
              <a:t> </a:t>
            </a:r>
            <a:r>
              <a:rPr lang="ru-RU" b="1" dirty="0" smtClean="0"/>
              <a:t> </a:t>
            </a:r>
            <a:endParaRPr lang="ru-RU" dirty="0"/>
          </a:p>
          <a:p>
            <a:pPr fontAlgn="base"/>
            <a:r>
              <a:rPr lang="ru-RU" b="1" dirty="0"/>
              <a:t>Выбираем схему для рекламного объявления.</a:t>
            </a:r>
            <a:r>
              <a:rPr lang="ru-RU" dirty="0"/>
              <a:t> </a:t>
            </a:r>
            <a:r>
              <a:rPr lang="ru-RU" dirty="0" smtClean="0"/>
              <a:t> </a:t>
            </a:r>
            <a:endParaRPr lang="ru-RU" dirty="0"/>
          </a:p>
          <a:p>
            <a:pPr fontAlgn="base"/>
            <a:r>
              <a:rPr lang="ru-RU" b="1" dirty="0"/>
              <a:t>Составляем первый заголовок.</a:t>
            </a:r>
            <a:r>
              <a:rPr lang="ru-RU" dirty="0"/>
              <a:t> </a:t>
            </a:r>
            <a:r>
              <a:rPr lang="ru-RU" dirty="0" smtClean="0"/>
              <a:t> </a:t>
            </a:r>
            <a:endParaRPr lang="ru-RU" dirty="0"/>
          </a:p>
          <a:p>
            <a:pPr fontAlgn="base"/>
            <a:r>
              <a:rPr lang="ru-RU" b="1" dirty="0"/>
              <a:t>Составляем второй заголовок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endParaRPr lang="ru-RU" dirty="0"/>
          </a:p>
          <a:p>
            <a:pPr fontAlgn="base"/>
            <a:r>
              <a:rPr lang="ru-RU" b="1" dirty="0"/>
              <a:t>Пишем объявление. 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76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290286" y="701226"/>
            <a:ext cx="11713027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/>
            <a:r>
              <a:rPr lang="ru-RU" sz="2800" b="1" dirty="0" smtClean="0">
                <a:solidFill>
                  <a:srgbClr val="990000"/>
                </a:solidFill>
              </a:rPr>
              <a:t>Рекламный текст</a:t>
            </a:r>
            <a:r>
              <a:rPr lang="ru-RU" sz="2800" b="1" dirty="0" smtClean="0"/>
              <a:t> </a:t>
            </a:r>
            <a:r>
              <a:rPr lang="ru-RU" dirty="0" smtClean="0"/>
              <a:t>  </a:t>
            </a:r>
            <a:endParaRPr lang="ru-RU" dirty="0"/>
          </a:p>
          <a:p>
            <a:pPr indent="457200"/>
            <a:r>
              <a:rPr lang="ru-RU" i="1" dirty="0"/>
              <a:t>                                                                                            </a:t>
            </a:r>
            <a:r>
              <a:rPr lang="ru-RU" i="1" u="sng" dirty="0"/>
              <a:t> </a:t>
            </a:r>
            <a:r>
              <a:rPr lang="ru-RU" b="1" i="1" u="sng" dirty="0">
                <a:solidFill>
                  <a:srgbClr val="FF0000"/>
                </a:solidFill>
              </a:rPr>
              <a:t>чем от </a:t>
            </a:r>
            <a:r>
              <a:rPr lang="ru-RU" b="1" i="1" u="sng" dirty="0" err="1">
                <a:solidFill>
                  <a:srgbClr val="FF0000"/>
                </a:solidFill>
              </a:rPr>
              <a:t>информационой</a:t>
            </a:r>
            <a:r>
              <a:rPr lang="ru-RU" b="1" i="1" u="sng" dirty="0">
                <a:solidFill>
                  <a:srgbClr val="FF0000"/>
                </a:solidFill>
              </a:rPr>
              <a:t>?</a:t>
            </a:r>
          </a:p>
          <a:p>
            <a:pPr indent="457200"/>
            <a:r>
              <a:rPr lang="ru-RU" dirty="0"/>
              <a:t> о предмете, событии  </a:t>
            </a:r>
            <a:r>
              <a:rPr lang="ru-RU" b="1" dirty="0"/>
              <a:t>не всегда подробно </a:t>
            </a:r>
          </a:p>
          <a:p>
            <a:pPr indent="457200"/>
            <a:r>
              <a:rPr lang="ru-RU" b="1" dirty="0"/>
              <a:t>                                                    всегда ярко-образно, призывает купить, поддержать.</a:t>
            </a:r>
            <a:endParaRPr lang="ru-RU" dirty="0"/>
          </a:p>
          <a:p>
            <a:pPr indent="457200" algn="ctr"/>
            <a:r>
              <a:rPr lang="ru-RU" dirty="0">
                <a:solidFill>
                  <a:srgbClr val="990000"/>
                </a:solidFill>
              </a:rPr>
              <a:t>Правила?</a:t>
            </a:r>
            <a:r>
              <a:rPr lang="ru-RU" dirty="0"/>
              <a:t> </a:t>
            </a:r>
          </a:p>
          <a:p>
            <a:pPr indent="457200">
              <a:buFontTx/>
              <a:buChar char="•"/>
            </a:pPr>
            <a:r>
              <a:rPr lang="ru-RU" sz="2400" dirty="0"/>
              <a:t>Назовите предмет…</a:t>
            </a:r>
          </a:p>
          <a:p>
            <a:pPr indent="457200">
              <a:buFontTx/>
              <a:buChar char="•"/>
            </a:pPr>
            <a:r>
              <a:rPr lang="ru-RU" sz="2400" dirty="0"/>
              <a:t>При возможности покажите</a:t>
            </a:r>
          </a:p>
          <a:p>
            <a:pPr indent="457200">
              <a:buFontTx/>
              <a:buChar char="•"/>
            </a:pPr>
            <a:r>
              <a:rPr lang="ru-RU" sz="2400" dirty="0"/>
              <a:t>Расскажите о назначении, устройстве</a:t>
            </a:r>
            <a:r>
              <a:rPr lang="ru-RU" dirty="0"/>
              <a:t>, </a:t>
            </a:r>
            <a:r>
              <a:rPr lang="ru-RU" b="1" dirty="0"/>
              <a:t>для чего?</a:t>
            </a:r>
          </a:p>
          <a:p>
            <a:pPr indent="457200">
              <a:buFontTx/>
              <a:buChar char="•"/>
            </a:pPr>
            <a:r>
              <a:rPr lang="ru-RU" sz="2400" dirty="0"/>
              <a:t>Назовите преимущества: лучше, чем другие </a:t>
            </a:r>
            <a:r>
              <a:rPr lang="ru-RU" b="1" dirty="0"/>
              <a:t>этот ранец легче на 500 граммов</a:t>
            </a:r>
            <a:endParaRPr lang="ru-RU" dirty="0"/>
          </a:p>
          <a:p>
            <a:pPr indent="457200">
              <a:buFontTx/>
              <a:buChar char="•"/>
            </a:pPr>
            <a:r>
              <a:rPr lang="ru-RU" sz="2400" dirty="0"/>
              <a:t>Назовите выгоды от его приобретения </a:t>
            </a:r>
            <a:r>
              <a:rPr lang="ru-RU" b="1" dirty="0"/>
              <a:t>купите в августе, обойдется на 15 рублей дешевле.</a:t>
            </a:r>
            <a:endParaRPr lang="ru-RU" dirty="0"/>
          </a:p>
          <a:p>
            <a:pPr indent="457200">
              <a:buFontTx/>
              <a:buChar char="•"/>
            </a:pPr>
            <a:r>
              <a:rPr lang="ru-RU" sz="2400" dirty="0"/>
              <a:t>Используйте слова с положит оценкой   </a:t>
            </a:r>
            <a:r>
              <a:rPr lang="ru-RU" b="1" dirty="0"/>
              <a:t>толстяк – это сила, мужики!</a:t>
            </a:r>
            <a:endParaRPr lang="ru-RU" dirty="0"/>
          </a:p>
          <a:p>
            <a:pPr indent="457200">
              <a:buFontTx/>
              <a:buChar char="•"/>
            </a:pPr>
            <a:r>
              <a:rPr lang="ru-RU" sz="2400" dirty="0"/>
              <a:t>Говорите эмоционально и дружелюбно</a:t>
            </a:r>
            <a:r>
              <a:rPr lang="ru-RU" dirty="0"/>
              <a:t>,</a:t>
            </a:r>
          </a:p>
          <a:p>
            <a:pPr indent="457200">
              <a:buFontTx/>
              <a:buChar char="•"/>
            </a:pPr>
            <a:r>
              <a:rPr lang="ru-RU" dirty="0"/>
              <a:t> </a:t>
            </a:r>
            <a:r>
              <a:rPr lang="ru-RU" sz="2400" dirty="0"/>
              <a:t>Расскажите о тех, кто пользовался</a:t>
            </a:r>
            <a:r>
              <a:rPr lang="ru-RU" dirty="0"/>
              <a:t>. </a:t>
            </a:r>
            <a:r>
              <a:rPr lang="ru-RU" b="1" dirty="0"/>
              <a:t>Стоматологи советуют</a:t>
            </a:r>
            <a:endParaRPr lang="ru-RU" dirty="0"/>
          </a:p>
          <a:p>
            <a:pPr indent="457200">
              <a:buFontTx/>
              <a:buChar char="•"/>
            </a:pPr>
            <a:r>
              <a:rPr lang="ru-RU" sz="2400" dirty="0"/>
              <a:t>Закончите советом, призывом, рекомендацией</a:t>
            </a:r>
            <a:r>
              <a:rPr lang="ru-RU" sz="2400" b="1" dirty="0"/>
              <a:t>. </a:t>
            </a:r>
            <a:r>
              <a:rPr lang="ru-RU" b="1" dirty="0"/>
              <a:t>Все в магазин спорт! Я уже купил!</a:t>
            </a:r>
            <a:endParaRPr lang="ru-RU" dirty="0"/>
          </a:p>
          <a:p>
            <a:pPr indent="457200" eaLnBrk="0" hangingPunct="0">
              <a:buFontTx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296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ED62EA-DCD8-4151-82F8-314A24F2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Задание для подготовки информационной речи – не </a:t>
            </a:r>
            <a:r>
              <a:rPr lang="ru-RU" b="1" dirty="0" smtClean="0"/>
              <a:t>менее 3 </a:t>
            </a:r>
            <a:r>
              <a:rPr lang="ru-RU" b="1" dirty="0"/>
              <a:t>минут!!!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E514F0-9596-4669-90B1-AD9C28938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Устное сообщение о подготовке к зачету по курсу </a:t>
            </a:r>
            <a:r>
              <a:rPr lang="ru-RU" sz="3600" i="1" dirty="0" smtClean="0"/>
              <a:t>Деловая коммуникация</a:t>
            </a:r>
          </a:p>
          <a:p>
            <a:r>
              <a:rPr lang="ru-RU" sz="3600" dirty="0" smtClean="0"/>
              <a:t>Устное </a:t>
            </a:r>
            <a:r>
              <a:rPr lang="ru-RU" sz="3600" dirty="0"/>
              <a:t>объявление-реклама концерта любимого композитора</a:t>
            </a:r>
            <a:r>
              <a:rPr lang="ru-RU" sz="3600" dirty="0" smtClean="0"/>
              <a:t>.</a:t>
            </a:r>
          </a:p>
          <a:p>
            <a:endParaRPr lang="ru-RU" sz="3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49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 текст, а интернет-информация!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Концерт камерного оркестра «</a:t>
            </a:r>
            <a:r>
              <a:rPr lang="ru-RU" b="1" dirty="0" err="1"/>
              <a:t>Туркистон</a:t>
            </a:r>
            <a:r>
              <a:rPr lang="ru-RU" b="1" dirty="0"/>
              <a:t>»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В большом зале Государственной Консерватории Узбекистана состоится концерт инструментальной музыки камерного оркестра «</a:t>
            </a:r>
            <a:r>
              <a:rPr lang="ru-RU" b="1" dirty="0" err="1"/>
              <a:t>Туркистон</a:t>
            </a:r>
            <a:r>
              <a:rPr lang="ru-RU" b="1" dirty="0"/>
              <a:t>».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В программе концерта прозвучат сочинения французского композитора К. Сен-Санса, а также состоится мировая премьера «Кончерто гроссо №2» </a:t>
            </a:r>
            <a:r>
              <a:rPr lang="ru-RU" b="1" dirty="0" err="1"/>
              <a:t>Д.Вареласа</a:t>
            </a:r>
            <a:r>
              <a:rPr lang="ru-RU" b="1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Дирижёр: художественный руководитель коллектива, заслуженный деятель искусств Узбекистана </a:t>
            </a:r>
            <a:r>
              <a:rPr lang="ru-RU" b="1" dirty="0" err="1"/>
              <a:t>Элдар</a:t>
            </a:r>
            <a:r>
              <a:rPr lang="ru-RU" b="1" dirty="0"/>
              <a:t> Азимов.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Ведущий: заслуженный работник культуры Узбекистана, профессор Инесса </a:t>
            </a:r>
            <a:r>
              <a:rPr lang="ru-RU" b="1" dirty="0" err="1"/>
              <a:t>Гульзарова</a:t>
            </a:r>
            <a:r>
              <a:rPr lang="ru-RU" b="1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Стоимость билетов: от 25 000 до 100 000 </a:t>
            </a:r>
            <a:r>
              <a:rPr lang="ru-RU" b="1" dirty="0" err="1"/>
              <a:t>сумов</a:t>
            </a:r>
            <a:r>
              <a:rPr lang="ru-RU" b="1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Билеты можно приобрести в кассе Консерватории или на сайте iticket.uz.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Телефоны для справок: (+998) 71−239−4653, (+998) 71−207−1071, (+998) 71−207−2072.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08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оценки рекламного выступления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821306"/>
              </p:ext>
            </p:extLst>
          </p:nvPr>
        </p:nvGraphicFramePr>
        <p:xfrm>
          <a:off x="362856" y="1422401"/>
          <a:ext cx="11698516" cy="4892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4806">
                  <a:extLst>
                    <a:ext uri="{9D8B030D-6E8A-4147-A177-3AD203B41FA5}">
                      <a16:colId xmlns:a16="http://schemas.microsoft.com/office/drawing/2014/main" val="2165759369"/>
                    </a:ext>
                  </a:extLst>
                </a:gridCol>
                <a:gridCol w="4231881">
                  <a:extLst>
                    <a:ext uri="{9D8B030D-6E8A-4147-A177-3AD203B41FA5}">
                      <a16:colId xmlns:a16="http://schemas.microsoft.com/office/drawing/2014/main" val="537798332"/>
                    </a:ext>
                  </a:extLst>
                </a:gridCol>
                <a:gridCol w="1030514">
                  <a:extLst>
                    <a:ext uri="{9D8B030D-6E8A-4147-A177-3AD203B41FA5}">
                      <a16:colId xmlns:a16="http://schemas.microsoft.com/office/drawing/2014/main" val="1724681779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17225017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630853391"/>
                    </a:ext>
                  </a:extLst>
                </a:gridCol>
                <a:gridCol w="856343">
                  <a:extLst>
                    <a:ext uri="{9D8B030D-6E8A-4147-A177-3AD203B41FA5}">
                      <a16:colId xmlns:a16="http://schemas.microsoft.com/office/drawing/2014/main" val="1728861838"/>
                    </a:ext>
                  </a:extLst>
                </a:gridCol>
                <a:gridCol w="841829">
                  <a:extLst>
                    <a:ext uri="{9D8B030D-6E8A-4147-A177-3AD203B41FA5}">
                      <a16:colId xmlns:a16="http://schemas.microsoft.com/office/drawing/2014/main" val="1865043710"/>
                    </a:ext>
                  </a:extLst>
                </a:gridCol>
                <a:gridCol w="537029">
                  <a:extLst>
                    <a:ext uri="{9D8B030D-6E8A-4147-A177-3AD203B41FA5}">
                      <a16:colId xmlns:a16="http://schemas.microsoft.com/office/drawing/2014/main" val="1525325336"/>
                    </a:ext>
                  </a:extLst>
                </a:gridCol>
              </a:tblGrid>
              <a:tr h="571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>
                          <a:solidFill>
                            <a:srgbClr val="FFFF00"/>
                          </a:solidFill>
                          <a:effectLst/>
                        </a:rPr>
                        <a:t>Вступление: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ru-RU" sz="1400" b="1" kern="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>
                          <a:solidFill>
                            <a:srgbClr val="FFFF00"/>
                          </a:solidFill>
                          <a:effectLst/>
                        </a:rPr>
                        <a:t>Структура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ru-RU" sz="1400" b="1" kern="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>
                          <a:solidFill>
                            <a:srgbClr val="FFFF00"/>
                          </a:solidFill>
                          <a:effectLst/>
                        </a:rPr>
                        <a:t>Заключение </a:t>
                      </a:r>
                      <a:endParaRPr lang="ru-RU" sz="1400" b="1" kern="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>
                          <a:solidFill>
                            <a:srgbClr val="FFFF00"/>
                          </a:solidFill>
                          <a:effectLst/>
                        </a:rPr>
                        <a:t>Соответствие поведения роли</a:t>
                      </a:r>
                      <a:endParaRPr lang="ru-RU" sz="1400" b="1" kern="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>
                          <a:solidFill>
                            <a:srgbClr val="FFFF00"/>
                          </a:solidFill>
                          <a:effectLst/>
                        </a:rPr>
                        <a:t>Говорение </a:t>
                      </a:r>
                      <a:endParaRPr lang="ru-RU" sz="1400" b="1" kern="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>
                          <a:solidFill>
                            <a:srgbClr val="FFFF00"/>
                          </a:solidFill>
                          <a:effectLst/>
                        </a:rPr>
                        <a:t>Техника речи</a:t>
                      </a:r>
                      <a:endParaRPr lang="ru-RU" sz="1400" b="1" kern="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 err="1">
                          <a:solidFill>
                            <a:srgbClr val="FFFF00"/>
                          </a:solidFill>
                          <a:effectLst/>
                        </a:rPr>
                        <a:t>Регла</a:t>
                      </a:r>
                      <a:r>
                        <a:rPr lang="ru-RU" sz="1400" b="1" kern="100" dirty="0">
                          <a:solidFill>
                            <a:srgbClr val="FFFF00"/>
                          </a:solidFill>
                          <a:effectLst/>
                        </a:rPr>
                        <a:t>-мент </a:t>
                      </a:r>
                      <a:endParaRPr lang="ru-RU" sz="1400" b="1" kern="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00" dirty="0">
                          <a:solidFill>
                            <a:srgbClr val="FFFF00"/>
                          </a:solidFill>
                          <a:effectLst/>
                        </a:rPr>
                        <a:t>Примечание </a:t>
                      </a:r>
                      <a:endParaRPr lang="ru-RU" sz="1400" b="1" kern="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3469520929"/>
                  </a:ext>
                </a:extLst>
              </a:tr>
              <a:tr h="4218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</a:rPr>
                        <a:t>Соответствие аудитории Обращения+ Приема привлечения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</a:rPr>
                        <a:t>внимания </a:t>
                      </a:r>
                      <a:r>
                        <a:rPr lang="ru-RU" sz="1600" kern="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r>
                        <a:rPr lang="ru-RU" sz="1600" kern="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 smtClean="0"/>
                        <a:t>Заголовок</a:t>
                      </a:r>
                      <a:r>
                        <a:rPr lang="ru-RU" sz="1600" dirty="0" smtClean="0"/>
                        <a:t>  </a:t>
                      </a:r>
                    </a:p>
                    <a:p>
                      <a:r>
                        <a:rPr lang="ru-RU" sz="1600" b="1" dirty="0" smtClean="0"/>
                        <a:t>Подзаголовок </a:t>
                      </a:r>
                      <a:r>
                        <a:rPr lang="ru-RU" sz="1600" dirty="0" smtClean="0"/>
                        <a:t>  </a:t>
                      </a:r>
                    </a:p>
                    <a:p>
                      <a:r>
                        <a:rPr lang="ru-RU" sz="1600" b="1" dirty="0" smtClean="0"/>
                        <a:t>Лид</a:t>
                      </a:r>
                      <a:r>
                        <a:rPr lang="ru-RU" sz="1600" dirty="0" smtClean="0"/>
                        <a:t> —  </a:t>
                      </a:r>
                    </a:p>
                    <a:p>
                      <a:r>
                        <a:rPr lang="ru-RU" sz="1600" b="1" dirty="0" smtClean="0"/>
                        <a:t>Основной текст </a:t>
                      </a:r>
                      <a:r>
                        <a:rPr lang="ru-RU" sz="1600" dirty="0" smtClean="0"/>
                        <a:t> </a:t>
                      </a:r>
                    </a:p>
                    <a:p>
                      <a:r>
                        <a:rPr lang="ru-RU" sz="1600" b="1" dirty="0" smtClean="0"/>
                        <a:t>Слоган или заключительный абзац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Содержание: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Назовите, покажите  предмет…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 назначение, устройство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  преимущества,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 выгоды от его приобретения ,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b="1" dirty="0" smtClean="0"/>
                        <a:t> </a:t>
                      </a:r>
                      <a:r>
                        <a:rPr lang="ru-RU" sz="1600" dirty="0" smtClean="0"/>
                        <a:t>о тех, кто пользовался.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Используйте слова с положит оценкой   </a:t>
                      </a:r>
                      <a:r>
                        <a:rPr lang="ru-RU" sz="1600" b="1" dirty="0" smtClean="0"/>
                        <a:t> </a:t>
                      </a:r>
                      <a:endParaRPr lang="ru-RU" sz="160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 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kern="100" dirty="0" smtClean="0">
                          <a:solidFill>
                            <a:schemeClr val="tx1"/>
                          </a:solidFill>
                          <a:effectLst/>
                        </a:rPr>
                        <a:t>призыв купить, воспользоваться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</a:rPr>
                        <a:t>Искренность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</a:rPr>
                        <a:t>Эмоциональность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</a:rPr>
                        <a:t>Оригинальность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kern="100" dirty="0" err="1">
                          <a:solidFill>
                            <a:schemeClr val="tx1"/>
                          </a:solidFill>
                          <a:effectLst/>
                        </a:rPr>
                        <a:t>Контактирование</a:t>
                      </a: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kern="100" dirty="0" smtClean="0">
                          <a:solidFill>
                            <a:schemeClr val="tx1"/>
                          </a:solidFill>
                          <a:effectLst/>
                        </a:rPr>
                        <a:t> со </a:t>
                      </a:r>
                      <a:r>
                        <a:rPr lang="ru-RU" sz="160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сслушателями</a:t>
                      </a:r>
                      <a:r>
                        <a:rPr lang="ru-RU" sz="1600" kern="100" dirty="0" smtClean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ru-RU" sz="1600" u="sng" kern="100" dirty="0">
                          <a:solidFill>
                            <a:schemeClr val="tx1"/>
                          </a:solidFill>
                          <a:effectLst/>
                        </a:rPr>
                        <a:t>зрительное,</a:t>
                      </a: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u="sng" kern="100" dirty="0">
                          <a:solidFill>
                            <a:schemeClr val="tx1"/>
                          </a:solidFill>
                          <a:effectLst/>
                        </a:rPr>
                        <a:t>словесное </a:t>
                      </a: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</a:rPr>
                        <a:t>(приемы </a:t>
                      </a:r>
                      <a:r>
                        <a:rPr lang="ru-RU" sz="1600" kern="100" dirty="0" err="1">
                          <a:solidFill>
                            <a:schemeClr val="tx1"/>
                          </a:solidFill>
                          <a:effectLst/>
                        </a:rPr>
                        <a:t>диалогизации</a:t>
                      </a:r>
                      <a:r>
                        <a:rPr lang="ru-RU" sz="160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Говорите дружелюбно,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</a:rPr>
                        <a:t>Темп, гром-кость, дикция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</a:rPr>
                        <a:t>2-3  минуты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extLst>
                  <a:ext uri="{0D108BD9-81ED-4DB2-BD59-A6C34878D82A}">
                    <a16:rowId xmlns:a16="http://schemas.microsoft.com/office/drawing/2014/main" val="3419011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3875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755</Words>
  <Application>Microsoft Office PowerPoint</Application>
  <PresentationFormat>Широкоэкранный</PresentationFormat>
  <Paragraphs>119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_museo</vt:lpstr>
      <vt:lpstr>Arial</vt:lpstr>
      <vt:lpstr>Calibri</vt:lpstr>
      <vt:lpstr>Calibri Light</vt:lpstr>
      <vt:lpstr>Times New Roman</vt:lpstr>
      <vt:lpstr>Тема Office</vt:lpstr>
      <vt:lpstr>Реклама = информировать + воздействие</vt:lpstr>
      <vt:lpstr>Виды рекламных текстов </vt:lpstr>
      <vt:lpstr>  Схемы создания рекламных текстов  </vt:lpstr>
      <vt:lpstr>PMHS</vt:lpstr>
      <vt:lpstr>Алгоритм составления рекламного текста</vt:lpstr>
      <vt:lpstr>Презентация PowerPoint</vt:lpstr>
      <vt:lpstr>Задание для подготовки информационной речи – не менее 3 минут!!!</vt:lpstr>
      <vt:lpstr>Не текст, а интернет-информация!</vt:lpstr>
      <vt:lpstr>Схема оценки рекламного выступления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Реклама = информировать + воздействие</dc:title>
  <dc:creator>ольга будко</dc:creator>
  <cp:lastModifiedBy>ольга будко</cp:lastModifiedBy>
  <cp:revision>2</cp:revision>
  <dcterms:created xsi:type="dcterms:W3CDTF">2023-12-13T19:28:35Z</dcterms:created>
  <dcterms:modified xsi:type="dcterms:W3CDTF">2023-12-13T19:40:24Z</dcterms:modified>
</cp:coreProperties>
</file>