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8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3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3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0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9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9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5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3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1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11EB-D329-41AC-A27B-AABF4C979710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7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1" cy="687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25" y="2571403"/>
            <a:ext cx="8972550" cy="1727905"/>
          </a:xfrm>
          <a:prstGeom prst="rect">
            <a:avLst/>
          </a:prstGeom>
          <a:noFill/>
        </p:spPr>
        <p:txBody>
          <a:bodyPr wrap="square" lIns="65274" tIns="32637" rIns="65274" bIns="32637" rtlCol="0">
            <a:spAutoFit/>
          </a:bodyPr>
          <a:lstStyle/>
          <a:p>
            <a:pPr algn="ctr"/>
            <a:r>
              <a:rPr lang="ru-RU" sz="36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Плитка для внутренней </a:t>
            </a:r>
            <a:br>
              <a:rPr lang="ru-RU" sz="36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облицовки стен. </a:t>
            </a:r>
            <a:br>
              <a:rPr lang="ru-RU" sz="36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Плитка для пола и фасадная плитка</a:t>
            </a:r>
          </a:p>
        </p:txBody>
      </p:sp>
    </p:spTree>
    <p:extLst>
      <p:ext uri="{BB962C8B-B14F-4D97-AF65-F5344CB8AC3E}">
        <p14:creationId xmlns:p14="http://schemas.microsoft.com/office/powerpoint/2010/main" val="253948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6"/>
            <a:ext cx="9173853" cy="68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DC60E-584E-4BF0-9D80-D1BBA07824FA}"/>
              </a:ext>
            </a:extLst>
          </p:cNvPr>
          <p:cNvSpPr txBox="1"/>
          <p:nvPr/>
        </p:nvSpPr>
        <p:spPr>
          <a:xfrm>
            <a:off x="530676" y="30154"/>
            <a:ext cx="709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 получения фасадной плитки и 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плитки для полов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97BA6-5FD2-4483-A6EF-C14EC5C8A957}"/>
              </a:ext>
            </a:extLst>
          </p:cNvPr>
          <p:cNvSpPr txBox="1"/>
          <p:nvPr/>
        </p:nvSpPr>
        <p:spPr>
          <a:xfrm>
            <a:off x="3582100" y="832338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плавней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93E9E-4F9E-457D-A39B-B319BEB30301}"/>
              </a:ext>
            </a:extLst>
          </p:cNvPr>
          <p:cNvSpPr txBox="1"/>
          <p:nvPr/>
        </p:nvSpPr>
        <p:spPr>
          <a:xfrm>
            <a:off x="3582100" y="1472883"/>
            <a:ext cx="153518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Бегуны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2AF1E-4EBC-4BF5-95C9-F58FB92F9E82}"/>
              </a:ext>
            </a:extLst>
          </p:cNvPr>
          <p:cNvSpPr txBox="1"/>
          <p:nvPr/>
        </p:nvSpPr>
        <p:spPr>
          <a:xfrm>
            <a:off x="3582100" y="1150312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Щековая дробилка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6B138A-D6F2-4764-80F6-09ED562B9560}"/>
              </a:ext>
            </a:extLst>
          </p:cNvPr>
          <p:cNvSpPr txBox="1"/>
          <p:nvPr/>
        </p:nvSpPr>
        <p:spPr>
          <a:xfrm>
            <a:off x="3582100" y="1784201"/>
            <a:ext cx="153518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Шаровая мельница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85448-0A8D-4585-9E85-277226C03656}"/>
              </a:ext>
            </a:extLst>
          </p:cNvPr>
          <p:cNvSpPr txBox="1"/>
          <p:nvPr/>
        </p:nvSpPr>
        <p:spPr>
          <a:xfrm>
            <a:off x="3582100" y="2096216"/>
            <a:ext cx="153518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Ситовое обогащение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ACF953-074A-4A66-BED4-B95E190E2412}"/>
              </a:ext>
            </a:extLst>
          </p:cNvPr>
          <p:cNvSpPr txBox="1"/>
          <p:nvPr/>
        </p:nvSpPr>
        <p:spPr>
          <a:xfrm>
            <a:off x="3582100" y="2417667"/>
            <a:ext cx="153518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Электромагнитное обогащение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5CFE36-19A4-4549-A70C-CBE039AB6B55}"/>
              </a:ext>
            </a:extLst>
          </p:cNvPr>
          <p:cNvSpPr txBox="1"/>
          <p:nvPr/>
        </p:nvSpPr>
        <p:spPr>
          <a:xfrm>
            <a:off x="3582099" y="2744853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 смешения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9BB9EB-685D-447B-8187-C3AE34FCD64A}"/>
              </a:ext>
            </a:extLst>
          </p:cNvPr>
          <p:cNvSpPr txBox="1"/>
          <p:nvPr/>
        </p:nvSpPr>
        <p:spPr>
          <a:xfrm>
            <a:off x="3582099" y="3072039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Ситовое обогащение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BDCC6-3517-4AFD-9C6A-3B00F5AB2424}"/>
              </a:ext>
            </a:extLst>
          </p:cNvPr>
          <p:cNvSpPr txBox="1"/>
          <p:nvPr/>
        </p:nvSpPr>
        <p:spPr>
          <a:xfrm>
            <a:off x="3582099" y="3387537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Электромагнитное обогащение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D733BC-C8D4-43E8-8F32-7F5DD7ECA264}"/>
              </a:ext>
            </a:extLst>
          </p:cNvPr>
          <p:cNvSpPr txBox="1"/>
          <p:nvPr/>
        </p:nvSpPr>
        <p:spPr>
          <a:xfrm>
            <a:off x="3582098" y="3705505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Расходный бассейн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CBF335-414F-4DAF-9551-830430C99682}"/>
              </a:ext>
            </a:extLst>
          </p:cNvPr>
          <p:cNvSpPr txBox="1"/>
          <p:nvPr/>
        </p:nvSpPr>
        <p:spPr>
          <a:xfrm>
            <a:off x="3582098" y="4009283"/>
            <a:ext cx="15351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Башенная распылительная сушилка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A9B70-68C6-4FC3-AF5F-77716DD2A4EF}"/>
              </a:ext>
            </a:extLst>
          </p:cNvPr>
          <p:cNvSpPr txBox="1"/>
          <p:nvPr/>
        </p:nvSpPr>
        <p:spPr>
          <a:xfrm>
            <a:off x="3582097" y="4450713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Вертикальная сушилка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FC0E3A-A7B8-40ED-83BC-317836A643FB}"/>
              </a:ext>
            </a:extLst>
          </p:cNvPr>
          <p:cNvSpPr txBox="1"/>
          <p:nvPr/>
        </p:nvSpPr>
        <p:spPr>
          <a:xfrm>
            <a:off x="3582097" y="4777775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Глазурование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D9E88E-3EB2-474D-855E-8CF354DEFC2C}"/>
              </a:ext>
            </a:extLst>
          </p:cNvPr>
          <p:cNvSpPr txBox="1"/>
          <p:nvPr/>
        </p:nvSpPr>
        <p:spPr>
          <a:xfrm>
            <a:off x="3582095" y="6070825"/>
            <a:ext cx="1535182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готовой продукции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D68956-4D17-43FB-AF80-7726F1E9035D}"/>
              </a:ext>
            </a:extLst>
          </p:cNvPr>
          <p:cNvSpPr txBox="1"/>
          <p:nvPr/>
        </p:nvSpPr>
        <p:spPr>
          <a:xfrm>
            <a:off x="3582095" y="5751825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E05020-D1BB-4399-A66A-7C0D1008C8A7}"/>
              </a:ext>
            </a:extLst>
          </p:cNvPr>
          <p:cNvSpPr txBox="1"/>
          <p:nvPr/>
        </p:nvSpPr>
        <p:spPr>
          <a:xfrm>
            <a:off x="3582096" y="5415744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Скоростная роликовая печь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2E1AF2-6EF5-4F6F-8AD9-D9D4E6EED039}"/>
              </a:ext>
            </a:extLst>
          </p:cNvPr>
          <p:cNvSpPr txBox="1"/>
          <p:nvPr/>
        </p:nvSpPr>
        <p:spPr>
          <a:xfrm>
            <a:off x="3582096" y="5099226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Декорирование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66B1EF-3699-4EDD-8208-3B3D9629CF94}"/>
              </a:ext>
            </a:extLst>
          </p:cNvPr>
          <p:cNvSpPr txBox="1"/>
          <p:nvPr/>
        </p:nvSpPr>
        <p:spPr>
          <a:xfrm>
            <a:off x="1567343" y="832338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сырья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E3892B-12A3-4C76-B66A-FDAD2BA8A962}"/>
              </a:ext>
            </a:extLst>
          </p:cNvPr>
          <p:cNvSpPr txBox="1"/>
          <p:nvPr/>
        </p:nvSpPr>
        <p:spPr>
          <a:xfrm>
            <a:off x="5598254" y="832338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отощителей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C5A13B-4C04-4D26-A992-9384512E4495}"/>
              </a:ext>
            </a:extLst>
          </p:cNvPr>
          <p:cNvSpPr txBox="1"/>
          <p:nvPr/>
        </p:nvSpPr>
        <p:spPr>
          <a:xfrm>
            <a:off x="1567343" y="1142269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Стругач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59511B-E1BD-4920-AF99-48A51FD4D22F}"/>
              </a:ext>
            </a:extLst>
          </p:cNvPr>
          <p:cNvSpPr txBox="1"/>
          <p:nvPr/>
        </p:nvSpPr>
        <p:spPr>
          <a:xfrm>
            <a:off x="1567343" y="1450674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Пропеллерная мешалка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A520A9-8074-4E75-A7D2-5D197A6228F1}"/>
              </a:ext>
            </a:extLst>
          </p:cNvPr>
          <p:cNvSpPr txBox="1"/>
          <p:nvPr/>
        </p:nvSpPr>
        <p:spPr>
          <a:xfrm>
            <a:off x="1567342" y="1781151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Вибросита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62692F-0FFD-437E-BB8E-8E5E53685B36}"/>
              </a:ext>
            </a:extLst>
          </p:cNvPr>
          <p:cNvSpPr txBox="1"/>
          <p:nvPr/>
        </p:nvSpPr>
        <p:spPr>
          <a:xfrm>
            <a:off x="1567341" y="2094132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Электромагнитное обогащение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ACF37C-CA51-4D8E-A321-3CCAE76EB98E}"/>
              </a:ext>
            </a:extLst>
          </p:cNvPr>
          <p:cNvSpPr txBox="1"/>
          <p:nvPr/>
        </p:nvSpPr>
        <p:spPr>
          <a:xfrm>
            <a:off x="5596857" y="1153362"/>
            <a:ext cx="15351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Сито-бурат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68EB2E77-D3DC-45C2-92F6-78C53B3BC215}"/>
              </a:ext>
            </a:extLst>
          </p:cNvPr>
          <p:cNvCxnSpPr/>
          <p:nvPr/>
        </p:nvCxnSpPr>
        <p:spPr>
          <a:xfrm>
            <a:off x="4349686" y="1047782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99959641-E47B-418C-896C-7521D0623E84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349686" y="1382533"/>
            <a:ext cx="6" cy="90350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D775434B-3AB0-4D2B-B305-8D3A74E0BEAA}"/>
              </a:ext>
            </a:extLst>
          </p:cNvPr>
          <p:cNvCxnSpPr/>
          <p:nvPr/>
        </p:nvCxnSpPr>
        <p:spPr>
          <a:xfrm>
            <a:off x="4373443" y="4683288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904B723-E1D9-4045-A165-CDB89A4B0335}"/>
              </a:ext>
            </a:extLst>
          </p:cNvPr>
          <p:cNvCxnSpPr/>
          <p:nvPr/>
        </p:nvCxnSpPr>
        <p:spPr>
          <a:xfrm>
            <a:off x="4373443" y="4347837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BDCFA5FF-517C-4D24-A17A-ABC21CDDB526}"/>
              </a:ext>
            </a:extLst>
          </p:cNvPr>
          <p:cNvCxnSpPr/>
          <p:nvPr/>
        </p:nvCxnSpPr>
        <p:spPr>
          <a:xfrm>
            <a:off x="4373443" y="3919177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A4CFFE54-CF0D-45FD-A020-4A722C3A711B}"/>
              </a:ext>
            </a:extLst>
          </p:cNvPr>
          <p:cNvCxnSpPr/>
          <p:nvPr/>
        </p:nvCxnSpPr>
        <p:spPr>
          <a:xfrm>
            <a:off x="4373443" y="3611018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DD13529D-7914-47B3-BF80-24B0D522848D}"/>
              </a:ext>
            </a:extLst>
          </p:cNvPr>
          <p:cNvCxnSpPr/>
          <p:nvPr/>
        </p:nvCxnSpPr>
        <p:spPr>
          <a:xfrm>
            <a:off x="4373443" y="3293050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AA34247-E9C8-4FE9-9E31-930A4721C68E}"/>
              </a:ext>
            </a:extLst>
          </p:cNvPr>
          <p:cNvCxnSpPr/>
          <p:nvPr/>
        </p:nvCxnSpPr>
        <p:spPr>
          <a:xfrm>
            <a:off x="4367851" y="2666269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1558978-F82E-4834-9D62-4475571EFD1F}"/>
              </a:ext>
            </a:extLst>
          </p:cNvPr>
          <p:cNvCxnSpPr/>
          <p:nvPr/>
        </p:nvCxnSpPr>
        <p:spPr>
          <a:xfrm>
            <a:off x="4363662" y="2323180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DC516D5-9E88-4D20-BA38-339F16FA093F}"/>
              </a:ext>
            </a:extLst>
          </p:cNvPr>
          <p:cNvCxnSpPr/>
          <p:nvPr/>
        </p:nvCxnSpPr>
        <p:spPr>
          <a:xfrm>
            <a:off x="4349686" y="2020095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40760895-5B7D-47F9-B8C4-F881B841964E}"/>
              </a:ext>
            </a:extLst>
          </p:cNvPr>
          <p:cNvCxnSpPr/>
          <p:nvPr/>
        </p:nvCxnSpPr>
        <p:spPr>
          <a:xfrm>
            <a:off x="4349686" y="1688327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562A5F47-BE41-47D6-A9A3-BCDA29CB4A33}"/>
              </a:ext>
            </a:extLst>
          </p:cNvPr>
          <p:cNvCxnSpPr/>
          <p:nvPr/>
        </p:nvCxnSpPr>
        <p:spPr>
          <a:xfrm>
            <a:off x="4373443" y="2960297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68CBBF28-A1F5-42F8-B482-EA90D9A7ED17}"/>
              </a:ext>
            </a:extLst>
          </p:cNvPr>
          <p:cNvCxnSpPr/>
          <p:nvPr/>
        </p:nvCxnSpPr>
        <p:spPr>
          <a:xfrm>
            <a:off x="4386009" y="5005404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676B228B-319A-454E-97D3-ADDA076FF694}"/>
              </a:ext>
            </a:extLst>
          </p:cNvPr>
          <p:cNvCxnSpPr/>
          <p:nvPr/>
        </p:nvCxnSpPr>
        <p:spPr>
          <a:xfrm>
            <a:off x="4386009" y="5321257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AD95B235-8304-4EC4-A8C4-EE744BBE4C43}"/>
              </a:ext>
            </a:extLst>
          </p:cNvPr>
          <p:cNvCxnSpPr/>
          <p:nvPr/>
        </p:nvCxnSpPr>
        <p:spPr>
          <a:xfrm>
            <a:off x="4387372" y="5657338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BCE0C189-3E9A-4D72-A0E1-1A78BF8E29AC}"/>
              </a:ext>
            </a:extLst>
          </p:cNvPr>
          <p:cNvCxnSpPr/>
          <p:nvPr/>
        </p:nvCxnSpPr>
        <p:spPr>
          <a:xfrm>
            <a:off x="4387337" y="5976338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56407993-3ED8-46CF-B51D-2FAF5688B85D}"/>
              </a:ext>
            </a:extLst>
          </p:cNvPr>
          <p:cNvCxnSpPr/>
          <p:nvPr/>
        </p:nvCxnSpPr>
        <p:spPr>
          <a:xfrm>
            <a:off x="2334932" y="1061215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B19F82CC-6D98-48E0-83AF-D112E7450229}"/>
              </a:ext>
            </a:extLst>
          </p:cNvPr>
          <p:cNvCxnSpPr/>
          <p:nvPr/>
        </p:nvCxnSpPr>
        <p:spPr>
          <a:xfrm>
            <a:off x="2343315" y="1380464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A241C8A1-1E74-405D-B4A7-9421989BB44B}"/>
              </a:ext>
            </a:extLst>
          </p:cNvPr>
          <p:cNvCxnSpPr/>
          <p:nvPr/>
        </p:nvCxnSpPr>
        <p:spPr>
          <a:xfrm>
            <a:off x="2343315" y="1686664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DD53606F-DDF3-44E2-92B7-DCD398DFAA65}"/>
              </a:ext>
            </a:extLst>
          </p:cNvPr>
          <p:cNvCxnSpPr/>
          <p:nvPr/>
        </p:nvCxnSpPr>
        <p:spPr>
          <a:xfrm>
            <a:off x="2347500" y="1999645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D9FA7F94-17DD-40C2-8EE9-1632A33E9C10}"/>
              </a:ext>
            </a:extLst>
          </p:cNvPr>
          <p:cNvCxnSpPr/>
          <p:nvPr/>
        </p:nvCxnSpPr>
        <p:spPr>
          <a:xfrm>
            <a:off x="6368633" y="1061214"/>
            <a:ext cx="0" cy="94487"/>
          </a:xfrm>
          <a:prstGeom prst="straightConnector1">
            <a:avLst/>
          </a:prstGeom>
          <a:ln>
            <a:solidFill>
              <a:schemeClr val="accent1">
                <a:alpha val="9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: уступ 68">
            <a:extLst>
              <a:ext uri="{FF2B5EF4-FFF2-40B4-BE49-F238E27FC236}">
                <a16:creationId xmlns:a16="http://schemas.microsoft.com/office/drawing/2014/main" id="{BF7B3A73-C0B0-4A07-A7C4-EE83264A7055}"/>
              </a:ext>
            </a:extLst>
          </p:cNvPr>
          <p:cNvCxnSpPr>
            <a:cxnSpLocks/>
            <a:stCxn id="29" idx="3"/>
            <a:endCxn id="15" idx="1"/>
          </p:cNvCxnSpPr>
          <p:nvPr/>
        </p:nvCxnSpPr>
        <p:spPr>
          <a:xfrm>
            <a:off x="3102526" y="940060"/>
            <a:ext cx="479574" cy="951863"/>
          </a:xfrm>
          <a:prstGeom prst="bentConnector3">
            <a:avLst>
              <a:gd name="adj1" fmla="val 500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: уступ 75">
            <a:extLst>
              <a:ext uri="{FF2B5EF4-FFF2-40B4-BE49-F238E27FC236}">
                <a16:creationId xmlns:a16="http://schemas.microsoft.com/office/drawing/2014/main" id="{F58DE453-866C-4870-A625-3A88DB4D865F}"/>
              </a:ext>
            </a:extLst>
          </p:cNvPr>
          <p:cNvCxnSpPr>
            <a:cxnSpLocks/>
            <a:stCxn id="35" idx="2"/>
          </p:cNvCxnSpPr>
          <p:nvPr/>
        </p:nvCxnSpPr>
        <p:spPr>
          <a:xfrm rot="5400000">
            <a:off x="5480828" y="1005251"/>
            <a:ext cx="520067" cy="1247176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: уступ 78">
            <a:extLst>
              <a:ext uri="{FF2B5EF4-FFF2-40B4-BE49-F238E27FC236}">
                <a16:creationId xmlns:a16="http://schemas.microsoft.com/office/drawing/2014/main" id="{322E8747-FB6E-4F98-9D6A-775DADD4B545}"/>
              </a:ext>
            </a:extLst>
          </p:cNvPr>
          <p:cNvCxnSpPr>
            <a:stCxn id="34" idx="2"/>
            <a:endCxn id="18" idx="1"/>
          </p:cNvCxnSpPr>
          <p:nvPr/>
        </p:nvCxnSpPr>
        <p:spPr>
          <a:xfrm rot="16200000" flipH="1">
            <a:off x="2687017" y="1957492"/>
            <a:ext cx="542999" cy="1247166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Блок-схема: процесс 80">
            <a:extLst>
              <a:ext uri="{FF2B5EF4-FFF2-40B4-BE49-F238E27FC236}">
                <a16:creationId xmlns:a16="http://schemas.microsoft.com/office/drawing/2014/main" id="{02E91729-783B-419A-8E43-9489F33A2B47}"/>
              </a:ext>
            </a:extLst>
          </p:cNvPr>
          <p:cNvSpPr/>
          <p:nvPr/>
        </p:nvSpPr>
        <p:spPr>
          <a:xfrm>
            <a:off x="912793" y="729153"/>
            <a:ext cx="6821428" cy="5858216"/>
          </a:xfrm>
          <a:prstGeom prst="flowChartProcess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2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02"/>
            <a:ext cx="9144000" cy="6857999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CA6840-7E1E-4B02-AEE7-3002C6730FE9}"/>
              </a:ext>
            </a:extLst>
          </p:cNvPr>
          <p:cNvSpPr txBox="1"/>
          <p:nvPr/>
        </p:nvSpPr>
        <p:spPr>
          <a:xfrm>
            <a:off x="244116" y="241882"/>
            <a:ext cx="744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Плитки для пола выпускаются двух видов – неглазурованные («метлахские») и глазурованные, плитки фасадные только глазуроваными.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сушки плитки для пола, поступающие на глазурование, перестраиваются в ряд по одной плитке и поступают на глазуровочный конвейер, где после предварительного глазурования основной глазурью, декорируются с помощью автоматов методом сериографии или распылением с получением разнообразных рисунков и направляются на обжиг в щелевую роликовую печь.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A41CE-A06D-475F-BE28-ABBC7037A177}"/>
              </a:ext>
            </a:extLst>
          </p:cNvPr>
          <p:cNvSpPr txBox="1"/>
          <p:nvPr/>
        </p:nvSpPr>
        <p:spPr>
          <a:xfrm>
            <a:off x="2637218" y="2278629"/>
            <a:ext cx="6191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Фасадные плитки после сушки декорируются цветной глушенной глазурью методом полива одновременно несколько плиток (обычно в ряду из 6 плиток) и тоже направляются на обжиг в щелевую роликовую печь.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температуры обжига используют либо фритованную глушенную глазурь, либо сырую глушенную или прозрачную, но тогда поверхность плитки покрывают ангобом из каолина или беложгущейся глины.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245C0-5535-46E5-8771-674483E8009E}"/>
              </a:ext>
            </a:extLst>
          </p:cNvPr>
          <p:cNvSpPr txBox="1"/>
          <p:nvPr/>
        </p:nvSpPr>
        <p:spPr>
          <a:xfrm>
            <a:off x="244116" y="4359678"/>
            <a:ext cx="63169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плитки для пола регламентирует ГОСТ 6786-2001 по следующим показателям: водопоглощение не более 3,5 %, механическая прочность на изгиб не менее 25 МПа, износостойкость (по кварцевому песку) не более 0,18 г/см2. Также предполагается, что плитка для пола обладает достаточно высокой химической стойкостью.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фасадной плитки регламентируются ГОСТ 13996-93 по следующим показателям: водопоглощение не более 9 %, механическая прочность на изгиб не менее 16 МПа, морозостойкость не менее 40 циклов.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79DCA7-CC10-48F3-8E0E-88BFA59E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81" y="2057764"/>
            <a:ext cx="1761688" cy="2100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E59E2E-C458-4F10-9869-38EDD7852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069" y="4237788"/>
            <a:ext cx="2274815" cy="1609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88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" y="1752"/>
            <a:ext cx="9179688" cy="687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493" y="2988654"/>
            <a:ext cx="7591425" cy="896908"/>
          </a:xfrm>
          <a:prstGeom prst="rect">
            <a:avLst/>
          </a:prstGeom>
          <a:noFill/>
        </p:spPr>
        <p:txBody>
          <a:bodyPr wrap="square" lIns="65274" tIns="32637" rIns="65274" bIns="32637" rtlCol="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32309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550564" y="697114"/>
            <a:ext cx="2335511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507" y="105913"/>
            <a:ext cx="179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Сырьё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52419"/>
              </p:ext>
            </p:extLst>
          </p:nvPr>
        </p:nvGraphicFramePr>
        <p:xfrm>
          <a:off x="247649" y="3650269"/>
          <a:ext cx="8648701" cy="234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5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4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5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4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0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1631">
                <a:tc gridSpan="11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 сырья для производства плитки для облицовки стен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87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Массовое содержание,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п.п.п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Кудиновская глина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Нефелин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Кварцевый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песок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1313" y="812471"/>
            <a:ext cx="7766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Сырьем для производства керамической плитки для внутренней облицовки стен служат светложгущиеся (в зависимости от содержания окислов железа, карбоната кальция цвет в процессе обжига меняется с розово-кремового до желтовато-белого), легкоплавкие (≤ 1350 ˚С) и тугоплавкие глины (≤ 1580 ˚С)  пластичные или умеренной пластичности (П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 – 25), плавни в виде нефелина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K[AlSiO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кварцполевошпатового концентрата и отощитель в виде кварцевого песка. Примерный химический состав компонентов приведен в таблице №1.</a:t>
            </a:r>
          </a:p>
        </p:txBody>
      </p:sp>
    </p:spTree>
    <p:extLst>
      <p:ext uri="{BB962C8B-B14F-4D97-AF65-F5344CB8AC3E}">
        <p14:creationId xmlns:p14="http://schemas.microsoft.com/office/powerpoint/2010/main" val="117820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68"/>
            <a:ext cx="9143999" cy="6857999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77436" y="168227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96069" y="644880"/>
            <a:ext cx="7819206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069" y="3669"/>
            <a:ext cx="797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массоприготовление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436" y="800608"/>
            <a:ext cx="2187047" cy="53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Непластичные материалы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(плавни и отощители)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553054" y="2060530"/>
            <a:ext cx="1002053" cy="1059440"/>
            <a:chOff x="2332402" y="789975"/>
            <a:chExt cx="847724" cy="84242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32402" y="789975"/>
              <a:ext cx="847724" cy="84242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1000" dirty="0"/>
            </a:p>
            <a:p>
              <a:pPr algn="ctr"/>
              <a:r>
                <a:rPr lang="ru-RU" sz="1000" dirty="0"/>
                <a:t>Помол до остатка на сите № 0063 не более 2 %</a:t>
              </a:r>
            </a:p>
          </p:txBody>
        </p:sp>
        <p:sp>
          <p:nvSpPr>
            <p:cNvPr id="23" name="Скругленный прямоугольник 12"/>
            <p:cNvSpPr/>
            <p:nvPr/>
          </p:nvSpPr>
          <p:spPr>
            <a:xfrm>
              <a:off x="2335906" y="799596"/>
              <a:ext cx="838113" cy="7930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77436" y="1459025"/>
            <a:ext cx="1052160" cy="745044"/>
            <a:chOff x="-4231" y="765293"/>
            <a:chExt cx="861100" cy="842426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9145" y="765293"/>
              <a:ext cx="847724" cy="84242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-4231" y="789967"/>
              <a:ext cx="828329" cy="7930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/>
                <a:t>Весовое дозирование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577101" y="2495414"/>
            <a:ext cx="385934" cy="246233"/>
            <a:chOff x="970401" y="1081388"/>
            <a:chExt cx="138794" cy="210235"/>
          </a:xfrm>
        </p:grpSpPr>
        <p:sp>
          <p:nvSpPr>
            <p:cNvPr id="66" name="Стрелка вправо 65"/>
            <p:cNvSpPr/>
            <p:nvPr/>
          </p:nvSpPr>
          <p:spPr>
            <a:xfrm>
              <a:off x="970401" y="1081388"/>
              <a:ext cx="138794" cy="2102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Стрелка вправо 6"/>
            <p:cNvSpPr/>
            <p:nvPr/>
          </p:nvSpPr>
          <p:spPr>
            <a:xfrm>
              <a:off x="970401" y="1123435"/>
              <a:ext cx="97156" cy="126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687529" y="1456940"/>
            <a:ext cx="1134960" cy="772005"/>
            <a:chOff x="1166808" y="765293"/>
            <a:chExt cx="847724" cy="842426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1166808" y="765293"/>
              <a:ext cx="847724" cy="84242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Скругленный прямоугольник 8"/>
            <p:cNvSpPr/>
            <p:nvPr/>
          </p:nvSpPr>
          <p:spPr>
            <a:xfrm>
              <a:off x="1191482" y="789967"/>
              <a:ext cx="798376" cy="7930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/>
                <a:t>Тонкий мокрый помол в шаровых мельницах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 rot="2501784">
            <a:off x="2782777" y="2038725"/>
            <a:ext cx="832050" cy="221609"/>
            <a:chOff x="2098639" y="1086244"/>
            <a:chExt cx="178316" cy="210235"/>
          </a:xfrm>
        </p:grpSpPr>
        <p:sp>
          <p:nvSpPr>
            <p:cNvPr id="72" name="Стрелка вправо 71"/>
            <p:cNvSpPr/>
            <p:nvPr/>
          </p:nvSpPr>
          <p:spPr>
            <a:xfrm rot="27953">
              <a:off x="2098639" y="1086244"/>
              <a:ext cx="178316" cy="2102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Стрелка вправо 10"/>
            <p:cNvSpPr/>
            <p:nvPr/>
          </p:nvSpPr>
          <p:spPr>
            <a:xfrm rot="27953">
              <a:off x="2098640" y="1128074"/>
              <a:ext cx="124821" cy="126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5BCB8E-0DE1-4F85-B1A3-31A45B3BB82C}"/>
              </a:ext>
            </a:extLst>
          </p:cNvPr>
          <p:cNvSpPr txBox="1"/>
          <p:nvPr/>
        </p:nvSpPr>
        <p:spPr>
          <a:xfrm>
            <a:off x="474440" y="2810922"/>
            <a:ext cx="765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Глины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6DB3E8C-5389-44C5-BA50-CE63F4860565}"/>
              </a:ext>
            </a:extLst>
          </p:cNvPr>
          <p:cNvGrpSpPr/>
          <p:nvPr/>
        </p:nvGrpSpPr>
        <p:grpSpPr>
          <a:xfrm>
            <a:off x="1328665" y="2621106"/>
            <a:ext cx="1035818" cy="720965"/>
            <a:chOff x="57207" y="765293"/>
            <a:chExt cx="847724" cy="842426"/>
          </a:xfrm>
        </p:grpSpPr>
        <p:sp>
          <p:nvSpPr>
            <p:cNvPr id="39" name="Скругленный прямоугольник 62">
              <a:extLst>
                <a:ext uri="{FF2B5EF4-FFF2-40B4-BE49-F238E27FC236}">
                  <a16:creationId xmlns:a16="http://schemas.microsoft.com/office/drawing/2014/main" id="{BC3F2702-6F94-4A3B-A1C3-2F5CFA404F16}"/>
                </a:ext>
              </a:extLst>
            </p:cNvPr>
            <p:cNvSpPr/>
            <p:nvPr/>
          </p:nvSpPr>
          <p:spPr>
            <a:xfrm>
              <a:off x="57207" y="765293"/>
              <a:ext cx="847724" cy="84242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0" name="Скругленный прямоугольник 4">
              <a:extLst>
                <a:ext uri="{FF2B5EF4-FFF2-40B4-BE49-F238E27FC236}">
                  <a16:creationId xmlns:a16="http://schemas.microsoft.com/office/drawing/2014/main" id="{49E24099-F599-44E3-8F2E-68ADCCBB7E40}"/>
                </a:ext>
              </a:extLst>
            </p:cNvPr>
            <p:cNvSpPr/>
            <p:nvPr/>
          </p:nvSpPr>
          <p:spPr>
            <a:xfrm>
              <a:off x="75016" y="770363"/>
              <a:ext cx="798376" cy="7930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/>
                <a:t>Весовое дозирование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5C6E319-9D53-41F0-9230-32CE3E7E4A52}"/>
              </a:ext>
            </a:extLst>
          </p:cNvPr>
          <p:cNvGrpSpPr/>
          <p:nvPr/>
        </p:nvGrpSpPr>
        <p:grpSpPr>
          <a:xfrm rot="20625257">
            <a:off x="2396124" y="2755842"/>
            <a:ext cx="1160641" cy="221609"/>
            <a:chOff x="2098639" y="1086244"/>
            <a:chExt cx="178316" cy="210235"/>
          </a:xfrm>
        </p:grpSpPr>
        <p:sp>
          <p:nvSpPr>
            <p:cNvPr id="42" name="Стрелка вправо 71">
              <a:extLst>
                <a:ext uri="{FF2B5EF4-FFF2-40B4-BE49-F238E27FC236}">
                  <a16:creationId xmlns:a16="http://schemas.microsoft.com/office/drawing/2014/main" id="{5373C932-0A79-4646-83A9-7846B4F1674E}"/>
                </a:ext>
              </a:extLst>
            </p:cNvPr>
            <p:cNvSpPr/>
            <p:nvPr/>
          </p:nvSpPr>
          <p:spPr>
            <a:xfrm rot="27953">
              <a:off x="2098639" y="1086244"/>
              <a:ext cx="178316" cy="2102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трелка вправо 10">
              <a:extLst>
                <a:ext uri="{FF2B5EF4-FFF2-40B4-BE49-F238E27FC236}">
                  <a16:creationId xmlns:a16="http://schemas.microsoft.com/office/drawing/2014/main" id="{14845903-5F9D-4F90-9982-7E3AA834572E}"/>
                </a:ext>
              </a:extLst>
            </p:cNvPr>
            <p:cNvSpPr/>
            <p:nvPr/>
          </p:nvSpPr>
          <p:spPr>
            <a:xfrm rot="27953">
              <a:off x="2098640" y="1128074"/>
              <a:ext cx="124821" cy="126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B8D9B64A-363B-468E-BB11-80E3E9FD122D}"/>
              </a:ext>
            </a:extLst>
          </p:cNvPr>
          <p:cNvGrpSpPr/>
          <p:nvPr/>
        </p:nvGrpSpPr>
        <p:grpSpPr>
          <a:xfrm>
            <a:off x="1272550" y="1703789"/>
            <a:ext cx="385934" cy="246233"/>
            <a:chOff x="958333" y="1081388"/>
            <a:chExt cx="138794" cy="210235"/>
          </a:xfrm>
        </p:grpSpPr>
        <p:sp>
          <p:nvSpPr>
            <p:cNvPr id="45" name="Стрелка вправо 65">
              <a:extLst>
                <a:ext uri="{FF2B5EF4-FFF2-40B4-BE49-F238E27FC236}">
                  <a16:creationId xmlns:a16="http://schemas.microsoft.com/office/drawing/2014/main" id="{EF0EFCA8-80A1-4AC7-816E-C7242CEA59E9}"/>
                </a:ext>
              </a:extLst>
            </p:cNvPr>
            <p:cNvSpPr/>
            <p:nvPr/>
          </p:nvSpPr>
          <p:spPr>
            <a:xfrm>
              <a:off x="958333" y="1081388"/>
              <a:ext cx="138794" cy="2102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трелка вправо 6">
              <a:extLst>
                <a:ext uri="{FF2B5EF4-FFF2-40B4-BE49-F238E27FC236}">
                  <a16:creationId xmlns:a16="http://schemas.microsoft.com/office/drawing/2014/main" id="{D983CB1D-A416-4E89-9A44-3FFD10F434E3}"/>
                </a:ext>
              </a:extLst>
            </p:cNvPr>
            <p:cNvSpPr/>
            <p:nvPr/>
          </p:nvSpPr>
          <p:spPr>
            <a:xfrm>
              <a:off x="970401" y="1123435"/>
              <a:ext cx="97156" cy="126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id="{662D2323-3E18-470E-8FF2-902805497095}"/>
              </a:ext>
            </a:extLst>
          </p:cNvPr>
          <p:cNvSpPr/>
          <p:nvPr/>
        </p:nvSpPr>
        <p:spPr>
          <a:xfrm>
            <a:off x="5001412" y="2329274"/>
            <a:ext cx="1035818" cy="578511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000" dirty="0"/>
              <a:t>Влажность шликера </a:t>
            </a:r>
            <a:br>
              <a:rPr lang="ru-RU" sz="1000" dirty="0"/>
            </a:br>
            <a:r>
              <a:rPr lang="ru-RU" sz="1000" dirty="0"/>
              <a:t>(40-45%)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B879EC7-AC1B-4149-8DF1-3EA1BC273CDE}"/>
              </a:ext>
            </a:extLst>
          </p:cNvPr>
          <p:cNvGrpSpPr/>
          <p:nvPr/>
        </p:nvGrpSpPr>
        <p:grpSpPr>
          <a:xfrm>
            <a:off x="6095944" y="2495412"/>
            <a:ext cx="385934" cy="246233"/>
            <a:chOff x="970401" y="1081388"/>
            <a:chExt cx="138794" cy="210235"/>
          </a:xfrm>
        </p:grpSpPr>
        <p:sp>
          <p:nvSpPr>
            <p:cNvPr id="51" name="Стрелка вправо 65">
              <a:extLst>
                <a:ext uri="{FF2B5EF4-FFF2-40B4-BE49-F238E27FC236}">
                  <a16:creationId xmlns:a16="http://schemas.microsoft.com/office/drawing/2014/main" id="{454816D5-0363-4FDB-85A2-B85C74730317}"/>
                </a:ext>
              </a:extLst>
            </p:cNvPr>
            <p:cNvSpPr/>
            <p:nvPr/>
          </p:nvSpPr>
          <p:spPr>
            <a:xfrm>
              <a:off x="970401" y="1081388"/>
              <a:ext cx="138794" cy="2102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Стрелка вправо 6">
              <a:extLst>
                <a:ext uri="{FF2B5EF4-FFF2-40B4-BE49-F238E27FC236}">
                  <a16:creationId xmlns:a16="http://schemas.microsoft.com/office/drawing/2014/main" id="{EB24F861-39BE-4938-B2C7-DF4DE2FBDBD2}"/>
                </a:ext>
              </a:extLst>
            </p:cNvPr>
            <p:cNvSpPr/>
            <p:nvPr/>
          </p:nvSpPr>
          <p:spPr>
            <a:xfrm>
              <a:off x="970401" y="1123435"/>
              <a:ext cx="97156" cy="126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sp>
        <p:nvSpPr>
          <p:cNvPr id="53" name="Скругленный прямоугольник 62">
            <a:extLst>
              <a:ext uri="{FF2B5EF4-FFF2-40B4-BE49-F238E27FC236}">
                <a16:creationId xmlns:a16="http://schemas.microsoft.com/office/drawing/2014/main" id="{75D1EAC4-3E47-4B7D-8013-3245D82393C8}"/>
              </a:ext>
            </a:extLst>
          </p:cNvPr>
          <p:cNvSpPr/>
          <p:nvPr/>
        </p:nvSpPr>
        <p:spPr>
          <a:xfrm>
            <a:off x="6518221" y="2204069"/>
            <a:ext cx="1101779" cy="776628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000" dirty="0"/>
              <a:t>Приемный бассейн (пропеллерные мешалки)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5870806-6371-48F0-AEC5-04D5FC39AC75}"/>
              </a:ext>
            </a:extLst>
          </p:cNvPr>
          <p:cNvGrpSpPr/>
          <p:nvPr/>
        </p:nvGrpSpPr>
        <p:grpSpPr>
          <a:xfrm rot="8556616">
            <a:off x="6970410" y="4083198"/>
            <a:ext cx="1517802" cy="246233"/>
            <a:chOff x="970401" y="1081388"/>
            <a:chExt cx="138794" cy="210235"/>
          </a:xfrm>
        </p:grpSpPr>
        <p:sp>
          <p:nvSpPr>
            <p:cNvPr id="55" name="Стрелка вправо 65">
              <a:extLst>
                <a:ext uri="{FF2B5EF4-FFF2-40B4-BE49-F238E27FC236}">
                  <a16:creationId xmlns:a16="http://schemas.microsoft.com/office/drawing/2014/main" id="{6A5EBD72-59C6-40E7-953D-909F052FE424}"/>
                </a:ext>
              </a:extLst>
            </p:cNvPr>
            <p:cNvSpPr/>
            <p:nvPr/>
          </p:nvSpPr>
          <p:spPr>
            <a:xfrm>
              <a:off x="970401" y="1081388"/>
              <a:ext cx="138794" cy="2102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трелка вправо 6">
              <a:extLst>
                <a:ext uri="{FF2B5EF4-FFF2-40B4-BE49-F238E27FC236}">
                  <a16:creationId xmlns:a16="http://schemas.microsoft.com/office/drawing/2014/main" id="{15EE0929-184E-4D49-A8D2-5423AEDDAD2E}"/>
                </a:ext>
              </a:extLst>
            </p:cNvPr>
            <p:cNvSpPr/>
            <p:nvPr/>
          </p:nvSpPr>
          <p:spPr>
            <a:xfrm>
              <a:off x="970401" y="1123435"/>
              <a:ext cx="97156" cy="126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sp>
        <p:nvSpPr>
          <p:cNvPr id="57" name="Скругленный прямоугольник 62">
            <a:extLst>
              <a:ext uri="{FF2B5EF4-FFF2-40B4-BE49-F238E27FC236}">
                <a16:creationId xmlns:a16="http://schemas.microsoft.com/office/drawing/2014/main" id="{762334E5-EAAF-40E1-BE78-190845A42652}"/>
              </a:ext>
            </a:extLst>
          </p:cNvPr>
          <p:cNvSpPr/>
          <p:nvPr/>
        </p:nvSpPr>
        <p:spPr>
          <a:xfrm>
            <a:off x="5363477" y="4330360"/>
            <a:ext cx="1680594" cy="750994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000" dirty="0"/>
              <a:t>Башенная распылительная сушилка (БРС) – влажность порошка доводят до 6-7 %</a:t>
            </a:r>
          </a:p>
        </p:txBody>
      </p:sp>
      <p:sp>
        <p:nvSpPr>
          <p:cNvPr id="58" name="Скругленный прямоугольник 62">
            <a:extLst>
              <a:ext uri="{FF2B5EF4-FFF2-40B4-BE49-F238E27FC236}">
                <a16:creationId xmlns:a16="http://schemas.microsoft.com/office/drawing/2014/main" id="{D489189C-AEFF-46CB-8E85-87AAB32AAD0B}"/>
              </a:ext>
            </a:extLst>
          </p:cNvPr>
          <p:cNvSpPr/>
          <p:nvPr/>
        </p:nvSpPr>
        <p:spPr>
          <a:xfrm>
            <a:off x="7779157" y="3221556"/>
            <a:ext cx="1035818" cy="391972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000" dirty="0"/>
              <a:t>Расходный бассейн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ED2C0DF-BDD6-46EF-91DD-3176C7F68751}"/>
              </a:ext>
            </a:extLst>
          </p:cNvPr>
          <p:cNvGrpSpPr/>
          <p:nvPr/>
        </p:nvGrpSpPr>
        <p:grpSpPr>
          <a:xfrm rot="2879934">
            <a:off x="7636815" y="2733431"/>
            <a:ext cx="707982" cy="246233"/>
            <a:chOff x="970401" y="1081388"/>
            <a:chExt cx="138794" cy="210235"/>
          </a:xfrm>
        </p:grpSpPr>
        <p:sp>
          <p:nvSpPr>
            <p:cNvPr id="60" name="Стрелка вправо 65">
              <a:extLst>
                <a:ext uri="{FF2B5EF4-FFF2-40B4-BE49-F238E27FC236}">
                  <a16:creationId xmlns:a16="http://schemas.microsoft.com/office/drawing/2014/main" id="{17D34546-4C1B-41FE-9F87-7AAA277D75EE}"/>
                </a:ext>
              </a:extLst>
            </p:cNvPr>
            <p:cNvSpPr/>
            <p:nvPr/>
          </p:nvSpPr>
          <p:spPr>
            <a:xfrm>
              <a:off x="970401" y="1081388"/>
              <a:ext cx="138794" cy="2102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трелка вправо 6">
              <a:extLst>
                <a:ext uri="{FF2B5EF4-FFF2-40B4-BE49-F238E27FC236}">
                  <a16:creationId xmlns:a16="http://schemas.microsoft.com/office/drawing/2014/main" id="{9128327B-928D-4C40-AF43-99264E7BD323}"/>
                </a:ext>
              </a:extLst>
            </p:cNvPr>
            <p:cNvSpPr/>
            <p:nvPr/>
          </p:nvSpPr>
          <p:spPr>
            <a:xfrm>
              <a:off x="970401" y="1123435"/>
              <a:ext cx="97156" cy="126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BDBA7D-17BB-420D-BB11-A5EEEC930C8C}"/>
              </a:ext>
            </a:extLst>
          </p:cNvPr>
          <p:cNvSpPr txBox="1"/>
          <p:nvPr/>
        </p:nvSpPr>
        <p:spPr>
          <a:xfrm rot="19382435">
            <a:off x="7102090" y="3819580"/>
            <a:ext cx="103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>
                <a:solidFill>
                  <a:schemeClr val="tx2">
                    <a:lumMod val="75000"/>
                  </a:schemeClr>
                </a:solidFill>
              </a:rPr>
              <a:t>Мембранный или плунжерный насос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FA6D151-0A62-48DB-B015-462EF2BC7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37479"/>
              </p:ext>
            </p:extLst>
          </p:nvPr>
        </p:nvGraphicFramePr>
        <p:xfrm>
          <a:off x="96069" y="3883144"/>
          <a:ext cx="5096716" cy="121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177">
                  <a:extLst>
                    <a:ext uri="{9D8B030D-6E8A-4147-A177-3AD203B41FA5}">
                      <a16:colId xmlns:a16="http://schemas.microsoft.com/office/drawing/2014/main" val="661417350"/>
                    </a:ext>
                  </a:extLst>
                </a:gridCol>
                <a:gridCol w="3388539">
                  <a:extLst>
                    <a:ext uri="{9D8B030D-6E8A-4147-A177-3AD203B41FA5}">
                      <a16:colId xmlns:a16="http://schemas.microsoft.com/office/drawing/2014/main" val="885807754"/>
                    </a:ext>
                  </a:extLst>
                </a:gridCol>
              </a:tblGrid>
              <a:tr h="55463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Плюсы (+)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solidFill>
                              <a:schemeClr val="bg2">
                                <a:lumMod val="25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Минусы (-)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772729"/>
                  </a:ext>
                </a:extLst>
              </a:tr>
              <a:tr h="6588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Эффективен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Малопроизводителен, требует повышенного количества шаровых мельниц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6159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C2B0346-5C2E-4EAE-A9C0-81B6708A8322}"/>
              </a:ext>
            </a:extLst>
          </p:cNvPr>
          <p:cNvSpPr txBox="1"/>
          <p:nvPr/>
        </p:nvSpPr>
        <p:spPr>
          <a:xfrm>
            <a:off x="329024" y="5360891"/>
            <a:ext cx="84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современные заводы по производству плитки переходят именно на этот способ подготовки масс, поскольку получаемая плитка отличается очень высоким качеством.</a:t>
            </a:r>
          </a:p>
        </p:txBody>
      </p:sp>
    </p:spTree>
    <p:extLst>
      <p:ext uri="{BB962C8B-B14F-4D97-AF65-F5344CB8AC3E}">
        <p14:creationId xmlns:p14="http://schemas.microsoft.com/office/powerpoint/2010/main" val="332849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656" cy="6857999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85644" y="695366"/>
            <a:ext cx="7609656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09B5D-4D3C-4C91-B806-109310FD96DD}"/>
              </a:ext>
            </a:extLst>
          </p:cNvPr>
          <p:cNvSpPr txBox="1"/>
          <p:nvPr/>
        </p:nvSpPr>
        <p:spPr>
          <a:xfrm>
            <a:off x="10344" y="-12520"/>
            <a:ext cx="797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массоприготовление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D6E91-D1A8-49F3-BF35-C9DF4575D30E}"/>
              </a:ext>
            </a:extLst>
          </p:cNvPr>
          <p:cNvSpPr txBox="1"/>
          <p:nvPr/>
        </p:nvSpPr>
        <p:spPr>
          <a:xfrm>
            <a:off x="280054" y="824408"/>
            <a:ext cx="7474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раздельного массоприготовления глина распускается в машинах роспуска до шликера влажностью 50-55% и сливается в приёмный бассейн, в котором непрерывно перемешивается с помощью пропеллерных мешалок.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A9EB8-BCFB-4D03-BCB6-7964BF71C0C8}"/>
              </a:ext>
            </a:extLst>
          </p:cNvPr>
          <p:cNvSpPr txBox="1"/>
          <p:nvPr/>
        </p:nvSpPr>
        <p:spPr>
          <a:xfrm>
            <a:off x="280054" y="1520626"/>
            <a:ext cx="64059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Непластичные компоненты шихты после весового дозирования загружаются в шаровую мельницу, в которую добавляют до 10 % глины и смесь подвергают тонкому мокрому помолу до остатка на сите № 0063 не более 2 %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Шликер влажностью 40 - 45 % сливают в приемный бассейн, где он также непрерывно перемешивается пропеллерными мешалками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Шликер перекачивается в смесительный бассейн, куда поступает и глина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Смесь перемешивается непрерывно в течение нескольких часов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давлением 1.8 - 2.0 МПа шликер через систему форсунок впрыскивается в БРС (башенную распылительную сушилку)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пресспорошка до 6 – 7 % влажности.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D6CF1-0F50-4BE9-976C-5733E874FB3F}"/>
              </a:ext>
            </a:extLst>
          </p:cNvPr>
          <p:cNvSpPr txBox="1"/>
          <p:nvPr/>
        </p:nvSpPr>
        <p:spPr>
          <a:xfrm>
            <a:off x="149127" y="5306096"/>
            <a:ext cx="85735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стадиях перекачки шликер подвергается ситовому и магнитному обогащению.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заводы, для снижения влажности шликеров на стадии тонкого помола используют разнообразные электролиты (соду, жидкое стекло, УЩР и др.), которые в количестве 0,15 – 0,20 % позволяют снизить влажность шликера до 35 – 37 %, что значительно облегчает сушку и повышает производительность БРС.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121244-7D91-4674-A1C0-63471F725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716" y="1608535"/>
            <a:ext cx="1582493" cy="2655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19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CDEA86-F059-4916-A604-C4B68135243B}"/>
              </a:ext>
            </a:extLst>
          </p:cNvPr>
          <p:cNvSpPr txBox="1"/>
          <p:nvPr/>
        </p:nvSpPr>
        <p:spPr>
          <a:xfrm>
            <a:off x="6398691" y="4276364"/>
            <a:ext cx="3140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распылительной сушилки: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сушильная камера;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калорифер;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вентилятор;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распылительные форсунки;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коническое 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332849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6"/>
            <a:ext cx="9144000" cy="6857999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14337" y="664363"/>
            <a:ext cx="3464424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07D08B-209B-4E35-8A15-D489C2EC2F09}"/>
              </a:ext>
            </a:extLst>
          </p:cNvPr>
          <p:cNvSpPr txBox="1"/>
          <p:nvPr/>
        </p:nvSpPr>
        <p:spPr>
          <a:xfrm>
            <a:off x="258676" y="-16778"/>
            <a:ext cx="330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Прессование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5368D-9973-43E2-AB15-9DDC9E785537}"/>
              </a:ext>
            </a:extLst>
          </p:cNvPr>
          <p:cNvSpPr txBox="1"/>
          <p:nvPr/>
        </p:nvSpPr>
        <p:spPr>
          <a:xfrm>
            <a:off x="300355" y="851672"/>
            <a:ext cx="7135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пресспорошок направляется в бункера запаса, где он вылеживается для усреднения влажности 8 – 16 часов, после чего поступает в бункер гидравлического пресса и подвергается формованию полусухим способом в металлических прессформах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подогревом) при давлении 20 – 40 МПа.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5295B9-26B2-4875-9ABF-B24410BFC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138" y="2097634"/>
            <a:ext cx="2017435" cy="2516929"/>
          </a:xfrm>
          <a:prstGeom prst="roundRect">
            <a:avLst>
              <a:gd name="adj" fmla="val 4516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A2586-E3B8-4648-8E4E-C33752253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1" y="2080328"/>
            <a:ext cx="5651176" cy="253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22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7E13EC-ACD7-4F18-97EE-B8F99814E6F6}"/>
              </a:ext>
            </a:extLst>
          </p:cNvPr>
          <p:cNvSpPr txBox="1"/>
          <p:nvPr/>
        </p:nvSpPr>
        <p:spPr>
          <a:xfrm>
            <a:off x="6360913" y="4701329"/>
            <a:ext cx="2371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полусухого прессования: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нижний штемпель;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пресс-форма;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прессующий штемпель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E15E8-B4F4-4894-8680-8FBF43AD9DD2}"/>
              </a:ext>
            </a:extLst>
          </p:cNvPr>
          <p:cNvSpPr txBox="1"/>
          <p:nvPr/>
        </p:nvSpPr>
        <p:spPr>
          <a:xfrm>
            <a:off x="523241" y="4716593"/>
            <a:ext cx="573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 производства керамических плиток для полов: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склад глины; 2 – транспортер; 3 – ящичный подаватель; 4 – зубчатые вальцы;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шаровая мельница; 6 – распылительное сушило; 7 – расходные бункера;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пресс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9 – сушило плиток; 10 – тоннельная печь; 11 – сортировка и упаковка.</a:t>
            </a:r>
          </a:p>
        </p:txBody>
      </p:sp>
    </p:spTree>
    <p:extLst>
      <p:ext uri="{BB962C8B-B14F-4D97-AF65-F5344CB8AC3E}">
        <p14:creationId xmlns:p14="http://schemas.microsoft.com/office/powerpoint/2010/main" val="332849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" y="0"/>
            <a:ext cx="9144000" cy="6857999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92946" y="741378"/>
            <a:ext cx="190096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DC60E-584E-4BF0-9D80-D1BBA07824FA}"/>
              </a:ext>
            </a:extLst>
          </p:cNvPr>
          <p:cNvSpPr txBox="1"/>
          <p:nvPr/>
        </p:nvSpPr>
        <p:spPr>
          <a:xfrm>
            <a:off x="192946" y="50928"/>
            <a:ext cx="190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Обжиг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B5832C-2699-4FBA-AB0F-BEC93C5C8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935" y="696676"/>
            <a:ext cx="2637310" cy="2384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1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2EFD10-4B66-417F-B5B8-DBD790D374E8}"/>
              </a:ext>
            </a:extLst>
          </p:cNvPr>
          <p:cNvSpPr txBox="1"/>
          <p:nvPr/>
        </p:nvSpPr>
        <p:spPr>
          <a:xfrm>
            <a:off x="4940657" y="3186800"/>
            <a:ext cx="2541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роликовой щелевой печи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60BB5-E038-4425-B9EB-621F8435340E}"/>
              </a:ext>
            </a:extLst>
          </p:cNvPr>
          <p:cNvSpPr txBox="1"/>
          <p:nvPr/>
        </p:nvSpPr>
        <p:spPr>
          <a:xfrm>
            <a:off x="446856" y="1207654"/>
            <a:ext cx="3932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Отпрессованная плитка с помощью специальных устройств выстраивается в ряд (обычно в ряду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плиток) и направляется в щелевую роликовую сушилку, где высушивается до влажности не более 2 % и после обдувки поступает в роликовую щелевую печь на утельный обжиг при 1050 – 1150 ⁰С (в зависимости от вида транспортируемого устройства – ролики металлические или керамические).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A6840-7E1E-4B02-AEE7-3002C6730FE9}"/>
              </a:ext>
            </a:extLst>
          </p:cNvPr>
          <p:cNvSpPr txBox="1"/>
          <p:nvPr/>
        </p:nvSpPr>
        <p:spPr>
          <a:xfrm>
            <a:off x="446856" y="3463799"/>
            <a:ext cx="81457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в настоящее время заводы по выпуску керамической плитки переходят, большей частью, на обжиг плитки на керамических роликах при высокой температуре (до 1200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С), то практически невозможно привести хотя бы примерные составы шихты для производства плитки для внутренней облицовки, так как высокие температуры обжига предполагают снижение плавней в плитке вплоть до их полного исключения.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обжига плитки с одновременным снижением количества плавней в ней позволяют избежать такого неприятного свойства плитки (присущего, впрочем, всем материалам на основе алюмосиликатов), как влажностное расширение, приводящее к деформации плитки в процессе службы, за счет набора влаги в поры.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свойство проявлялось особенно отчетливо при производстве плитки на скоростных конвейерно-поточных линиях с жаростойкими металлическими роликами и обжиге плитки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1050 ⁰С, в результате чего плитка не обжигалась до полного спекания и в службе деформировалась буквально через несколько месяцев с образованием трещин по всей поверхности плитки.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9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33367" y="707886"/>
            <a:ext cx="349821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565236-7BC9-49FA-9A70-FB5F667DA9DB}"/>
              </a:ext>
            </a:extLst>
          </p:cNvPr>
          <p:cNvSpPr txBox="1"/>
          <p:nvPr/>
        </p:nvSpPr>
        <p:spPr>
          <a:xfrm>
            <a:off x="133367" y="0"/>
            <a:ext cx="349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Глазурование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39084-8582-43C7-80C1-DA08D0DEB26D}"/>
              </a:ext>
            </a:extLst>
          </p:cNvPr>
          <p:cNvSpPr txBox="1"/>
          <p:nvPr/>
        </p:nvSpPr>
        <p:spPr>
          <a:xfrm>
            <a:off x="133367" y="954719"/>
            <a:ext cx="60993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случае плитки после обжига глазуруются поливом (через щель или колокол) глушенной белой или цветной фриттованной глазурью или после первичного глазурования поступают на конвейер для нанесения рисунка с помощью глазуровочных автоматов специальной мастикой, продавливаемой через специальную сетку с рисунком (метод шелкографии или сериографии). Далее плитка подвергается политому обжигу при 900 – 950 ⁰С. Мастика для сериографии готовится помолом фритты с трансформаторным или веретенным маслом до пастообразного состояния. С помощью сериографии плитке можно придать самые разнообразные рисунки и оттенки, например, под естественное дерево, мрамор и т.д. Очень часто, на первичный слой глазури с помощью распыления наносят другую глазурь, отличающуюся от первичной цветом или коэффициентом объемного расширения, при этом в первом случае можно изменять цвет плитки от нежных мягких оттенков до интенсивных, а во втором – получать плитку рельефную.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0D064-3736-4B8B-B22C-11111A551455}"/>
              </a:ext>
            </a:extLst>
          </p:cNvPr>
          <p:cNvSpPr txBox="1"/>
          <p:nvPr/>
        </p:nvSpPr>
        <p:spPr>
          <a:xfrm>
            <a:off x="4222838" y="4208498"/>
            <a:ext cx="45510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высокой температуре утельного обжига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(выше 1100 ⁰С) глазурование плитки можно осуществлять высокотемпературной сырой глазурью, либо глушенной с помощью циркона, либо прозрачной, наносимой на поверхность плитки после её предварительного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ангобирования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каолиновым ангобом, или ангобом на основе беложгущейся глины (Веселовской,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Трошковской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др.), при чем цвет ангоба можно изменять вводя в него разнообразные керамические пигменты.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802686-E2CF-4485-9782-94F64E0DB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5" y="4063262"/>
            <a:ext cx="3581080" cy="2420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36BBBE-B3B3-488C-8413-901B84EB21C9}"/>
              </a:ext>
            </a:extLst>
          </p:cNvPr>
          <p:cNvSpPr txBox="1"/>
          <p:nvPr/>
        </p:nvSpPr>
        <p:spPr>
          <a:xfrm>
            <a:off x="1085583" y="6532212"/>
            <a:ext cx="2051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сериографии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B3167D-985B-41D0-94C3-CECACA7A6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351" y="1646514"/>
            <a:ext cx="1850000" cy="231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E7B9DD-0B8D-4E60-927B-5E736862B955}"/>
              </a:ext>
            </a:extLst>
          </p:cNvPr>
          <p:cNvSpPr txBox="1"/>
          <p:nvPr/>
        </p:nvSpPr>
        <p:spPr>
          <a:xfrm>
            <a:off x="6706092" y="3970635"/>
            <a:ext cx="1434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ангоба</a:t>
            </a:r>
          </a:p>
        </p:txBody>
      </p:sp>
    </p:spTree>
    <p:extLst>
      <p:ext uri="{BB962C8B-B14F-4D97-AF65-F5344CB8AC3E}">
        <p14:creationId xmlns:p14="http://schemas.microsoft.com/office/powerpoint/2010/main" val="332849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92946" y="741378"/>
            <a:ext cx="2449586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DC60E-584E-4BF0-9D80-D1BBA07824FA}"/>
              </a:ext>
            </a:extLst>
          </p:cNvPr>
          <p:cNvSpPr txBox="1"/>
          <p:nvPr/>
        </p:nvSpPr>
        <p:spPr>
          <a:xfrm>
            <a:off x="134223" y="89008"/>
            <a:ext cx="2567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2EFD10-4B66-417F-B5B8-DBD790D374E8}"/>
              </a:ext>
            </a:extLst>
          </p:cNvPr>
          <p:cNvSpPr txBox="1"/>
          <p:nvPr/>
        </p:nvSpPr>
        <p:spPr>
          <a:xfrm>
            <a:off x="1108851" y="5010611"/>
            <a:ext cx="2541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стеновой плитки (рис. Б)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60BB5-E038-4425-B9EB-621F8435340E}"/>
              </a:ext>
            </a:extLst>
          </p:cNvPr>
          <p:cNvSpPr txBox="1"/>
          <p:nvPr/>
        </p:nvSpPr>
        <p:spPr>
          <a:xfrm>
            <a:off x="312632" y="1153492"/>
            <a:ext cx="3504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плитки для внутренней облицовки стен регламентирует ГОСТ 6141-91 по геометрическим размерам, водопоглощению, механической прочности на изгиб и по химической стойкости.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A6840-7E1E-4B02-AEE7-3002C6730FE9}"/>
              </a:ext>
            </a:extLst>
          </p:cNvPr>
          <p:cNvSpPr txBox="1"/>
          <p:nvPr/>
        </p:nvSpPr>
        <p:spPr>
          <a:xfrm>
            <a:off x="4471415" y="1465842"/>
            <a:ext cx="3836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Водопоглощение плитки не должно превышать 16 %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прочность на изгиб должна быть не менее 15 МПа,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воздействии на плитку 1%-ным раствором щелочи или соляной кислоты на поверхности глазури не должно быть потери блеска глазури, изменения цветового тона и декоративного покрытия.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B16ED81-D1FA-4918-A480-52F958761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3" y="2610797"/>
            <a:ext cx="3504643" cy="2190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756657-6E12-4735-8584-787573A8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02" y="3917647"/>
            <a:ext cx="2236596" cy="22365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4BEC13-3446-40EF-A1BB-E07F7F986363}"/>
              </a:ext>
            </a:extLst>
          </p:cNvPr>
          <p:cNvSpPr txBox="1"/>
          <p:nvPr/>
        </p:nvSpPr>
        <p:spPr>
          <a:xfrm>
            <a:off x="5282267" y="6260066"/>
            <a:ext cx="2541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стеновой плитки (рис. А)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4FE5E1-FF06-4C06-AF3B-4D66509AAD44}"/>
              </a:ext>
            </a:extLst>
          </p:cNvPr>
          <p:cNvSpPr txBox="1"/>
          <p:nvPr/>
        </p:nvSpPr>
        <p:spPr>
          <a:xfrm>
            <a:off x="1033184" y="5419558"/>
            <a:ext cx="38360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размерам плитка может быть квадратной размером, например - 150×150×6 мм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(рисунок А) или прямоугольной с размером, например - 150×200×6 мм (рисунок Б).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0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731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164441"/>
            <a:ext cx="677060" cy="1200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DC60E-584E-4BF0-9D80-D1BBA07824FA}"/>
              </a:ext>
            </a:extLst>
          </p:cNvPr>
          <p:cNvSpPr txBox="1"/>
          <p:nvPr/>
        </p:nvSpPr>
        <p:spPr>
          <a:xfrm>
            <a:off x="108801" y="-98613"/>
            <a:ext cx="8846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Плитка для пола и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фасадная плитка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A6840-7E1E-4B02-AEE7-3002C6730FE9}"/>
              </a:ext>
            </a:extLst>
          </p:cNvPr>
          <p:cNvSpPr txBox="1"/>
          <p:nvPr/>
        </p:nvSpPr>
        <p:spPr>
          <a:xfrm>
            <a:off x="148675" y="1072244"/>
            <a:ext cx="876690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Плитки для пола и фасадные выпускаются из одного и того же сырья и по одной и той же технологической схеме, отличаясь лишь размерами и требованиями ГОСТ 6787-2001.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Сырьем для производства указанных видов плитки служат светложгущиеся и красные глины, тугоплавкие и легкоплавкие, умеренной пластичности и плавни – нефелин, вулканические стекла (перлит и обсидиан), а иногда отходы стекловаренной промышленности в виде боя стекла (оконного или прозрачной бесцветной тары).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 производства плиток предусматривает раздельное массоприготовление.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которому глина предварительно распускается в шликер влажностью 50-55 % машинами роспуска и сливается в приемный бассейн с пропеллерными мешалками, работающими непрерывно.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и отощители (если необходимо) загружаются в шаровую футерованную мельницу ( футеровка – гранитная клепка, базальтовые литые плиты или резина) и размалываются совместно с 10 % глины мокрым способом до остатка на сите № 0063 не более 5 %, после чего полученный шликер сливается в приемный бассейн, при непрерывном перемешивании пропеллерными мешалками.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оба полученных шликера мембранными погружными насосами перекачиваются в течение нескольких часов, после чего смесь поступает в расходный бассейн. Откуда плунжерным или мембранными насосами при давлении 1,8-2,0 МПа подается в БРС, где превращается в пресспорошок влажностью 6 – 8 %. Подготовленный таким образом пресспорошок транспортируется в приемные бункера, в которых вылеживается в течение 8 – 16 часов для усреднения и подается в бункера гидравлических прессов, на которых методом полусухого прессования при давлении 20 – 40 МПа формируется полуфабрикат и направляется на сушку в роликовые секционные щелевые сушила, в которых плитка высушивается до влажности не более 2 %.</a:t>
            </a:r>
          </a:p>
        </p:txBody>
      </p:sp>
    </p:spTree>
    <p:extLst>
      <p:ext uri="{BB962C8B-B14F-4D97-AF65-F5344CB8AC3E}">
        <p14:creationId xmlns:p14="http://schemas.microsoft.com/office/powerpoint/2010/main" val="393133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1732</Words>
  <Application>Microsoft Office PowerPoint</Application>
  <PresentationFormat>Экран (4:3)</PresentationFormat>
  <Paragraphs>164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Bahnschrift Light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Бондарева Галина Михайловна</cp:lastModifiedBy>
  <cp:revision>73</cp:revision>
  <dcterms:created xsi:type="dcterms:W3CDTF">2018-10-31T17:08:02Z</dcterms:created>
  <dcterms:modified xsi:type="dcterms:W3CDTF">2021-05-27T06:23:01Z</dcterms:modified>
</cp:coreProperties>
</file>