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BAAD-F88E-4256-B617-323711146120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295B-4C99-4122-8D75-0BEABBF76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51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BAAD-F88E-4256-B617-323711146120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295B-4C99-4122-8D75-0BEABBF76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129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BAAD-F88E-4256-B617-323711146120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295B-4C99-4122-8D75-0BEABBF76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57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BAAD-F88E-4256-B617-323711146120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295B-4C99-4122-8D75-0BEABBF76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82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BAAD-F88E-4256-B617-323711146120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295B-4C99-4122-8D75-0BEABBF76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826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BAAD-F88E-4256-B617-323711146120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295B-4C99-4122-8D75-0BEABBF76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166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BAAD-F88E-4256-B617-323711146120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295B-4C99-4122-8D75-0BEABBF76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74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BAAD-F88E-4256-B617-323711146120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295B-4C99-4122-8D75-0BEABBF76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61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BAAD-F88E-4256-B617-323711146120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295B-4C99-4122-8D75-0BEABBF76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80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BAAD-F88E-4256-B617-323711146120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295B-4C99-4122-8D75-0BEABBF76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502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BAAD-F88E-4256-B617-323711146120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295B-4C99-4122-8D75-0BEABBF76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93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3BAAD-F88E-4256-B617-323711146120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C295B-4C99-4122-8D75-0BEABBF76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015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3846289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Графика в </a:t>
            </a:r>
            <a:r>
              <a:rPr lang="ru-RU" sz="9600" b="1" dirty="0" err="1" smtClean="0"/>
              <a:t>MatLab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809402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47987"/>
            <a:ext cx="8229600" cy="86073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Использование легенды и подписи осей</a:t>
            </a:r>
            <a:endParaRPr lang="ru-RU" sz="36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26"/>
          <a:stretch/>
        </p:blipFill>
        <p:spPr bwMode="auto">
          <a:xfrm>
            <a:off x="539552" y="908721"/>
            <a:ext cx="7992888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3546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7606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Создание нескольких графических окон 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4176464" cy="590465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b="1" dirty="0" smtClean="0"/>
              <a:t>Пример 6. Использование функции </a:t>
            </a:r>
            <a:r>
              <a:rPr lang="en-US" b="1" dirty="0" smtClean="0"/>
              <a:t>subplot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92D050"/>
                </a:solidFill>
              </a:rPr>
              <a:t>% </a:t>
            </a:r>
            <a:r>
              <a:rPr lang="ru-RU" dirty="0" smtClean="0">
                <a:solidFill>
                  <a:srgbClr val="92D050"/>
                </a:solidFill>
              </a:rPr>
              <a:t>Гипоциклоиды </a:t>
            </a:r>
          </a:p>
          <a:p>
            <a:pPr marL="0" indent="0">
              <a:buNone/>
            </a:pPr>
            <a:r>
              <a:rPr lang="en-US" dirty="0" smtClean="0"/>
              <a:t>clear, </a:t>
            </a:r>
            <a:r>
              <a:rPr lang="en-US" dirty="0" err="1" smtClean="0"/>
              <a:t>clc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92D050"/>
                </a:solidFill>
              </a:rPr>
              <a:t>% </a:t>
            </a:r>
            <a:r>
              <a:rPr lang="ru-RU" dirty="0" smtClean="0">
                <a:solidFill>
                  <a:srgbClr val="92D050"/>
                </a:solidFill>
              </a:rPr>
              <a:t>Задание вектора-параметра </a:t>
            </a:r>
            <a:r>
              <a:rPr lang="en-US" dirty="0" smtClean="0">
                <a:solidFill>
                  <a:srgbClr val="92D050"/>
                </a:solidFill>
              </a:rPr>
              <a:t>t </a:t>
            </a:r>
          </a:p>
          <a:p>
            <a:pPr marL="0" indent="0">
              <a:buNone/>
            </a:pPr>
            <a:r>
              <a:rPr lang="en-US" dirty="0" smtClean="0"/>
              <a:t>t=0:0.001:8*pi;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92D050"/>
                </a:solidFill>
              </a:rPr>
              <a:t>% </a:t>
            </a:r>
            <a:r>
              <a:rPr lang="ru-RU" dirty="0" smtClean="0">
                <a:solidFill>
                  <a:srgbClr val="92D050"/>
                </a:solidFill>
              </a:rPr>
              <a:t>Данные и вектора для 1-го окна </a:t>
            </a:r>
            <a:r>
              <a:rPr lang="en-US" dirty="0" smtClean="0">
                <a:solidFill>
                  <a:srgbClr val="92D050"/>
                </a:solidFill>
              </a:rPr>
              <a:t>subplot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k=5; </a:t>
            </a:r>
          </a:p>
          <a:p>
            <a:pPr marL="0" indent="0">
              <a:buNone/>
            </a:pPr>
            <a:r>
              <a:rPr lang="en-US" dirty="0" smtClean="0"/>
              <a:t>x11=(k-1)*(</a:t>
            </a:r>
            <a:r>
              <a:rPr lang="en-US" dirty="0" err="1" smtClean="0"/>
              <a:t>cos</a:t>
            </a:r>
            <a:r>
              <a:rPr lang="en-US" dirty="0" smtClean="0"/>
              <a:t>(t)+</a:t>
            </a:r>
            <a:r>
              <a:rPr lang="en-US" dirty="0" err="1" smtClean="0"/>
              <a:t>cos</a:t>
            </a:r>
            <a:r>
              <a:rPr lang="en-US" dirty="0" smtClean="0"/>
              <a:t>((k-1)*t)/(k-1)); </a:t>
            </a:r>
          </a:p>
          <a:p>
            <a:pPr marL="0" indent="0">
              <a:buNone/>
            </a:pPr>
            <a:r>
              <a:rPr lang="en-US" dirty="0" smtClean="0"/>
              <a:t>y11=(k-1)*(sin(t)-sin((k-1)*t)/(k-1)); </a:t>
            </a:r>
          </a:p>
          <a:p>
            <a:pPr marL="0" indent="0">
              <a:buNone/>
            </a:pPr>
            <a:r>
              <a:rPr lang="en-US" dirty="0" smtClean="0"/>
              <a:t>x12=k*</a:t>
            </a:r>
            <a:r>
              <a:rPr lang="en-US" dirty="0" err="1" smtClean="0"/>
              <a:t>cos</a:t>
            </a:r>
            <a:r>
              <a:rPr lang="en-US" dirty="0" smtClean="0"/>
              <a:t>(t); </a:t>
            </a:r>
          </a:p>
          <a:p>
            <a:pPr marL="0" indent="0">
              <a:buNone/>
            </a:pPr>
            <a:r>
              <a:rPr lang="en-US" dirty="0" smtClean="0"/>
              <a:t>y12=k*sin(t);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92D050"/>
                </a:solidFill>
              </a:rPr>
              <a:t>% </a:t>
            </a:r>
            <a:r>
              <a:rPr lang="ru-RU" dirty="0" smtClean="0">
                <a:solidFill>
                  <a:srgbClr val="92D050"/>
                </a:solidFill>
              </a:rPr>
              <a:t>Данные и вектора для 2-го окна </a:t>
            </a:r>
            <a:r>
              <a:rPr lang="en-US" dirty="0" smtClean="0">
                <a:solidFill>
                  <a:srgbClr val="92D050"/>
                </a:solidFill>
              </a:rPr>
              <a:t>subplot </a:t>
            </a:r>
          </a:p>
          <a:p>
            <a:pPr marL="0" indent="0">
              <a:buNone/>
            </a:pPr>
            <a:r>
              <a:rPr lang="en-US" dirty="0" smtClean="0"/>
              <a:t>k=5.5; </a:t>
            </a:r>
          </a:p>
          <a:p>
            <a:pPr marL="0" indent="0">
              <a:buNone/>
            </a:pPr>
            <a:r>
              <a:rPr lang="en-US" dirty="0" smtClean="0"/>
              <a:t>x21=(k-1)*(</a:t>
            </a:r>
            <a:r>
              <a:rPr lang="en-US" dirty="0" err="1" smtClean="0"/>
              <a:t>cos</a:t>
            </a:r>
            <a:r>
              <a:rPr lang="en-US" dirty="0" smtClean="0"/>
              <a:t>(t)+</a:t>
            </a:r>
            <a:r>
              <a:rPr lang="en-US" dirty="0" err="1" smtClean="0"/>
              <a:t>cos</a:t>
            </a:r>
            <a:r>
              <a:rPr lang="en-US" dirty="0" smtClean="0"/>
              <a:t>((k-1)*t)/(k-1)); </a:t>
            </a:r>
          </a:p>
          <a:p>
            <a:pPr marL="0" indent="0">
              <a:buNone/>
            </a:pPr>
            <a:r>
              <a:rPr lang="en-US" dirty="0" smtClean="0"/>
              <a:t>y21=(k-1)*(sin(t)-sin((k-1)*t)/(k-1)); </a:t>
            </a:r>
          </a:p>
          <a:p>
            <a:pPr marL="0" indent="0">
              <a:buNone/>
            </a:pPr>
            <a:r>
              <a:rPr lang="en-US" dirty="0" smtClean="0"/>
              <a:t>x22=k*</a:t>
            </a:r>
            <a:r>
              <a:rPr lang="en-US" dirty="0" err="1" smtClean="0"/>
              <a:t>cos</a:t>
            </a:r>
            <a:r>
              <a:rPr lang="en-US" dirty="0" smtClean="0"/>
              <a:t>(t); </a:t>
            </a:r>
          </a:p>
          <a:p>
            <a:pPr marL="0" indent="0">
              <a:buNone/>
            </a:pPr>
            <a:r>
              <a:rPr lang="en-US" dirty="0" smtClean="0"/>
              <a:t>y22=k*sin(t);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92D050"/>
                </a:solidFill>
              </a:rPr>
              <a:t>% </a:t>
            </a:r>
            <a:r>
              <a:rPr lang="ru-RU" dirty="0" smtClean="0">
                <a:solidFill>
                  <a:srgbClr val="92D050"/>
                </a:solidFill>
              </a:rPr>
              <a:t>Данные и вектора для 3-го окна </a:t>
            </a:r>
            <a:r>
              <a:rPr lang="en-US" dirty="0" smtClean="0">
                <a:solidFill>
                  <a:srgbClr val="92D050"/>
                </a:solidFill>
              </a:rPr>
              <a:t>subplot </a:t>
            </a:r>
          </a:p>
          <a:p>
            <a:pPr marL="0" indent="0">
              <a:buNone/>
            </a:pPr>
            <a:r>
              <a:rPr lang="en-US" dirty="0" smtClean="0"/>
              <a:t>k=6; </a:t>
            </a:r>
          </a:p>
          <a:p>
            <a:pPr marL="0" indent="0">
              <a:buNone/>
            </a:pPr>
            <a:r>
              <a:rPr lang="en-US" dirty="0" smtClean="0"/>
              <a:t>x31=(k-1)*(</a:t>
            </a:r>
            <a:r>
              <a:rPr lang="en-US" dirty="0" err="1" smtClean="0"/>
              <a:t>cos</a:t>
            </a:r>
            <a:r>
              <a:rPr lang="en-US" dirty="0" smtClean="0"/>
              <a:t>(t)+</a:t>
            </a:r>
            <a:r>
              <a:rPr lang="en-US" dirty="0" err="1" smtClean="0"/>
              <a:t>cos</a:t>
            </a:r>
            <a:r>
              <a:rPr lang="en-US" dirty="0" smtClean="0"/>
              <a:t>((k-1)*t)/(k-1)); </a:t>
            </a:r>
          </a:p>
          <a:p>
            <a:pPr marL="0" indent="0">
              <a:buNone/>
            </a:pPr>
            <a:r>
              <a:rPr lang="en-US" dirty="0" smtClean="0"/>
              <a:t>y31=(k-1)*(sin(t)-sin((k-1)*t)/(k-1)); </a:t>
            </a:r>
          </a:p>
          <a:p>
            <a:pPr marL="0" indent="0">
              <a:buNone/>
            </a:pPr>
            <a:r>
              <a:rPr lang="en-US" dirty="0" smtClean="0"/>
              <a:t>x32=k*</a:t>
            </a:r>
            <a:r>
              <a:rPr lang="en-US" dirty="0" err="1" smtClean="0"/>
              <a:t>cos</a:t>
            </a:r>
            <a:r>
              <a:rPr lang="en-US" dirty="0" smtClean="0"/>
              <a:t>(t); </a:t>
            </a:r>
          </a:p>
          <a:p>
            <a:pPr marL="0" indent="0">
              <a:buNone/>
            </a:pPr>
            <a:r>
              <a:rPr lang="en-US" dirty="0" smtClean="0"/>
              <a:t>y32=k*sin(t);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27984" y="836712"/>
            <a:ext cx="4139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Пример #6 соответствует случаю, когда в одном окне </a:t>
            </a:r>
            <a:r>
              <a:rPr lang="ru-RU" b="1" dirty="0" err="1" smtClean="0"/>
              <a:t>figure</a:t>
            </a:r>
            <a:r>
              <a:rPr lang="ru-RU" dirty="0" smtClean="0"/>
              <a:t> размещается несколько графических окон для визуализации графиков функций (а, вообще говоря, любой графической информации).  Структура таких окон и выбор активного окна осуществляются процедурой </a:t>
            </a:r>
            <a:r>
              <a:rPr lang="en-US" b="1" dirty="0" smtClean="0"/>
              <a:t>subplot</a:t>
            </a:r>
            <a:r>
              <a:rPr lang="en-US" dirty="0" smtClean="0"/>
              <a:t>. </a:t>
            </a:r>
            <a:r>
              <a:rPr lang="ru-RU" b="1" dirty="0" smtClean="0"/>
              <a:t>Первый и второй </a:t>
            </a:r>
            <a:r>
              <a:rPr lang="ru-RU" dirty="0" smtClean="0"/>
              <a:t>аргументы </a:t>
            </a:r>
            <a:r>
              <a:rPr lang="en-US" dirty="0" smtClean="0"/>
              <a:t>subplot </a:t>
            </a:r>
            <a:r>
              <a:rPr lang="ru-RU" b="1" dirty="0" smtClean="0"/>
              <a:t>задают матричную структуру окон-осей</a:t>
            </a:r>
            <a:r>
              <a:rPr lang="ru-RU" dirty="0" smtClean="0"/>
              <a:t>, их количество по строкам и столбцам, а </a:t>
            </a:r>
            <a:r>
              <a:rPr lang="ru-RU" b="1" dirty="0" smtClean="0"/>
              <a:t>третий</a:t>
            </a:r>
            <a:r>
              <a:rPr lang="ru-RU" dirty="0" smtClean="0"/>
              <a:t> аргумент  –  </a:t>
            </a:r>
            <a:r>
              <a:rPr lang="ru-RU" b="1" dirty="0" smtClean="0"/>
              <a:t>номер  активных  осей</a:t>
            </a:r>
            <a:r>
              <a:rPr lang="ru-RU" dirty="0" smtClean="0"/>
              <a:t>.  Здесь  выбираются  графики  функций,  заданных  </a:t>
            </a:r>
            <a:r>
              <a:rPr lang="ru-RU" dirty="0" err="1" smtClean="0"/>
              <a:t>параметрически</a:t>
            </a:r>
            <a:r>
              <a:rPr lang="ru-RU" dirty="0" smtClean="0"/>
              <a:t>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85568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400" dirty="0" smtClean="0">
                <a:solidFill>
                  <a:srgbClr val="92D050"/>
                </a:solidFill>
              </a:rPr>
              <a:t>% </a:t>
            </a:r>
            <a:r>
              <a:rPr lang="ru-RU" sz="3400" dirty="0" smtClean="0">
                <a:solidFill>
                  <a:srgbClr val="92D050"/>
                </a:solidFill>
              </a:rPr>
              <a:t>Данные и вектора для 4-го окна </a:t>
            </a:r>
            <a:r>
              <a:rPr lang="en-US" sz="3400" dirty="0" smtClean="0">
                <a:solidFill>
                  <a:srgbClr val="92D050"/>
                </a:solidFill>
              </a:rPr>
              <a:t>subplot </a:t>
            </a:r>
          </a:p>
          <a:p>
            <a:pPr marL="0" indent="0">
              <a:buNone/>
            </a:pPr>
            <a:r>
              <a:rPr lang="en-US" sz="3400" dirty="0" smtClean="0"/>
              <a:t>k=3.6; </a:t>
            </a:r>
          </a:p>
          <a:p>
            <a:pPr marL="0" indent="0">
              <a:buNone/>
            </a:pPr>
            <a:r>
              <a:rPr lang="en-US" sz="3400" dirty="0" smtClean="0"/>
              <a:t>x41=(k-1)*(</a:t>
            </a:r>
            <a:r>
              <a:rPr lang="en-US" sz="3400" dirty="0" err="1" smtClean="0"/>
              <a:t>cos</a:t>
            </a:r>
            <a:r>
              <a:rPr lang="en-US" sz="3400" dirty="0" smtClean="0"/>
              <a:t>(t)+</a:t>
            </a:r>
            <a:r>
              <a:rPr lang="en-US" sz="3400" dirty="0" err="1" smtClean="0"/>
              <a:t>cos</a:t>
            </a:r>
            <a:r>
              <a:rPr lang="en-US" sz="3400" dirty="0" smtClean="0"/>
              <a:t>((k-1)*t)/(k-1)); </a:t>
            </a:r>
          </a:p>
          <a:p>
            <a:pPr marL="0" indent="0">
              <a:buNone/>
            </a:pPr>
            <a:r>
              <a:rPr lang="en-US" sz="3400" dirty="0" smtClean="0"/>
              <a:t>y41=(k-1)*(sin(t)-sin((k-1)*t)/(k-1)); </a:t>
            </a:r>
          </a:p>
          <a:p>
            <a:pPr marL="0" indent="0">
              <a:buNone/>
            </a:pPr>
            <a:r>
              <a:rPr lang="en-US" sz="3400" dirty="0" smtClean="0"/>
              <a:t>x42=k*</a:t>
            </a:r>
            <a:r>
              <a:rPr lang="en-US" sz="3400" dirty="0" err="1" smtClean="0"/>
              <a:t>cos</a:t>
            </a:r>
            <a:r>
              <a:rPr lang="en-US" sz="3400" dirty="0" smtClean="0"/>
              <a:t>(t); </a:t>
            </a:r>
          </a:p>
          <a:p>
            <a:pPr marL="0" indent="0">
              <a:buNone/>
            </a:pPr>
            <a:r>
              <a:rPr lang="en-US" sz="3400" dirty="0" smtClean="0"/>
              <a:t>y42=k*sin(t); </a:t>
            </a:r>
          </a:p>
          <a:p>
            <a:pPr marL="0" indent="0">
              <a:buNone/>
            </a:pPr>
            <a:r>
              <a:rPr lang="en-US" sz="3400" dirty="0" smtClean="0"/>
              <a:t> </a:t>
            </a:r>
            <a:r>
              <a:rPr lang="en-US" sz="3400" dirty="0" smtClean="0">
                <a:solidFill>
                  <a:srgbClr val="92D050"/>
                </a:solidFill>
              </a:rPr>
              <a:t>% </a:t>
            </a:r>
            <a:r>
              <a:rPr lang="ru-RU" sz="3400" dirty="0" smtClean="0">
                <a:solidFill>
                  <a:srgbClr val="92D050"/>
                </a:solidFill>
              </a:rPr>
              <a:t>Построение графиков в 1-м окне </a:t>
            </a:r>
            <a:r>
              <a:rPr lang="en-US" sz="3400" dirty="0" smtClean="0">
                <a:solidFill>
                  <a:srgbClr val="92D050"/>
                </a:solidFill>
              </a:rPr>
              <a:t>subplot </a:t>
            </a:r>
            <a:endParaRPr lang="ru-RU" sz="3400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sz="3400" dirty="0" smtClean="0"/>
              <a:t>subplot(2,2,1) </a:t>
            </a:r>
          </a:p>
          <a:p>
            <a:pPr marL="0" indent="0">
              <a:buNone/>
            </a:pPr>
            <a:r>
              <a:rPr lang="en-US" sz="3400" dirty="0" smtClean="0"/>
              <a:t>plot(x11,y11,x12,y12) </a:t>
            </a:r>
          </a:p>
          <a:p>
            <a:pPr marL="0" indent="0">
              <a:buNone/>
            </a:pPr>
            <a:r>
              <a:rPr lang="en-US" sz="3400" dirty="0" smtClean="0"/>
              <a:t>legend('k=5') 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rgbClr val="92D050"/>
                </a:solidFill>
              </a:rPr>
              <a:t>% </a:t>
            </a:r>
            <a:r>
              <a:rPr lang="ru-RU" sz="3400" dirty="0" smtClean="0">
                <a:solidFill>
                  <a:srgbClr val="92D050"/>
                </a:solidFill>
              </a:rPr>
              <a:t>Построение графиков во 2-м окне </a:t>
            </a:r>
            <a:r>
              <a:rPr lang="en-US" sz="3400" dirty="0" smtClean="0">
                <a:solidFill>
                  <a:srgbClr val="92D050"/>
                </a:solidFill>
              </a:rPr>
              <a:t>subplot </a:t>
            </a:r>
          </a:p>
          <a:p>
            <a:pPr marL="0" indent="0">
              <a:buNone/>
            </a:pPr>
            <a:r>
              <a:rPr lang="en-US" sz="3400" dirty="0" smtClean="0"/>
              <a:t>subplot(2,2,2) </a:t>
            </a:r>
          </a:p>
          <a:p>
            <a:pPr marL="0" indent="0">
              <a:buNone/>
            </a:pPr>
            <a:r>
              <a:rPr lang="en-US" sz="3400" dirty="0" smtClean="0"/>
              <a:t>plot(x21,y21,x22,y22) </a:t>
            </a:r>
          </a:p>
          <a:p>
            <a:pPr marL="0" indent="0">
              <a:buNone/>
            </a:pPr>
            <a:r>
              <a:rPr lang="en-US" sz="3400" dirty="0" smtClean="0"/>
              <a:t>legend('k=5.5') 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rgbClr val="92D050"/>
                </a:solidFill>
              </a:rPr>
              <a:t>% </a:t>
            </a:r>
            <a:r>
              <a:rPr lang="ru-RU" sz="3400" dirty="0" smtClean="0">
                <a:solidFill>
                  <a:srgbClr val="92D050"/>
                </a:solidFill>
              </a:rPr>
              <a:t>Построение графиков в 3-м окне </a:t>
            </a:r>
            <a:r>
              <a:rPr lang="en-US" sz="3400" dirty="0" smtClean="0">
                <a:solidFill>
                  <a:srgbClr val="92D050"/>
                </a:solidFill>
              </a:rPr>
              <a:t>subplot </a:t>
            </a:r>
          </a:p>
          <a:p>
            <a:pPr marL="0" indent="0">
              <a:buNone/>
            </a:pPr>
            <a:r>
              <a:rPr lang="en-US" sz="3400" dirty="0" smtClean="0"/>
              <a:t>subplot(2,2,3) </a:t>
            </a:r>
          </a:p>
          <a:p>
            <a:pPr marL="0" indent="0">
              <a:buNone/>
            </a:pPr>
            <a:r>
              <a:rPr lang="en-US" sz="3400" dirty="0" smtClean="0"/>
              <a:t>plot(x31,y31,x32,y32) </a:t>
            </a:r>
          </a:p>
          <a:p>
            <a:pPr marL="0" indent="0">
              <a:buNone/>
            </a:pPr>
            <a:r>
              <a:rPr lang="en-US" sz="3400" dirty="0" smtClean="0"/>
              <a:t>legend('k=6') 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rgbClr val="92D050"/>
                </a:solidFill>
              </a:rPr>
              <a:t>% </a:t>
            </a:r>
            <a:r>
              <a:rPr lang="ru-RU" sz="3400" dirty="0" smtClean="0">
                <a:solidFill>
                  <a:srgbClr val="92D050"/>
                </a:solidFill>
              </a:rPr>
              <a:t>Построение графиков в 4-м окне </a:t>
            </a:r>
            <a:r>
              <a:rPr lang="en-US" sz="3400" dirty="0" smtClean="0">
                <a:solidFill>
                  <a:srgbClr val="92D050"/>
                </a:solidFill>
              </a:rPr>
              <a:t>subplot </a:t>
            </a:r>
          </a:p>
          <a:p>
            <a:pPr marL="0" indent="0">
              <a:buNone/>
            </a:pPr>
            <a:r>
              <a:rPr lang="en-US" sz="3400" dirty="0" smtClean="0"/>
              <a:t>subplot(2,2,4) </a:t>
            </a:r>
          </a:p>
          <a:p>
            <a:pPr marL="0" indent="0">
              <a:buNone/>
            </a:pPr>
            <a:r>
              <a:rPr lang="en-US" sz="3400" dirty="0" smtClean="0"/>
              <a:t>plot(x41,y41,x42,y42) </a:t>
            </a:r>
          </a:p>
          <a:p>
            <a:pPr marL="0" indent="0">
              <a:buNone/>
            </a:pPr>
            <a:r>
              <a:rPr lang="en-US" sz="3400" dirty="0" smtClean="0"/>
              <a:t>legend('k=3.6') </a:t>
            </a:r>
            <a:r>
              <a:rPr lang="ru-RU" sz="3400" dirty="0" smtClean="0"/>
              <a:t>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9208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Создание нескольких графических окон 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3212976"/>
            <a:ext cx="32403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Первый и второй </a:t>
            </a:r>
            <a:r>
              <a:rPr lang="ru-RU" dirty="0" smtClean="0"/>
              <a:t>аргументы </a:t>
            </a:r>
            <a:r>
              <a:rPr lang="en-US" dirty="0" smtClean="0"/>
              <a:t>subplot </a:t>
            </a:r>
            <a:r>
              <a:rPr lang="ru-RU" b="1" dirty="0" smtClean="0"/>
              <a:t>задают матричную структуру окон-осей</a:t>
            </a:r>
            <a:r>
              <a:rPr lang="ru-RU" dirty="0" smtClean="0"/>
              <a:t>, их количество по строкам и столбцам, а </a:t>
            </a:r>
            <a:r>
              <a:rPr lang="ru-RU" b="1" dirty="0" smtClean="0"/>
              <a:t>третий</a:t>
            </a:r>
            <a:r>
              <a:rPr lang="ru-RU" dirty="0" smtClean="0"/>
              <a:t> аргумент  –  </a:t>
            </a:r>
            <a:r>
              <a:rPr lang="ru-RU" b="1" dirty="0" smtClean="0"/>
              <a:t>номер  активных  осей</a:t>
            </a:r>
            <a:r>
              <a:rPr lang="ru-RU" dirty="0" smtClean="0"/>
              <a:t>.  Здесь  выбираются  графики  функций,  заданных  </a:t>
            </a:r>
            <a:r>
              <a:rPr lang="ru-RU" dirty="0" err="1" smtClean="0"/>
              <a:t>параметрически</a:t>
            </a:r>
            <a:r>
              <a:rPr lang="ru-RU" dirty="0" smtClean="0"/>
              <a:t>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74889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Создание нескольких графических окон </a:t>
            </a:r>
            <a:endParaRPr lang="ru-RU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8568952" cy="5647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004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496944" cy="49580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Система MATLAB предоставляет огромное количество графических средств. </a:t>
            </a:r>
          </a:p>
          <a:p>
            <a:pPr marL="0" indent="0">
              <a:buNone/>
            </a:pPr>
            <a:r>
              <a:rPr lang="ru-RU" dirty="0" smtClean="0"/>
              <a:t>К ним относятся: </a:t>
            </a:r>
          </a:p>
          <a:p>
            <a:r>
              <a:rPr lang="ru-RU" b="1" dirty="0" smtClean="0"/>
              <a:t>команды построения простых графиков функций,</a:t>
            </a:r>
          </a:p>
          <a:p>
            <a:r>
              <a:rPr lang="ru-RU" b="1" dirty="0" smtClean="0"/>
              <a:t> комбинированные и презентационные графики;</a:t>
            </a:r>
          </a:p>
          <a:p>
            <a:r>
              <a:rPr lang="ru-RU" b="1" dirty="0" smtClean="0"/>
              <a:t>элементы анимации;</a:t>
            </a:r>
          </a:p>
          <a:p>
            <a:r>
              <a:rPr lang="ru-RU" b="1" dirty="0" smtClean="0"/>
              <a:t>средства проектирования графического пользовательского интерфейса (</a:t>
            </a:r>
            <a:r>
              <a:rPr lang="ru-RU" b="1" i="1" dirty="0" smtClean="0"/>
              <a:t>GUI - </a:t>
            </a:r>
            <a:r>
              <a:rPr lang="en-US" b="1" i="1" dirty="0" smtClean="0"/>
              <a:t>graphical </a:t>
            </a:r>
            <a:r>
              <a:rPr lang="en-US" b="1" i="1" dirty="0"/>
              <a:t>user interface</a:t>
            </a:r>
            <a:r>
              <a:rPr lang="ru-RU" dirty="0" smtClean="0"/>
              <a:t>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1943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Построение графиков функций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Рассмотрим на примерах способы построения графиков в ML. Если заданы два вектора одинакового размера, хранящие координаты функции, то построить график функции можно с помощью команды </a:t>
            </a:r>
            <a:r>
              <a:rPr lang="ru-RU" b="1" dirty="0" err="1" smtClean="0"/>
              <a:t>plot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b="1" dirty="0" smtClean="0"/>
              <a:t>Пример 1. Построение графика функции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92D050"/>
                </a:solidFill>
              </a:rPr>
              <a:t>% задание вектора x </a:t>
            </a:r>
          </a:p>
          <a:p>
            <a:pPr marL="0" indent="0">
              <a:buNone/>
            </a:pPr>
            <a:r>
              <a:rPr lang="ru-RU" dirty="0" smtClean="0"/>
              <a:t>x = [0:0.005:5];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92D050"/>
                </a:solidFill>
              </a:rPr>
              <a:t>% расчет значений функции</a:t>
            </a:r>
          </a:p>
          <a:p>
            <a:pPr marL="0" indent="0">
              <a:buNone/>
            </a:pPr>
            <a:r>
              <a:rPr lang="ru-RU" dirty="0" smtClean="0"/>
              <a:t>y = </a:t>
            </a:r>
            <a:r>
              <a:rPr lang="ru-RU" dirty="0" err="1" smtClean="0"/>
              <a:t>exp</a:t>
            </a:r>
            <a:r>
              <a:rPr lang="ru-RU" dirty="0" smtClean="0"/>
              <a:t>(-x).*</a:t>
            </a:r>
            <a:r>
              <a:rPr lang="ru-RU" dirty="0" err="1" smtClean="0"/>
              <a:t>sin</a:t>
            </a:r>
            <a:r>
              <a:rPr lang="ru-RU" dirty="0" smtClean="0"/>
              <a:t>(10*x);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92D050"/>
                </a:solidFill>
              </a:rPr>
              <a:t>% построение графика функции</a:t>
            </a:r>
          </a:p>
          <a:p>
            <a:pPr marL="0" indent="0">
              <a:buNone/>
            </a:pPr>
            <a:r>
              <a:rPr lang="ru-RU" dirty="0" err="1" smtClean="0"/>
              <a:t>plot</a:t>
            </a:r>
            <a:r>
              <a:rPr lang="ru-RU" dirty="0" smtClean="0"/>
              <a:t>(x, y)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2878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130" y="620688"/>
            <a:ext cx="4464497" cy="5328592"/>
          </a:xfrm>
        </p:spPr>
        <p:txBody>
          <a:bodyPr>
            <a:normAutofit fontScale="77500" lnSpcReduction="20000"/>
          </a:bodyPr>
          <a:lstStyle/>
          <a:p>
            <a:pPr marL="0" indent="354013" algn="just">
              <a:buNone/>
            </a:pPr>
            <a:r>
              <a:rPr lang="ru-RU" dirty="0" smtClean="0"/>
              <a:t>После выполнения скрипта из примера #1 на экране возникнет графическое окно, выполняя команды меню этого графического окна </a:t>
            </a:r>
            <a:r>
              <a:rPr lang="ru-RU" b="1" dirty="0" err="1" smtClean="0"/>
              <a:t>File→Save</a:t>
            </a:r>
            <a:r>
              <a:rPr lang="ru-RU" b="1" dirty="0" smtClean="0"/>
              <a:t> </a:t>
            </a:r>
            <a:r>
              <a:rPr lang="ru-RU" b="1" dirty="0" err="1" smtClean="0"/>
              <a:t>as</a:t>
            </a:r>
            <a:r>
              <a:rPr lang="ru-RU" dirty="0" smtClean="0"/>
              <a:t>, </a:t>
            </a:r>
            <a:r>
              <a:rPr lang="ru-RU" b="1" dirty="0" err="1" smtClean="0"/>
              <a:t>File</a:t>
            </a:r>
            <a:r>
              <a:rPr lang="ru-RU" b="1" dirty="0" smtClean="0"/>
              <a:t> → </a:t>
            </a:r>
            <a:r>
              <a:rPr lang="ru-RU" b="1" dirty="0" err="1" smtClean="0"/>
              <a:t>Export</a:t>
            </a:r>
            <a:r>
              <a:rPr lang="ru-RU" b="1" dirty="0" smtClean="0"/>
              <a:t> </a:t>
            </a:r>
            <a:r>
              <a:rPr lang="ru-RU" b="1" dirty="0" err="1" smtClean="0"/>
              <a:t>Setup</a:t>
            </a:r>
            <a:r>
              <a:rPr lang="ru-RU" dirty="0" smtClean="0"/>
              <a:t>, можно сохранить построенный график в файл </a:t>
            </a:r>
            <a:r>
              <a:rPr lang="ru-RU" dirty="0" err="1" smtClean="0"/>
              <a:t>MatLab</a:t>
            </a:r>
            <a:r>
              <a:rPr lang="ru-RU" dirty="0" smtClean="0"/>
              <a:t> с расширением </a:t>
            </a:r>
            <a:r>
              <a:rPr lang="ru-RU" b="1" dirty="0" err="1" smtClean="0"/>
              <a:t>fig</a:t>
            </a:r>
            <a:r>
              <a:rPr lang="ru-RU" dirty="0" smtClean="0"/>
              <a:t>, либо экспортировать в графические форматы - </a:t>
            </a:r>
            <a:r>
              <a:rPr lang="ru-RU" b="1" dirty="0" err="1" smtClean="0"/>
              <a:t>png</a:t>
            </a:r>
            <a:r>
              <a:rPr lang="ru-RU" dirty="0" smtClean="0"/>
              <a:t>, </a:t>
            </a:r>
            <a:r>
              <a:rPr lang="ru-RU" b="1" dirty="0" err="1" smtClean="0"/>
              <a:t>eps</a:t>
            </a:r>
            <a:r>
              <a:rPr lang="ru-RU" b="1" dirty="0" smtClean="0"/>
              <a:t>, </a:t>
            </a:r>
            <a:r>
              <a:rPr lang="ru-RU" b="1" dirty="0" err="1" smtClean="0"/>
              <a:t>gif</a:t>
            </a:r>
            <a:r>
              <a:rPr lang="ru-RU" dirty="0" smtClean="0"/>
              <a:t>. </a:t>
            </a:r>
          </a:p>
          <a:p>
            <a:pPr marL="0" indent="354013" algn="just">
              <a:buNone/>
            </a:pPr>
            <a:r>
              <a:rPr lang="ru-RU" dirty="0" smtClean="0"/>
              <a:t>Файл с расширением </a:t>
            </a:r>
            <a:r>
              <a:rPr lang="ru-RU" b="1" dirty="0" err="1" smtClean="0"/>
              <a:t>fig</a:t>
            </a:r>
            <a:r>
              <a:rPr lang="ru-RU" dirty="0" smtClean="0"/>
              <a:t> можно открыть в </a:t>
            </a:r>
            <a:r>
              <a:rPr lang="ru-RU" dirty="0" err="1" smtClean="0"/>
              <a:t>MatLab</a:t>
            </a:r>
            <a:r>
              <a:rPr lang="ru-RU" dirty="0" smtClean="0"/>
              <a:t>. Результатом открытия файла будет графическое окно.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620688"/>
            <a:ext cx="3952875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606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9208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Несколько графиков в одном графическом окне 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smtClean="0"/>
              <a:t>Для того, чтобы построить еще один график в этом же графическом окне, то можно действовать двумя путями – воспользоваться командой </a:t>
            </a:r>
            <a:r>
              <a:rPr lang="ru-RU" sz="1600" b="1" dirty="0" err="1" smtClean="0"/>
              <a:t>hold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on</a:t>
            </a:r>
            <a:r>
              <a:rPr lang="ru-RU" sz="1600" dirty="0" smtClean="0"/>
              <a:t>, либо добавить еще два аргумента в команду </a:t>
            </a:r>
            <a:r>
              <a:rPr lang="ru-RU" sz="1600" b="1" dirty="0" err="1" smtClean="0"/>
              <a:t>plot</a:t>
            </a:r>
            <a:r>
              <a:rPr lang="ru-RU" sz="1600" dirty="0" smtClean="0"/>
              <a:t>. С помощью функции </a:t>
            </a:r>
            <a:r>
              <a:rPr lang="ru-RU" sz="1600" b="1" dirty="0" err="1" smtClean="0"/>
              <a:t>delete</a:t>
            </a:r>
            <a:r>
              <a:rPr lang="ru-RU" sz="1600" dirty="0" smtClean="0"/>
              <a:t> производят удаление графика. </a:t>
            </a:r>
          </a:p>
          <a:p>
            <a:pPr marL="0" indent="0">
              <a:buNone/>
            </a:pPr>
            <a:r>
              <a:rPr lang="ru-RU" sz="1600" b="1" dirty="0" smtClean="0"/>
              <a:t>Пример 2. Два графика функции в одних осях с помощью </a:t>
            </a:r>
            <a:r>
              <a:rPr lang="ru-RU" sz="1600" b="1" dirty="0" err="1" smtClean="0"/>
              <a:t>hold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on</a:t>
            </a:r>
            <a:r>
              <a:rPr lang="ru-RU" sz="1600" b="1" dirty="0" smtClean="0"/>
              <a:t> </a:t>
            </a:r>
          </a:p>
          <a:p>
            <a:pPr marL="0" indent="0">
              <a:buNone/>
            </a:pPr>
            <a:r>
              <a:rPr lang="ru-RU" sz="1600" dirty="0" smtClean="0"/>
              <a:t>x = [0:0.005:5];</a:t>
            </a:r>
          </a:p>
          <a:p>
            <a:pPr marL="0" indent="0">
              <a:buNone/>
            </a:pPr>
            <a:r>
              <a:rPr lang="ru-RU" sz="1600" dirty="0" smtClean="0"/>
              <a:t>y1 = </a:t>
            </a:r>
            <a:r>
              <a:rPr lang="ru-RU" sz="1600" dirty="0" err="1" smtClean="0"/>
              <a:t>exp</a:t>
            </a:r>
            <a:r>
              <a:rPr lang="ru-RU" sz="1600" dirty="0" smtClean="0"/>
              <a:t>(-x).*</a:t>
            </a:r>
            <a:r>
              <a:rPr lang="ru-RU" sz="1600" dirty="0" err="1" smtClean="0"/>
              <a:t>sin</a:t>
            </a:r>
            <a:r>
              <a:rPr lang="ru-RU" sz="1600" dirty="0" smtClean="0"/>
              <a:t>(10*x);</a:t>
            </a:r>
          </a:p>
          <a:p>
            <a:pPr marL="0" indent="0">
              <a:buNone/>
            </a:pPr>
            <a:r>
              <a:rPr lang="ru-RU" sz="1600" dirty="0" smtClean="0"/>
              <a:t>y2 = </a:t>
            </a:r>
            <a:r>
              <a:rPr lang="ru-RU" sz="1600" dirty="0" err="1" smtClean="0"/>
              <a:t>exp</a:t>
            </a:r>
            <a:r>
              <a:rPr lang="ru-RU" sz="1600" dirty="0" smtClean="0"/>
              <a:t>(-x).*</a:t>
            </a:r>
            <a:r>
              <a:rPr lang="ru-RU" sz="1600" dirty="0" err="1" smtClean="0"/>
              <a:t>cos</a:t>
            </a:r>
            <a:r>
              <a:rPr lang="ru-RU" sz="1600" dirty="0" smtClean="0"/>
              <a:t>(10*x);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92D050"/>
                </a:solidFill>
              </a:rPr>
              <a:t>% построение первого графика функции </a:t>
            </a:r>
          </a:p>
          <a:p>
            <a:pPr marL="0" indent="0">
              <a:buNone/>
            </a:pPr>
            <a:r>
              <a:rPr lang="ru-RU" sz="1600" dirty="0" err="1" smtClean="0"/>
              <a:t>plot</a:t>
            </a:r>
            <a:r>
              <a:rPr lang="ru-RU" sz="1600" dirty="0" smtClean="0"/>
              <a:t>(x, y1) 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92D050"/>
                </a:solidFill>
              </a:rPr>
              <a:t>% продолжать построение в этом же окне </a:t>
            </a:r>
          </a:p>
          <a:p>
            <a:pPr marL="0" indent="0">
              <a:buNone/>
            </a:pPr>
            <a:r>
              <a:rPr lang="ru-RU" sz="1600" dirty="0" err="1" smtClean="0"/>
              <a:t>hold</a:t>
            </a:r>
            <a:r>
              <a:rPr lang="ru-RU" sz="1600" dirty="0" smtClean="0"/>
              <a:t> </a:t>
            </a:r>
            <a:r>
              <a:rPr lang="ru-RU" sz="1600" dirty="0" err="1" smtClean="0"/>
              <a:t>on</a:t>
            </a:r>
            <a:r>
              <a:rPr lang="ru-RU" sz="1600" dirty="0" smtClean="0"/>
              <a:t> 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92D050"/>
                </a:solidFill>
              </a:rPr>
              <a:t>% построение второго графика функции</a:t>
            </a:r>
          </a:p>
          <a:p>
            <a:pPr marL="0" indent="0">
              <a:buNone/>
            </a:pPr>
            <a:r>
              <a:rPr lang="ru-RU" sz="1600" dirty="0" err="1" smtClean="0"/>
              <a:t>plot</a:t>
            </a:r>
            <a:r>
              <a:rPr lang="ru-RU" sz="1600" dirty="0" smtClean="0"/>
              <a:t>(x, y2)</a:t>
            </a:r>
          </a:p>
          <a:p>
            <a:pPr marL="0" indent="0">
              <a:buNone/>
            </a:pPr>
            <a:r>
              <a:rPr lang="ru-RU" sz="1600" b="1" dirty="0" smtClean="0"/>
              <a:t>Пример 3. Два графика функции в одних осях с помощью </a:t>
            </a:r>
            <a:r>
              <a:rPr lang="ru-RU" sz="1600" b="1" dirty="0" err="1" smtClean="0"/>
              <a:t>plot</a:t>
            </a:r>
            <a:r>
              <a:rPr lang="ru-RU" sz="1600" dirty="0" smtClean="0"/>
              <a:t> </a:t>
            </a:r>
          </a:p>
          <a:p>
            <a:pPr marL="0" indent="0">
              <a:buNone/>
            </a:pPr>
            <a:r>
              <a:rPr lang="ru-RU" sz="1600" dirty="0" smtClean="0"/>
              <a:t>x = [0:0.005:5];</a:t>
            </a:r>
          </a:p>
          <a:p>
            <a:pPr marL="0" indent="0">
              <a:buNone/>
            </a:pPr>
            <a:r>
              <a:rPr lang="ru-RU" sz="1600" dirty="0" smtClean="0"/>
              <a:t>y1 = </a:t>
            </a:r>
            <a:r>
              <a:rPr lang="ru-RU" sz="1600" dirty="0" err="1" smtClean="0"/>
              <a:t>exp</a:t>
            </a:r>
            <a:r>
              <a:rPr lang="ru-RU" sz="1600" dirty="0" smtClean="0"/>
              <a:t>(-x).*</a:t>
            </a:r>
            <a:r>
              <a:rPr lang="ru-RU" sz="1600" dirty="0" err="1" smtClean="0"/>
              <a:t>sin</a:t>
            </a:r>
            <a:r>
              <a:rPr lang="ru-RU" sz="1600" dirty="0" smtClean="0"/>
              <a:t>(10*x);</a:t>
            </a:r>
          </a:p>
          <a:p>
            <a:pPr marL="0" indent="0">
              <a:buNone/>
            </a:pPr>
            <a:r>
              <a:rPr lang="ru-RU" sz="1600" dirty="0" smtClean="0"/>
              <a:t>y2 = </a:t>
            </a:r>
            <a:r>
              <a:rPr lang="ru-RU" sz="1600" dirty="0" err="1" smtClean="0"/>
              <a:t>exp</a:t>
            </a:r>
            <a:r>
              <a:rPr lang="ru-RU" sz="1600" dirty="0" smtClean="0"/>
              <a:t>(-x).*</a:t>
            </a:r>
            <a:r>
              <a:rPr lang="ru-RU" sz="1600" dirty="0" err="1" smtClean="0"/>
              <a:t>cos</a:t>
            </a:r>
            <a:r>
              <a:rPr lang="ru-RU" sz="1600" dirty="0" smtClean="0"/>
              <a:t>(10*x);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92D050"/>
                </a:solidFill>
              </a:rPr>
              <a:t> % построение сразу двух графиков функций </a:t>
            </a:r>
          </a:p>
          <a:p>
            <a:pPr marL="0" indent="0">
              <a:buNone/>
            </a:pPr>
            <a:r>
              <a:rPr lang="ru-RU" sz="1600" dirty="0" err="1" smtClean="0"/>
              <a:t>plot</a:t>
            </a:r>
            <a:r>
              <a:rPr lang="ru-RU" sz="1600" dirty="0" smtClean="0"/>
              <a:t>(x, y1, x, y2)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6439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sz="3600" b="1" dirty="0" smtClean="0"/>
              <a:t>Установка параметров графиков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Задать цвет и тип линии для графиков можно несколькими способами. Рассмотрим один из этих способов на примере. </a:t>
            </a:r>
          </a:p>
          <a:p>
            <a:pPr marL="0" indent="0">
              <a:buNone/>
            </a:pPr>
            <a:r>
              <a:rPr lang="ru-RU" b="1" dirty="0" smtClean="0"/>
              <a:t>Пример 4. Задание цвета и типа линии для графика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x = [0:0.005:5];</a:t>
            </a:r>
          </a:p>
          <a:p>
            <a:pPr marL="0" indent="0">
              <a:buNone/>
            </a:pPr>
            <a:r>
              <a:rPr lang="ru-RU" dirty="0" smtClean="0"/>
              <a:t>y = </a:t>
            </a:r>
            <a:r>
              <a:rPr lang="ru-RU" dirty="0" err="1" smtClean="0"/>
              <a:t>exp</a:t>
            </a:r>
            <a:r>
              <a:rPr lang="ru-RU" dirty="0" smtClean="0"/>
              <a:t>(-x).*</a:t>
            </a:r>
            <a:r>
              <a:rPr lang="ru-RU" dirty="0" err="1" smtClean="0"/>
              <a:t>sin</a:t>
            </a:r>
            <a:r>
              <a:rPr lang="ru-RU" dirty="0" smtClean="0"/>
              <a:t>(10*x);</a:t>
            </a:r>
          </a:p>
          <a:p>
            <a:pPr marL="0" indent="0">
              <a:buNone/>
            </a:pPr>
            <a:r>
              <a:rPr lang="ru-RU" dirty="0" err="1" smtClean="0"/>
              <a:t>plot</a:t>
            </a:r>
            <a:r>
              <a:rPr lang="ru-RU" dirty="0" smtClean="0"/>
              <a:t>(x, </a:t>
            </a:r>
            <a:r>
              <a:rPr lang="ru-RU" dirty="0" err="1" smtClean="0"/>
              <a:t>y,</a:t>
            </a:r>
            <a:r>
              <a:rPr lang="ru-RU" b="1" dirty="0" err="1" smtClean="0"/>
              <a:t>'r</a:t>
            </a:r>
            <a:r>
              <a:rPr lang="ru-RU" b="1" dirty="0" smtClean="0"/>
              <a:t>:'</a:t>
            </a:r>
            <a:r>
              <a:rPr lang="ru-RU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23918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Обозначения для типа линий, цветов и маркеров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49" t="25394" r="22019" b="2422"/>
          <a:stretch/>
        </p:blipFill>
        <p:spPr bwMode="auto">
          <a:xfrm>
            <a:off x="611560" y="1416204"/>
            <a:ext cx="7704856" cy="5122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5955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Заголовок графика, легенда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3" y="764704"/>
            <a:ext cx="8781123" cy="1568981"/>
          </a:xfrm>
        </p:spPr>
        <p:txBody>
          <a:bodyPr>
            <a:normAutofit fontScale="62500" lnSpcReduction="20000"/>
          </a:bodyPr>
          <a:lstStyle/>
          <a:p>
            <a:pPr marL="0" indent="354013" algn="just">
              <a:buNone/>
            </a:pPr>
            <a:r>
              <a:rPr lang="ru-RU" dirty="0" smtClean="0"/>
              <a:t>Иногда необходимо </a:t>
            </a:r>
            <a:r>
              <a:rPr lang="ru-RU" b="1" dirty="0" smtClean="0"/>
              <a:t>создать несколько графических окон одновременн</a:t>
            </a:r>
            <a:r>
              <a:rPr lang="ru-RU" dirty="0" smtClean="0"/>
              <a:t>о. В этом случае нужно использовать команду </a:t>
            </a:r>
            <a:r>
              <a:rPr lang="ru-RU" b="1" dirty="0" err="1" smtClean="0"/>
              <a:t>figure</a:t>
            </a:r>
            <a:r>
              <a:rPr lang="ru-RU" dirty="0" smtClean="0"/>
              <a:t> без параметров, или задать в качестве параметра целое число, соответствующее номеру окна. </a:t>
            </a:r>
          </a:p>
          <a:p>
            <a:pPr marL="0" indent="354013" algn="just">
              <a:buNone/>
            </a:pPr>
            <a:r>
              <a:rPr lang="ru-RU" b="1" dirty="0" smtClean="0"/>
              <a:t>Заголовок</a:t>
            </a:r>
            <a:r>
              <a:rPr lang="ru-RU" dirty="0" smtClean="0"/>
              <a:t> для графического окна задается с помощью функции </a:t>
            </a:r>
            <a:r>
              <a:rPr lang="ru-RU" b="1" dirty="0" err="1" smtClean="0"/>
              <a:t>title</a:t>
            </a:r>
            <a:r>
              <a:rPr lang="ru-RU" dirty="0" smtClean="0"/>
              <a:t>, ее параметром является </a:t>
            </a:r>
            <a:r>
              <a:rPr lang="ru-RU" b="1" dirty="0" smtClean="0"/>
              <a:t>текстовая строка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30" t="19616" r="8370" b="24032"/>
          <a:stretch/>
        </p:blipFill>
        <p:spPr bwMode="auto">
          <a:xfrm>
            <a:off x="3635896" y="3374168"/>
            <a:ext cx="5400600" cy="336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504" y="2149734"/>
            <a:ext cx="89289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Если заголовок используется не так часто - обычно его заменяет подрисуночная подпись, то использование легенды - </a:t>
            </a:r>
            <a:r>
              <a:rPr lang="ru-RU" b="1" dirty="0" err="1" smtClean="0"/>
              <a:t>legend</a:t>
            </a:r>
            <a:r>
              <a:rPr lang="ru-RU" dirty="0" smtClean="0"/>
              <a:t> всегда целесообразно, когда в одних осях отображается более одного графика. Легенда позволяет определить взаимное соответствие графиков и функций.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9542" y="3374168"/>
            <a:ext cx="35283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каждого из графиков в качестве </a:t>
            </a:r>
            <a:r>
              <a:rPr lang="ru-RU" b="1" dirty="0" smtClean="0"/>
              <a:t>параметров</a:t>
            </a:r>
            <a:r>
              <a:rPr lang="ru-RU" dirty="0" smtClean="0"/>
              <a:t> функции </a:t>
            </a:r>
            <a:r>
              <a:rPr lang="ru-RU" b="1" dirty="0" err="1" smtClean="0"/>
              <a:t>legend</a:t>
            </a:r>
            <a:r>
              <a:rPr lang="ru-RU" dirty="0" smtClean="0"/>
              <a:t> используют </a:t>
            </a:r>
            <a:r>
              <a:rPr lang="ru-RU" b="1" dirty="0" smtClean="0"/>
              <a:t>текстовую строку, описывающую соответствующий график</a:t>
            </a:r>
            <a:r>
              <a:rPr lang="ru-RU" dirty="0" smtClean="0"/>
              <a:t>. </a:t>
            </a:r>
            <a:r>
              <a:rPr lang="ru-RU" b="1" dirty="0" smtClean="0"/>
              <a:t>Последний необязательный аргумент определяет положение легенды в графическом окне. </a:t>
            </a:r>
            <a:r>
              <a:rPr lang="ru-RU" dirty="0" smtClean="0"/>
              <a:t>Также положение легенды можно менять уже после построения графика с помощью перетаскивания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5726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81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Подписи осей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0384" y="764704"/>
            <a:ext cx="87141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sz="2400" dirty="0" smtClean="0"/>
              <a:t>Подписи осей осуществляется посредством функций </a:t>
            </a:r>
            <a:r>
              <a:rPr lang="ru-RU" sz="2400" b="1" dirty="0" err="1" smtClean="0"/>
              <a:t>xlabel</a:t>
            </a:r>
            <a:r>
              <a:rPr lang="ru-RU" sz="2400" dirty="0" smtClean="0"/>
              <a:t> и </a:t>
            </a:r>
            <a:r>
              <a:rPr lang="ru-RU" sz="2400" b="1" dirty="0" err="1" smtClean="0"/>
              <a:t>ylabel</a:t>
            </a:r>
            <a:r>
              <a:rPr lang="ru-RU" sz="2400" dirty="0" smtClean="0"/>
              <a:t>. Обратите внимание на то, что дополнительные параметры для графических осей устанавливаются, когда оси уже созданы, то есть после команды </a:t>
            </a:r>
            <a:r>
              <a:rPr lang="ru-RU" sz="2400" dirty="0" err="1" smtClean="0"/>
              <a:t>plot</a:t>
            </a:r>
            <a:r>
              <a:rPr lang="ru-RU" sz="2400" dirty="0" smtClean="0"/>
              <a:t>. </a:t>
            </a:r>
          </a:p>
          <a:p>
            <a:r>
              <a:rPr lang="ru-RU" sz="2400" b="1" dirty="0" smtClean="0"/>
              <a:t>Пример 5. Использование легенды и подписи осей </a:t>
            </a:r>
          </a:p>
          <a:p>
            <a:r>
              <a:rPr lang="ru-RU" sz="2400" dirty="0" smtClean="0">
                <a:solidFill>
                  <a:srgbClr val="92D050"/>
                </a:solidFill>
              </a:rPr>
              <a:t>% создание графического окна </a:t>
            </a:r>
          </a:p>
          <a:p>
            <a:r>
              <a:rPr lang="ru-RU" sz="2400" dirty="0" err="1" smtClean="0"/>
              <a:t>figure</a:t>
            </a:r>
            <a:endParaRPr lang="ru-RU" sz="2400" dirty="0" smtClean="0"/>
          </a:p>
          <a:p>
            <a:r>
              <a:rPr lang="ru-RU" sz="2400" dirty="0" smtClean="0"/>
              <a:t>x = [0:0.005:5];</a:t>
            </a:r>
          </a:p>
          <a:p>
            <a:r>
              <a:rPr lang="ru-RU" sz="2400" dirty="0" smtClean="0"/>
              <a:t>y1 = </a:t>
            </a:r>
            <a:r>
              <a:rPr lang="ru-RU" sz="2400" dirty="0" err="1" smtClean="0"/>
              <a:t>exp</a:t>
            </a:r>
            <a:r>
              <a:rPr lang="ru-RU" sz="2400" dirty="0" smtClean="0"/>
              <a:t>(-x).*</a:t>
            </a:r>
            <a:r>
              <a:rPr lang="ru-RU" sz="2400" dirty="0" err="1" smtClean="0"/>
              <a:t>sin</a:t>
            </a:r>
            <a:r>
              <a:rPr lang="ru-RU" sz="2400" dirty="0" smtClean="0"/>
              <a:t>(10*x);</a:t>
            </a:r>
          </a:p>
          <a:p>
            <a:r>
              <a:rPr lang="ru-RU" sz="2400" dirty="0" smtClean="0"/>
              <a:t>y2 = </a:t>
            </a:r>
            <a:r>
              <a:rPr lang="ru-RU" sz="2400" dirty="0" err="1" smtClean="0"/>
              <a:t>sin</a:t>
            </a:r>
            <a:r>
              <a:rPr lang="ru-RU" sz="2400" dirty="0" smtClean="0"/>
              <a:t>(10*x);</a:t>
            </a:r>
          </a:p>
          <a:p>
            <a:r>
              <a:rPr lang="ru-RU" sz="2400" dirty="0" smtClean="0">
                <a:solidFill>
                  <a:srgbClr val="92D050"/>
                </a:solidFill>
              </a:rPr>
              <a:t>% построение графиков двух функций</a:t>
            </a:r>
          </a:p>
          <a:p>
            <a:r>
              <a:rPr lang="ru-RU" sz="2400" dirty="0" smtClean="0"/>
              <a:t> </a:t>
            </a:r>
            <a:r>
              <a:rPr lang="ru-RU" sz="2400" dirty="0" err="1" smtClean="0"/>
              <a:t>plot</a:t>
            </a:r>
            <a:r>
              <a:rPr lang="ru-RU" sz="2400" dirty="0" smtClean="0"/>
              <a:t>(x, y1,'k-',x,y2, 'k:')</a:t>
            </a:r>
          </a:p>
          <a:p>
            <a:r>
              <a:rPr lang="ru-RU" sz="2400" dirty="0" smtClean="0">
                <a:solidFill>
                  <a:srgbClr val="92D050"/>
                </a:solidFill>
              </a:rPr>
              <a:t>% создание легенды</a:t>
            </a:r>
          </a:p>
          <a:p>
            <a:r>
              <a:rPr lang="ru-RU" sz="2400" dirty="0" err="1" smtClean="0"/>
              <a:t>legend</a:t>
            </a:r>
            <a:r>
              <a:rPr lang="ru-RU" sz="2400" dirty="0" smtClean="0"/>
              <a:t>('y1=</a:t>
            </a:r>
            <a:r>
              <a:rPr lang="ru-RU" sz="2400" dirty="0" err="1" smtClean="0"/>
              <a:t>exp</a:t>
            </a:r>
            <a:r>
              <a:rPr lang="ru-RU" sz="2400" dirty="0" smtClean="0"/>
              <a:t>(-x)*</a:t>
            </a:r>
            <a:r>
              <a:rPr lang="ru-RU" sz="2400" dirty="0" err="1" smtClean="0"/>
              <a:t>sin</a:t>
            </a:r>
            <a:r>
              <a:rPr lang="ru-RU" sz="2400" dirty="0" smtClean="0"/>
              <a:t>(10*x)','y2=</a:t>
            </a:r>
            <a:r>
              <a:rPr lang="ru-RU" sz="2400" dirty="0" err="1" smtClean="0"/>
              <a:t>sin</a:t>
            </a:r>
            <a:r>
              <a:rPr lang="ru-RU" sz="2400" dirty="0" smtClean="0"/>
              <a:t>(10*x)',4)</a:t>
            </a:r>
          </a:p>
          <a:p>
            <a:r>
              <a:rPr lang="ru-RU" sz="2400" dirty="0" smtClean="0">
                <a:solidFill>
                  <a:srgbClr val="92D050"/>
                </a:solidFill>
              </a:rPr>
              <a:t>% создание подписей к осям</a:t>
            </a:r>
          </a:p>
          <a:p>
            <a:r>
              <a:rPr lang="ru-RU" sz="2400" dirty="0" err="1" smtClean="0"/>
              <a:t>xlabel</a:t>
            </a:r>
            <a:r>
              <a:rPr lang="ru-RU" sz="2400" dirty="0" smtClean="0"/>
              <a:t>('x') </a:t>
            </a:r>
            <a:r>
              <a:rPr lang="ru-RU" sz="2400" dirty="0" err="1" smtClean="0"/>
              <a:t>ylabel</a:t>
            </a:r>
            <a:r>
              <a:rPr lang="ru-RU" sz="2400" dirty="0" smtClean="0"/>
              <a:t>('y')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710221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1001</Words>
  <Application>Microsoft Office PowerPoint</Application>
  <PresentationFormat>Экран (4:3)</PresentationFormat>
  <Paragraphs>114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Графика в MatLab</vt:lpstr>
      <vt:lpstr>Презентация PowerPoint</vt:lpstr>
      <vt:lpstr>Построение графиков функций </vt:lpstr>
      <vt:lpstr>Презентация PowerPoint</vt:lpstr>
      <vt:lpstr>Несколько графиков в одном графическом окне </vt:lpstr>
      <vt:lpstr>Установка параметров графиков </vt:lpstr>
      <vt:lpstr>Обозначения для типа линий, цветов и маркеров</vt:lpstr>
      <vt:lpstr>Заголовок графика, легенда</vt:lpstr>
      <vt:lpstr>Подписи осей</vt:lpstr>
      <vt:lpstr>Использование легенды и подписи осей</vt:lpstr>
      <vt:lpstr>Создание нескольких графических окон </vt:lpstr>
      <vt:lpstr>Создание нескольких графических окон </vt:lpstr>
      <vt:lpstr>Создание нескольких графических окон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Деканат ЦиТХИн</dc:creator>
  <cp:lastModifiedBy>Деканат ЦиТХИн</cp:lastModifiedBy>
  <cp:revision>13</cp:revision>
  <dcterms:created xsi:type="dcterms:W3CDTF">2020-02-13T10:17:48Z</dcterms:created>
  <dcterms:modified xsi:type="dcterms:W3CDTF">2020-02-13T12:21:33Z</dcterms:modified>
</cp:coreProperties>
</file>