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94" r:id="rId9"/>
    <p:sldId id="295" r:id="rId10"/>
    <p:sldId id="296" r:id="rId11"/>
    <p:sldId id="262" r:id="rId12"/>
    <p:sldId id="263" r:id="rId13"/>
    <p:sldId id="298" r:id="rId14"/>
    <p:sldId id="265" r:id="rId15"/>
    <p:sldId id="266" r:id="rId16"/>
    <p:sldId id="267" r:id="rId17"/>
    <p:sldId id="304" r:id="rId18"/>
    <p:sldId id="268" r:id="rId19"/>
    <p:sldId id="269" r:id="rId20"/>
    <p:sldId id="271" r:id="rId21"/>
    <p:sldId id="272" r:id="rId22"/>
    <p:sldId id="273" r:id="rId23"/>
    <p:sldId id="300" r:id="rId24"/>
    <p:sldId id="299" r:id="rId25"/>
    <p:sldId id="274" r:id="rId26"/>
    <p:sldId id="275" r:id="rId27"/>
    <p:sldId id="301" r:id="rId28"/>
    <p:sldId id="302" r:id="rId29"/>
    <p:sldId id="30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3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70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8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54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72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48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98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6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4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63A4-6C7A-47B7-B5DD-4E4C6AA905AD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82DC-66AC-497C-AAA0-06529D25FE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3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Лекция 8 по дисциплине «Безопасность жизнедеятельности»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Тема 4 Пожарная безопасность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422997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5" y="157018"/>
            <a:ext cx="11591637" cy="663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 предприятиях разрабатывается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«Инструкция о мерах пожарной безопасности».</a:t>
            </a:r>
          </a:p>
          <a:p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  <a:r>
              <a:rPr lang="ru-RU" sz="2400" b="1" dirty="0"/>
              <a:t>В инструкции о мерах пожарной безопасности отражают следующие вопросы:</a:t>
            </a:r>
            <a:r>
              <a:rPr lang="ru-RU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порядок содержания территории, зданий, сооружений и помещений, в том числе</a:t>
            </a:r>
          </a:p>
          <a:p>
            <a:r>
              <a:rPr lang="ru-RU" sz="2400" dirty="0"/>
              <a:t>       эвакуационных путей;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мероприятия по обеспечению пожарной безопасности технологических процессов;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порядок и нормы хранения и  пожаро-взрывоопасных веществ и материалов;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расположение мест для курения, применения открытого огня, проезда и</a:t>
            </a:r>
          </a:p>
          <a:p>
            <a:r>
              <a:rPr lang="ru-RU" sz="2400" dirty="0"/>
              <a:t>       проведения огневых или иных пожароопасных работ;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порядок сбора, хранения и удаления горючих веществ и материалов;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предельные показания контрольно-измерительных приборов (манометры,</a:t>
            </a:r>
          </a:p>
          <a:p>
            <a:r>
              <a:rPr lang="ru-RU" sz="2400" dirty="0"/>
              <a:t>       термометры и др.), отклонения от которых могут вызвать пожар или взрыв;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обязанности и действия работников при пожаре;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допустимое (предельное) количество людей, которые могут одновременно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       находиться на объекте защиты.</a:t>
            </a:r>
          </a:p>
          <a:p>
            <a:pPr>
              <a:spcAft>
                <a:spcPts val="600"/>
              </a:spcAft>
            </a:pPr>
            <a:r>
              <a:rPr lang="ru-RU" sz="2400" b="1" dirty="0"/>
              <a:t>В инструкции о мерах пожарной безопасности указываются лица, ответственные за обеспечение пожарной безопасности.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2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05" y="442763"/>
            <a:ext cx="11360989" cy="51476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Виды и основные задачи пожарной охраны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Пожарная охрана подразделяется на следующие виды: </a:t>
            </a:r>
          </a:p>
          <a:p>
            <a:r>
              <a:rPr lang="ru-RU" sz="2400" dirty="0"/>
              <a:t>государственная противопожарная служба;</a:t>
            </a:r>
          </a:p>
          <a:p>
            <a:r>
              <a:rPr lang="ru-RU" sz="2400" dirty="0"/>
              <a:t>муниципальная пожарная охрана; </a:t>
            </a:r>
          </a:p>
          <a:p>
            <a:r>
              <a:rPr lang="ru-RU" sz="2400" dirty="0"/>
              <a:t>ведомственная пожарная охрана;</a:t>
            </a:r>
          </a:p>
          <a:p>
            <a:r>
              <a:rPr lang="ru-RU" sz="2400" dirty="0"/>
              <a:t>частная пожарная охрана; </a:t>
            </a:r>
          </a:p>
          <a:p>
            <a:r>
              <a:rPr lang="ru-RU" sz="2400" dirty="0"/>
              <a:t>добровольная пожарная охрана. </a:t>
            </a:r>
          </a:p>
        </p:txBody>
      </p:sp>
    </p:spTree>
    <p:extLst>
      <p:ext uri="{BB962C8B-B14F-4D97-AF65-F5344CB8AC3E}">
        <p14:creationId xmlns:p14="http://schemas.microsoft.com/office/powerpoint/2010/main" val="103656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498" y="1880559"/>
            <a:ext cx="1133511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Основными задачами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всех видов пожарной охраны являются: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организация и осуществление профилактики пожаров; </a:t>
            </a:r>
            <a:endParaRPr lang="ru-RU" sz="24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спасение людей и имущества при пожарах, оказание первой помощи; </a:t>
            </a:r>
            <a:endParaRPr lang="ru-RU" sz="24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организация и осуществление тушения пожаров; </a:t>
            </a:r>
            <a:endParaRPr lang="ru-RU" sz="24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проведения аварийно-спасательных работ.</a:t>
            </a:r>
            <a:endParaRPr lang="ru-RU" sz="24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14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36" y="1420237"/>
            <a:ext cx="1186774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Организация управления в области пожарной безопасности и координация деятельности пожарной охраны осуществляются федеральным органом исполнительной власти.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Государственную противопожарную службу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входят: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федеральная противопожарная служба;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противопожарная служба субъектов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34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35" y="0"/>
            <a:ext cx="10491159" cy="7591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Государственная противопожарная служба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98" y="759125"/>
            <a:ext cx="8980096" cy="574519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/>
              <a:t>Основные задачи: </a:t>
            </a:r>
          </a:p>
          <a:p>
            <a:r>
              <a:rPr lang="ru-RU" dirty="0"/>
              <a:t>  организация разработки и осуществление государственных мер</a:t>
            </a:r>
          </a:p>
          <a:p>
            <a:pPr marL="0" indent="0">
              <a:buNone/>
            </a:pPr>
            <a:r>
              <a:rPr lang="ru-RU" dirty="0"/>
              <a:t>     нормативного регулирования в области пожарной безопасности;</a:t>
            </a:r>
          </a:p>
          <a:p>
            <a:r>
              <a:rPr lang="ru-RU" dirty="0"/>
              <a:t>  организация и осуществление государственного пожарного надзора;</a:t>
            </a:r>
          </a:p>
          <a:p>
            <a:r>
              <a:rPr lang="ru-RU" dirty="0"/>
              <a:t>  обеспечение и осуществление тушения пожаров, проведение</a:t>
            </a:r>
          </a:p>
          <a:p>
            <a:pPr marL="0" indent="0">
              <a:buNone/>
            </a:pPr>
            <a:r>
              <a:rPr lang="ru-RU" dirty="0"/>
              <a:t>      связанных с ними первоочередных аварийно-спасательных работ; </a:t>
            </a:r>
          </a:p>
          <a:p>
            <a:r>
              <a:rPr lang="ru-RU" dirty="0"/>
              <a:t>  профессиональная подготовка кадров для пожарной охраны; </a:t>
            </a:r>
          </a:p>
          <a:p>
            <a:r>
              <a:rPr lang="ru-RU" dirty="0"/>
              <a:t>  организация и осуществление в установленном порядке</a:t>
            </a:r>
          </a:p>
          <a:p>
            <a:pPr marL="0" indent="0">
              <a:buNone/>
            </a:pPr>
            <a:r>
              <a:rPr lang="ru-RU" dirty="0"/>
              <a:t>     охраны населенных пунктов и предприятий от пожаров; </a:t>
            </a:r>
          </a:p>
          <a:p>
            <a:r>
              <a:rPr lang="ru-RU" dirty="0"/>
              <a:t>  осуществление финансового и материально-технического</a:t>
            </a:r>
          </a:p>
          <a:p>
            <a:pPr marL="0" indent="0">
              <a:buNone/>
            </a:pPr>
            <a:r>
              <a:rPr lang="ru-RU" dirty="0"/>
              <a:t>     обеспечения деятельности органов управления и подразделений ГПС; </a:t>
            </a:r>
          </a:p>
          <a:p>
            <a:r>
              <a:rPr lang="ru-RU" dirty="0"/>
              <a:t>  координация деятельности других видов пожарной охраны и др.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16893" r="19664" b="17851"/>
          <a:stretch/>
        </p:blipFill>
        <p:spPr>
          <a:xfrm>
            <a:off x="8842078" y="2002489"/>
            <a:ext cx="325074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343" y="1725283"/>
            <a:ext cx="11050437" cy="304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361950" algn="ctr"/>
                <a:tab pos="5940425" algn="r"/>
              </a:tabLs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Специальным видом государственной надзорной деятельности,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осуществляемым должностными лицами органов управления и подразделений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ГПС МЧС России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в целях контроля за соблюдением требований пожарной безопасности и пресечения их нарушений является –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государственный пожарный надзор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(ГПН).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  <a:tab pos="361950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ГПН организован и осуществляется в соответствии с ФЗ «О пожарной безопасности».    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3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03" y="448574"/>
            <a:ext cx="11429999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Ведомственная пожарная охрана, муниципальная пожарная охрана</a:t>
            </a:r>
            <a:endParaRPr lang="ru-RU" sz="2400" b="1" i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2400" b="1" i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2400" i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Организации в целях обеспечения пожарной безопасности могут создавать органы управления и подразделения ведомственной пожарной охраны.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Муниципальная пожарная охрана создается органами местного самоуправления на территории муниципальных образований. </a:t>
            </a:r>
            <a:endParaRPr lang="ru-RU" sz="24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78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928" y="651753"/>
            <a:ext cx="1135217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Порядок организации, реорганизации, ликвидации органов управления и подразделений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этих видов пожарной охраны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, условия осуществления их деятельности, несения службы личным составом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определяются соответствующими положениями, согласованными с федеральным органом исполнительной власти, уполномоченным на решение задач в области пожарной безопасности.   </a:t>
            </a:r>
            <a:endParaRPr lang="en-US" sz="2400" b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 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При выявлении нарушения требований пожарной безопасности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, создающего угрозу возникновения пожара и безопасности людей на подведомственных организациях,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ведомственная пожарная охрана имеет право приостановить полностью или частично работу организаций 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(отдельного производства, производственного участка, агрегата, эксплуатацию здания, сооружения, помещения, проведение отдельных видов работ</a:t>
            </a:r>
            <a:r>
              <a:rPr lang="en-US" sz="2400" dirty="0">
                <a:solidFill>
                  <a:srgbClr val="000000"/>
                </a:solidFill>
                <a:ea typeface="MS Mincho" panose="02020609040205080304" pitchFamily="49" charset="-128"/>
              </a:rPr>
              <a:t>)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  <a:endParaRPr lang="ru-RU" sz="24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48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30" y="448574"/>
            <a:ext cx="1124021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Частная пожарная охрана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sz="2400" b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Частная пожарная охрана создается в населенных пунктах и организациях.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Создание, реорганизация и ликвидация подразделений частной пожарной охраны осуществляются в соответствии с Гражданским кодексом РФ.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Нормативы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численности и технической оснащенности частной пожарной охраны 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устанавливаются ее собственником на добровольной основе с учетом требований нормативных документов по пожарной безопасности.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Подразделения частной пожарной охраны оказывают услуги в области пожарной безопасности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на основе заключенных договоров.  </a:t>
            </a:r>
            <a:endParaRPr lang="ru-RU" sz="2400" b="1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44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7" y="448574"/>
            <a:ext cx="11378242" cy="534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Добровольная пожарная охрана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ea typeface="MS Mincho" panose="02020609040205080304" pitchFamily="49" charset="-128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Добровольная пожарная охрана создается и осуществляет свою деятельность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в соответствии с законодательством РФ.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Добровольная пожарная охрана – форма участия граждан в организации предупреждения пожаров и их тушении в населенных пунктах и на предприятиях.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Добровольный пожарный 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– гражданин, непосредственно участвующий </a:t>
            </a: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на добровольной основе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 (без заключения трудового договора) в деятельности подразделений пожарной охраны по предупреждению или тушению пожаров. Добровольные пожарные несут службу в подразделениях пожарной охраны в соответствии с графиком дежурств, утвержденным органами местного самоуправления по согласованию с ГПС</a:t>
            </a:r>
            <a:r>
              <a:rPr lang="ru-RU" sz="2400" i="1" dirty="0">
                <a:solidFill>
                  <a:srgbClr val="000000"/>
                </a:solidFill>
                <a:ea typeface="MS Mincho" panose="02020609040205080304" pitchFamily="49" charset="-128"/>
              </a:rPr>
              <a:t>.</a:t>
            </a:r>
            <a:endParaRPr lang="ru-RU" sz="24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88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Основы пожарной безопасности.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Правовые и организационные основы обеспечения пожарной безопасности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65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85" y="60385"/>
            <a:ext cx="11396932" cy="879894"/>
          </a:xfrm>
        </p:spPr>
        <p:txBody>
          <a:bodyPr>
            <a:normAutofit/>
          </a:bodyPr>
          <a:lstStyle/>
          <a:p>
            <a:pPr lvl="1"/>
            <a:r>
              <a:rPr lang="ru-RU" sz="2800" b="1" dirty="0">
                <a:latin typeface="+mn-lt"/>
              </a:rPr>
              <a:t>Пожарная опасность технологических сред. Номенклатура показателей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05" y="1313234"/>
            <a:ext cx="11807512" cy="4892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Пожароопасность технологических процессов в значительной степени определяется физико-химическими  и пожаро-взрывоопасными свойствами обращающихся в производстве сырья, промежуточных и конечных продуктов. </a:t>
            </a:r>
          </a:p>
          <a:p>
            <a:pPr marL="0" indent="0">
              <a:buNone/>
            </a:pPr>
            <a:r>
              <a:rPr lang="ru-RU" sz="2400" dirty="0"/>
              <a:t>В "</a:t>
            </a:r>
            <a:r>
              <a:rPr lang="ru-RU" sz="2400" b="1" dirty="0"/>
              <a:t>Техническом регламенте о требованиях пожарной безопасности"</a:t>
            </a:r>
            <a:r>
              <a:rPr lang="ru-RU" sz="2400" dirty="0"/>
              <a:t> используются следующие термины с соответствующими определениями:</a:t>
            </a:r>
          </a:p>
          <a:p>
            <a:pPr marL="0" indent="0">
              <a:buNone/>
            </a:pPr>
            <a:r>
              <a:rPr lang="ru-RU" sz="2400" b="1" i="1" dirty="0"/>
              <a:t>технологическая среда</a:t>
            </a:r>
            <a:r>
              <a:rPr lang="ru-RU" sz="2400" dirty="0"/>
              <a:t> – сырьевые вещества и материалы, полупродукты и продукты, обращающиеся в технологической аппаратуре (технологической системе); </a:t>
            </a:r>
          </a:p>
          <a:p>
            <a:pPr marL="0" indent="0">
              <a:buNone/>
            </a:pPr>
            <a:r>
              <a:rPr lang="ru-RU" sz="2400" b="1" i="1" dirty="0"/>
              <a:t>пожарная опасность технологических сред </a:t>
            </a:r>
            <a:r>
              <a:rPr lang="ru-RU" sz="2400" dirty="0"/>
              <a:t>– возникновения и (или) развития пожара, обусловленная физико-химическими свойствами и параметрами указанных сред.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1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48" y="1095554"/>
            <a:ext cx="11930333" cy="521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Технологические среды по пожаровзрывоопасности подразделяются на следующие группы: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пожароопасные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пожаровзрывоопасные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взрывоопасные,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пожаробезопасные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/>
              <a:t>Среда относится:</a:t>
            </a:r>
          </a:p>
          <a:p>
            <a:pPr algn="just">
              <a:lnSpc>
                <a:spcPct val="115000"/>
              </a:lnSpc>
            </a:pPr>
            <a:r>
              <a:rPr lang="ru-RU" sz="2400" dirty="0"/>
              <a:t> </a:t>
            </a:r>
            <a:r>
              <a:rPr lang="ru-RU" sz="2400" b="1" u="sng" dirty="0"/>
              <a:t>к пожароопасным</a:t>
            </a:r>
            <a:r>
              <a:rPr lang="ru-RU" sz="2400" b="1" dirty="0"/>
              <a:t>,</a:t>
            </a:r>
            <a:r>
              <a:rPr lang="ru-RU" sz="2400" dirty="0"/>
              <a:t> если возможно образование горючей среды, а также появление источника зажигания достаточной мощности для возникновения пожара; </a:t>
            </a:r>
          </a:p>
          <a:p>
            <a:pPr algn="just">
              <a:lnSpc>
                <a:spcPct val="115000"/>
              </a:lnSpc>
            </a:pPr>
            <a:r>
              <a:rPr lang="ru-RU" sz="2400" b="1" u="sng" dirty="0"/>
              <a:t>к пожаровзрывоопасным</a:t>
            </a:r>
            <a:r>
              <a:rPr lang="ru-RU" sz="2400" dirty="0"/>
              <a:t>, если возможно образование смесей окислителя с горючими газами, парами легковоспламеняющихся жидкостей, горючими аэрозолями и горючими пылями, в которых при появлении источника зажигания возможно инициирование взрыва и (или) пожара;</a:t>
            </a:r>
          </a:p>
          <a:p>
            <a:r>
              <a:rPr lang="ru-RU" sz="2400" dirty="0"/>
              <a:t> </a:t>
            </a:r>
          </a:p>
          <a:p>
            <a:pPr algn="just">
              <a:lnSpc>
                <a:spcPct val="115000"/>
              </a:lnSpc>
            </a:pP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2" y="1708030"/>
            <a:ext cx="11274724" cy="2780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к взрывоопасным</a:t>
            </a:r>
            <a:r>
              <a:rPr lang="ru-RU" sz="2400" dirty="0"/>
              <a:t>, если возможно образование смесей воздуха с горючими газами, парами легковоспламеняющихся жидкостей, горючими жидкостями, горючими аэрозолями и горючими пылями или волокнами и если при определенной концентрации горючего и появлении источника инициирования взрыва (источника зажигания) она способна взрываться;</a:t>
            </a:r>
          </a:p>
          <a:p>
            <a:pPr>
              <a:spcBef>
                <a:spcPts val="600"/>
              </a:spcBef>
            </a:pPr>
            <a:r>
              <a:rPr lang="ru-RU" sz="2400" b="1" u="sng" dirty="0"/>
              <a:t>к пожаробезопасным</a:t>
            </a:r>
            <a:r>
              <a:rPr lang="ru-RU" sz="2400" b="1" dirty="0"/>
              <a:t> </a:t>
            </a:r>
            <a:r>
              <a:rPr lang="ru-RU" sz="2400" dirty="0"/>
              <a:t>средам относится пространство, в котором отсутствуют горючая среда и (или) окислитель.</a:t>
            </a:r>
          </a:p>
        </p:txBody>
      </p:sp>
    </p:spTree>
    <p:extLst>
      <p:ext uri="{BB962C8B-B14F-4D97-AF65-F5344CB8AC3E}">
        <p14:creationId xmlns:p14="http://schemas.microsoft.com/office/powerpoint/2010/main" val="14654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745" y="661480"/>
            <a:ext cx="1112844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Технологические среды могут представлять собой: 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индивидуальные химические вещества в чистом виде и в виде технического продукта, отвечающего соответствующим требованиям стандарта или техническим условиям;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смеси индивидуальных химических веществ, выпускаемые в соответствии со стандартом или техническими условиями;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природные и искусственные материалы, отвечающие требованиям соответствующих стандартов или технических условий;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технологические полупродукты и продукты производства, которые выделяются в виде самостоятельных фракций и накапливаются в количествах, создающих пожарную опасность.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2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37" y="1595336"/>
            <a:ext cx="1164400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Пожаровзрывоопасность и пожарная опасность технологических сред характеризуется показателями пожаровзрывоопасности и пожарной опасности веществ, обращающихся в технологическом процессе и параметрами технологического процесса.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Пожаровзрывоопасность веществ и материалов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способность веществ и материалов к образованию горючей (пожароопасной или взрывоопасной) среды, характеризуемая их физико-химическими свойствами и (или) поведением в условиях пожара.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02" y="89079"/>
            <a:ext cx="10793083" cy="5147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Показатели пожарной опасности технологических сред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948905"/>
            <a:ext cx="11723298" cy="5426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Показатели пожарной опасности технологических сред устанавливаются для веществ, находящихся в соответствующем агрегатном состоянии: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- газов</a:t>
            </a:r>
            <a:r>
              <a:rPr lang="ru-RU" sz="2400" dirty="0"/>
              <a:t> - веществ, давление насыщенных паров которых при температуре 25 </a:t>
            </a:r>
            <a:r>
              <a:rPr lang="ru-RU" sz="2400" baseline="30000" dirty="0"/>
              <a:t>0</a:t>
            </a:r>
            <a:r>
              <a:rPr lang="ru-RU" sz="2400" dirty="0"/>
              <a:t>С и давлении 101,3 кПа превышает 101,3 кПа;</a:t>
            </a:r>
          </a:p>
          <a:p>
            <a:pPr marL="0" indent="0">
              <a:buNone/>
            </a:pPr>
            <a:r>
              <a:rPr lang="ru-RU" sz="2400" i="1" dirty="0"/>
              <a:t>- </a:t>
            </a:r>
            <a:r>
              <a:rPr lang="ru-RU" sz="2400" b="1" i="1" dirty="0"/>
              <a:t>жидкостей</a:t>
            </a:r>
            <a:r>
              <a:rPr lang="ru-RU" sz="2400" dirty="0"/>
              <a:t> - веществ, давление насыщенных паров которых при температуре 25 </a:t>
            </a:r>
            <a:r>
              <a:rPr lang="ru-RU" sz="2400" baseline="30000" dirty="0"/>
              <a:t>0</a:t>
            </a:r>
            <a:r>
              <a:rPr lang="ru-RU" sz="2400" dirty="0"/>
              <a:t>С и давлении 101,3 кПа. К жидкостям относят также твердые плавящиеся вещества, температура плавления или каплепадения которых ниже 50 </a:t>
            </a:r>
            <a:r>
              <a:rPr lang="ru-RU" sz="2400" baseline="30000" dirty="0"/>
              <a:t>0</a:t>
            </a:r>
            <a:r>
              <a:rPr lang="ru-RU" sz="2400" dirty="0"/>
              <a:t>С;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b="1" i="1" dirty="0"/>
              <a:t>твердых веществ и материалов</a:t>
            </a:r>
            <a:r>
              <a:rPr lang="ru-RU" sz="2400" dirty="0"/>
              <a:t> - индивидуальных веществ и их смесевых композиций с температурой плавления или каплепадения выше 50 °С, а также веществ, не имеющих температуры плавления (например, древесина, ткани и т. п.);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b="1" i="1" dirty="0"/>
              <a:t>пылей</a:t>
            </a:r>
            <a:r>
              <a:rPr lang="ru-RU" sz="2400" b="1" dirty="0"/>
              <a:t> </a:t>
            </a:r>
            <a:r>
              <a:rPr lang="ru-RU" sz="2400" dirty="0"/>
              <a:t>- диспергированных твердых веществ и материалов с размером частиц менее 850 мкм;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b="1" dirty="0"/>
              <a:t>аэрозолей</a:t>
            </a:r>
            <a:r>
              <a:rPr lang="ru-RU" sz="2400" dirty="0"/>
              <a:t> - систем, состоящих из твердых и жидких мелких частиц (с размером менее 850 мкм), диспергированных (распыленных) в газовой фазе.</a:t>
            </a:r>
          </a:p>
        </p:txBody>
      </p:sp>
    </p:spTree>
    <p:extLst>
      <p:ext uri="{BB962C8B-B14F-4D97-AF65-F5344CB8AC3E}">
        <p14:creationId xmlns:p14="http://schemas.microsoft.com/office/powerpoint/2010/main" val="221774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76" y="250166"/>
            <a:ext cx="1155077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Группа горючести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классификационная характеристика способности технологических сред к горению.  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 горючести вещества и материалы подразделяются на следующие группы: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1)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негорючие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вещества и материалы, неспособные гореть в воздухе. Негорючие вещества могут быть пожаровзрывоопасными (например, окислители или вещества, выделяющие горючие продукты при взаимодействии с водой, кислородом воздуха или друг с другом);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2)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трудногорючие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ru-RU" sz="2400" dirty="0"/>
              <a:t>вещества и материалы, способные гореть в воздухе при  воздействии источника зажигания, но неспособные самостоятельно гореть после его удаления;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3)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горючие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вещества и материалы, способные самовозгораться, а также возгораться под воздействием источника зажигания и самостоятельно гореть после его удаления.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6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481" y="1478603"/>
            <a:ext cx="10953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Легковоспламеняющимися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называют горючие вещества и материалы, способные воспламеняться от кратковременного (до 30 с) воздействия источника зажигания с низкой энергией (например, пламя спички, искра, тлеющая сигарета и т. п.).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4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111" y="1332688"/>
            <a:ext cx="1123544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Горючесть газов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определяют косвенно: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газ, имеющий концентрационные пределы воспламенения в воздухе, относят к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горючим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если газ не имеет концентрационных пределов воспламенения, но самовоспламеняется при определенной температуре, его относят к трудногорючим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при отсутствии концентрационных пределов воспламенения и температуры самовоспламенения газ относят к негорючим.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9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3EE142-182C-EDA6-0643-85D2489AA9B3}"/>
              </a:ext>
            </a:extLst>
          </p:cNvPr>
          <p:cNvSpPr txBox="1"/>
          <p:nvPr/>
        </p:nvSpPr>
        <p:spPr>
          <a:xfrm>
            <a:off x="755374" y="1510747"/>
            <a:ext cx="10893287" cy="233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52095" algn="l"/>
              </a:tabLst>
            </a:pPr>
            <a:r>
              <a:rPr lang="ru-RU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езультаты оценки группы горючести</a:t>
            </a:r>
            <a:r>
              <a:rPr lang="ru-RU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применяются: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2095" algn="l"/>
              </a:tabLst>
            </a:pP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классификации веществ и материалов по горючести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2095" algn="l"/>
              </a:tabLst>
            </a:pP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определении категории помещений по взрывопожарной и пожарной опасности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2095" algn="l"/>
              </a:tabLst>
            </a:pP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мероприятий по обеспечению пожарной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37128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3691" y="972459"/>
            <a:ext cx="10621107" cy="446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Правовой основой  являются: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Конституция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Российской Федерации,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Федеральный закон "Технический регламент о требованиях пожарной безопасности"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(в редакции, 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14.02.2022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г.),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Федеральный закон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"О техническом регулировании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Федеральный закон "О пожарной безопасности" (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редакции, актуальной с 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14.972022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г.),  в соответствии с которыми разрабатываются и принимаются нормативные правовые акты Российской Федерации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492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60" y="1242204"/>
            <a:ext cx="11637034" cy="2769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Температура вспышки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самая низкая температура технологической среды, при которой в условиях специальных испытаний над ее поверхностью образуются пары или газы, способные вспыхивать от источников зажигания, но скорость их образования еще недостаточна для возникновения устойчивого горения.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зависимости от численного значения температуры вспышки жидкости относят к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легковоспламеняющимся (ЛВЖ) и горючим (ГЖ).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8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43" y="319178"/>
            <a:ext cx="11714671" cy="591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К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легковоспламеняющимся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жидкостям относятся жидкости с температурой вспышки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не более 61 °С в закрытом тигле или 66 °С в открытом тигле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свою очередь ЛВЖ подразделяются в зависимости от температуры вспышки на три разряда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2400" b="1" i="1" dirty="0"/>
              <a:t>Особо опасные</a:t>
            </a:r>
            <a:r>
              <a:rPr lang="ru-RU" sz="2400" dirty="0"/>
              <a:t> </a:t>
            </a:r>
            <a:r>
              <a:rPr lang="ru-RU" sz="2400" b="1" dirty="0"/>
              <a:t>ЛВЖ</a:t>
            </a:r>
            <a:r>
              <a:rPr lang="ru-RU" sz="2400" dirty="0"/>
              <a:t> –э то горючие жидкости с температурой </a:t>
            </a:r>
            <a:r>
              <a:rPr lang="ru-RU" sz="2400"/>
              <a:t>вспышки ниже ‑ 18</a:t>
            </a:r>
            <a:r>
              <a:rPr lang="ru-RU" sz="2400" dirty="0"/>
              <a:t>°</a:t>
            </a:r>
            <a:r>
              <a:rPr lang="ru-RU" sz="2400"/>
              <a:t>С  </a:t>
            </a:r>
            <a:r>
              <a:rPr lang="ru-RU" sz="2400" dirty="0"/>
              <a:t>в закрытом тигле или от ‑13 °С в открытом тигле. К особо опасным ЛВЖ относятся ацетон, диэтиловый эфир, изопентан и др.</a:t>
            </a:r>
          </a:p>
          <a:p>
            <a:pPr>
              <a:spcBef>
                <a:spcPts val="600"/>
              </a:spcBef>
            </a:pPr>
            <a:r>
              <a:rPr lang="ru-RU" sz="2400" b="1" i="1" dirty="0"/>
              <a:t>Постоянно опасные</a:t>
            </a:r>
            <a:r>
              <a:rPr lang="ru-RU" sz="2400" b="1" dirty="0"/>
              <a:t> ЛВЖ</a:t>
            </a:r>
            <a:r>
              <a:rPr lang="ru-RU" sz="2400" dirty="0"/>
              <a:t> ‑ это горючие жидкости с температурой вспышки от ‑18°С до +23°С в закрытом тигле или от ‑13°С до +27°С в открытом тигле. К ним относятся бензол, толуол, этиловый спирт, этилацетат и др.</a:t>
            </a:r>
          </a:p>
          <a:p>
            <a:pPr>
              <a:spcBef>
                <a:spcPts val="600"/>
              </a:spcBef>
            </a:pPr>
            <a:r>
              <a:rPr lang="ru-RU" sz="2400" b="1" i="1" dirty="0"/>
              <a:t>Опасные при повышенной температуре</a:t>
            </a:r>
            <a:r>
              <a:rPr lang="ru-RU" sz="2400" dirty="0"/>
              <a:t> </a:t>
            </a:r>
            <a:r>
              <a:rPr lang="ru-RU" sz="2400" b="1" dirty="0"/>
              <a:t>ЛВЖ</a:t>
            </a:r>
            <a:r>
              <a:rPr lang="ru-RU" sz="2400" dirty="0"/>
              <a:t> ‑ это горючие жидкости с температурой вспышки от 23 °С до 61 °С в закрытом тигле или выше 27 °С до 66 °С в открытом тигле. К ним относятся хлорбензол, скипидар, уайт-спирит и др.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5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32" y="1906438"/>
            <a:ext cx="1130060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Температура воспламенения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наименьшая температура горючей жидкой или твердой технологической среды, при которой в условиях специальных испытаний вещество выделяет горючие пары или газы с такой скоростью, что после их зажигания возникает устойчивое горение.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8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585" y="1708030"/>
            <a:ext cx="11421374" cy="181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Температура самовоспламенения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самая низкая температура технологической среды, при которой в условиях специальных испытаний происходит резкое увеличение скорости экзотермических реакций, заканчивающихся пламенным горением.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009" y="1099227"/>
            <a:ext cx="11760740" cy="408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Концентрационные пределы распространения пламени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(воспламенения)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минимальное и максимальное содержание горючего в технологической среде, при котором возможно распространение пламени по среде на любое расстояние от источника зажигания.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/>
              <a:t>Нижний (верхний) концентрационный предел распространения пламени НКПР(ВКПР) ‑ </a:t>
            </a:r>
            <a:r>
              <a:rPr lang="ru-RU" sz="2400" dirty="0"/>
              <a:t>минимальное (максимальное)  содержание горючего в смеси горючее вещество ‑ окислительная среда, при котором возможно распространение пламени по смеси на любое расстояние от источника зажигания.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Внутри этих пределов смесь горюча, а вне их ‑ смесь гореть неспособна.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59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673" y="1112807"/>
            <a:ext cx="1164566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Введение инертных газов (диоксида углерода, азота) делает смеси негорючими.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Область воспламенения смесей горючих газов с воздухом гораздо более узкая, чем </a:t>
            </a:r>
            <a:r>
              <a:rPr lang="ru-RU" sz="2400" b="1" dirty="0"/>
              <a:t>смесей с кислородом</a:t>
            </a:r>
            <a:r>
              <a:rPr lang="ru-RU" sz="24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400" b="1" dirty="0"/>
              <a:t>Повышение температуры расширяет область воспламенения.</a:t>
            </a:r>
          </a:p>
          <a:p>
            <a:r>
              <a:rPr lang="ru-RU" sz="2400" b="1" dirty="0"/>
              <a:t>Влияние давления по-разному сказывается</a:t>
            </a:r>
            <a:r>
              <a:rPr lang="ru-RU" sz="2400" dirty="0"/>
              <a:t> на пределах распространения пламени для различных смесей. </a:t>
            </a:r>
            <a:r>
              <a:rPr lang="ru-RU" sz="2400" b="1" dirty="0"/>
              <a:t>Уменьшение давления ниже атмосферного </a:t>
            </a:r>
            <a:r>
              <a:rPr lang="ru-RU" sz="2400" dirty="0"/>
              <a:t>сужает пределы и при достижении определенного значения смесь неспособна к распространению пламени. Для большей части смесей </a:t>
            </a:r>
            <a:r>
              <a:rPr lang="ru-RU" sz="2400" b="1" dirty="0"/>
              <a:t>повышение давления выше атмосферного </a:t>
            </a:r>
            <a:r>
              <a:rPr lang="ru-RU" sz="2400" dirty="0"/>
              <a:t>приводит к расширению области воспламенения, хотя для некоторых смесей этого не наблюдается.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5466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7" y="1906437"/>
            <a:ext cx="1146450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Температура тления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температура дисперсной технологической среды, при которой происходит резкое увеличение скорости экзотермических реакций окисления, которое заканчивается беспламенным горением.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0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693" y="2044460"/>
            <a:ext cx="1140412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Минимальное содержание кислорода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концентрация кислорода в горючей технологической среде, ниже которой воспламенение и горение ее становится невозможным.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1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Самовозгорание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11" y="1423359"/>
            <a:ext cx="11343736" cy="47536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Возникновение самовозгорания связано с такими физико- химическими свойствами веществ, как </a:t>
            </a:r>
            <a:r>
              <a:rPr lang="ru-RU" sz="2400" b="1" dirty="0"/>
              <a:t>теплота сгорания, теплопроводность, удельная поверхность, объемная плотность, условия теплообмена с внешней средой.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Процесс самонагревания веществ может быть вызван различными причинами.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Это могут быть </a:t>
            </a:r>
            <a:r>
              <a:rPr lang="ru-RU" sz="2400" b="1" dirty="0"/>
              <a:t>микробиологические процессы</a:t>
            </a:r>
            <a:r>
              <a:rPr lang="ru-RU" sz="2400" dirty="0"/>
              <a:t> в соответствующей питательной среде, </a:t>
            </a:r>
            <a:r>
              <a:rPr lang="ru-RU" sz="2400" b="1" dirty="0"/>
              <a:t>воздействие высокой температуры на вещества</a:t>
            </a:r>
            <a:r>
              <a:rPr lang="ru-RU" sz="2400" dirty="0"/>
              <a:t>, </a:t>
            </a:r>
            <a:r>
              <a:rPr lang="ru-RU" sz="2400" b="1" dirty="0"/>
              <a:t>выделение тепла в результате химических реакций.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Для того, чтобы процесс самонагревания закончился самовозгоранием, необходимо, чтобы вещество обладало способностью окисляться, и чтобы были условия, необходимые для накопления тепла.</a:t>
            </a:r>
          </a:p>
        </p:txBody>
      </p:sp>
    </p:spTree>
    <p:extLst>
      <p:ext uri="{BB962C8B-B14F-4D97-AF65-F5344CB8AC3E}">
        <p14:creationId xmlns:p14="http://schemas.microsoft.com/office/powerpoint/2010/main" val="3187874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20" y="894945"/>
            <a:ext cx="11387785" cy="32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Физическая сущность процессов самовозгорания и самовоспламенения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одинакова и условия самоускорения реакции одни и те же.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Основное различие между ними заключается в том,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самовозгорание происходит при температуре окружающего воздуха, равной или большей температуры самовоспламенения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а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самовоспламенение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‑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 температуре окружающего воздуха менее температуры самовоспламенения, и для возникновения процесса необходимо нагревание горючего извне.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52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03" y="698740"/>
            <a:ext cx="11464505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К нормативным документам по пожарной безопасности  относятся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нормативные правовые акты,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стандарты,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нормативные документы в строительстве,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нормы технологического проектирования,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нормы и правила пожарной безопасности,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распорядительные документы Государственной противопожарной службы (ГПС),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а также технические регламенты, национальные стандарты, своды правил, содержащие требования пожарной безопасности.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9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6430" y="404596"/>
            <a:ext cx="1136961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Микробиологические процессы окисления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сновная причина самовозгорания веществ растительного происхождения, например,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недосушенных сена, опилок, листьев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+mn-lt"/>
              </a:rPr>
              <a:t>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Микробиологическими же процессами объясняется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самовозгорание торфа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Жизнедеятельность бактерий и грибков в торфе может начаться уже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при 10 – 18  </a:t>
            </a:r>
            <a:r>
              <a:rPr kumimoji="0" lang="ru-RU" altLang="ru-RU" sz="2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 и заканчивается при 70 </a:t>
            </a:r>
            <a:r>
              <a:rPr kumimoji="0" lang="ru-RU" altLang="ru-RU" sz="2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С.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Питательной средой для бактерий служат вещества, образующиеся в результате распада растений. Особенно склонны к самовозгоранию недосушенные материалы, так как влага и тепло способствуют жизнедеятельности микроорганизмов.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71668" y="4201064"/>
            <a:ext cx="4382219" cy="252754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75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82" y="1630392"/>
            <a:ext cx="1129197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 температуре, </a:t>
            </a:r>
            <a:r>
              <a:rPr lang="ru-RU" alt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превышающей 75 </a:t>
            </a:r>
            <a:r>
              <a:rPr lang="ru-RU" altLang="ru-RU" sz="2400" b="1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ru-RU" alt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С, 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микроорганизмы, как правило, погибают, но повышение температуры не прекращается, так как </a:t>
            </a:r>
            <a:r>
              <a:rPr lang="ru-RU" alt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 70 </a:t>
            </a:r>
            <a:r>
              <a:rPr lang="ru-RU" altLang="ru-RU" sz="2400" b="1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ru-RU" alt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 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некоторые органические вещества способны обугливаться. Образующийся при этом пористый уголь адсорбирует газы и пары и процесс самонагревания продолжается.</a:t>
            </a:r>
          </a:p>
          <a:p>
            <a:pPr lvl="0" algn="just" eaLnBrk="0" fontAlgn="base" hangingPunct="0">
              <a:spcBef>
                <a:spcPts val="600"/>
              </a:spcBef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 200 </a:t>
            </a:r>
            <a:r>
              <a:rPr lang="ru-RU" altLang="ru-RU" sz="2400" b="1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en-US" alt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 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начинает разлагаться клетчатка, входящая в состав растительных масел, что ведет к дальнейшей интенсификации окисления и возникновению самовозгорания.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925865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146649"/>
            <a:ext cx="11628407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Тепловое самовозгорание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присуще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дисперсным веществам, обладающим сильно развитой поверхностью, способным адсорбировать кислород и вступать с ним в реакцию, а теплообмен веществ с внешней средой не является интенсивным.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Так, к самовозгоранию склонны ископаемые угли ( бурый и каменный), хранящиеся в кучах или штабелях.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Причиной самовозгорания является способность углей окисляться и адсорбировать пары и газы при низких температурах.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 этом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до 60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температура растет очень медленно, и интенсивное проветривание препятствует ее повышению. Однако,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начиная с 60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резко увеличивается скорость самонагревания. Поэтому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60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считают критической температурой для угля.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04250" y="4727276"/>
            <a:ext cx="4088921" cy="19754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938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55" y="718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Химическое самовозгорание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955" y="1262642"/>
            <a:ext cx="10419881" cy="19700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При химическом самовозгорании большое значение имеет увеличение скорости химической реакции с возрастанием температуры.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Недостаточный теплоотвод способствует нагреву материала в результате окислительных процессов и соответственно достижению критических условий возникновения горения или тления.</a:t>
            </a: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9306" y="3838755"/>
            <a:ext cx="3950898" cy="265693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678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83" y="185599"/>
            <a:ext cx="11593901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Самовозгорающиеся химические вещества можно разделить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 три основные группы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2400" b="1" i="1" dirty="0"/>
          </a:p>
          <a:p>
            <a:pPr marL="457200" indent="-457200" algn="ctr">
              <a:lnSpc>
                <a:spcPct val="115000"/>
              </a:lnSpc>
              <a:buAutoNum type="arabicPeriod"/>
            </a:pPr>
            <a:r>
              <a:rPr lang="ru-RU" sz="2400" b="1" i="1" dirty="0"/>
              <a:t>Вещества, самовозгорающиеся при взаимодействии с воздухом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/>
              <a:t>Щелочные металлы</a:t>
            </a:r>
            <a:r>
              <a:rPr lang="ru-RU" sz="2400" dirty="0"/>
              <a:t> (литий, натрий, калий, рубидий, цезий), окисляясь на воздухе, самовозгораются с образованием надпероксидов металлов.</a:t>
            </a:r>
          </a:p>
          <a:p>
            <a:pPr algn="just">
              <a:lnSpc>
                <a:spcPct val="115000"/>
              </a:lnSpc>
            </a:pPr>
            <a:r>
              <a:rPr lang="ru-RU" sz="2400" b="1" dirty="0"/>
              <a:t>Сульфиды щелочных</a:t>
            </a:r>
            <a:r>
              <a:rPr lang="ru-RU" sz="2400" dirty="0"/>
              <a:t> (например, калия) и </a:t>
            </a:r>
            <a:r>
              <a:rPr lang="ru-RU" sz="2400" b="1" dirty="0"/>
              <a:t>щелочноземельных металлов </a:t>
            </a:r>
            <a:r>
              <a:rPr lang="ru-RU" sz="2400" dirty="0"/>
              <a:t>(например, кальция) окисляются на воздухе и могут самовозгораться.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Гидроксиды металлов</a:t>
            </a:r>
            <a:r>
              <a:rPr lang="ru-RU" sz="2400" dirty="0"/>
              <a:t> окисляются на влажном воздухе и образуется пероксид водорода.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dirty="0"/>
              <a:t>К  этой группе относятся </a:t>
            </a:r>
            <a:r>
              <a:rPr lang="ru-RU" sz="2400" b="1" dirty="0"/>
              <a:t>белый и красный фосфор.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Самовозгорание олиф, растительных масел </a:t>
            </a:r>
            <a:r>
              <a:rPr lang="ru-RU" sz="2400" dirty="0"/>
              <a:t>(льняного, подсолнечного и др.) связано с их химическим строением.</a:t>
            </a:r>
          </a:p>
          <a:p>
            <a:pPr algn="just">
              <a:lnSpc>
                <a:spcPct val="115000"/>
              </a:lnSpc>
            </a:pP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14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63" y="107875"/>
            <a:ext cx="11935736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2. Вещества, самовозгорающиеся при взаимодействии с водой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ru-RU" sz="2400" dirty="0"/>
              <a:t>К этой группе относятся </a:t>
            </a:r>
            <a:r>
              <a:rPr lang="ru-RU" sz="2400" b="1" dirty="0"/>
              <a:t>щелочные металлы, карбиды щелочных металлов, карбид кальция, гидриды щелочных и щелочноземельных металлов, негашеная известь, фосфористый кальций, сернистый натрий и другие,</a:t>
            </a:r>
            <a:r>
              <a:rPr lang="ru-RU" sz="2400" dirty="0"/>
              <a:t> т.е. вещества, взаимодействие которых с водой сопровождается значительным </a:t>
            </a:r>
            <a:r>
              <a:rPr lang="ru-RU" sz="2400" b="1" dirty="0"/>
              <a:t>экзотермическим эффектом.</a:t>
            </a:r>
            <a:r>
              <a:rPr lang="ru-RU" sz="2400" dirty="0"/>
              <a:t> Газообразными продуктами реакции являются </a:t>
            </a:r>
            <a:r>
              <a:rPr lang="ru-RU" sz="2400" b="1" dirty="0"/>
              <a:t>водород, ацетилен, метан, пропан и др.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Гидриды металлов самовозгораются</a:t>
            </a:r>
            <a:r>
              <a:rPr lang="ru-RU" sz="2400" dirty="0"/>
              <a:t> даже при наличии незначительных количеств воды.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Карбиды щелочных металлов взаимодействуют с водой</a:t>
            </a:r>
            <a:r>
              <a:rPr lang="ru-RU" sz="2400" dirty="0"/>
              <a:t> с взрывом и выделением углерода.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dirty="0"/>
              <a:t>Контакт негашеной извести с небольшим количеством воды </a:t>
            </a:r>
            <a:r>
              <a:rPr lang="ru-RU" sz="2400" dirty="0"/>
              <a:t>сопровождается выделением значительного тепла, которого может быть достаточно для воспламенения дерева.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ru-RU" sz="2400" dirty="0"/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06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43" y="69012"/>
            <a:ext cx="11878573" cy="742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3. Вещества, самовозгорающиеся при взаимодействии один с другим.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dirty="0"/>
              <a:t>Источниками кислорода в условиях пожара могут быть </a:t>
            </a:r>
            <a:r>
              <a:rPr lang="ru-RU" sz="2400" b="1" dirty="0"/>
              <a:t>твердые и жидкие окислители, например, пероксиды водорода, натрия, калия, хлораты и перхлораты, нитраты и др.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Концентрированная азотная кислота </a:t>
            </a:r>
            <a:r>
              <a:rPr lang="ru-RU" sz="2400" dirty="0"/>
              <a:t>вызывает самовозгорание многих горючих веществ.</a:t>
            </a:r>
          </a:p>
          <a:p>
            <a:pPr algn="just">
              <a:lnSpc>
                <a:spcPct val="115000"/>
              </a:lnSpc>
            </a:pPr>
            <a:r>
              <a:rPr lang="ru-RU" sz="2400" dirty="0"/>
              <a:t>Сильным окислителем является </a:t>
            </a:r>
            <a:r>
              <a:rPr lang="ru-RU" sz="2400" b="1" dirty="0"/>
              <a:t>серная кислота</a:t>
            </a:r>
            <a:r>
              <a:rPr lang="ru-RU" sz="2400" dirty="0"/>
              <a:t>. </a:t>
            </a:r>
            <a:r>
              <a:rPr lang="ru-RU" sz="2400" b="1" dirty="0"/>
              <a:t>Разбавленная Н</a:t>
            </a:r>
            <a:r>
              <a:rPr lang="ru-RU" sz="2400" b="1" baseline="-25000" dirty="0"/>
              <a:t>2</a:t>
            </a:r>
            <a:r>
              <a:rPr lang="en-US" sz="2400" b="1" dirty="0"/>
              <a:t>S</a:t>
            </a:r>
            <a:r>
              <a:rPr lang="ru-RU" sz="2400" b="1" dirty="0"/>
              <a:t>О</a:t>
            </a:r>
            <a:r>
              <a:rPr lang="ru-RU" sz="2400" b="1" baseline="-25000" dirty="0"/>
              <a:t>4</a:t>
            </a:r>
            <a:r>
              <a:rPr lang="ru-RU" sz="2400" b="1" dirty="0"/>
              <a:t> </a:t>
            </a:r>
            <a:r>
              <a:rPr lang="ru-RU" sz="2400" dirty="0"/>
              <a:t>растворяет металлы и при этом </a:t>
            </a:r>
            <a:r>
              <a:rPr lang="ru-RU" sz="2400" b="1" dirty="0"/>
              <a:t>выделяется водород, </a:t>
            </a:r>
            <a:r>
              <a:rPr lang="ru-RU" sz="2400" dirty="0"/>
              <a:t>а взаимодействие ее с щелочными и щелочноземельными металлами сопровождается самовозгоранием.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Концентрированная Н</a:t>
            </a:r>
            <a:r>
              <a:rPr lang="ru-RU" sz="2400" baseline="-25000" dirty="0"/>
              <a:t>2</a:t>
            </a:r>
            <a:r>
              <a:rPr lang="en-US" sz="2400" dirty="0"/>
              <a:t>S</a:t>
            </a:r>
            <a:r>
              <a:rPr lang="ru-RU" sz="2400" dirty="0"/>
              <a:t>О</a:t>
            </a:r>
            <a:r>
              <a:rPr lang="ru-RU" sz="2400" baseline="-25000" dirty="0"/>
              <a:t>4</a:t>
            </a:r>
            <a:r>
              <a:rPr lang="ru-RU" sz="2400" dirty="0"/>
              <a:t>, взаимодействуя с металлами, может образовывать диоксид серы, серу, сульфид водорода. Большая часть органических веществ в присутствии </a:t>
            </a:r>
            <a:r>
              <a:rPr lang="ru-RU" sz="2400" b="1" dirty="0"/>
              <a:t>Н</a:t>
            </a:r>
            <a:r>
              <a:rPr lang="ru-RU" sz="2400" b="1" baseline="-25000" dirty="0"/>
              <a:t>2</a:t>
            </a:r>
            <a:r>
              <a:rPr lang="en-US" sz="2400" b="1" dirty="0"/>
              <a:t>S</a:t>
            </a:r>
            <a:r>
              <a:rPr lang="ru-RU" sz="2400" b="1" dirty="0"/>
              <a:t>О</a:t>
            </a:r>
            <a:r>
              <a:rPr lang="ru-RU" sz="2400" b="1" baseline="-25000" dirty="0"/>
              <a:t>4</a:t>
            </a:r>
            <a:r>
              <a:rPr lang="ru-RU" sz="2400" b="1" dirty="0"/>
              <a:t> </a:t>
            </a:r>
            <a:r>
              <a:rPr lang="ru-RU" sz="2400" dirty="0"/>
              <a:t>обугливается. </a:t>
            </a:r>
            <a:r>
              <a:rPr lang="ru-RU" sz="2400" b="1" dirty="0"/>
              <a:t>Присутствие Н</a:t>
            </a:r>
            <a:r>
              <a:rPr lang="ru-RU" sz="2400" b="1" baseline="-25000" dirty="0"/>
              <a:t>2</a:t>
            </a:r>
            <a:r>
              <a:rPr lang="en-US" sz="2400" b="1" dirty="0"/>
              <a:t>S</a:t>
            </a:r>
            <a:r>
              <a:rPr lang="ru-RU" sz="2400" b="1" dirty="0"/>
              <a:t>О</a:t>
            </a:r>
            <a:r>
              <a:rPr lang="ru-RU" sz="2400" b="1" baseline="-25000" dirty="0"/>
              <a:t>4</a:t>
            </a:r>
            <a:r>
              <a:rPr lang="ru-RU" sz="2400" dirty="0"/>
              <a:t> усиливает пожароопасные свойства таких окислителей, </a:t>
            </a:r>
            <a:r>
              <a:rPr lang="ru-RU" sz="2400" b="1" dirty="0"/>
              <a:t>как перманганат калия, хлорат калия, нитраты и др. </a:t>
            </a:r>
          </a:p>
          <a:p>
            <a:pPr algn="just">
              <a:lnSpc>
                <a:spcPct val="115000"/>
              </a:lnSpc>
            </a:pPr>
            <a:r>
              <a:rPr lang="ru-RU" sz="2400" b="1" dirty="0"/>
              <a:t>Хлорная кислота Н</a:t>
            </a:r>
            <a:r>
              <a:rPr lang="en-US" sz="2400" b="1" dirty="0"/>
              <a:t>Cl</a:t>
            </a:r>
            <a:r>
              <a:rPr lang="ru-RU" sz="2400" b="1" dirty="0"/>
              <a:t>О</a:t>
            </a:r>
            <a:r>
              <a:rPr lang="ru-RU" sz="2400" b="1" baseline="-25000" dirty="0"/>
              <a:t>4</a:t>
            </a:r>
            <a:r>
              <a:rPr lang="ru-RU" sz="2400" b="1" dirty="0"/>
              <a:t> вызывает самовозгорание органических веществ,</a:t>
            </a:r>
            <a:r>
              <a:rPr lang="ru-RU" sz="2400" dirty="0"/>
              <a:t> воспламеняются в ее присутствии даже некоторые негорючие веществ.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31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02" y="729574"/>
            <a:ext cx="11731558" cy="463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Сильными газообразными окислителями являются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ru-RU" sz="2400" b="1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O</a:t>
            </a:r>
            <a:r>
              <a:rPr lang="ru-RU" sz="2400" b="1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Br</a:t>
            </a:r>
            <a:r>
              <a:rPr lang="ru-RU" sz="2400" b="1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и ряд их соединений.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Фтор вызывает самовозгорание  всех органических веществ. При нагревании во фторе горят практически все металлы, песок, стеклянная вата, асбест, бетон. В среде фтора самовозгораются бром, йод, сера, теллур, фосфор, мышьяк, сурьма, щелочные и щелочноземельные металлы и др. </a:t>
            </a:r>
          </a:p>
          <a:p>
            <a:r>
              <a:rPr lang="ru-RU" sz="2400" b="1" dirty="0"/>
              <a:t>Твердые неорганические окислители, например перхлораты, хлораты, нитраты, перманганаты, дихроматы, хроматы и другие</a:t>
            </a:r>
            <a:r>
              <a:rPr lang="ru-RU" sz="2400" dirty="0"/>
              <a:t> при нагревании выделяют газообразные горючие вещества или негорючие, но токсичные.</a:t>
            </a:r>
          </a:p>
          <a:p>
            <a:r>
              <a:rPr lang="ru-RU" sz="2400" b="1" dirty="0"/>
              <a:t>Сильные окислители ‑ гипохлориды натрия, калия, кальция</a:t>
            </a:r>
            <a:r>
              <a:rPr lang="ru-RU" sz="2400" dirty="0"/>
              <a:t>. Разложение гипохлорида калия сопровождается выделением кислорода, взаимодействие гипохлоридов с соляной кислотой сопровождается выделением хлора. 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1164565"/>
            <a:ext cx="1130923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Федеральных законах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используются  следующие основные понятия: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 -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неконтролируемое горение, причиняющее материальный ущерб, вред жизни и здоровью граждан, интересам общества и государства.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Опасные факторы пожара</a:t>
            </a:r>
            <a:r>
              <a:rPr lang="ru-RU" sz="2400" dirty="0"/>
              <a:t> - факторы пожара, воздействие которых может привести к травме, отравлению или гибели человека и (или)к материальному ущербу.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Пожарная безопасность - </a:t>
            </a:r>
            <a:r>
              <a:rPr lang="ru-RU" sz="2400" dirty="0"/>
              <a:t>состояние защищенности личности, имущества, общества и государства от пожаров.</a:t>
            </a:r>
            <a:r>
              <a:rPr lang="ru-RU" sz="2400" b="1" dirty="0"/>
              <a:t>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Пожарная безопасность объектов защиты - </a:t>
            </a:r>
            <a:r>
              <a:rPr lang="ru-RU" sz="2400" dirty="0"/>
              <a:t>состояние объекта защиты, характеризуемое возможностью предотвращения возникновения и развития пожара, а также воздействия на людей и имущество опасных факторов пожара.</a:t>
            </a:r>
            <a:br>
              <a:rPr lang="ru-RU" sz="2400" dirty="0"/>
            </a:br>
            <a:endParaRPr lang="ru-RU" sz="2400" dirty="0"/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68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55" y="204281"/>
            <a:ext cx="1135217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Требования пожарной безопасности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специальные условия социального и (или) технического характера, установленные в целях обеспечения пожарной безопасности федеральными законами и иными нормативными правовыми актами Российской Федерации, а также нормативными документами по пожарной безопасности.</a:t>
            </a:r>
          </a:p>
          <a:p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Меры пожарной безопасности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действия по обеспечению пожарной безопасности, в том числе по выполнению требований пожарной безопасности. 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Первоочередные аварийно-спасательные работы, связанные с тушением пожаров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боевые действия пожарной охраны по спасению людей, имущества, оказанию первой помощи пострадавшим при пожарах.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Пожарная охрана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совокупность созданных в установленном порядке органов управления, подразделений и организаций, предназначенных для организации профилактики пожаров, их тушения и проведения возложенных на них аварийно-спасательных работ.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159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2" y="810884"/>
            <a:ext cx="11421374" cy="53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969895" algn="ctr"/>
                <a:tab pos="5940425" algn="r"/>
              </a:tabLs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Устойчивость объекта защиты при пожаре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свойство объекта защиты сохранять конструктивную целостность и (или) функциональное назначение при воздействии опасных факторов пожара и вторичных проявлений опасных факторов пожара.</a:t>
            </a: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2969895" algn="ctr"/>
                <a:tab pos="5940425" algn="r"/>
              </a:tabLs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Профилактика пожаров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совокупность превентивных мер, направленных на исключение возможности возникновения пожаров и ограничение их последствий.</a:t>
            </a: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2969895" algn="ctr"/>
                <a:tab pos="5940425" algn="r"/>
              </a:tabLs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Локализация пожара -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действия, направленные на предотвращение возможности дальнейшего распространения горения и создание условий для его ликвидации имеющимися силами и средствами. </a:t>
            </a: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2969895" algn="ctr"/>
                <a:tab pos="5940425" algn="r"/>
              </a:tabLs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Система обеспечения пожарной безопасности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совокупность сил и средств, а также мер правового, организационного, экономического, социального и научно-технического характера, направленных на профилактику пожаров, их тушение и проведение аварийно-спасательных работ.  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0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380" y="1018654"/>
            <a:ext cx="1088967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Руководитель предприятия обязан организовать непрерывное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обучение мерам пожарной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безопасности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работников предприятия при приеме на работу и на рабочем месте.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К противопожарной подготовке относятся: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инструктаж по пожарной безопасности; 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обучение (пожарно-технический минимум) и проверка знаний рабочих 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служащих по мерам пожарной безопасности;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9895" algn="ctr"/>
                <a:tab pos="5940425" algn="r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противопожарная тренировка рабочих и служащих.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8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6" y="1311564"/>
            <a:ext cx="114715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Все работники предприятий должны допускаться к работе только после прохождения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противопожарного инструктажа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а при изменении специфики работы проходить дополнительное обучение.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Противопожарные инструктажи</a:t>
            </a:r>
            <a:r>
              <a:rPr lang="ru-RU" sz="2400" dirty="0"/>
              <a:t> </a:t>
            </a:r>
            <a:r>
              <a:rPr lang="ru-RU" sz="2400" b="1" dirty="0"/>
              <a:t>подразделяются на: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вводный,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первичный на рабочем месте,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повторный, 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внеплановый,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целевой.</a:t>
            </a:r>
          </a:p>
        </p:txBody>
      </p:sp>
    </p:spTree>
    <p:extLst>
      <p:ext uri="{BB962C8B-B14F-4D97-AF65-F5344CB8AC3E}">
        <p14:creationId xmlns:p14="http://schemas.microsoft.com/office/powerpoint/2010/main" val="3977141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3434</Words>
  <Application>Microsoft Office PowerPoint</Application>
  <PresentationFormat>Широкоэкранный</PresentationFormat>
  <Paragraphs>209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Тема Office</vt:lpstr>
      <vt:lpstr>Лекция 8 по дисциплине «Безопасность жизнедеятельности» Тема 4 Пожарная безопасность</vt:lpstr>
      <vt:lpstr>Основы пожарной безопасности. Правовые и организационные основы обеспечения пожарной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Виды и основные задачи пожарной охраны </vt:lpstr>
      <vt:lpstr>Презентация PowerPoint</vt:lpstr>
      <vt:lpstr>Презентация PowerPoint</vt:lpstr>
      <vt:lpstr>Государственная противопожарная служба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Пожарная опасность технологических сред. Номенклатура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пожарной опасности технологических сред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Самовозгорание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Химическое самовозгорание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 по дисциплине «Безопасность жизнедеятельности» Тема 4 Пожарная безопасность</dc:title>
  <dc:creator>Учетная запись Майкрософт</dc:creator>
  <cp:lastModifiedBy>Трифонова Татьяна Евгеньевна</cp:lastModifiedBy>
  <cp:revision>85</cp:revision>
  <dcterms:created xsi:type="dcterms:W3CDTF">2020-10-24T10:24:05Z</dcterms:created>
  <dcterms:modified xsi:type="dcterms:W3CDTF">2023-10-31T20:45:57Z</dcterms:modified>
</cp:coreProperties>
</file>