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335" r:id="rId3"/>
    <p:sldId id="330" r:id="rId4"/>
    <p:sldId id="342" r:id="rId5"/>
    <p:sldId id="333" r:id="rId6"/>
    <p:sldId id="347" r:id="rId7"/>
    <p:sldId id="348" r:id="rId8"/>
    <p:sldId id="297" r:id="rId9"/>
    <p:sldId id="299" r:id="rId10"/>
    <p:sldId id="337" r:id="rId11"/>
    <p:sldId id="336" r:id="rId12"/>
    <p:sldId id="343" r:id="rId13"/>
    <p:sldId id="345" r:id="rId14"/>
    <p:sldId id="346" r:id="rId15"/>
    <p:sldId id="344" r:id="rId16"/>
    <p:sldId id="334" r:id="rId17"/>
    <p:sldId id="338" r:id="rId18"/>
    <p:sldId id="339" r:id="rId19"/>
    <p:sldId id="341" r:id="rId20"/>
    <p:sldId id="340" r:id="rId21"/>
    <p:sldId id="332" r:id="rId22"/>
    <p:sldId id="331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257" r:id="rId34"/>
    <p:sldId id="349" r:id="rId35"/>
    <p:sldId id="350" r:id="rId36"/>
    <p:sldId id="351" r:id="rId37"/>
    <p:sldId id="313" r:id="rId38"/>
    <p:sldId id="315" r:id="rId39"/>
    <p:sldId id="314" r:id="rId40"/>
    <p:sldId id="316" r:id="rId41"/>
    <p:sldId id="317" r:id="rId42"/>
    <p:sldId id="318" r:id="rId43"/>
    <p:sldId id="319" r:id="rId44"/>
    <p:sldId id="352" r:id="rId45"/>
    <p:sldId id="353" r:id="rId46"/>
    <p:sldId id="354" r:id="rId47"/>
    <p:sldId id="283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45211-D6D7-4480-97FB-287A739A766C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097BC-65E7-4EAA-BFF2-0F8C45AD4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418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DF83-A322-48FD-A089-8F915A20A2F6}" type="datetime1">
              <a:rPr lang="ru-RU" smtClean="0"/>
              <a:t>25.02.2023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24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4255-DE41-4E77-B1BE-4B0A12B5C60E}" type="datetime1">
              <a:rPr lang="ru-RU" smtClean="0"/>
              <a:t>25.02.2023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865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357A7-217D-4E0F-BD99-D779E1B109C2}" type="datetime1">
              <a:rPr lang="ru-RU" smtClean="0"/>
              <a:t>25.02.2023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69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371B-E4F2-416F-9947-9CC9B4BF6592}" type="datetime1">
              <a:rPr lang="ru-RU" smtClean="0"/>
              <a:t>25.02.2023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784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72525CC-0D5E-4404-8200-9A7C13D5A6D7}" type="datetime1">
              <a:rPr lang="ru-RU" smtClean="0"/>
              <a:t>25.02.2023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58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9352-793D-420F-BF8C-C16F87DBB58C}" type="datetime1">
              <a:rPr lang="ru-RU" smtClean="0"/>
              <a:t>25.02.2023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46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3743-42C8-49AF-96C9-2A2C18BEFD60}" type="datetime1">
              <a:rPr lang="ru-RU" smtClean="0"/>
              <a:t>25.02.2023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5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1214-BF29-49BB-B9F6-49DB382C91C7}" type="datetime1">
              <a:rPr lang="ru-RU" smtClean="0"/>
              <a:t>25.02.2023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53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3D73-A2F7-4CD0-9AE8-103FA6AA8B7A}" type="datetime1">
              <a:rPr lang="ru-RU" smtClean="0"/>
              <a:t>25.02.2023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08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A895-09A2-49AA-B1CB-9FB4B400C6DC}" type="datetime1">
              <a:rPr lang="ru-RU" smtClean="0"/>
              <a:t>25.02.2023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796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EF1B-57C8-4076-858A-ECEE1D3A197F}" type="datetime1">
              <a:rPr lang="ru-RU" smtClean="0"/>
              <a:t>25.02.2023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76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BF37257-A4B6-4675-B81B-FB6B0939AE16}" type="datetime1">
              <a:rPr lang="ru-RU" smtClean="0"/>
              <a:t>25.02.2023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22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093EF-0A07-4B99-AE7C-63E5ADD70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1280239"/>
            <a:ext cx="9966960" cy="3035808"/>
          </a:xfrm>
        </p:spPr>
        <p:txBody>
          <a:bodyPr/>
          <a:lstStyle/>
          <a:p>
            <a:r>
              <a:rPr lang="ru-RU" sz="4800" dirty="0"/>
              <a:t>бизнес-приложений и </a:t>
            </a:r>
            <a:r>
              <a:rPr lang="ru-RU" sz="4800" dirty="0" err="1"/>
              <a:t>low-code</a:t>
            </a:r>
            <a:r>
              <a:rPr lang="ru-RU" sz="4800" dirty="0"/>
              <a:t> системы в организациях химической отрасли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1BB3FC-6447-4782-9D74-A2326C5A47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0701" y="4507913"/>
            <a:ext cx="7891272" cy="1069848"/>
          </a:xfrm>
        </p:spPr>
        <p:txBody>
          <a:bodyPr/>
          <a:lstStyle/>
          <a:p>
            <a:r>
              <a:rPr lang="ru-RU" dirty="0"/>
              <a:t>Запросы системы «1С:Предприятие»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957444-3318-9710-EEA2-72E0F7981B39}"/>
              </a:ext>
            </a:extLst>
          </p:cNvPr>
          <p:cNvSpPr txBox="1"/>
          <p:nvPr/>
        </p:nvSpPr>
        <p:spPr>
          <a:xfrm>
            <a:off x="5147187" y="5458968"/>
            <a:ext cx="61341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Маркин Иван Сергеевич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Начальник Отдела веб-разработки и внедрения портальных решений, Департамент информационных технологий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CB7458-ED3B-65FA-3C33-36BA3BDDC4E5}"/>
              </a:ext>
            </a:extLst>
          </p:cNvPr>
          <p:cNvSpPr txBox="1"/>
          <p:nvPr/>
        </p:nvSpPr>
        <p:spPr>
          <a:xfrm>
            <a:off x="9695712" y="4178670"/>
            <a:ext cx="12143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VI</a:t>
            </a:r>
            <a:endParaRPr lang="ru-RU" sz="4800" dirty="0"/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159520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18FA8-0034-4F1A-AD54-F63C92AD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808" y="7613"/>
            <a:ext cx="10241280" cy="842144"/>
          </a:xfrm>
        </p:spPr>
        <p:txBody>
          <a:bodyPr/>
          <a:lstStyle/>
          <a:p>
            <a:pPr algn="ctr"/>
            <a:r>
              <a:rPr lang="ru-RU" dirty="0"/>
              <a:t>Синтаксис текста запросов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0EBA9-A5BE-7EFE-EA71-C4C37D6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10</a:t>
            </a:fld>
            <a:endParaRPr lang="ru-RU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64BBFC0D-945C-43A6-B527-1F226DF2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907" y="1370523"/>
            <a:ext cx="9042340" cy="2262333"/>
          </a:xfrm>
        </p:spPr>
        <p:txBody>
          <a:bodyPr>
            <a:normAutofit/>
          </a:bodyPr>
          <a:lstStyle/>
          <a:p>
            <a:pPr algn="l"/>
            <a:r>
              <a:rPr lang="ru-RU" b="1" i="0" dirty="0">
                <a:solidFill>
                  <a:srgbClr val="50525B"/>
                </a:solidFill>
                <a:effectLst/>
                <a:latin typeface="Open Sans" panose="020B0606030504020204" pitchFamily="34" charset="0"/>
              </a:rPr>
              <a:t>Обращение к полям через точку (».»)</a:t>
            </a:r>
          </a:p>
          <a:p>
            <a:pPr algn="l"/>
            <a:r>
              <a:rPr lang="ru-RU" b="0" i="0" dirty="0">
                <a:solidFill>
                  <a:srgbClr val="50525B"/>
                </a:solidFill>
                <a:effectLst/>
                <a:latin typeface="Open Sans" panose="020B0606030504020204" pitchFamily="34" charset="0"/>
              </a:rPr>
              <a:t>Если поля какой-либо таблицы имеют ссылочный тип (хранят ссылки на объекты другой таблицы), разработчик может в тексте запроса ссылаться на них через «.», при этом количество уровней вложенности таких ссылок система не ограничивает.</a:t>
            </a:r>
          </a:p>
          <a:p>
            <a:endParaRPr lang="ru-RU" dirty="0"/>
          </a:p>
        </p:txBody>
      </p:sp>
      <p:pic>
        <p:nvPicPr>
          <p:cNvPr id="10242" name="Picture 2" descr="Механизм запросов">
            <a:extLst>
              <a:ext uri="{FF2B5EF4-FFF2-40B4-BE49-F238E27FC236}">
                <a16:creationId xmlns:a16="http://schemas.microsoft.com/office/drawing/2014/main" id="{C506DBB0-2A14-4D38-9A66-650E6DD94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02" y="3213204"/>
            <a:ext cx="10229812" cy="263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442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18FA8-0034-4F1A-AD54-F63C92AD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808" y="7613"/>
            <a:ext cx="10241280" cy="842144"/>
          </a:xfrm>
        </p:spPr>
        <p:txBody>
          <a:bodyPr/>
          <a:lstStyle/>
          <a:p>
            <a:pPr algn="ctr"/>
            <a:r>
              <a:rPr lang="ru-RU" dirty="0"/>
              <a:t>Синтаксис текста запросов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0EBA9-A5BE-7EFE-EA71-C4C37D6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11</a:t>
            </a:fld>
            <a:endParaRPr lang="ru-RU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C9FAA961-341A-41B8-AF40-133D1DE2B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927" y="791487"/>
            <a:ext cx="5742074" cy="302747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Обращение к вложенным таблицам (табличным частям документов и элементов справочников)</a:t>
            </a:r>
          </a:p>
          <a:p>
            <a:r>
              <a:rPr lang="ru-RU" dirty="0"/>
              <a:t>Система поддерживает обращения к вложенным табличным частям и как к отдельным таблицам, и как к целым полям одной таблицы. Например, при обращении к документу Реализация товаров (содержащему табличную часть Товары с составом отгружаемых товаров), мы можем считать табличную часть как отдельную таблицу:</a:t>
            </a:r>
          </a:p>
        </p:txBody>
      </p:sp>
      <p:pic>
        <p:nvPicPr>
          <p:cNvPr id="11266" name="Picture 2" descr="Механизм запросов">
            <a:extLst>
              <a:ext uri="{FF2B5EF4-FFF2-40B4-BE49-F238E27FC236}">
                <a16:creationId xmlns:a16="http://schemas.microsoft.com/office/drawing/2014/main" id="{94E0AECC-F0B4-4040-B5E2-84603F749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970" y="791487"/>
            <a:ext cx="6096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CB40C9-2553-4CC8-8C26-4329C4569682}"/>
              </a:ext>
            </a:extLst>
          </p:cNvPr>
          <p:cNvSpPr txBox="1"/>
          <p:nvPr/>
        </p:nvSpPr>
        <p:spPr>
          <a:xfrm>
            <a:off x="6096000" y="4090617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50525B"/>
                </a:solidFill>
                <a:effectLst/>
                <a:latin typeface="Open Sans" panose="020B0606030504020204" pitchFamily="34" charset="0"/>
              </a:rPr>
              <a:t>Но также мы можем считать заголовочную запись документа, в которой значением поля </a:t>
            </a:r>
            <a:r>
              <a:rPr lang="ru-RU" b="1" i="0" dirty="0">
                <a:solidFill>
                  <a:srgbClr val="50525B"/>
                </a:solidFill>
                <a:effectLst/>
                <a:latin typeface="Open Sans" panose="020B0606030504020204" pitchFamily="34" charset="0"/>
              </a:rPr>
              <a:t>Товары</a:t>
            </a:r>
            <a:r>
              <a:rPr lang="ru-RU" b="0" i="0" dirty="0">
                <a:solidFill>
                  <a:srgbClr val="50525B"/>
                </a:solidFill>
                <a:effectLst/>
                <a:latin typeface="Open Sans" panose="020B0606030504020204" pitchFamily="34" charset="0"/>
              </a:rPr>
              <a:t> будут все записи вложенной таблицы, подчиненные этому объекту (документу):</a:t>
            </a:r>
            <a:endParaRPr lang="ru-RU" dirty="0"/>
          </a:p>
        </p:txBody>
      </p:sp>
      <p:pic>
        <p:nvPicPr>
          <p:cNvPr id="11268" name="Picture 4" descr="Механизм запросов">
            <a:extLst>
              <a:ext uri="{FF2B5EF4-FFF2-40B4-BE49-F238E27FC236}">
                <a16:creationId xmlns:a16="http://schemas.microsoft.com/office/drawing/2014/main" id="{9B497CF7-A17B-4AE8-8ED7-EB05D79F3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25" y="3904248"/>
            <a:ext cx="521017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884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18FA8-0034-4F1A-AD54-F63C92AD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808" y="7613"/>
            <a:ext cx="10241280" cy="842144"/>
          </a:xfrm>
        </p:spPr>
        <p:txBody>
          <a:bodyPr/>
          <a:lstStyle/>
          <a:p>
            <a:pPr algn="ctr"/>
            <a:r>
              <a:rPr lang="ru-RU" dirty="0"/>
              <a:t>Синтаксис текста запросов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0EBA9-A5BE-7EFE-EA71-C4C37D6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12</a:t>
            </a:fld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B22B1D-7AE6-4DD9-A482-02C489032DEB}"/>
              </a:ext>
            </a:extLst>
          </p:cNvPr>
          <p:cNvSpPr txBox="1"/>
          <p:nvPr/>
        </p:nvSpPr>
        <p:spPr>
          <a:xfrm>
            <a:off x="155448" y="4930927"/>
            <a:ext cx="85134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b="1" dirty="0"/>
              <a:t>Комментарий</a:t>
            </a:r>
            <a:r>
              <a:rPr lang="ru-RU" dirty="0"/>
              <a:t> - часть строки, начинающаяся с последовательности символов // и продолжающаяся до конца строки.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// Это комментарий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i="1" dirty="0"/>
              <a:t>При выполнении запроса комментарии игнорируются.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34C522-39C6-494B-A557-A645CCA8C9AA}"/>
              </a:ext>
            </a:extLst>
          </p:cNvPr>
          <p:cNvSpPr txBox="1"/>
          <p:nvPr/>
        </p:nvSpPr>
        <p:spPr>
          <a:xfrm>
            <a:off x="340658" y="952526"/>
            <a:ext cx="1103142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 dirty="0"/>
              <a:t>Текст запроса может содержать предопределенные данные конфигурации, такие как:</a:t>
            </a:r>
          </a:p>
          <a:p>
            <a:pPr marL="722313" indent="-182563" eaLnBrk="1" hangingPunct="1">
              <a:defRPr/>
            </a:pPr>
            <a:r>
              <a:rPr lang="ru-RU" sz="2400" dirty="0"/>
              <a:t> значения перечислений,</a:t>
            </a:r>
          </a:p>
          <a:p>
            <a:pPr marL="722313" indent="-182563" eaLnBrk="1" hangingPunct="1">
              <a:defRPr/>
            </a:pPr>
            <a:r>
              <a:rPr lang="ru-RU" sz="2400" dirty="0"/>
              <a:t> предопределенные данные:</a:t>
            </a:r>
          </a:p>
          <a:p>
            <a:pPr marL="1077913" indent="-182563" eaLnBrk="1" hangingPunct="1">
              <a:buFont typeface="Wingdings" panose="05000000000000000000" pitchFamily="2" charset="2"/>
              <a:buChar char="§"/>
              <a:defRPr/>
            </a:pPr>
            <a:r>
              <a:rPr lang="ru-RU" sz="2400" dirty="0"/>
              <a:t> справочников,</a:t>
            </a:r>
          </a:p>
          <a:p>
            <a:pPr marL="1077913" indent="-182563" eaLnBrk="1" hangingPunct="1">
              <a:buFont typeface="Wingdings" panose="05000000000000000000" pitchFamily="2" charset="2"/>
              <a:buChar char="§"/>
              <a:defRPr/>
            </a:pPr>
            <a:r>
              <a:rPr lang="ru-RU" sz="2400" dirty="0"/>
              <a:t> планов видов характеристик,</a:t>
            </a:r>
          </a:p>
          <a:p>
            <a:pPr marL="1077913" indent="-182563" eaLnBrk="1" hangingPunct="1">
              <a:buFont typeface="Wingdings" panose="05000000000000000000" pitchFamily="2" charset="2"/>
              <a:buChar char="§"/>
              <a:defRPr/>
            </a:pPr>
            <a:r>
              <a:rPr lang="ru-RU" sz="2400" dirty="0"/>
              <a:t> планов счетов,</a:t>
            </a:r>
          </a:p>
          <a:p>
            <a:pPr marL="1077913" indent="-182563" eaLnBrk="1" hangingPunct="1">
              <a:buFont typeface="Wingdings" panose="05000000000000000000" pitchFamily="2" charset="2"/>
              <a:buChar char="§"/>
              <a:defRPr/>
            </a:pPr>
            <a:r>
              <a:rPr lang="ru-RU" sz="2400" dirty="0"/>
              <a:t> планов видов расчетов,</a:t>
            </a:r>
          </a:p>
          <a:p>
            <a:pPr marL="722313" indent="-182563" eaLnBrk="1" hangingPunct="1">
              <a:defRPr/>
            </a:pPr>
            <a:r>
              <a:rPr lang="ru-RU" sz="2400" dirty="0"/>
              <a:t> пустые ссылки,</a:t>
            </a:r>
          </a:p>
          <a:p>
            <a:pPr marL="722313" indent="-182563" eaLnBrk="1" hangingPunct="1">
              <a:defRPr/>
            </a:pPr>
            <a:r>
              <a:rPr lang="ru-RU" sz="2400" dirty="0"/>
              <a:t> значения точек маршрута бизнес-процессов.</a:t>
            </a:r>
          </a:p>
        </p:txBody>
      </p:sp>
    </p:spTree>
    <p:extLst>
      <p:ext uri="{BB962C8B-B14F-4D97-AF65-F5344CB8AC3E}">
        <p14:creationId xmlns:p14="http://schemas.microsoft.com/office/powerpoint/2010/main" val="1288569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18FA8-0034-4F1A-AD54-F63C92AD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808" y="7613"/>
            <a:ext cx="10241280" cy="842144"/>
          </a:xfrm>
        </p:spPr>
        <p:txBody>
          <a:bodyPr/>
          <a:lstStyle/>
          <a:p>
            <a:pPr algn="ctr"/>
            <a:r>
              <a:rPr lang="ru-RU" dirty="0"/>
              <a:t>Синтаксис текста запросов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0EBA9-A5BE-7EFE-EA71-C4C37D6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13</a:t>
            </a:fld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34C522-39C6-494B-A557-A645CCA8C9AA}"/>
              </a:ext>
            </a:extLst>
          </p:cNvPr>
          <p:cNvSpPr txBox="1"/>
          <p:nvPr/>
        </p:nvSpPr>
        <p:spPr>
          <a:xfrm>
            <a:off x="290725" y="1228397"/>
            <a:ext cx="11610550" cy="411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Также текст запроса может содержать значения системных перечислений, которые могут быть присвоены полям в таблицах базы данных: 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ВидДвиженияНакопления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ВидСчета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ВидДвиженияБухгалтерии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Обращение в запросах к предопределенным данным конфигурации и значениям системных перечислений осуществляется с помощью литерала функционального типа.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CC33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ЗНАЧЕНИЕ(&lt;</a:t>
            </a:r>
            <a:r>
              <a: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CC33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ПредставлениеЗначения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CC33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&gt;)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Для системных перечислений представление значения имеет вид: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CC33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&lt;</a:t>
            </a:r>
            <a:r>
              <a: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CC33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ИмяСистемногоПеречисления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CC33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&gt;.&lt;Значение&gt;</a:t>
            </a:r>
          </a:p>
        </p:txBody>
      </p:sp>
    </p:spTree>
    <p:extLst>
      <p:ext uri="{BB962C8B-B14F-4D97-AF65-F5344CB8AC3E}">
        <p14:creationId xmlns:p14="http://schemas.microsoft.com/office/powerpoint/2010/main" val="2329707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18FA8-0034-4F1A-AD54-F63C92AD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808" y="7613"/>
            <a:ext cx="10241280" cy="842144"/>
          </a:xfrm>
        </p:spPr>
        <p:txBody>
          <a:bodyPr/>
          <a:lstStyle/>
          <a:p>
            <a:pPr algn="ctr"/>
            <a:r>
              <a:rPr lang="ru-RU" dirty="0"/>
              <a:t>Синтаксис текста запросов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0EBA9-A5BE-7EFE-EA71-C4C37D6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14</a:t>
            </a:fld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34C522-39C6-494B-A557-A645CCA8C9AA}"/>
              </a:ext>
            </a:extLst>
          </p:cNvPr>
          <p:cNvSpPr txBox="1"/>
          <p:nvPr/>
        </p:nvSpPr>
        <p:spPr>
          <a:xfrm>
            <a:off x="219008" y="912722"/>
            <a:ext cx="1161055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Для предопределенных данных конфигурации представление значения имеет вид: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CC33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&lt;</a:t>
            </a:r>
            <a:r>
              <a: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CC33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ТипПредопределенногоЗначения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CC33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&gt;.&lt;</a:t>
            </a:r>
            <a:r>
              <a: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CC33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ИмяОбъектаМетаданных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CC33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&gt;.&lt;Значение&gt;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Тип предопределенного значения может быть: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Справочник (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Catalog);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ПланВидовХарактеристик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ChartOfCharacteristicTypes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ПланСчетов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ChartOfAccounts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ПланВидовРасчета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ChartOfCalculationTypes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Перечисление (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Enum).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180682-B8FC-4D08-A70C-785399572807}"/>
              </a:ext>
            </a:extLst>
          </p:cNvPr>
          <p:cNvSpPr txBox="1"/>
          <p:nvPr/>
        </p:nvSpPr>
        <p:spPr>
          <a:xfrm>
            <a:off x="277636" y="5345113"/>
            <a:ext cx="110944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ГДЕ Город = ЗНАЧЕНИЕ(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Справочник.Города.Москва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ГДЕ Город = ЗНАЧЕНИЕ(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Справочник.Города.ПустаяСсылка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ГДЕ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ТипТовара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= ЗНАЧЕНИЕ(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Перечисление.ВидыТоваров.Услуга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ГДЕ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ВидДвижения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= ЗНАЧЕНИЕ(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ВидДвиженияНакопления.Приход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52757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18FA8-0034-4F1A-AD54-F63C92AD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808" y="7613"/>
            <a:ext cx="10241280" cy="842144"/>
          </a:xfrm>
        </p:spPr>
        <p:txBody>
          <a:bodyPr/>
          <a:lstStyle/>
          <a:p>
            <a:pPr algn="ctr"/>
            <a:r>
              <a:rPr lang="ru-RU" dirty="0"/>
              <a:t>Синтаксис текста запросов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0EBA9-A5BE-7EFE-EA71-C4C37D6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15</a:t>
            </a:fld>
            <a:endParaRPr lang="ru-RU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C9FAA961-341A-41B8-AF40-133D1DE2B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927" y="791487"/>
            <a:ext cx="5742074" cy="302747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Обращение к вложенным таблицам (табличным частям документов и элементов справочников)</a:t>
            </a:r>
          </a:p>
          <a:p>
            <a:r>
              <a:rPr lang="ru-RU" dirty="0"/>
              <a:t>Система поддерживает обращения к вложенным табличным частям и как к отдельным таблицам, и как к целым полям одной таблицы. Например, при обращении к документу Реализация товаров (содержащему табличную часть Товары с составом отгружаемых товаров), мы можем считать табличную часть как отдельную таблицу:</a:t>
            </a:r>
          </a:p>
        </p:txBody>
      </p:sp>
      <p:pic>
        <p:nvPicPr>
          <p:cNvPr id="11266" name="Picture 2" descr="Механизм запросов">
            <a:extLst>
              <a:ext uri="{FF2B5EF4-FFF2-40B4-BE49-F238E27FC236}">
                <a16:creationId xmlns:a16="http://schemas.microsoft.com/office/drawing/2014/main" id="{94E0AECC-F0B4-4040-B5E2-84603F749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970" y="791487"/>
            <a:ext cx="6096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CB40C9-2553-4CC8-8C26-4329C4569682}"/>
              </a:ext>
            </a:extLst>
          </p:cNvPr>
          <p:cNvSpPr txBox="1"/>
          <p:nvPr/>
        </p:nvSpPr>
        <p:spPr>
          <a:xfrm>
            <a:off x="6096000" y="4090617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50525B"/>
                </a:solidFill>
                <a:effectLst/>
                <a:latin typeface="Open Sans" panose="020B0606030504020204" pitchFamily="34" charset="0"/>
              </a:rPr>
              <a:t>Но также мы можем считать заголовочную запись документа, в которой значением поля </a:t>
            </a:r>
            <a:r>
              <a:rPr lang="ru-RU" b="1" i="0" dirty="0">
                <a:solidFill>
                  <a:srgbClr val="50525B"/>
                </a:solidFill>
                <a:effectLst/>
                <a:latin typeface="Open Sans" panose="020B0606030504020204" pitchFamily="34" charset="0"/>
              </a:rPr>
              <a:t>Товары</a:t>
            </a:r>
            <a:r>
              <a:rPr lang="ru-RU" b="0" i="0" dirty="0">
                <a:solidFill>
                  <a:srgbClr val="50525B"/>
                </a:solidFill>
                <a:effectLst/>
                <a:latin typeface="Open Sans" panose="020B0606030504020204" pitchFamily="34" charset="0"/>
              </a:rPr>
              <a:t> будут все записи вложенной таблицы, подчиненные этому объекту (документу):</a:t>
            </a:r>
            <a:endParaRPr lang="ru-RU" dirty="0"/>
          </a:p>
        </p:txBody>
      </p:sp>
      <p:pic>
        <p:nvPicPr>
          <p:cNvPr id="11268" name="Picture 4" descr="Механизм запросов">
            <a:extLst>
              <a:ext uri="{FF2B5EF4-FFF2-40B4-BE49-F238E27FC236}">
                <a16:creationId xmlns:a16="http://schemas.microsoft.com/office/drawing/2014/main" id="{9B497CF7-A17B-4AE8-8ED7-EB05D79F3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25" y="3904248"/>
            <a:ext cx="521017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928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18FA8-0034-4F1A-AD54-F63C92AD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808" y="7613"/>
            <a:ext cx="10241280" cy="842144"/>
          </a:xfrm>
        </p:spPr>
        <p:txBody>
          <a:bodyPr/>
          <a:lstStyle/>
          <a:p>
            <a:pPr algn="ctr"/>
            <a:r>
              <a:rPr lang="ru-RU" dirty="0"/>
              <a:t>Синтаксис текста запросов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0EBA9-A5BE-7EFE-EA71-C4C37D6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16</a:t>
            </a:fld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D275B59-090A-4AED-8AE0-78E336C92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49757"/>
            <a:ext cx="5444624" cy="2135490"/>
          </a:xfrm>
        </p:spPr>
        <p:txBody>
          <a:bodyPr/>
          <a:lstStyle/>
          <a:p>
            <a:pPr algn="l"/>
            <a:r>
              <a:rPr lang="ru-RU" b="0" i="0" dirty="0">
                <a:solidFill>
                  <a:srgbClr val="404040"/>
                </a:solidFill>
                <a:effectLst/>
                <a:latin typeface="OpenSans"/>
              </a:rPr>
              <a:t>Выполнение запроса 1С из программного кода осуществляется при помощи объекта встроенного языка «Запрос». Пример написания запроса к базе данных с использованием встроенного языка программирования: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FE276D-C099-444A-A9A7-A5545FB16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188" y="1357208"/>
            <a:ext cx="6093059" cy="32560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22B495-07A8-4FF3-86F3-1CBA0B265EB1}"/>
              </a:ext>
            </a:extLst>
          </p:cNvPr>
          <p:cNvSpPr txBox="1"/>
          <p:nvPr/>
        </p:nvSpPr>
        <p:spPr>
          <a:xfrm>
            <a:off x="161365" y="3827391"/>
            <a:ext cx="56925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404040"/>
                </a:solidFill>
                <a:effectLst/>
                <a:latin typeface="OpenSans"/>
              </a:rPr>
              <a:t>Метод «Выполнить» выполняет запрос, метод «Выбрать» возвращает значение типа «</a:t>
            </a:r>
            <a:r>
              <a:rPr lang="ru-RU" b="0" i="0" dirty="0" err="1">
                <a:solidFill>
                  <a:srgbClr val="404040"/>
                </a:solidFill>
                <a:effectLst/>
                <a:latin typeface="OpenSans"/>
              </a:rPr>
              <a:t>ВыборкаИзРезультатаЗапроса</a:t>
            </a:r>
            <a:r>
              <a:rPr lang="ru-RU" b="0" i="0" dirty="0">
                <a:solidFill>
                  <a:srgbClr val="404040"/>
                </a:solidFill>
                <a:effectLst/>
                <a:latin typeface="OpenSans"/>
              </a:rPr>
              <a:t>». Также можно использовать метод «Выгрузить», который возвращает таблицу значений.</a:t>
            </a:r>
          </a:p>
          <a:p>
            <a:pPr algn="l"/>
            <a:r>
              <a:rPr lang="ru-RU" b="0" i="0" dirty="0">
                <a:solidFill>
                  <a:srgbClr val="404040"/>
                </a:solidFill>
                <a:effectLst/>
                <a:latin typeface="OpenSans"/>
              </a:rPr>
              <a:t>Параметры запроса хранятся в свойстве «Параметры» (в данном случае это структура, поэтому все методы структуры тут применимы – вставить, удалить и т.д.).</a:t>
            </a:r>
          </a:p>
        </p:txBody>
      </p:sp>
    </p:spTree>
    <p:extLst>
      <p:ext uri="{BB962C8B-B14F-4D97-AF65-F5344CB8AC3E}">
        <p14:creationId xmlns:p14="http://schemas.microsoft.com/office/powerpoint/2010/main" val="338996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18FA8-0034-4F1A-AD54-F63C92AD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773" y="112556"/>
            <a:ext cx="10171355" cy="1547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Источники данных (таблицы) запросов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0EBA9-A5BE-7EFE-EA71-C4C37D6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17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4336A2-ABFC-41C6-86E7-DDE42D419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52" y="2205318"/>
            <a:ext cx="6352583" cy="4066384"/>
          </a:xfrm>
          <a:prstGeom prst="rect">
            <a:avLst/>
          </a:prstGeom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B2C147D5-B963-49E9-BADE-3B0B6157E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01" y="1664208"/>
            <a:ext cx="10539446" cy="541110"/>
          </a:xfrm>
        </p:spPr>
        <p:txBody>
          <a:bodyPr/>
          <a:lstStyle/>
          <a:p>
            <a:r>
              <a:rPr lang="ru-RU" dirty="0"/>
              <a:t>В качестве источников данных языка запросов выступают таблицы базы данных</a:t>
            </a:r>
          </a:p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91B388-1EBF-48D0-8EA3-70AB66A2704F}"/>
              </a:ext>
            </a:extLst>
          </p:cNvPr>
          <p:cNvSpPr txBox="1"/>
          <p:nvPr/>
        </p:nvSpPr>
        <p:spPr>
          <a:xfrm>
            <a:off x="6861286" y="2460286"/>
            <a:ext cx="48125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Реальные таблицы хранятся в базе данных, то есть интерпретируются из реально существующей таблицы базы данных.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 случае использования реальной таблицы могут присутствовать вычисляемые поля, значения которых вычисляются как функция нескольких реальных полей.</a:t>
            </a:r>
          </a:p>
        </p:txBody>
      </p:sp>
    </p:spTree>
    <p:extLst>
      <p:ext uri="{BB962C8B-B14F-4D97-AF65-F5344CB8AC3E}">
        <p14:creationId xmlns:p14="http://schemas.microsoft.com/office/powerpoint/2010/main" val="2852357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18FA8-0034-4F1A-AD54-F63C92AD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773" y="112556"/>
            <a:ext cx="10171355" cy="154769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Виртуальные таблицы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0EBA9-A5BE-7EFE-EA71-C4C37D6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18</a:t>
            </a:fld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91B388-1EBF-48D0-8EA3-70AB66A2704F}"/>
              </a:ext>
            </a:extLst>
          </p:cNvPr>
          <p:cNvSpPr txBox="1"/>
          <p:nvPr/>
        </p:nvSpPr>
        <p:spPr>
          <a:xfrm>
            <a:off x="475129" y="1837766"/>
            <a:ext cx="1119873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Виртуальные таблицы не хранятся в базе данных. При обращении к информации виртуальных таблиц система автоматически собирает информацию реальных таблиц базы данных для выполнения запроса.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Виртуальная таблица может быть </a:t>
            </a:r>
            <a:r>
              <a:rPr lang="ru-RU" sz="2000" dirty="0" err="1"/>
              <a:t>параметризована</a:t>
            </a:r>
            <a:r>
              <a:rPr lang="ru-RU" sz="2000" dirty="0"/>
              <a:t>, то есть реальное наполнение виртуальной таблицы может определяться значениями параметров, фактические значения которых задаются в тексте запроса. Для каждой виртуальной таблицы определяется имя, которое используется в запросах для идентификации таблицы.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8DCB7C-F353-4BBB-850D-6F6D16E2346F}"/>
              </a:ext>
            </a:extLst>
          </p:cNvPr>
          <p:cNvSpPr txBox="1"/>
          <p:nvPr/>
        </p:nvSpPr>
        <p:spPr>
          <a:xfrm>
            <a:off x="626083" y="5042811"/>
            <a:ext cx="11198734" cy="87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3556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altLang="ru-RU" sz="1800" dirty="0"/>
              <a:t>Имя таблицы может быть задано на английском и русском языках. Например, </a:t>
            </a:r>
            <a:r>
              <a:rPr lang="ru-RU" altLang="ru-RU" sz="1800" dirty="0" err="1"/>
              <a:t>Справочник.Товары</a:t>
            </a:r>
            <a:r>
              <a:rPr lang="ru-RU" altLang="ru-RU" sz="1800" dirty="0"/>
              <a:t>.</a:t>
            </a:r>
          </a:p>
          <a:p>
            <a:pPr marL="0" indent="3556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altLang="ru-RU" sz="1800" dirty="0"/>
              <a:t> Имена таблиц и полей не могут совпадать с ключевыми словами языка запросов.</a:t>
            </a:r>
          </a:p>
        </p:txBody>
      </p:sp>
    </p:spTree>
    <p:extLst>
      <p:ext uri="{BB962C8B-B14F-4D97-AF65-F5344CB8AC3E}">
        <p14:creationId xmlns:p14="http://schemas.microsoft.com/office/powerpoint/2010/main" val="1153591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18FA8-0034-4F1A-AD54-F63C92AD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773" y="112556"/>
            <a:ext cx="10171355" cy="154769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Объектные таблицы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0EBA9-A5BE-7EFE-EA71-C4C37D6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19</a:t>
            </a:fld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91B388-1EBF-48D0-8EA3-70AB66A2704F}"/>
              </a:ext>
            </a:extLst>
          </p:cNvPr>
          <p:cNvSpPr txBox="1"/>
          <p:nvPr/>
        </p:nvSpPr>
        <p:spPr>
          <a:xfrm>
            <a:off x="432433" y="1561699"/>
            <a:ext cx="1119873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400" b="1" dirty="0"/>
              <a:t>Объектная таблица </a:t>
            </a:r>
            <a:r>
              <a:rPr lang="ru-RU" altLang="ru-RU" sz="2400" dirty="0"/>
              <a:t>- реальная таблица базы данных, предназначенная для хранения состояния объектов системы «1С:Предприятие», таких как справочники, документы и т. п. </a:t>
            </a:r>
          </a:p>
          <a:p>
            <a:endParaRPr lang="ru-RU" altLang="ru-RU" sz="2400" dirty="0"/>
          </a:p>
          <a:p>
            <a:r>
              <a:rPr lang="ru-RU" altLang="ru-RU" sz="2400" dirty="0"/>
              <a:t>Каждой объектной таблице соответствует тип объектов системы «1С:Предприятие».</a:t>
            </a:r>
          </a:p>
          <a:p>
            <a:r>
              <a:rPr lang="ru-RU" altLang="ru-RU" sz="2400" dirty="0"/>
              <a:t> Например, объектам типа </a:t>
            </a:r>
            <a:r>
              <a:rPr lang="ru-RU" altLang="ru-RU" sz="2400" b="1" dirty="0" err="1"/>
              <a:t>Справочник.Товары</a:t>
            </a:r>
            <a:r>
              <a:rPr lang="ru-RU" altLang="ru-RU" sz="2400" b="1" dirty="0"/>
              <a:t> </a:t>
            </a:r>
            <a:r>
              <a:rPr lang="ru-RU" altLang="ru-RU" sz="2400" dirty="0"/>
              <a:t>соответствует одна таблица, </a:t>
            </a:r>
          </a:p>
          <a:p>
            <a:r>
              <a:rPr lang="ru-RU" altLang="ru-RU" sz="2400" dirty="0"/>
              <a:t>объектам типа </a:t>
            </a:r>
            <a:r>
              <a:rPr lang="ru-RU" altLang="ru-RU" sz="2400" dirty="0" err="1"/>
              <a:t>Справочник.Контрагенты</a:t>
            </a:r>
            <a:r>
              <a:rPr lang="ru-RU" altLang="ru-RU" sz="2400" dirty="0"/>
              <a:t> – другая. Каждая отдельная запись объектной таблицы хранит состояние отдельного объекта соответствующего типа. В соответствии с этим у каждой объектной таблицы определено поле типа </a:t>
            </a:r>
            <a:r>
              <a:rPr lang="ru-RU" altLang="ru-RU" sz="2400" dirty="0" err="1"/>
              <a:t>Cсылка</a:t>
            </a:r>
            <a:r>
              <a:rPr lang="ru-RU" altLang="ru-RU" sz="2400" dirty="0"/>
              <a:t> на текущую запись. Кроме того, для объектных таблиц определен способ получения пользовательского представления объекта из содержимого полей записи.</a:t>
            </a:r>
          </a:p>
        </p:txBody>
      </p:sp>
    </p:spTree>
    <p:extLst>
      <p:ext uri="{BB962C8B-B14F-4D97-AF65-F5344CB8AC3E}">
        <p14:creationId xmlns:p14="http://schemas.microsoft.com/office/powerpoint/2010/main" val="3604152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18FA8-0034-4F1A-AD54-F63C92AD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808" y="7613"/>
            <a:ext cx="10241280" cy="842144"/>
          </a:xfrm>
        </p:spPr>
        <p:txBody>
          <a:bodyPr/>
          <a:lstStyle/>
          <a:p>
            <a:pPr algn="ctr"/>
            <a:r>
              <a:rPr lang="ru-RU" dirty="0"/>
              <a:t>Механизм запросов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0EBA9-A5BE-7EFE-EA71-C4C37D6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</a:t>
            </a:fld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24111E-0F6E-4055-BD21-CC3180FCE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01" y="1111624"/>
            <a:ext cx="10058400" cy="2031326"/>
          </a:xfrm>
        </p:spPr>
        <p:txBody>
          <a:bodyPr/>
          <a:lstStyle/>
          <a:p>
            <a:r>
              <a:rPr lang="ru-RU" b="1" i="0" dirty="0">
                <a:solidFill>
                  <a:srgbClr val="50525B"/>
                </a:solidFill>
                <a:effectLst/>
                <a:latin typeface="Open Sans" panose="020B0606030504020204" pitchFamily="34" charset="0"/>
              </a:rPr>
              <a:t>Механизм запросов</a:t>
            </a:r>
            <a:r>
              <a:rPr lang="ru-RU" b="0" i="0" dirty="0">
                <a:solidFill>
                  <a:srgbClr val="50525B"/>
                </a:solidFill>
                <a:effectLst/>
                <a:latin typeface="Open Sans" panose="020B0606030504020204" pitchFamily="34" charset="0"/>
              </a:rPr>
              <a:t> — это один из способов доступа к данным, которые поддерживает платформа. Используя этот механизм, разработчик может читать и обрабатывать данные, хранящиеся в информационной базе; изменение данных с помощью запросов невозможно. Это объясняется тем, что запросы специально предназначены для быстрого получения и обработки некоторой выборки из больших массивов данных, которые могут храниться в базе данных.</a:t>
            </a:r>
            <a:endParaRPr lang="ru-RU" dirty="0"/>
          </a:p>
        </p:txBody>
      </p:sp>
      <p:pic>
        <p:nvPicPr>
          <p:cNvPr id="8194" name="Picture 2" descr="Механизм запросов">
            <a:extLst>
              <a:ext uri="{FF2B5EF4-FFF2-40B4-BE49-F238E27FC236}">
                <a16:creationId xmlns:a16="http://schemas.microsoft.com/office/drawing/2014/main" id="{5AC50B95-CA18-47F9-A5FA-6B4B195DA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48" y="3248877"/>
            <a:ext cx="47625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15F6FE-D731-4361-A3E3-AA372B49338A}"/>
              </a:ext>
            </a:extLst>
          </p:cNvPr>
          <p:cNvSpPr txBox="1"/>
          <p:nvPr/>
        </p:nvSpPr>
        <p:spPr>
          <a:xfrm>
            <a:off x="5405451" y="3347489"/>
            <a:ext cx="576843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50525B"/>
                </a:solidFill>
                <a:effectLst/>
                <a:latin typeface="Open Sans" panose="020B0606030504020204" pitchFamily="34" charset="0"/>
              </a:rPr>
              <a:t>Запросы реализуют табличный способ доступа к данным, которые хранятся в базе данных. Это означает, что все данные представляются в виде совокупности связанных между собой таблиц, к которым можно обращаться как по-отдельности, так и к нескольким таблицам во взаимосвязи: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320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18FA8-0034-4F1A-AD54-F63C92AD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773" y="112556"/>
            <a:ext cx="10171355" cy="154769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Объектные таблицы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0EBA9-A5BE-7EFE-EA71-C4C37D6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20</a:t>
            </a:fld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91B388-1EBF-48D0-8EA3-70AB66A2704F}"/>
              </a:ext>
            </a:extLst>
          </p:cNvPr>
          <p:cNvSpPr txBox="1"/>
          <p:nvPr/>
        </p:nvSpPr>
        <p:spPr>
          <a:xfrm>
            <a:off x="626082" y="4249272"/>
            <a:ext cx="111987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400" dirty="0"/>
              <a:t>В качестве типов значения полей таблиц может выступать значение типа NULL. </a:t>
            </a:r>
          </a:p>
          <a:p>
            <a:pPr eaLnBrk="1" hangingPunct="1"/>
            <a:r>
              <a:rPr lang="ru-RU" altLang="ru-RU" sz="2400" dirty="0"/>
              <a:t>Такие значения содержатся в полях записей таблиц, для которых данное поле не определено или не имеет смысла.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38B217-E85F-474C-BB34-30C3E15D1D32}"/>
              </a:ext>
            </a:extLst>
          </p:cNvPr>
          <p:cNvSpPr txBox="1"/>
          <p:nvPr/>
        </p:nvSpPr>
        <p:spPr>
          <a:xfrm>
            <a:off x="618564" y="1410198"/>
            <a:ext cx="1093694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ru-RU" sz="2400" b="1" dirty="0"/>
              <a:t>Объектные таблицы могут быть также иерархическими.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Для иерархических таблиц определяется специально выделенное </a:t>
            </a:r>
            <a:r>
              <a:rPr lang="ru-RU" sz="2400" i="1" dirty="0"/>
              <a:t>поле</a:t>
            </a:r>
            <a:r>
              <a:rPr lang="ru-RU" sz="2400" dirty="0"/>
              <a:t> </a:t>
            </a:r>
            <a:r>
              <a:rPr lang="ru-RU" sz="2400" b="1" i="1" dirty="0"/>
              <a:t>Родитель</a:t>
            </a:r>
            <a:r>
              <a:rPr lang="ru-RU" sz="2400" dirty="0"/>
              <a:t>, содержащее ссылку на запись, которой в соответствии с иерархией подчиняется текущая запись.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В качестве поля таблицы может фигурировать:</a:t>
            </a:r>
          </a:p>
          <a:p>
            <a:pPr marL="1062038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 поле виртуальной или реальной таблицы,</a:t>
            </a:r>
          </a:p>
          <a:p>
            <a:pPr marL="1062038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 вложенная таблица.</a:t>
            </a:r>
          </a:p>
        </p:txBody>
      </p:sp>
    </p:spTree>
    <p:extLst>
      <p:ext uri="{BB962C8B-B14F-4D97-AF65-F5344CB8AC3E}">
        <p14:creationId xmlns:p14="http://schemas.microsoft.com/office/powerpoint/2010/main" val="4181830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03506-24CB-42A3-8ABC-69456C128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283" y="448773"/>
            <a:ext cx="10058400" cy="1609344"/>
          </a:xfrm>
        </p:spPr>
        <p:txBody>
          <a:bodyPr/>
          <a:lstStyle/>
          <a:p>
            <a:r>
              <a:rPr lang="ru-RU" dirty="0"/>
              <a:t>Соединение запросов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BC4262-26B7-4875-AC3F-F9B502836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21</a:t>
            </a:fld>
            <a:endParaRPr lang="ru-RU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2807A9E-927A-4845-8DA8-388EE54768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4" r="23750"/>
          <a:stretch/>
        </p:blipFill>
        <p:spPr bwMode="auto">
          <a:xfrm>
            <a:off x="322728" y="2348753"/>
            <a:ext cx="5603724" cy="392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F78C5C-61CB-47FA-BC11-3B4EC6E1BA28}"/>
              </a:ext>
            </a:extLst>
          </p:cNvPr>
          <p:cNvSpPr txBox="1"/>
          <p:nvPr/>
        </p:nvSpPr>
        <p:spPr>
          <a:xfrm>
            <a:off x="6633881" y="4310768"/>
            <a:ext cx="50650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404040"/>
                </a:solidFill>
                <a:effectLst/>
                <a:latin typeface="OpenSans"/>
              </a:rPr>
              <a:t>СОЕДИНЕНИЕ</a:t>
            </a:r>
            <a:r>
              <a:rPr lang="ru-RU" b="0" i="0" dirty="0">
                <a:solidFill>
                  <a:srgbClr val="404040"/>
                </a:solidFill>
                <a:effectLst/>
                <a:latin typeface="OpenSans"/>
              </a:rPr>
              <a:t> – запрос поддерживает соединения </a:t>
            </a:r>
            <a:r>
              <a:rPr lang="ru-RU" b="1" i="0" dirty="0">
                <a:solidFill>
                  <a:srgbClr val="404040"/>
                </a:solidFill>
                <a:effectLst/>
                <a:latin typeface="OpenSans"/>
              </a:rPr>
              <a:t>ЛЕВОЕ/ПРАВОЕ, ПОЛНОЕ, ВНУТРЕННЕЕ, </a:t>
            </a:r>
            <a:r>
              <a:rPr lang="ru-RU" b="0" i="0" dirty="0">
                <a:solidFill>
                  <a:srgbClr val="404040"/>
                </a:solidFill>
                <a:effectLst/>
                <a:latin typeface="OpenSans"/>
              </a:rPr>
              <a:t>что соответствует соединениям в SQL – LEFT/RIGHT JOIN, OUTER JOIN, INNER JOIN.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D4E565-FD81-4450-B5BF-52BA1B6BA86D}"/>
              </a:ext>
            </a:extLst>
          </p:cNvPr>
          <p:cNvSpPr txBox="1"/>
          <p:nvPr/>
        </p:nvSpPr>
        <p:spPr>
          <a:xfrm>
            <a:off x="6686890" y="2259107"/>
            <a:ext cx="40879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50525B"/>
                </a:solidFill>
                <a:effectLst/>
                <a:latin typeface="Open Sans" panose="020B0606030504020204" pitchFamily="34" charset="0"/>
              </a:rPr>
              <a:t>В языке запросов поддерживаются стандартные для SQL операции, такие, как объединение (Union), соединение (</a:t>
            </a:r>
            <a:r>
              <a:rPr lang="ru-RU" b="0" i="0" dirty="0" err="1">
                <a:solidFill>
                  <a:srgbClr val="50525B"/>
                </a:solidFill>
                <a:effectLst/>
                <a:latin typeface="Open Sans" panose="020B0606030504020204" pitchFamily="34" charset="0"/>
              </a:rPr>
              <a:t>Join</a:t>
            </a:r>
            <a:r>
              <a:rPr lang="ru-RU" b="0" i="0" dirty="0">
                <a:solidFill>
                  <a:srgbClr val="50525B"/>
                </a:solidFill>
                <a:effectLst/>
                <a:latin typeface="Open Sans" panose="020B0606030504020204" pitchFamily="34" charset="0"/>
              </a:rPr>
              <a:t>) и т. 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0625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A5829-9E0E-4E68-A064-B01A5328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672" y="220091"/>
            <a:ext cx="10196456" cy="954285"/>
          </a:xfrm>
        </p:spPr>
        <p:txBody>
          <a:bodyPr>
            <a:normAutofit fontScale="90000"/>
          </a:bodyPr>
          <a:lstStyle/>
          <a:p>
            <a:r>
              <a:rPr lang="ru-RU" dirty="0"/>
              <a:t>Выполнение запросов из встроенного языка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587BDD-05E1-44C5-BDED-0377F8980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22</a:t>
            </a:fld>
            <a:endParaRPr lang="ru-RU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EB5B65D3-12B3-4BD0-A8C1-11C074E340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011" y="4351724"/>
            <a:ext cx="6455076" cy="243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F7ED9F-499B-4C3B-8C6D-5676453DA29E}"/>
              </a:ext>
            </a:extLst>
          </p:cNvPr>
          <p:cNvSpPr txBox="1"/>
          <p:nvPr/>
        </p:nvSpPr>
        <p:spPr>
          <a:xfrm>
            <a:off x="170329" y="1362666"/>
            <a:ext cx="1104451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Выполнение запроса во встроенном языке состоит из следующих этапов: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Создание объекта </a:t>
            </a:r>
            <a:r>
              <a:rPr lang="ru-RU" sz="16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Запрос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с нужным текстом запроса на языке запросов.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Установка параметров запроса с помощью метода </a:t>
            </a:r>
            <a:r>
              <a:rPr lang="ru-RU" sz="16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УстановитьПараметр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Выполнение запроса.</a:t>
            </a:r>
          </a:p>
          <a:p>
            <a:pPr algn="l"/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Затем либо: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Получение выборки из результата запроса.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Обход выборки и обработка данных, то есть выполнение действий, для которых был нужен запрос, например, вывод области при формировании табличного документа.</a:t>
            </a:r>
          </a:p>
          <a:p>
            <a:pPr algn="l"/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Либо:</a:t>
            </a:r>
          </a:p>
          <a:p>
            <a:pPr algn="l">
              <a:buFont typeface="+mj-lt"/>
              <a:buAutoNum type="arabicPeriod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Выгрузка результата в таблицу значений или дерево значений.</a:t>
            </a:r>
          </a:p>
          <a:p>
            <a:pPr algn="l">
              <a:buFont typeface="+mj-lt"/>
              <a:buAutoNum type="arabicPeriod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Обработка данных таблицы/дерева значений (например, перебор строк).</a:t>
            </a:r>
          </a:p>
        </p:txBody>
      </p:sp>
    </p:spTree>
    <p:extLst>
      <p:ext uri="{BB962C8B-B14F-4D97-AF65-F5344CB8AC3E}">
        <p14:creationId xmlns:p14="http://schemas.microsoft.com/office/powerpoint/2010/main" val="4015241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18FA8-0034-4F1A-AD54-F63C92AD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241280" cy="1609344"/>
          </a:xfrm>
        </p:spPr>
        <p:txBody>
          <a:bodyPr/>
          <a:lstStyle/>
          <a:p>
            <a:pPr algn="ctr"/>
            <a:r>
              <a:rPr lang="ru-RU" dirty="0"/>
              <a:t>Обход выборки из результата запроса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0EBA9-A5BE-7EFE-EA71-C4C37D6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23</a:t>
            </a:fld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4E9DC97-7F51-49F0-AAD7-9B2F24549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847" y="2095921"/>
            <a:ext cx="7581620" cy="427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268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18FA8-0034-4F1A-AD54-F63C92AD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241280" cy="1609344"/>
          </a:xfrm>
        </p:spPr>
        <p:txBody>
          <a:bodyPr/>
          <a:lstStyle/>
          <a:p>
            <a:pPr algn="ctr"/>
            <a:r>
              <a:rPr lang="ru-RU" dirty="0"/>
              <a:t>Линейный (прямой) порядок обхода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0EBA9-A5BE-7EFE-EA71-C4C37D6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24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C1D4AF-8308-4A16-9BD9-78846F39AD33}"/>
              </a:ext>
            </a:extLst>
          </p:cNvPr>
          <p:cNvSpPr txBox="1"/>
          <p:nvPr/>
        </p:nvSpPr>
        <p:spPr>
          <a:xfrm>
            <a:off x="7709647" y="1690564"/>
            <a:ext cx="440167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Линейный обход результата запроса – самый простой способ обхода выборки. При линейном обходе выборка будет выдавать записи в той последовательности, в которой они располагаются в результате запроса. В нашем примере  это будут записи с номерами 1, 2, 3, 4, 5 и так далее до записи с номером 20.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7F477A-B69E-44CE-8B24-066297128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30" y="1609344"/>
            <a:ext cx="7165508" cy="481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53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18FA8-0034-4F1A-AD54-F63C92AD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021671" cy="1609344"/>
          </a:xfrm>
        </p:spPr>
        <p:txBody>
          <a:bodyPr/>
          <a:lstStyle/>
          <a:p>
            <a:pPr algn="ctr"/>
            <a:r>
              <a:rPr lang="ru-RU" dirty="0"/>
              <a:t>Иерархический порядок обхода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0EBA9-A5BE-7EFE-EA71-C4C37D6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25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C1D4AF-8308-4A16-9BD9-78846F39AD33}"/>
              </a:ext>
            </a:extLst>
          </p:cNvPr>
          <p:cNvSpPr txBox="1"/>
          <p:nvPr/>
        </p:nvSpPr>
        <p:spPr>
          <a:xfrm>
            <a:off x="7709647" y="1690564"/>
            <a:ext cx="440167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Иерархический порядок обхода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 иерархическом обходе результата запроса обходятся только записи, находящиеся на одном уровне иерархии. Для получения иерархической выборки из результата запроса необходимо вызвать метод Выбрать() объекта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РезультатЗапроса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с параметром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ОбходРезультатаЗапроса.ПоГруппировкамСИерархией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Однако при первом вызове метода Выбрать() с этим типом обхода будут получены только записи, находящиеся на самом верхнем уровне иерархии. То есть в нашем примере это будут записи с номерами 1 и 11.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0DAF77-2908-44B1-A090-90B1AB7F7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8" y="1690564"/>
            <a:ext cx="7606972" cy="443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307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18FA8-0034-4F1A-AD54-F63C92AD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021671" cy="1609344"/>
          </a:xfrm>
        </p:spPr>
        <p:txBody>
          <a:bodyPr/>
          <a:lstStyle/>
          <a:p>
            <a:pPr algn="ctr"/>
            <a:r>
              <a:rPr lang="ru-RU" dirty="0"/>
              <a:t>Обход по группировкам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0EBA9-A5BE-7EFE-EA71-C4C37D6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26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C1D4AF-8308-4A16-9BD9-78846F39AD33}"/>
              </a:ext>
            </a:extLst>
          </p:cNvPr>
          <p:cNvSpPr txBox="1"/>
          <p:nvPr/>
        </p:nvSpPr>
        <p:spPr>
          <a:xfrm>
            <a:off x="7530353" y="1690564"/>
            <a:ext cx="458096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Обход результата запроса по группировкам используется в случае получения в результате запроса итоговых данных (в запросе присутствует слово </a:t>
            </a:r>
            <a:r>
              <a:rPr lang="ru-RU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ИТОГИ ПО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). В нашем примере  это будут записи с номерами 1, 2, 5, 8, 11, 12, 15, 18.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17F1B6-A2F2-4BEF-BA76-917CA3AF4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36" y="1290726"/>
            <a:ext cx="7034312" cy="534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66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18FA8-0034-4F1A-AD54-F63C92AD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71" y="0"/>
            <a:ext cx="11277599" cy="18825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Обход выборки результата запроса, содержащего данные табличной части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0EBA9-A5BE-7EFE-EA71-C4C37D6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27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C1D4AF-8308-4A16-9BD9-78846F39AD33}"/>
              </a:ext>
            </a:extLst>
          </p:cNvPr>
          <p:cNvSpPr txBox="1"/>
          <p:nvPr/>
        </p:nvSpPr>
        <p:spPr>
          <a:xfrm>
            <a:off x="6831106" y="1959505"/>
            <a:ext cx="458096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Часто объекты базы данных, например документы, имеют основную таблицу, в которой содержатся реквизиты документа, и подчиненную таблицу, в которой содержатся данные табличной части документа. Эти данные можно получить, обращаясь отдельно к таблице с данными табличной части, а также их можно получить из основной таблицы в качестве вложенного результата запроса. Второй вариант мы и рассмотрим ниже.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5ED7D0-E51C-431A-8F9C-915EC6DB5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2588"/>
            <a:ext cx="6364006" cy="497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422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18FA8-0034-4F1A-AD54-F63C92AD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71" y="0"/>
            <a:ext cx="11277599" cy="18825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Обработка результатов запроса с помощью конструктора запроса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0EBA9-A5BE-7EFE-EA71-C4C37D6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28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C1D4AF-8308-4A16-9BD9-78846F39AD33}"/>
              </a:ext>
            </a:extLst>
          </p:cNvPr>
          <p:cNvSpPr txBox="1"/>
          <p:nvPr/>
        </p:nvSpPr>
        <p:spPr>
          <a:xfrm>
            <a:off x="427225" y="1882588"/>
            <a:ext cx="109848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предыдущих примерах обхода выборки результаты запроса выводились в окно сообщений, но это сделано только для упрощения примера. На самом деле результаты выполнения запросов выводятся обычно в табличный документ, таблицу значений и т. п.</a:t>
            </a:r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06AE348-165D-4A3B-831D-B8FFF6F05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25" y="2922494"/>
            <a:ext cx="8181975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8927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18FA8-0034-4F1A-AD54-F63C92AD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71" y="0"/>
            <a:ext cx="11277599" cy="103990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Обход выборки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0EBA9-A5BE-7EFE-EA71-C4C37D6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29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80513D-AAFA-4470-8A25-F80591E3E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941" y="967171"/>
            <a:ext cx="5090407" cy="4473388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0F2D4868-6682-4A72-A100-AE08F7B34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52" y="839609"/>
            <a:ext cx="6172387" cy="281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556EA165-7FC8-4B75-AEED-6601F9E7E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87" y="3803027"/>
            <a:ext cx="6212152" cy="283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537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18FA8-0034-4F1A-AD54-F63C92AD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808" y="7613"/>
            <a:ext cx="10241280" cy="842144"/>
          </a:xfrm>
        </p:spPr>
        <p:txBody>
          <a:bodyPr/>
          <a:lstStyle/>
          <a:p>
            <a:pPr algn="ctr"/>
            <a:r>
              <a:rPr lang="ru-RU" dirty="0"/>
              <a:t>Язык запросов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0EBA9-A5BE-7EFE-EA71-C4C37D6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3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F43CEF-A273-40D3-A7A0-B2F40F9F255E}"/>
              </a:ext>
            </a:extLst>
          </p:cNvPr>
          <p:cNvSpPr txBox="1"/>
          <p:nvPr/>
        </p:nvSpPr>
        <p:spPr>
          <a:xfrm>
            <a:off x="1184621" y="929781"/>
            <a:ext cx="982275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800" b="1" i="1" dirty="0"/>
              <a:t>Текст запроса </a:t>
            </a:r>
            <a:r>
              <a:rPr lang="ru-RU" altLang="ru-RU" sz="2800" dirty="0"/>
              <a:t>– это инструкция, в соответствии с которой должен быть выполнен запрос.</a:t>
            </a:r>
          </a:p>
          <a:p>
            <a:pPr eaLnBrk="1" hangingPunct="1"/>
            <a:r>
              <a:rPr lang="ru-RU" altLang="ru-RU" sz="2800" dirty="0"/>
              <a:t> В тексте запроса описывается, какие таблицы информационной базы используются в качестве источников данных запроса, поля таблиц, которые требуется обрабатывать в запросе, правила группировки, сортировки результатов и т. д. </a:t>
            </a:r>
          </a:p>
          <a:p>
            <a:pPr eaLnBrk="1" hangingPunct="1"/>
            <a:endParaRPr lang="ru-RU" altLang="ru-RU" sz="2800" dirty="0"/>
          </a:p>
          <a:p>
            <a:pPr eaLnBrk="1" hangingPunct="1"/>
            <a:r>
              <a:rPr lang="ru-RU" altLang="ru-RU" sz="2800" dirty="0"/>
              <a:t>Синтаксис языка запросов описывается при помощи набора правил. Каждое правило описывает одну конструкцию языка.</a:t>
            </a:r>
          </a:p>
          <a:p>
            <a:pPr eaLnBrk="1" hangingPunct="1"/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40021361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18FA8-0034-4F1A-AD54-F63C92AD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71" y="0"/>
            <a:ext cx="11277599" cy="103990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Вывод в табличный документ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0EBA9-A5BE-7EFE-EA71-C4C37D6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30</a:t>
            </a:fld>
            <a:endParaRPr lang="ru-RU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051DA9B-F8EF-459C-B35F-D66FE59CC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459" y="3076679"/>
            <a:ext cx="8181975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A436952-FEC1-4368-B1B9-A7A83255B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90" y="886385"/>
            <a:ext cx="8181975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095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18FA8-0034-4F1A-AD54-F63C92AD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09" y="-48780"/>
            <a:ext cx="11277599" cy="6813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Вывод в табличный документ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0EBA9-A5BE-7EFE-EA71-C4C37D6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31</a:t>
            </a:fld>
            <a:endParaRPr lang="ru-R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B929E2-B200-4818-B7E3-A18888FF3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0" y="950923"/>
            <a:ext cx="6379109" cy="232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78D43A-401F-40D7-A5FB-2613CFD59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27539"/>
            <a:ext cx="5292848" cy="6119334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0F1EBA8-2DC3-4503-AAE5-CC98894CD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64" y="2850496"/>
            <a:ext cx="4582149" cy="37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1285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18FA8-0034-4F1A-AD54-F63C92AD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09" y="-48780"/>
            <a:ext cx="11277599" cy="6813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Вывод в диаграмму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0EBA9-A5BE-7EFE-EA71-C4C37D6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32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5D3493-07D6-4458-B470-85C4B9147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2627" y="2905882"/>
            <a:ext cx="3982654" cy="32976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FDFADF3-5B36-4672-970B-F2383FB6D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87" y="825004"/>
            <a:ext cx="7871333" cy="603299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AE6AA4C-7000-40E2-B4D1-AAD55B163F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9355" y="1018488"/>
            <a:ext cx="3299426" cy="144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71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18FA8-0034-4F1A-AD54-F63C92AD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201" y="227662"/>
            <a:ext cx="10058400" cy="1609344"/>
          </a:xfrm>
        </p:spPr>
        <p:txBody>
          <a:bodyPr>
            <a:normAutofit/>
          </a:bodyPr>
          <a:lstStyle/>
          <a:p>
            <a:r>
              <a:rPr lang="ru-RU" dirty="0"/>
              <a:t>ФУНКЦИИ ЯЗЫКА ЗАПРОСОВ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CD554E-CAB7-4566-8A64-2716AF500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Функция Строка(</a:t>
            </a:r>
            <a:r>
              <a:rPr lang="en-US" b="1" i="0" dirty="0">
                <a:solidFill>
                  <a:srgbClr val="333333"/>
                </a:solidFill>
                <a:effectLst/>
                <a:latin typeface="Inter"/>
              </a:rPr>
              <a:t>String) :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0EBA9-A5BE-7EFE-EA71-C4C37D6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33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660A83-27A3-4AA6-960B-FE17FCBBD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86" y="2690213"/>
            <a:ext cx="8177391" cy="33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983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0EBA9-A5BE-7EFE-EA71-C4C37D6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34</a:t>
            </a:fld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7EDA1D-9D49-4125-B928-EE11266CD522}"/>
              </a:ext>
            </a:extLst>
          </p:cNvPr>
          <p:cNvSpPr txBox="1"/>
          <p:nvPr/>
        </p:nvSpPr>
        <p:spPr>
          <a:xfrm>
            <a:off x="573741" y="762001"/>
            <a:ext cx="85702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Функция</a:t>
            </a:r>
            <a:r>
              <a:rPr lang="ru-RU" b="0" i="0" dirty="0">
                <a:solidFill>
                  <a:srgbClr val="656565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ru-RU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ДАТАВРЕМЯ</a:t>
            </a:r>
            <a:r>
              <a:rPr lang="ru-RU" b="0" i="0" dirty="0">
                <a:solidFill>
                  <a:srgbClr val="656565"/>
                </a:solidFill>
                <a:effectLst/>
                <a:latin typeface="Open Sans" panose="020B0606030504020204" pitchFamily="34" charset="0"/>
              </a:rPr>
              <a:t> - данная функция создает константное поле с типом "Дата".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C840BB4-0EDE-4ABF-9782-20E0C5499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97" y="1467898"/>
            <a:ext cx="8576403" cy="12081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D91C3F1-06AB-4CA5-B49A-840194497804}"/>
              </a:ext>
            </a:extLst>
          </p:cNvPr>
          <p:cNvSpPr txBox="1"/>
          <p:nvPr/>
        </p:nvSpPr>
        <p:spPr>
          <a:xfrm>
            <a:off x="455240" y="2967335"/>
            <a:ext cx="87854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656565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ru-RU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Функция РАЗНОСТЬДАТ</a:t>
            </a:r>
            <a:r>
              <a:rPr lang="ru-RU" b="0" i="0" dirty="0">
                <a:solidFill>
                  <a:srgbClr val="656565"/>
                </a:solidFill>
                <a:effectLst/>
                <a:latin typeface="Open Sans" panose="020B0606030504020204" pitchFamily="34" charset="0"/>
              </a:rPr>
              <a:t> - возвращает разность двух дат в одном из измерений (год, месяц, день, час, минута, секунда). Измерение передается в параметре.</a:t>
            </a:r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1B528B9-9B87-45BB-AA0E-EFAA90E78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08" y="4024315"/>
            <a:ext cx="8974380" cy="153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508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0EBA9-A5BE-7EFE-EA71-C4C37D6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35</a:t>
            </a:fld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7EDA1D-9D49-4125-B928-EE11266CD522}"/>
              </a:ext>
            </a:extLst>
          </p:cNvPr>
          <p:cNvSpPr txBox="1"/>
          <p:nvPr/>
        </p:nvSpPr>
        <p:spPr>
          <a:xfrm>
            <a:off x="573741" y="762001"/>
            <a:ext cx="9260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656565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ru-RU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Функция ВЫБОР</a:t>
            </a:r>
            <a:r>
              <a:rPr lang="ru-RU" b="0" i="0" dirty="0">
                <a:solidFill>
                  <a:srgbClr val="656565"/>
                </a:solidFill>
                <a:effectLst/>
                <a:latin typeface="Open Sans" panose="020B0606030504020204" pitchFamily="34" charset="0"/>
              </a:rPr>
              <a:t> - перед нами аналог конструкции ЕСЛИ который используется в коде, только эта используется в запросах 1С.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69E9BA-0A49-497A-A198-B7D0BF437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41" y="1729782"/>
            <a:ext cx="8987710" cy="38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976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0EBA9-A5BE-7EFE-EA71-C4C37D6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36</a:t>
            </a:fld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7EDA1D-9D49-4125-B928-EE11266CD522}"/>
              </a:ext>
            </a:extLst>
          </p:cNvPr>
          <p:cNvSpPr txBox="1"/>
          <p:nvPr/>
        </p:nvSpPr>
        <p:spPr>
          <a:xfrm>
            <a:off x="573741" y="762001"/>
            <a:ext cx="92605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Функция ISNULL</a:t>
            </a:r>
            <a:r>
              <a:rPr lang="ru-RU" b="0" i="0" dirty="0">
                <a:solidFill>
                  <a:srgbClr val="656565"/>
                </a:solidFill>
                <a:effectLst/>
                <a:latin typeface="Open Sans" panose="020B0606030504020204" pitchFamily="34" charset="0"/>
              </a:rPr>
              <a:t> (альтернативное написание ЕСТЬNULL) - если поле имеет тип NULL, то оно заменяется на второй параметр функции.</a:t>
            </a:r>
          </a:p>
          <a:p>
            <a:pPr algn="just"/>
            <a:r>
              <a:rPr lang="ru-RU" b="0" i="0" dirty="0">
                <a:solidFill>
                  <a:srgbClr val="656565"/>
                </a:solidFill>
                <a:effectLst/>
                <a:latin typeface="Open Sans" panose="020B0606030504020204" pitchFamily="34" charset="0"/>
              </a:rPr>
              <a:t>Синтаксис: </a:t>
            </a:r>
            <a:r>
              <a:rPr lang="ru-RU" b="0" i="0" dirty="0">
                <a:solidFill>
                  <a:srgbClr val="FF6600"/>
                </a:solidFill>
                <a:effectLst/>
                <a:latin typeface="Open Sans" panose="020B0606030504020204" pitchFamily="34" charset="0"/>
              </a:rPr>
              <a:t>ЕСТЬNULL(&lt;Поле&gt;, &lt;</a:t>
            </a:r>
            <a:r>
              <a:rPr lang="ru-RU" b="0" i="0" dirty="0" err="1">
                <a:solidFill>
                  <a:srgbClr val="FF6600"/>
                </a:solidFill>
                <a:effectLst/>
                <a:latin typeface="Open Sans" panose="020B0606030504020204" pitchFamily="34" charset="0"/>
              </a:rPr>
              <a:t>ПодставляемоеЗначение</a:t>
            </a:r>
            <a:r>
              <a:rPr lang="ru-RU" b="0" i="0" dirty="0">
                <a:solidFill>
                  <a:srgbClr val="FF6600"/>
                </a:solidFill>
                <a:effectLst/>
                <a:latin typeface="Open Sans" panose="020B0606030504020204" pitchFamily="34" charset="0"/>
              </a:rPr>
              <a:t>&gt;)</a:t>
            </a:r>
            <a:endParaRPr lang="ru-RU" b="0" i="0" dirty="0">
              <a:solidFill>
                <a:srgbClr val="656565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ru-RU" b="0" i="0" dirty="0">
                <a:solidFill>
                  <a:srgbClr val="656565"/>
                </a:solidFill>
                <a:effectLst/>
                <a:latin typeface="Open Sans" panose="020B0606030504020204" pitchFamily="34" charset="0"/>
              </a:rPr>
              <a:t>Пример использования: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1FE228-8534-4DF3-B8C4-7A5BD6769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41" y="2151721"/>
            <a:ext cx="10191893" cy="25545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37A9FF-1BC8-4794-AEBF-534234B851D8}"/>
              </a:ext>
            </a:extLst>
          </p:cNvPr>
          <p:cNvSpPr txBox="1"/>
          <p:nvPr/>
        </p:nvSpPr>
        <p:spPr>
          <a:xfrm>
            <a:off x="573741" y="4895669"/>
            <a:ext cx="99508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656565"/>
                </a:solidFill>
                <a:effectLst/>
                <a:latin typeface="Open Sans" panose="020B0606030504020204" pitchFamily="34" charset="0"/>
              </a:rPr>
              <a:t>Также отметим что тип NULL желательно ВСЕГДА заменять на какое-то значение, т.к. сравнение с типом NULL всегда дает ЛОЖЬ даже если вы сравниваете NULL с NULL. Чаще всего значения NULL образуются в результате соединения таблиц (все виды соединений кроме внутреннего).</a:t>
            </a:r>
          </a:p>
        </p:txBody>
      </p:sp>
    </p:spTree>
    <p:extLst>
      <p:ext uri="{BB962C8B-B14F-4D97-AF65-F5344CB8AC3E}">
        <p14:creationId xmlns:p14="http://schemas.microsoft.com/office/powerpoint/2010/main" val="5521846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6CD554E-CAB7-4566-8A64-2716AF500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06" y="436044"/>
            <a:ext cx="10058400" cy="514216"/>
          </a:xfrm>
        </p:spPr>
        <p:txBody>
          <a:bodyPr/>
          <a:lstStyle/>
          <a:p>
            <a:r>
              <a:rPr lang="es-ES" b="1" i="0" dirty="0">
                <a:solidFill>
                  <a:srgbClr val="333333"/>
                </a:solidFill>
                <a:effectLst/>
                <a:latin typeface="Inter"/>
              </a:rPr>
              <a:t>Функции Sin, Cos, Tan, ASin, ACos, ATan :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0EBA9-A5BE-7EFE-EA71-C4C37D6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37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135DB75-D5A8-4BA1-9DF8-3AA63396B7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19"/>
          <a:stretch/>
        </p:blipFill>
        <p:spPr>
          <a:xfrm>
            <a:off x="756083" y="1163511"/>
            <a:ext cx="9363266" cy="412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375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6CD554E-CAB7-4566-8A64-2716AF500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06" y="436044"/>
            <a:ext cx="10058400" cy="514216"/>
          </a:xfrm>
        </p:spPr>
        <p:txBody>
          <a:bodyPr/>
          <a:lstStyle/>
          <a:p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Функции </a:t>
            </a:r>
            <a:r>
              <a:rPr lang="en-US" b="1" i="0" dirty="0">
                <a:solidFill>
                  <a:srgbClr val="333333"/>
                </a:solidFill>
                <a:effectLst/>
                <a:latin typeface="Inter"/>
              </a:rPr>
              <a:t>Exp, Log, Log10, Pow </a:t>
            </a:r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и </a:t>
            </a:r>
            <a:r>
              <a:rPr lang="en-US" b="1" i="0" dirty="0">
                <a:solidFill>
                  <a:srgbClr val="333333"/>
                </a:solidFill>
                <a:effectLst/>
                <a:latin typeface="Inter"/>
              </a:rPr>
              <a:t>Sqrt :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0EBA9-A5BE-7EFE-EA71-C4C37D6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38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51AE6D-5157-42E1-BE44-52B09A195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07" y="1075765"/>
            <a:ext cx="9688956" cy="404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208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6CD554E-CAB7-4566-8A64-2716AF500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977" y="382255"/>
            <a:ext cx="10058400" cy="290098"/>
          </a:xfrm>
        </p:spPr>
        <p:txBody>
          <a:bodyPr>
            <a:normAutofit fontScale="85000" lnSpcReduction="20000"/>
          </a:bodyPr>
          <a:lstStyle/>
          <a:p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Функции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Inter"/>
              </a:rPr>
              <a:t>Окр</a:t>
            </a:r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(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Inter"/>
              </a:rPr>
              <a:t>Round</a:t>
            </a:r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) и Цел(Int) :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0EBA9-A5BE-7EFE-EA71-C4C37D6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39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0477EEC-7762-473F-8C66-B47BF0900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06" y="994552"/>
            <a:ext cx="8983331" cy="45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23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18FA8-0034-4F1A-AD54-F63C92AD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808" y="7613"/>
            <a:ext cx="10241280" cy="842144"/>
          </a:xfrm>
        </p:spPr>
        <p:txBody>
          <a:bodyPr/>
          <a:lstStyle/>
          <a:p>
            <a:pPr algn="ctr"/>
            <a:r>
              <a:rPr lang="ru-RU" dirty="0"/>
              <a:t>Синтаксис текста запросов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0EBA9-A5BE-7EFE-EA71-C4C37D6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4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F43CEF-A273-40D3-A7A0-B2F40F9F255E}"/>
              </a:ext>
            </a:extLst>
          </p:cNvPr>
          <p:cNvSpPr txBox="1"/>
          <p:nvPr/>
        </p:nvSpPr>
        <p:spPr>
          <a:xfrm>
            <a:off x="943855" y="1407459"/>
            <a:ext cx="51816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Язык запросов «1С:Предприятия» основан на стандартном SQL, но при этом содержит значительное количество расширений, ориентированных на финансово-экономические задачи, и значительно облегчает разработку бизнес-приложений.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Из определения следует, что язык запросов – мощный инструмент, предоставляющий разнообразные возможности получения данных. </a:t>
            </a:r>
          </a:p>
          <a:p>
            <a:pPr algn="l"/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Обязательной частью запроса является только первая – описание запроса. Все остальные присутствуют в запросе по необходимости.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3E3AF6A-95A9-4295-B090-12AE08036E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923" y="735106"/>
            <a:ext cx="4577222" cy="590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55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6CD554E-CAB7-4566-8A64-2716AF500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977" y="382255"/>
            <a:ext cx="10058400" cy="290098"/>
          </a:xfrm>
        </p:spPr>
        <p:txBody>
          <a:bodyPr>
            <a:normAutofit fontScale="85000" lnSpcReduction="20000"/>
          </a:bodyPr>
          <a:lstStyle/>
          <a:p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Функция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Inter"/>
              </a:rPr>
              <a:t>ДлинаСтроки</a:t>
            </a:r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(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Inter"/>
              </a:rPr>
              <a:t>StringLength</a:t>
            </a:r>
            <a:r>
              <a:rPr lang="en-US" b="1" i="0" dirty="0">
                <a:solidFill>
                  <a:srgbClr val="333333"/>
                </a:solidFill>
                <a:effectLst/>
                <a:latin typeface="Inter"/>
              </a:rPr>
              <a:t>) :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0EBA9-A5BE-7EFE-EA71-C4C37D6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40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AA2419-5107-4CE8-B8D2-1B0D63CDA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12" y="1255430"/>
            <a:ext cx="10822116" cy="385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493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6CD554E-CAB7-4566-8A64-2716AF500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977" y="382255"/>
            <a:ext cx="10058400" cy="290098"/>
          </a:xfrm>
        </p:spPr>
        <p:txBody>
          <a:bodyPr>
            <a:normAutofit fontScale="85000" lnSpcReduction="20000"/>
          </a:bodyPr>
          <a:lstStyle/>
          <a:p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Функции Прав(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Inter"/>
              </a:rPr>
              <a:t>Right</a:t>
            </a:r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) и Лев(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Inter"/>
              </a:rPr>
              <a:t>Left</a:t>
            </a:r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) :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0EBA9-A5BE-7EFE-EA71-C4C37D6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41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57BBC4-9C1D-41CD-A2B6-51DE6E512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78" y="1013989"/>
            <a:ext cx="9089854" cy="413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863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6CD554E-CAB7-4566-8A64-2716AF500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097" y="418729"/>
            <a:ext cx="10058400" cy="290098"/>
          </a:xfrm>
        </p:spPr>
        <p:txBody>
          <a:bodyPr>
            <a:normAutofit fontScale="85000" lnSpcReduction="20000"/>
          </a:bodyPr>
          <a:lstStyle/>
          <a:p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Функция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Inter"/>
              </a:rPr>
              <a:t>СтрНайти</a:t>
            </a:r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(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Inter"/>
              </a:rPr>
              <a:t>StrFind</a:t>
            </a:r>
            <a:r>
              <a:rPr lang="en-US" b="1" i="0" dirty="0">
                <a:solidFill>
                  <a:srgbClr val="333333"/>
                </a:solidFill>
                <a:effectLst/>
                <a:latin typeface="Inter"/>
              </a:rPr>
              <a:t>) :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0EBA9-A5BE-7EFE-EA71-C4C37D6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42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F59ACC-D224-4064-9D18-E31FDEC78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80" y="876013"/>
            <a:ext cx="11296701" cy="261254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05DF988-3162-4FDF-A8B8-DE3FCD947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97" y="4019773"/>
            <a:ext cx="11195484" cy="2129400"/>
          </a:xfrm>
          <a:prstGeom prst="rect">
            <a:avLst/>
          </a:prstGeom>
        </p:spPr>
      </p:pic>
      <p:sp>
        <p:nvSpPr>
          <p:cNvPr id="12" name="Объект 2">
            <a:extLst>
              <a:ext uri="{FF2B5EF4-FFF2-40B4-BE49-F238E27FC236}">
                <a16:creationId xmlns:a16="http://schemas.microsoft.com/office/drawing/2014/main" id="{0AF05E56-7255-4616-8E76-0A25B6AFC5EB}"/>
              </a:ext>
            </a:extLst>
          </p:cNvPr>
          <p:cNvSpPr txBox="1">
            <a:spLocks/>
          </p:cNvSpPr>
          <p:nvPr/>
        </p:nvSpPr>
        <p:spPr>
          <a:xfrm>
            <a:off x="625097" y="3655744"/>
            <a:ext cx="10058400" cy="29009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Функция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Inter"/>
              </a:rPr>
              <a:t>СтрЗаменить</a:t>
            </a:r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(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Inter"/>
              </a:rPr>
              <a:t>StrReplace</a:t>
            </a:r>
            <a:r>
              <a:rPr lang="en-US" b="1" i="0" dirty="0">
                <a:solidFill>
                  <a:srgbClr val="333333"/>
                </a:solidFill>
                <a:effectLst/>
                <a:latin typeface="Inter"/>
              </a:rPr>
              <a:t>) 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1199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0EBA9-A5BE-7EFE-EA71-C4C37D6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43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1CE55EF0-89F1-48C5-976A-55889D57BFEF}"/>
              </a:ext>
            </a:extLst>
          </p:cNvPr>
          <p:cNvSpPr txBox="1">
            <a:spLocks/>
          </p:cNvSpPr>
          <p:nvPr/>
        </p:nvSpPr>
        <p:spPr>
          <a:xfrm>
            <a:off x="320585" y="571842"/>
            <a:ext cx="10058400" cy="29009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Функции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Inter"/>
              </a:rPr>
              <a:t>ВРег</a:t>
            </a:r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(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Inter"/>
              </a:rPr>
              <a:t>Upper</a:t>
            </a:r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) и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Inter"/>
              </a:rPr>
              <a:t>НРег</a:t>
            </a:r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(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Inter"/>
              </a:rPr>
              <a:t>Lower</a:t>
            </a:r>
            <a:r>
              <a:rPr lang="ru-RU" b="1" i="0" dirty="0">
                <a:solidFill>
                  <a:srgbClr val="333333"/>
                </a:solidFill>
                <a:effectLst/>
                <a:latin typeface="Inter"/>
              </a:rPr>
              <a:t>) :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61F2804-26EF-4DB1-B9C0-5FF309FA7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03" y="1311681"/>
            <a:ext cx="8588971" cy="389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383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18FA8-0034-4F1A-AD54-F63C92AD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369" y="-15778"/>
            <a:ext cx="11211799" cy="1609344"/>
          </a:xfrm>
        </p:spPr>
        <p:txBody>
          <a:bodyPr>
            <a:normAutofit/>
          </a:bodyPr>
          <a:lstStyle/>
          <a:p>
            <a:r>
              <a:rPr lang="ru-RU" dirty="0"/>
              <a:t>КОНСТРУКЦИИ  ЯЗЫКА ЗАПРОСОВ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0EBA9-A5BE-7EFE-EA71-C4C37D6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44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DEBBE8-454E-4628-8129-55516C3BF644}"/>
              </a:ext>
            </a:extLst>
          </p:cNvPr>
          <p:cNvSpPr txBox="1"/>
          <p:nvPr/>
        </p:nvSpPr>
        <p:spPr>
          <a:xfrm>
            <a:off x="672353" y="1425388"/>
            <a:ext cx="112117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Конструкция ССЫЛКА</a:t>
            </a:r>
            <a:r>
              <a:rPr lang="ru-RU" b="0" i="0" dirty="0">
                <a:solidFill>
                  <a:srgbClr val="656565"/>
                </a:solidFill>
                <a:effectLst/>
                <a:latin typeface="Open Sans" panose="020B0606030504020204" pitchFamily="34" charset="0"/>
              </a:rPr>
              <a:t> - представляет из себя логический оператор проверки ссылочного типа. Наиболее часто встречается при проверки поля составного типа на конкретный тип. Синтаксис: </a:t>
            </a:r>
            <a:r>
              <a:rPr lang="ru-RU" b="0" i="0" dirty="0">
                <a:solidFill>
                  <a:srgbClr val="FF6600"/>
                </a:solidFill>
                <a:effectLst/>
                <a:latin typeface="Open Sans" panose="020B0606030504020204" pitchFamily="34" charset="0"/>
              </a:rPr>
              <a:t>ССЫЛКА &lt;Имя таблицы&gt;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534DBD-190A-4819-9110-88676A4C0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06" y="2693606"/>
            <a:ext cx="7612824" cy="255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284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0EBA9-A5BE-7EFE-EA71-C4C37D6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45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DEBBE8-454E-4628-8129-55516C3BF644}"/>
              </a:ext>
            </a:extLst>
          </p:cNvPr>
          <p:cNvSpPr txBox="1"/>
          <p:nvPr/>
        </p:nvSpPr>
        <p:spPr>
          <a:xfrm>
            <a:off x="670306" y="376518"/>
            <a:ext cx="112117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Конструкция МЕЖДУ</a:t>
            </a:r>
            <a:r>
              <a:rPr lang="ru-RU" b="0" i="0" dirty="0">
                <a:solidFill>
                  <a:srgbClr val="656565"/>
                </a:solidFill>
                <a:effectLst/>
                <a:latin typeface="Open Sans" panose="020B0606030504020204" pitchFamily="34" charset="0"/>
              </a:rPr>
              <a:t> - данный оператор проверяет входит ли значение в указанный диапазон.</a:t>
            </a:r>
          </a:p>
          <a:p>
            <a:pPr algn="l"/>
            <a:r>
              <a:rPr lang="ru-RU" b="0" i="0" dirty="0">
                <a:solidFill>
                  <a:srgbClr val="656565"/>
                </a:solidFill>
                <a:effectLst/>
                <a:latin typeface="Open Sans" panose="020B0606030504020204" pitchFamily="34" charset="0"/>
              </a:rPr>
              <a:t>Синтаксис: </a:t>
            </a:r>
            <a:r>
              <a:rPr lang="ru-RU" b="0" i="0" dirty="0">
                <a:solidFill>
                  <a:srgbClr val="FF6600"/>
                </a:solidFill>
                <a:effectLst/>
                <a:latin typeface="Open Sans" panose="020B0606030504020204" pitchFamily="34" charset="0"/>
              </a:rPr>
              <a:t>МЕЖДУ &lt;Выражение&gt; И &lt;Выражение&gt;</a:t>
            </a:r>
            <a:endParaRPr lang="ru-RU" b="0" i="0" dirty="0">
              <a:solidFill>
                <a:srgbClr val="656565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ru-RU" b="0" i="0" dirty="0">
                <a:solidFill>
                  <a:srgbClr val="656565"/>
                </a:solidFill>
                <a:effectLst/>
                <a:latin typeface="Open Sans" panose="020B0606030504020204" pitchFamily="34" charset="0"/>
              </a:rPr>
              <a:t>Пример использования: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C4175C-DF8A-4900-A1B7-967DB45AE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70" y="1212208"/>
            <a:ext cx="7499895" cy="20888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963CBB8-B03A-4DFF-8C77-B53F58344733}"/>
              </a:ext>
            </a:extLst>
          </p:cNvPr>
          <p:cNvSpPr txBox="1"/>
          <p:nvPr/>
        </p:nvSpPr>
        <p:spPr>
          <a:xfrm>
            <a:off x="797859" y="3195917"/>
            <a:ext cx="1115334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Конструкция В и В ИЕРАРХИИ</a:t>
            </a:r>
            <a:r>
              <a:rPr lang="ru-RU" b="0" i="0" dirty="0">
                <a:solidFill>
                  <a:srgbClr val="656565"/>
                </a:solidFill>
                <a:effectLst/>
                <a:latin typeface="Open Sans" panose="020B0606030504020204" pitchFamily="34" charset="0"/>
              </a:rPr>
              <a:t> - проверяют находится ли значение в передаваемом списке (в качестве списка могут передаваться массивы, таблицы значений и т.д.). Оператор В ИЕРАРХИИ позволяет просматривать иерархию (пример использования </a:t>
            </a:r>
            <a:r>
              <a:rPr lang="ru-RU" b="0" i="0" dirty="0" err="1">
                <a:solidFill>
                  <a:srgbClr val="656565"/>
                </a:solidFill>
                <a:effectLst/>
                <a:latin typeface="Open Sans" panose="020B0606030504020204" pitchFamily="34" charset="0"/>
              </a:rPr>
              <a:t>ПланСчетов</a:t>
            </a:r>
            <a:r>
              <a:rPr lang="ru-RU" b="0" i="0" dirty="0">
                <a:solidFill>
                  <a:srgbClr val="656565"/>
                </a:solidFill>
                <a:effectLst/>
                <a:latin typeface="Open Sans" panose="020B0606030504020204" pitchFamily="34" charset="0"/>
              </a:rPr>
              <a:t>).</a:t>
            </a:r>
          </a:p>
          <a:p>
            <a:pPr algn="just"/>
            <a:r>
              <a:rPr lang="ru-RU" b="0" i="0" dirty="0">
                <a:solidFill>
                  <a:srgbClr val="656565"/>
                </a:solidFill>
                <a:effectLst/>
                <a:latin typeface="Open Sans" panose="020B0606030504020204" pitchFamily="34" charset="0"/>
              </a:rPr>
              <a:t>Синтаксис: </a:t>
            </a:r>
            <a:r>
              <a:rPr lang="ru-RU" b="0" i="0" dirty="0">
                <a:solidFill>
                  <a:srgbClr val="FF6600"/>
                </a:solidFill>
                <a:effectLst/>
                <a:latin typeface="Open Sans" panose="020B0606030504020204" pitchFamily="34" charset="0"/>
              </a:rPr>
              <a:t>В(&lt;</a:t>
            </a:r>
            <a:r>
              <a:rPr lang="ru-RU" b="0" i="0" dirty="0" err="1">
                <a:solidFill>
                  <a:srgbClr val="FF6600"/>
                </a:solidFill>
                <a:effectLst/>
                <a:latin typeface="Open Sans" panose="020B0606030504020204" pitchFamily="34" charset="0"/>
              </a:rPr>
              <a:t>СписокЗначений</a:t>
            </a:r>
            <a:r>
              <a:rPr lang="ru-RU" b="0" i="0" dirty="0">
                <a:solidFill>
                  <a:srgbClr val="FF6600"/>
                </a:solidFill>
                <a:effectLst/>
                <a:latin typeface="Open Sans" panose="020B0606030504020204" pitchFamily="34" charset="0"/>
              </a:rPr>
              <a:t>&gt;), В ИЕРАРХИИ(&lt;</a:t>
            </a:r>
            <a:r>
              <a:rPr lang="ru-RU" b="0" i="0" dirty="0" err="1">
                <a:solidFill>
                  <a:srgbClr val="FF6600"/>
                </a:solidFill>
                <a:effectLst/>
                <a:latin typeface="Open Sans" panose="020B0606030504020204" pitchFamily="34" charset="0"/>
              </a:rPr>
              <a:t>СписокЗначений</a:t>
            </a:r>
            <a:r>
              <a:rPr lang="ru-RU" b="0" i="0" dirty="0">
                <a:solidFill>
                  <a:srgbClr val="FF6600"/>
                </a:solidFill>
                <a:effectLst/>
                <a:latin typeface="Open Sans" panose="020B0606030504020204" pitchFamily="34" charset="0"/>
              </a:rPr>
              <a:t>&gt;)</a:t>
            </a:r>
            <a:endParaRPr lang="ru-RU" b="0" i="0" dirty="0">
              <a:solidFill>
                <a:srgbClr val="656565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ru-RU" b="0" i="0" dirty="0">
                <a:solidFill>
                  <a:srgbClr val="656565"/>
                </a:solidFill>
                <a:effectLst/>
                <a:latin typeface="Open Sans" panose="020B0606030504020204" pitchFamily="34" charset="0"/>
              </a:rPr>
              <a:t>Пример использования: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82C2499-CD7C-43D8-BBCD-A6BE30938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07" y="4998955"/>
            <a:ext cx="7155834" cy="177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170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0EBA9-A5BE-7EFE-EA71-C4C37D6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46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DEBBE8-454E-4628-8129-55516C3BF644}"/>
              </a:ext>
            </a:extLst>
          </p:cNvPr>
          <p:cNvSpPr txBox="1"/>
          <p:nvPr/>
        </p:nvSpPr>
        <p:spPr>
          <a:xfrm>
            <a:off x="670306" y="376518"/>
            <a:ext cx="11211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Конструкция ПОДОБНО</a:t>
            </a:r>
            <a:r>
              <a:rPr lang="ru-RU" b="0" i="0" dirty="0">
                <a:solidFill>
                  <a:srgbClr val="656565"/>
                </a:solidFill>
                <a:effectLst/>
                <a:latin typeface="Open Sans" panose="020B0606030504020204" pitchFamily="34" charset="0"/>
              </a:rPr>
              <a:t> - эта функция позволяет нам сравнивать строку с шаблоном строки.</a:t>
            </a:r>
          </a:p>
          <a:p>
            <a:pPr algn="l"/>
            <a:r>
              <a:rPr lang="ru-RU" b="0" i="0" dirty="0">
                <a:solidFill>
                  <a:srgbClr val="656565"/>
                </a:solidFill>
                <a:effectLst/>
                <a:latin typeface="Open Sans" panose="020B0606030504020204" pitchFamily="34" charset="0"/>
              </a:rPr>
              <a:t>Синтаксис: </a:t>
            </a:r>
            <a:r>
              <a:rPr lang="ru-RU" b="0" i="0" dirty="0">
                <a:solidFill>
                  <a:srgbClr val="FF6600"/>
                </a:solidFill>
                <a:effectLst/>
                <a:latin typeface="Open Sans" panose="020B0606030504020204" pitchFamily="34" charset="0"/>
              </a:rPr>
              <a:t>ПОДОБНО "&lt;</a:t>
            </a:r>
            <a:r>
              <a:rPr lang="ru-RU" b="0" i="0" dirty="0" err="1">
                <a:solidFill>
                  <a:srgbClr val="FF6600"/>
                </a:solidFill>
                <a:effectLst/>
                <a:latin typeface="Open Sans" panose="020B0606030504020204" pitchFamily="34" charset="0"/>
              </a:rPr>
              <a:t>ТекстШаблона</a:t>
            </a:r>
            <a:r>
              <a:rPr lang="ru-RU" b="0" i="0" dirty="0">
                <a:solidFill>
                  <a:srgbClr val="FF6600"/>
                </a:solidFill>
                <a:effectLst/>
                <a:latin typeface="Open Sans" panose="020B0606030504020204" pitchFamily="34" charset="0"/>
              </a:rPr>
              <a:t>&gt;"</a:t>
            </a:r>
            <a:endParaRPr lang="ru-RU" b="0" i="0" dirty="0">
              <a:solidFill>
                <a:srgbClr val="656565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8917D0-0EA6-493E-8AA6-3AEBE88D3EDB}"/>
              </a:ext>
            </a:extLst>
          </p:cNvPr>
          <p:cNvSpPr txBox="1"/>
          <p:nvPr/>
        </p:nvSpPr>
        <p:spPr>
          <a:xfrm>
            <a:off x="457200" y="1192306"/>
            <a:ext cx="1149400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656565"/>
                </a:solidFill>
                <a:effectLst/>
                <a:latin typeface="Open Sans" panose="020B0606030504020204" pitchFamily="34" charset="0"/>
              </a:rPr>
              <a:t>Варианты шаблона строки:</a:t>
            </a:r>
          </a:p>
          <a:p>
            <a:pPr algn="just"/>
            <a:r>
              <a:rPr lang="ru-RU" b="0" i="0" dirty="0">
                <a:solidFill>
                  <a:srgbClr val="656565"/>
                </a:solidFill>
                <a:effectLst/>
                <a:latin typeface="Open Sans" panose="020B0606030504020204" pitchFamily="34" charset="0"/>
              </a:rPr>
              <a:t>% - последовательность, содержащая любое количество произвольных символов.</a:t>
            </a:r>
          </a:p>
          <a:p>
            <a:pPr algn="just"/>
            <a:r>
              <a:rPr lang="ru-RU" b="0" i="0" dirty="0">
                <a:solidFill>
                  <a:srgbClr val="656565"/>
                </a:solidFill>
                <a:effectLst/>
                <a:latin typeface="Open Sans" panose="020B0606030504020204" pitchFamily="34" charset="0"/>
              </a:rPr>
              <a:t>_ - один произвольный символ.</a:t>
            </a:r>
          </a:p>
          <a:p>
            <a:pPr algn="just"/>
            <a:r>
              <a:rPr lang="ru-RU" b="0" i="0" dirty="0">
                <a:solidFill>
                  <a:srgbClr val="656565"/>
                </a:solidFill>
                <a:effectLst/>
                <a:latin typeface="Open Sans" panose="020B0606030504020204" pitchFamily="34" charset="0"/>
              </a:rPr>
              <a:t>[...] - любой одиночный символ, либо последовательность символов из перечисленных внутри квадратных скобок. В перечислении могут задаваться диапазоны, например a-z, означающие произвольный символ, входящий в диапазон, включая концы диапазона.</a:t>
            </a:r>
          </a:p>
          <a:p>
            <a:pPr algn="just"/>
            <a:r>
              <a:rPr lang="ru-RU" b="0" i="0" dirty="0">
                <a:solidFill>
                  <a:srgbClr val="656565"/>
                </a:solidFill>
                <a:effectLst/>
                <a:latin typeface="Open Sans" panose="020B0606030504020204" pitchFamily="34" charset="0"/>
              </a:rPr>
              <a:t>[^...] - любой одиночный символ, либо последовательность символов из перечисленных внутри квадратных скобок кроме тех, которые перечислены следом за значком отрицания.</a:t>
            </a:r>
          </a:p>
          <a:p>
            <a:pPr algn="l"/>
            <a:r>
              <a:rPr lang="ru-RU" b="0" i="0" dirty="0">
                <a:solidFill>
                  <a:srgbClr val="656565"/>
                </a:solidFill>
                <a:effectLst/>
                <a:latin typeface="Open Sans" panose="020B0606030504020204" pitchFamily="34" charset="0"/>
              </a:rPr>
              <a:t>Пример использования: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67B6BB-6A42-41C8-A167-6C31F9EA3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83" y="3947086"/>
            <a:ext cx="7508854" cy="210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159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24328"/>
            <a:ext cx="10058400" cy="1609344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232A726-C55F-11AA-5F67-7C0D14FD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48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18FA8-0034-4F1A-AD54-F63C92AD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808" y="7613"/>
            <a:ext cx="10241280" cy="842144"/>
          </a:xfrm>
        </p:spPr>
        <p:txBody>
          <a:bodyPr/>
          <a:lstStyle/>
          <a:p>
            <a:pPr algn="ctr"/>
            <a:r>
              <a:rPr lang="ru-RU" dirty="0"/>
              <a:t>Синтаксис текста запросов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0EBA9-A5BE-7EFE-EA71-C4C37D6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0AAE239-1758-404F-81E2-CE3AF6D9A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85135"/>
              </p:ext>
            </p:extLst>
          </p:nvPr>
        </p:nvGraphicFramePr>
        <p:xfrm>
          <a:off x="367553" y="849757"/>
          <a:ext cx="5153524" cy="5837462"/>
        </p:xfrm>
        <a:graphic>
          <a:graphicData uri="http://schemas.openxmlformats.org/drawingml/2006/table">
            <a:tbl>
              <a:tblPr/>
              <a:tblGrid>
                <a:gridCol w="2576762">
                  <a:extLst>
                    <a:ext uri="{9D8B030D-6E8A-4147-A177-3AD203B41FA5}">
                      <a16:colId xmlns:a16="http://schemas.microsoft.com/office/drawing/2014/main" val="3332959765"/>
                    </a:ext>
                  </a:extLst>
                </a:gridCol>
                <a:gridCol w="2576762">
                  <a:extLst>
                    <a:ext uri="{9D8B030D-6E8A-4147-A177-3AD203B41FA5}">
                      <a16:colId xmlns:a16="http://schemas.microsoft.com/office/drawing/2014/main" val="49587538"/>
                    </a:ext>
                  </a:extLst>
                </a:gridCol>
              </a:tblGrid>
              <a:tr h="621046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effectLst/>
                          <a:latin typeface="inherit"/>
                        </a:rPr>
                        <a:t>Операторы языка запросов 1С</a:t>
                      </a:r>
                    </a:p>
                  </a:txBody>
                  <a:tcPr marL="82591" marR="82591" marT="60856" marB="60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effectLst/>
                          <a:latin typeface="inherit"/>
                        </a:rPr>
                        <a:t>Оператор </a:t>
                      </a:r>
                      <a:r>
                        <a:rPr lang="en-US" sz="1800">
                          <a:effectLst/>
                          <a:latin typeface="inherit"/>
                        </a:rPr>
                        <a:t>SQL</a:t>
                      </a:r>
                    </a:p>
                  </a:txBody>
                  <a:tcPr marL="82591" marR="82591" marT="60856" marB="60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2119418"/>
                  </a:ext>
                </a:extLst>
              </a:tr>
              <a:tr h="397470"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effectLst/>
                          <a:latin typeface="inherit"/>
                        </a:rPr>
                        <a:t>ВЫБРАТЬ</a:t>
                      </a:r>
                    </a:p>
                  </a:txBody>
                  <a:tcPr marL="82591" marR="82591" marT="60856" marB="60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  <a:latin typeface="inherit"/>
                        </a:rPr>
                        <a:t>SELECT</a:t>
                      </a:r>
                    </a:p>
                  </a:txBody>
                  <a:tcPr marL="82591" marR="82591" marT="60856" marB="60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409942"/>
                  </a:ext>
                </a:extLst>
              </a:tr>
              <a:tr h="397470"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effectLst/>
                          <a:latin typeface="inherit"/>
                        </a:rPr>
                        <a:t>ГДЕ</a:t>
                      </a:r>
                    </a:p>
                  </a:txBody>
                  <a:tcPr marL="82591" marR="82591" marT="60856" marB="60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  <a:latin typeface="inherit"/>
                        </a:rPr>
                        <a:t>WHERE</a:t>
                      </a:r>
                    </a:p>
                  </a:txBody>
                  <a:tcPr marL="82591" marR="82591" marT="60856" marB="60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941230"/>
                  </a:ext>
                </a:extLst>
              </a:tr>
              <a:tr h="397470"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effectLst/>
                          <a:latin typeface="inherit"/>
                        </a:rPr>
                        <a:t>РАЗЛИЧНЫЕ</a:t>
                      </a:r>
                    </a:p>
                  </a:txBody>
                  <a:tcPr marL="82591" marR="82591" marT="60856" marB="60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  <a:latin typeface="inherit"/>
                        </a:rPr>
                        <a:t>DISTINCT</a:t>
                      </a:r>
                    </a:p>
                  </a:txBody>
                  <a:tcPr marL="82591" marR="82591" marT="60856" marB="60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7556374"/>
                  </a:ext>
                </a:extLst>
              </a:tr>
              <a:tr h="397470"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effectLst/>
                          <a:latin typeface="inherit"/>
                        </a:rPr>
                        <a:t>ПОДОБНО</a:t>
                      </a:r>
                    </a:p>
                  </a:txBody>
                  <a:tcPr marL="82591" marR="82591" marT="60856" marB="60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  <a:latin typeface="inherit"/>
                        </a:rPr>
                        <a:t>LIKE</a:t>
                      </a:r>
                    </a:p>
                  </a:txBody>
                  <a:tcPr marL="82591" marR="82591" marT="60856" marB="60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2018941"/>
                  </a:ext>
                </a:extLst>
              </a:tr>
              <a:tr h="397470"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effectLst/>
                          <a:latin typeface="inherit"/>
                        </a:rPr>
                        <a:t>ПЕРВЫЕ</a:t>
                      </a:r>
                    </a:p>
                  </a:txBody>
                  <a:tcPr marL="82591" marR="82591" marT="60856" marB="60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  <a:latin typeface="inherit"/>
                        </a:rPr>
                        <a:t>TOP</a:t>
                      </a:r>
                    </a:p>
                  </a:txBody>
                  <a:tcPr marL="82591" marR="82591" marT="60856" marB="60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1055000"/>
                  </a:ext>
                </a:extLst>
              </a:tr>
              <a:tr h="397470"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effectLst/>
                          <a:latin typeface="inherit"/>
                        </a:rPr>
                        <a:t>ВЫБОР</a:t>
                      </a:r>
                    </a:p>
                  </a:txBody>
                  <a:tcPr marL="82591" marR="82591" marT="60856" marB="60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  <a:latin typeface="inherit"/>
                        </a:rPr>
                        <a:t>CASE</a:t>
                      </a:r>
                    </a:p>
                  </a:txBody>
                  <a:tcPr marL="82591" marR="82591" marT="60856" marB="60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3750996"/>
                  </a:ext>
                </a:extLst>
              </a:tr>
              <a:tr h="397470"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effectLst/>
                          <a:latin typeface="inherit"/>
                        </a:rPr>
                        <a:t>СОЕДИНЕНИЕ</a:t>
                      </a:r>
                    </a:p>
                  </a:txBody>
                  <a:tcPr marL="82591" marR="82591" marT="60856" marB="60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  <a:latin typeface="inherit"/>
                        </a:rPr>
                        <a:t>JOIN</a:t>
                      </a:r>
                    </a:p>
                  </a:txBody>
                  <a:tcPr marL="82591" marR="82591" marT="60856" marB="60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484301"/>
                  </a:ext>
                </a:extLst>
              </a:tr>
              <a:tr h="397470"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effectLst/>
                          <a:latin typeface="inherit"/>
                        </a:rPr>
                        <a:t>СГРУППИРОВАТЬ ПО</a:t>
                      </a:r>
                    </a:p>
                  </a:txBody>
                  <a:tcPr marL="82591" marR="82591" marT="60856" marB="60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  <a:latin typeface="inherit"/>
                        </a:rPr>
                        <a:t>GROUP BY</a:t>
                      </a:r>
                    </a:p>
                  </a:txBody>
                  <a:tcPr marL="82591" marR="82591" marT="60856" marB="60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69183"/>
                  </a:ext>
                </a:extLst>
              </a:tr>
              <a:tr h="397470"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effectLst/>
                          <a:latin typeface="inherit"/>
                        </a:rPr>
                        <a:t>ОБЪЕДИНИТЬ</a:t>
                      </a:r>
                    </a:p>
                  </a:txBody>
                  <a:tcPr marL="82591" marR="82591" marT="60856" marB="60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  <a:latin typeface="inherit"/>
                        </a:rPr>
                        <a:t>UNION</a:t>
                      </a:r>
                    </a:p>
                  </a:txBody>
                  <a:tcPr marL="82591" marR="82591" marT="60856" marB="60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187376"/>
                  </a:ext>
                </a:extLst>
              </a:tr>
              <a:tr h="397470"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effectLst/>
                          <a:latin typeface="inherit"/>
                        </a:rPr>
                        <a:t>УПОРЯДОЧИТЬ ПО</a:t>
                      </a:r>
                    </a:p>
                  </a:txBody>
                  <a:tcPr marL="82591" marR="82591" marT="60856" marB="60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  <a:latin typeface="inherit"/>
                        </a:rPr>
                        <a:t>ORDER BY</a:t>
                      </a:r>
                    </a:p>
                  </a:txBody>
                  <a:tcPr marL="82591" marR="82591" marT="60856" marB="60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469393"/>
                  </a:ext>
                </a:extLst>
              </a:tr>
              <a:tr h="397470"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effectLst/>
                          <a:latin typeface="inherit"/>
                        </a:rPr>
                        <a:t>ИМЕЮЩИЕ</a:t>
                      </a:r>
                    </a:p>
                  </a:txBody>
                  <a:tcPr marL="82591" marR="82591" marT="60856" marB="60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  <a:latin typeface="inherit"/>
                        </a:rPr>
                        <a:t>HAVING</a:t>
                      </a:r>
                    </a:p>
                  </a:txBody>
                  <a:tcPr marL="82591" marR="82591" marT="60856" marB="60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0433752"/>
                  </a:ext>
                </a:extLst>
              </a:tr>
              <a:tr h="397470"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effectLst/>
                          <a:latin typeface="inherit"/>
                        </a:rPr>
                        <a:t>ИЗ</a:t>
                      </a:r>
                    </a:p>
                  </a:txBody>
                  <a:tcPr marL="82591" marR="82591" marT="60856" marB="60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  <a:latin typeface="inherit"/>
                        </a:rPr>
                        <a:t>FROM</a:t>
                      </a:r>
                    </a:p>
                  </a:txBody>
                  <a:tcPr marL="82591" marR="82591" marT="60856" marB="60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850743"/>
                  </a:ext>
                </a:extLst>
              </a:tr>
              <a:tr h="397470"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effectLst/>
                          <a:latin typeface="inherit"/>
                        </a:rPr>
                        <a:t>В</a:t>
                      </a:r>
                    </a:p>
                  </a:txBody>
                  <a:tcPr marL="82591" marR="82591" marT="60856" marB="60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  <a:latin typeface="inherit"/>
                        </a:rPr>
                        <a:t>IN</a:t>
                      </a:r>
                    </a:p>
                  </a:txBody>
                  <a:tcPr marL="82591" marR="82591" marT="60856" marB="60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199326"/>
                  </a:ext>
                </a:extLst>
              </a:tr>
            </a:tbl>
          </a:graphicData>
        </a:graphic>
      </p:graphicFrame>
      <p:sp>
        <p:nvSpPr>
          <p:cNvPr id="5" name="Объект 4">
            <a:extLst>
              <a:ext uri="{FF2B5EF4-FFF2-40B4-BE49-F238E27FC236}">
                <a16:creationId xmlns:a16="http://schemas.microsoft.com/office/drawing/2014/main" id="{BD275B59-090A-4AED-8AE0-78E336C92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3790" y="1042519"/>
            <a:ext cx="5444624" cy="4772961"/>
          </a:xfrm>
        </p:spPr>
        <p:txBody>
          <a:bodyPr>
            <a:normAutofit/>
          </a:bodyPr>
          <a:lstStyle/>
          <a:p>
            <a:pPr algn="l"/>
            <a:r>
              <a:rPr lang="ru-RU" sz="2400" b="0" i="0" dirty="0">
                <a:solidFill>
                  <a:srgbClr val="404040"/>
                </a:solidFill>
                <a:effectLst/>
                <a:latin typeface="OpenSans"/>
              </a:rPr>
              <a:t>Язык запросов в 1С, применяющийся начиная с версии 8, сегодня стал полезным инструментом для работы с базами данных, который позволяет читать из них, но не записывать. Синтаксически язык запросов очень схож с языком SQL, но на русском языке.</a:t>
            </a:r>
          </a:p>
          <a:p>
            <a:pPr algn="l"/>
            <a:r>
              <a:rPr lang="ru-RU" sz="2400" b="0" i="0" dirty="0">
                <a:solidFill>
                  <a:srgbClr val="404040"/>
                </a:solidFill>
                <a:effectLst/>
                <a:latin typeface="OpenSans"/>
              </a:rPr>
              <a:t>Ниже представлена таблица соответствия основных операторов языка запросов и SQL: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38388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18FA8-0034-4F1A-AD54-F63C92AD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808" y="7613"/>
            <a:ext cx="10241280" cy="842144"/>
          </a:xfrm>
        </p:spPr>
        <p:txBody>
          <a:bodyPr/>
          <a:lstStyle/>
          <a:p>
            <a:pPr algn="ctr"/>
            <a:r>
              <a:rPr lang="ru-RU" dirty="0"/>
              <a:t>Синтаксис текста запросов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0EBA9-A5BE-7EFE-EA71-C4C37D6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6</a:t>
            </a:fld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D275B59-090A-4AED-8AE0-78E336C92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412" y="1111624"/>
            <a:ext cx="10735002" cy="4703856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Описание запроса начинается с обязательного ключевого слова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5F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ВЫБРАТЬ.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Ключевое слово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5F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РАЗРЕШЕННЫЕ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означает, что запрос выберет только те записи, на которые у текущего пользователя есть права.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Данное ключевое слово может присутствовать только в предложении ВЫБРАТЬ верхнего уровня и распространяется на весь запрос, включая вложенные запросы.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Следует учитывать, что использование ключевого слова РАЗРЕШЕННЫЕ оказывает влияние на работу только в том случае, если на таблицы наложены ограничения доступа к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данным.Права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доступа на самой таблице не учитываются при использовании ключевого слова РАЗРЕШЕННЫЕ. Например, если на таблицу отсутствует право ЧТЕНИЕ, то запрос с использованием такой таблицы, будет выполнен с ошибкой вне зависимости от использования в запросе ключевого слова РАЗРЕШЕННЫЕ.</a:t>
            </a:r>
          </a:p>
        </p:txBody>
      </p:sp>
    </p:spTree>
    <p:extLst>
      <p:ext uri="{BB962C8B-B14F-4D97-AF65-F5344CB8AC3E}">
        <p14:creationId xmlns:p14="http://schemas.microsoft.com/office/powerpoint/2010/main" val="4034631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18FA8-0034-4F1A-AD54-F63C92AD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808" y="7613"/>
            <a:ext cx="10241280" cy="842144"/>
          </a:xfrm>
        </p:spPr>
        <p:txBody>
          <a:bodyPr/>
          <a:lstStyle/>
          <a:p>
            <a:pPr algn="ctr"/>
            <a:r>
              <a:rPr lang="ru-RU" dirty="0"/>
              <a:t>Синтаксис текста запросов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0EBA9-A5BE-7EFE-EA71-C4C37D6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7</a:t>
            </a:fld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D275B59-090A-4AED-8AE0-78E336C92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412" y="1111624"/>
            <a:ext cx="10735002" cy="4703856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2400" b="0" i="1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 помощью ключевого слова </a:t>
            </a:r>
            <a:r>
              <a:rPr kumimoji="0" lang="ru-RU" sz="2400" b="0" i="1" u="none" strike="noStrike" kern="0" cap="none" spc="0" normalizeH="0" baseline="0" noProof="0" dirty="0">
                <a:ln>
                  <a:noFill/>
                </a:ln>
                <a:solidFill>
                  <a:srgbClr val="5F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РАЗЛИЧНЫЕ</a:t>
            </a:r>
            <a:r>
              <a:rPr kumimoji="0" lang="ru-RU" sz="2400" b="0" i="1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можно указать, что в результат не должны попадать повторяющиеся строки.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Конструкция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5F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ПЕРВЫЕ &lt;Количество&gt;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позволяет задать предельное количество строк в результате запроса. Будут отобраны самые первые (в соответствии с правилами упорядочивания результатов запроса) строки. Количество задается целым числом. В языке запросов добавлена возможность исполнения упорядочивания во вложенных запросах в случае, если вложенный запрос содержит конструкцию ПЕРВЫЕ.</a:t>
            </a:r>
          </a:p>
        </p:txBody>
      </p:sp>
    </p:spTree>
    <p:extLst>
      <p:ext uri="{BB962C8B-B14F-4D97-AF65-F5344CB8AC3E}">
        <p14:creationId xmlns:p14="http://schemas.microsoft.com/office/powerpoint/2010/main" val="2270651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67098074-CA4A-4629-959D-CDAEC191B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010312"/>
            <a:ext cx="7261412" cy="1890297"/>
          </a:xfrm>
        </p:spPr>
        <p:txBody>
          <a:bodyPr/>
          <a:lstStyle/>
          <a:p>
            <a:pPr marL="182563" indent="0">
              <a:buNone/>
              <a:defRPr/>
            </a:pPr>
            <a:r>
              <a:rPr lang="ru-RU" dirty="0"/>
              <a:t>Чтобы избежать повторений, в описании запроса следует указать ключевое слово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РАЗЛИЧНЫЕ</a:t>
            </a:r>
            <a:r>
              <a:rPr lang="ru-RU" dirty="0"/>
              <a:t>.</a:t>
            </a:r>
          </a:p>
          <a:p>
            <a:pPr marL="182563" indent="0">
              <a:buNone/>
              <a:defRPr/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Пример:</a:t>
            </a:r>
          </a:p>
          <a:p>
            <a:pPr marL="182563" indent="0">
              <a:buNone/>
              <a:defRPr/>
            </a:pPr>
            <a:r>
              <a:rPr lang="ru-RU" dirty="0">
                <a:solidFill>
                  <a:srgbClr val="FF0000"/>
                </a:solidFill>
              </a:rPr>
              <a:t>Выбрать</a:t>
            </a:r>
            <a:r>
              <a:rPr lang="ru-RU" dirty="0"/>
              <a:t> </a:t>
            </a:r>
            <a:r>
              <a:rPr lang="ru-RU" dirty="0">
                <a:solidFill>
                  <a:srgbClr val="0070C0"/>
                </a:solidFill>
              </a:rPr>
              <a:t>Различные</a:t>
            </a:r>
            <a:r>
              <a:rPr lang="ru-RU" dirty="0"/>
              <a:t> </a:t>
            </a:r>
            <a:r>
              <a:rPr lang="ru-RU" dirty="0" err="1">
                <a:solidFill>
                  <a:srgbClr val="0070C0"/>
                </a:solidFill>
              </a:rPr>
              <a:t>Документ</a:t>
            </a:r>
            <a:r>
              <a:rPr lang="ru-RU" dirty="0" err="1"/>
              <a:t>.</a:t>
            </a:r>
            <a:r>
              <a:rPr lang="ru-RU" dirty="0" err="1">
                <a:solidFill>
                  <a:srgbClr val="0070C0"/>
                </a:solidFill>
              </a:rPr>
              <a:t>РасходнаяНакладная</a:t>
            </a:r>
            <a:r>
              <a:rPr lang="ru-RU" dirty="0" err="1"/>
              <a:t>.</a:t>
            </a:r>
            <a:r>
              <a:rPr lang="ru-RU" dirty="0" err="1">
                <a:solidFill>
                  <a:srgbClr val="0070C0"/>
                </a:solidFill>
              </a:rPr>
              <a:t>Контрагент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Результат: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31748" name="Рисунок 3" descr="img00о286.gif">
            <a:extLst>
              <a:ext uri="{FF2B5EF4-FFF2-40B4-BE49-F238E27FC236}">
                <a16:creationId xmlns:a16="http://schemas.microsoft.com/office/drawing/2014/main" id="{A3EF30AD-1173-48E2-87BD-008E7938C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544" y="4273843"/>
            <a:ext cx="3872754" cy="267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одержимое 2">
            <a:extLst>
              <a:ext uri="{FF2B5EF4-FFF2-40B4-BE49-F238E27FC236}">
                <a16:creationId xmlns:a16="http://schemas.microsoft.com/office/drawing/2014/main" id="{AABB81DC-046C-4CEA-BB8E-08D1EFE7DCEB}"/>
              </a:ext>
            </a:extLst>
          </p:cNvPr>
          <p:cNvSpPr txBox="1">
            <a:spLocks/>
          </p:cNvSpPr>
          <p:nvPr/>
        </p:nvSpPr>
        <p:spPr>
          <a:xfrm>
            <a:off x="168648" y="889328"/>
            <a:ext cx="7514946" cy="22214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dirty="0"/>
              <a:t>Во многих ситуациях желательно, чтобы одинаковые строки в отчете не повторялись.</a:t>
            </a:r>
          </a:p>
          <a:p>
            <a:pPr indent="1270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800" u="sng" dirty="0">
                <a:solidFill>
                  <a:schemeClr val="accent6">
                    <a:lumMod val="75000"/>
                  </a:schemeClr>
                </a:solidFill>
              </a:rPr>
              <a:t>Пример:</a:t>
            </a:r>
          </a:p>
          <a:p>
            <a:pPr indent="1270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// Необходимо узнать, каким вообще контрагентам </a:t>
            </a:r>
          </a:p>
          <a:p>
            <a:pPr indent="1270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// отгружался товар за период.</a:t>
            </a:r>
          </a:p>
          <a:p>
            <a:pPr indent="1270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Выбрать </a:t>
            </a:r>
          </a:p>
          <a:p>
            <a:pPr indent="1270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800" dirty="0" err="1">
                <a:solidFill>
                  <a:srgbClr val="0070C0"/>
                </a:solidFill>
              </a:rPr>
              <a:t>Документ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  <a:r>
              <a:rPr lang="ru-RU" sz="1800" dirty="0" err="1">
                <a:solidFill>
                  <a:srgbClr val="0070C0"/>
                </a:solidFill>
              </a:rPr>
              <a:t>РасходнаяНакладная</a:t>
            </a:r>
            <a:r>
              <a:rPr lang="ru-RU" sz="1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  <a:r>
              <a:rPr lang="ru-RU" sz="1800" dirty="0" err="1">
                <a:solidFill>
                  <a:srgbClr val="0070C0"/>
                </a:solidFill>
              </a:rPr>
              <a:t>Контрагент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indent="1270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800" i="1" dirty="0">
                <a:solidFill>
                  <a:schemeClr val="accent6">
                    <a:lumMod val="75000"/>
                  </a:schemeClr>
                </a:solidFill>
              </a:rPr>
              <a:t>Результат:</a:t>
            </a:r>
          </a:p>
          <a:p>
            <a:pPr indent="1270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2400" i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ru-RU" sz="2400" dirty="0"/>
          </a:p>
        </p:txBody>
      </p:sp>
      <p:pic>
        <p:nvPicPr>
          <p:cNvPr id="6" name="Рисунок 3" descr="img00285.gif">
            <a:extLst>
              <a:ext uri="{FF2B5EF4-FFF2-40B4-BE49-F238E27FC236}">
                <a16:creationId xmlns:a16="http://schemas.microsoft.com/office/drawing/2014/main" id="{06AAD44B-AB7A-45E4-9323-84D8DF83C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157" y="292247"/>
            <a:ext cx="3695141" cy="38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3">
            <a:extLst>
              <a:ext uri="{FF2B5EF4-FFF2-40B4-BE49-F238E27FC236}">
                <a16:creationId xmlns:a16="http://schemas.microsoft.com/office/drawing/2014/main" id="{95041CD2-4E87-4AFE-BECE-34FB5C4A9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/>
          <a:lstStyle/>
          <a:p>
            <a:fld id="{D6A5EE95-EF0E-458A-AF96-B4EE627C9645}" type="slidenum">
              <a:rPr lang="ru-RU" smtClean="0"/>
              <a:t>8</a:t>
            </a:fld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90027C67-26D4-430B-AAE2-CC16B3A2D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719" y="1771784"/>
            <a:ext cx="10058400" cy="4050792"/>
          </a:xfrm>
        </p:spPr>
        <p:txBody>
          <a:bodyPr/>
          <a:lstStyle/>
          <a:p>
            <a:pPr indent="127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// Необходимо отобрать пять самых дорогих товаров.</a:t>
            </a:r>
          </a:p>
          <a:p>
            <a:pPr indent="127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// Выборка должна осуществляться в порядке убывания цены товара. </a:t>
            </a:r>
          </a:p>
          <a:p>
            <a:pPr indent="127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127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Выбрать</a:t>
            </a:r>
            <a:r>
              <a:rPr lang="ru-RU" sz="1800" dirty="0"/>
              <a:t> </a:t>
            </a:r>
            <a:r>
              <a:rPr lang="ru-RU" sz="1800" dirty="0">
                <a:solidFill>
                  <a:srgbClr val="0070C0"/>
                </a:solidFill>
              </a:rPr>
              <a:t>Первые</a:t>
            </a:r>
            <a:r>
              <a:rPr lang="ru-RU" sz="1800" dirty="0"/>
              <a:t> 5</a:t>
            </a:r>
          </a:p>
          <a:p>
            <a:pPr indent="127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800" dirty="0" err="1">
                <a:solidFill>
                  <a:srgbClr val="0070C0"/>
                </a:solidFill>
              </a:rPr>
              <a:t>Справочник</a:t>
            </a:r>
            <a:r>
              <a:rPr lang="ru-RU" sz="1800" dirty="0" err="1"/>
              <a:t>.</a:t>
            </a:r>
            <a:r>
              <a:rPr lang="ru-RU" sz="1800" dirty="0" err="1">
                <a:solidFill>
                  <a:srgbClr val="0070C0"/>
                </a:solidFill>
              </a:rPr>
              <a:t>Номенклатура</a:t>
            </a:r>
            <a:r>
              <a:rPr lang="ru-RU" sz="1800" dirty="0" err="1"/>
              <a:t>.</a:t>
            </a:r>
            <a:r>
              <a:rPr lang="ru-RU" sz="1800" dirty="0" err="1">
                <a:solidFill>
                  <a:srgbClr val="0070C0"/>
                </a:solidFill>
              </a:rPr>
              <a:t>Наименование</a:t>
            </a:r>
            <a:r>
              <a:rPr lang="ru-RU" sz="1800" dirty="0"/>
              <a:t>, </a:t>
            </a:r>
            <a:r>
              <a:rPr lang="ru-RU" sz="1800" dirty="0" err="1">
                <a:solidFill>
                  <a:srgbClr val="0070C0"/>
                </a:solidFill>
              </a:rPr>
              <a:t>Справочник</a:t>
            </a:r>
            <a:r>
              <a:rPr lang="ru-RU" sz="1800" dirty="0" err="1"/>
              <a:t>.</a:t>
            </a:r>
            <a:r>
              <a:rPr lang="ru-RU" sz="1800" dirty="0" err="1">
                <a:solidFill>
                  <a:srgbClr val="0070C0"/>
                </a:solidFill>
              </a:rPr>
              <a:t>Номенклатура</a:t>
            </a:r>
            <a:r>
              <a:rPr lang="ru-RU" sz="1800" dirty="0" err="1"/>
              <a:t>.</a:t>
            </a:r>
            <a:r>
              <a:rPr lang="ru-RU" sz="1800" dirty="0" err="1">
                <a:solidFill>
                  <a:srgbClr val="0070C0"/>
                </a:solidFill>
              </a:rPr>
              <a:t>ЗакупочнаяЦена</a:t>
            </a:r>
            <a:endParaRPr lang="ru-RU" sz="1800" dirty="0">
              <a:solidFill>
                <a:srgbClr val="0070C0"/>
              </a:solidFill>
            </a:endParaRPr>
          </a:p>
          <a:p>
            <a:pPr indent="127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800" dirty="0">
                <a:solidFill>
                  <a:srgbClr val="0070C0"/>
                </a:solidFill>
              </a:rPr>
              <a:t>Упорядочить</a:t>
            </a:r>
            <a:r>
              <a:rPr lang="ru-RU" sz="1800" dirty="0"/>
              <a:t>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 </a:t>
            </a:r>
          </a:p>
          <a:p>
            <a:pPr indent="127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800" dirty="0" err="1">
                <a:solidFill>
                  <a:srgbClr val="0070C0"/>
                </a:solidFill>
              </a:rPr>
              <a:t>Справочник</a:t>
            </a:r>
            <a:r>
              <a:rPr lang="ru-RU" sz="1800" dirty="0" err="1"/>
              <a:t>.</a:t>
            </a:r>
            <a:r>
              <a:rPr lang="ru-RU" sz="1800" dirty="0" err="1">
                <a:solidFill>
                  <a:srgbClr val="0070C0"/>
                </a:solidFill>
              </a:rPr>
              <a:t>Номенклатура</a:t>
            </a:r>
            <a:r>
              <a:rPr lang="ru-RU" sz="1800" dirty="0" err="1"/>
              <a:t>.</a:t>
            </a:r>
            <a:r>
              <a:rPr lang="ru-RU" sz="1800" dirty="0" err="1">
                <a:solidFill>
                  <a:srgbClr val="0070C0"/>
                </a:solidFill>
              </a:rPr>
              <a:t>ЗакупочнаяЦена</a:t>
            </a:r>
            <a:r>
              <a:rPr lang="ru-RU" sz="1800" dirty="0"/>
              <a:t> </a:t>
            </a:r>
            <a:r>
              <a:rPr lang="ru-RU" sz="1800" dirty="0">
                <a:solidFill>
                  <a:srgbClr val="0070C0"/>
                </a:solidFill>
              </a:rPr>
              <a:t>Убыв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Результат:</a:t>
            </a:r>
          </a:p>
        </p:txBody>
      </p:sp>
      <p:pic>
        <p:nvPicPr>
          <p:cNvPr id="33796" name="Рисунок 3" descr="imампваg00287.gif">
            <a:extLst>
              <a:ext uri="{FF2B5EF4-FFF2-40B4-BE49-F238E27FC236}">
                <a16:creationId xmlns:a16="http://schemas.microsoft.com/office/drawing/2014/main" id="{FD4F338A-2001-4FFE-AB32-A01AA1C50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10" y="4345854"/>
            <a:ext cx="58991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D3B6E2-9EBD-4771-86C2-AECBB11DB3F2}"/>
              </a:ext>
            </a:extLst>
          </p:cNvPr>
          <p:cNvSpPr txBox="1"/>
          <p:nvPr/>
        </p:nvSpPr>
        <p:spPr>
          <a:xfrm>
            <a:off x="1365683" y="563051"/>
            <a:ext cx="97625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 некоторых случаях необходимо вывести в отчет ограниченное количество строк. Для этого в описании запроса следует указать ключевое слово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5F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ПЕРВЫЕ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после него – требуемое количество строк.</a:t>
            </a:r>
          </a:p>
        </p:txBody>
      </p:sp>
      <p:sp>
        <p:nvSpPr>
          <p:cNvPr id="7" name="Номер слайда 3">
            <a:extLst>
              <a:ext uri="{FF2B5EF4-FFF2-40B4-BE49-F238E27FC236}">
                <a16:creationId xmlns:a16="http://schemas.microsoft.com/office/drawing/2014/main" id="{91E0DC0A-95FA-4DA5-AB3B-AB23E775D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/>
          <a:lstStyle/>
          <a:p>
            <a:fld id="{D6A5EE95-EF0E-458A-AF96-B4EE627C9645}" type="slidenum">
              <a:rPr lang="ru-RU" smtClean="0"/>
              <a:t>9</a:t>
            </a:fld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1975</TotalTime>
  <Words>2553</Words>
  <Application>Microsoft Office PowerPoint</Application>
  <PresentationFormat>Широкоэкранный</PresentationFormat>
  <Paragraphs>259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9" baseType="lpstr">
      <vt:lpstr>Arial</vt:lpstr>
      <vt:lpstr>Calibri</vt:lpstr>
      <vt:lpstr>Cambria</vt:lpstr>
      <vt:lpstr>inherit</vt:lpstr>
      <vt:lpstr>Inter</vt:lpstr>
      <vt:lpstr>Open Sans</vt:lpstr>
      <vt:lpstr>OpenSans</vt:lpstr>
      <vt:lpstr>Rockwell</vt:lpstr>
      <vt:lpstr>Rockwell Condensed</vt:lpstr>
      <vt:lpstr>Times New Roman</vt:lpstr>
      <vt:lpstr>Wingdings</vt:lpstr>
      <vt:lpstr>Дерево</vt:lpstr>
      <vt:lpstr>бизнес-приложений и low-code системы в организациях химической отрасли</vt:lpstr>
      <vt:lpstr>Механизм запросов</vt:lpstr>
      <vt:lpstr>Язык запросов</vt:lpstr>
      <vt:lpstr>Синтаксис текста запросов</vt:lpstr>
      <vt:lpstr>Синтаксис текста запросов</vt:lpstr>
      <vt:lpstr>Синтаксис текста запросов</vt:lpstr>
      <vt:lpstr>Синтаксис текста запросов</vt:lpstr>
      <vt:lpstr>Презентация PowerPoint</vt:lpstr>
      <vt:lpstr>Презентация PowerPoint</vt:lpstr>
      <vt:lpstr>Синтаксис текста запросов</vt:lpstr>
      <vt:lpstr>Синтаксис текста запросов</vt:lpstr>
      <vt:lpstr>Синтаксис текста запросов</vt:lpstr>
      <vt:lpstr>Синтаксис текста запросов</vt:lpstr>
      <vt:lpstr>Синтаксис текста запросов</vt:lpstr>
      <vt:lpstr>Синтаксис текста запросов</vt:lpstr>
      <vt:lpstr>Синтаксис текста запросов</vt:lpstr>
      <vt:lpstr>Источники данных (таблицы) запросов</vt:lpstr>
      <vt:lpstr>Виртуальные таблицы</vt:lpstr>
      <vt:lpstr>Объектные таблицы</vt:lpstr>
      <vt:lpstr>Объектные таблицы</vt:lpstr>
      <vt:lpstr>Соединение запросов</vt:lpstr>
      <vt:lpstr>Выполнение запросов из встроенного языка</vt:lpstr>
      <vt:lpstr>Обход выборки из результата запроса</vt:lpstr>
      <vt:lpstr>Линейный (прямой) порядок обхода</vt:lpstr>
      <vt:lpstr>Иерархический порядок обхода</vt:lpstr>
      <vt:lpstr>Обход по группировкам</vt:lpstr>
      <vt:lpstr>Обход выборки результата запроса, содержащего данные табличной части</vt:lpstr>
      <vt:lpstr>Обработка результатов запроса с помощью конструктора запроса</vt:lpstr>
      <vt:lpstr>Обход выборки</vt:lpstr>
      <vt:lpstr>Вывод в табличный документ</vt:lpstr>
      <vt:lpstr>Вывод в табличный документ</vt:lpstr>
      <vt:lpstr>Вывод в диаграмму</vt:lpstr>
      <vt:lpstr>ФУНКЦИИ ЯЗЫКА ЗАПРОСОВ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КОНСТРУКЦИИ  ЯЗЫКА ЗАПРОСОВ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</dc:title>
  <dc:creator>Roman</dc:creator>
  <cp:lastModifiedBy>Иван Маркин</cp:lastModifiedBy>
  <cp:revision>88</cp:revision>
  <dcterms:created xsi:type="dcterms:W3CDTF">2022-01-12T12:48:55Z</dcterms:created>
  <dcterms:modified xsi:type="dcterms:W3CDTF">2023-02-25T15:52:23Z</dcterms:modified>
</cp:coreProperties>
</file>