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3" r:id="rId1"/>
    <p:sldMasterId id="2147483854" r:id="rId2"/>
  </p:sldMasterIdLst>
  <p:notesMasterIdLst>
    <p:notesMasterId r:id="rId41"/>
  </p:notesMasterIdLst>
  <p:sldIdLst>
    <p:sldId id="617" r:id="rId3"/>
    <p:sldId id="622" r:id="rId4"/>
    <p:sldId id="292" r:id="rId5"/>
    <p:sldId id="293" r:id="rId6"/>
    <p:sldId id="294" r:id="rId7"/>
    <p:sldId id="673" r:id="rId8"/>
    <p:sldId id="674" r:id="rId9"/>
    <p:sldId id="624" r:id="rId10"/>
    <p:sldId id="625" r:id="rId11"/>
    <p:sldId id="626" r:id="rId12"/>
    <p:sldId id="629" r:id="rId13"/>
    <p:sldId id="680" r:id="rId14"/>
    <p:sldId id="681" r:id="rId15"/>
    <p:sldId id="682" r:id="rId16"/>
    <p:sldId id="632" r:id="rId17"/>
    <p:sldId id="633" r:id="rId18"/>
    <p:sldId id="635" r:id="rId19"/>
    <p:sldId id="297" r:id="rId20"/>
    <p:sldId id="298" r:id="rId21"/>
    <p:sldId id="299" r:id="rId22"/>
    <p:sldId id="636" r:id="rId23"/>
    <p:sldId id="637" r:id="rId24"/>
    <p:sldId id="675" r:id="rId25"/>
    <p:sldId id="640" r:id="rId26"/>
    <p:sldId id="641" r:id="rId27"/>
    <p:sldId id="676" r:id="rId28"/>
    <p:sldId id="677" r:id="rId29"/>
    <p:sldId id="678" r:id="rId30"/>
    <p:sldId id="642" r:id="rId31"/>
    <p:sldId id="662" r:id="rId32"/>
    <p:sldId id="664" r:id="rId33"/>
    <p:sldId id="667" r:id="rId34"/>
    <p:sldId id="645" r:id="rId35"/>
    <p:sldId id="679" r:id="rId36"/>
    <p:sldId id="683" r:id="rId37"/>
    <p:sldId id="295" r:id="rId38"/>
    <p:sldId id="296" r:id="rId39"/>
    <p:sldId id="548" r:id="rId40"/>
  </p:sldIdLst>
  <p:sldSz cx="12192000" cy="6858000"/>
  <p:notesSz cx="6858000" cy="9144000"/>
  <p:embeddedFontLst>
    <p:embeddedFont>
      <p:font typeface="Arial Black" panose="020B0A04020102020204" pitchFamily="34" charset="0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PT Sans Caption" panose="020B0603020203020204" pitchFamily="34" charset="-52"/>
      <p:regular r:id="rId51"/>
    </p:embeddedFont>
    <p:embeddedFont>
      <p:font typeface="Segoe UI" panose="020B0502040204020203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ердник Екатерина Александровна" initials="БЕА" lastIdx="40" clrIdx="0">
    <p:extLst>
      <p:ext uri="{19B8F6BF-5375-455C-9EA6-DF929625EA0E}">
        <p15:presenceInfo xmlns:p15="http://schemas.microsoft.com/office/powerpoint/2012/main" userId="S::berdnik_e@belsu.onmicrosoft.com::a321dd4c-4fd5-4fa8-a548-f4eda5bd2850" providerId="AD"/>
      </p:ext>
    </p:extLst>
  </p:cmAuthor>
  <p:cmAuthor id="2" name="ДЖИН" initials="Д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960"/>
    <a:srgbClr val="374D81"/>
    <a:srgbClr val="130BA9"/>
    <a:srgbClr val="134263"/>
    <a:srgbClr val="487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2" autoAdjust="0"/>
    <p:restoredTop sz="94503" autoAdjust="0"/>
  </p:normalViewPr>
  <p:slideViewPr>
    <p:cSldViewPr snapToGrid="0">
      <p:cViewPr varScale="1">
        <p:scale>
          <a:sx n="108" d="100"/>
          <a:sy n="108" d="100"/>
        </p:scale>
        <p:origin x="6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5ed6c417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g5ed6c4178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"/>
              <a:t>Титульный слайд.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70" name="Google Shape;1570;g5ed6c4178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2C99CB-DCBA-4B1B-9E3C-3CBF0C22F6A5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D6EFDB6-8273-48D0-A079-F22C35C3395F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D7D354-D435-4069-9417-634F3C73BA10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5C9E608-3591-47E1-BF5D-A4B9D4122228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E1D46E-29C6-4C86-9936-B6C36451B54F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91C954E-3030-4B0D-8F3D-BF0193E4A6D4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BCA8394-9781-426C-8C5B-55ED2DB9DEF6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7E1F24-D8BC-42D7-B9CE-FE435143BD8B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5ed6c4178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6" name="Google Shape;2486;g5ed6c4178a_0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Благодарим за внимание!</a:t>
            </a:r>
            <a:endParaRPr/>
          </a:p>
        </p:txBody>
      </p:sp>
      <p:sp>
        <p:nvSpPr>
          <p:cNvPr id="2487" name="Google Shape;2487;g5ed6c4178a_0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17E3EB-8690-4FD2-A497-21E83092AFBA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BBDAFDB-5B40-4763-B6E0-0F673E061857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9FAE79-31AC-452C-B310-2D1FDD04AA82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723691D-27E6-42C2-8F1F-3DA01093059A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8E75332-5185-4E17-B417-8FEAA23F6F7E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2DD361-1927-4C86-AB96-9B5FABA0D3BD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37645B6-CF3F-4DC6-9C8B-1293BD693A35}" type="slidenum">
              <a:rPr kumimoji="0" lang="ru-RU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2505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84943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58029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45757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67038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60548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18115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17614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64318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912" name="Google Shape;912;p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913" name="Google Shape;913;p1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520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FEDA-822F-467E-B461-DDA3AEF62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53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4274923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po-barnaul.ru/acting/co/ou-prived.jpg" TargetMode="External"/><Relationship Id="rId13" Type="http://schemas.openxmlformats.org/officeDocument/2006/relationships/image" Target="../media/image25.jpeg"/><Relationship Id="rId3" Type="http://schemas.openxmlformats.org/officeDocument/2006/relationships/hyperlink" Target="http://www.rpo-barnaul.ru/acting/co/peredv-prived.jpg" TargetMode="External"/><Relationship Id="rId7" Type="http://schemas.openxmlformats.org/officeDocument/2006/relationships/image" Target="../media/image22.jpeg"/><Relationship Id="rId12" Type="http://schemas.openxmlformats.org/officeDocument/2006/relationships/hyperlink" Target="http://www.rpo-barnaul.ru/acting/co/peredv-uk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rpo-barnaul.ru/acting/co/ou-sheme.jpg" TargetMode="External"/><Relationship Id="rId11" Type="http://schemas.openxmlformats.org/officeDocument/2006/relationships/image" Target="../media/image24.jpeg"/><Relationship Id="rId5" Type="http://schemas.openxmlformats.org/officeDocument/2006/relationships/image" Target="../media/image15.jpeg"/><Relationship Id="rId10" Type="http://schemas.openxmlformats.org/officeDocument/2006/relationships/hyperlink" Target="http://www.rpo-barnaul.ru/acting/co/ou.jpg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www.siriuscompany.ru/static/upload/element/2/1428/1.jpg" TargetMode="External"/><Relationship Id="rId7" Type="http://schemas.openxmlformats.org/officeDocument/2006/relationships/hyperlink" Target="http://pozsamara.ru/components/com_virtuemart/shop_image/product/d0b5090e88711f71222e576a8d633d17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hyperlink" Target="http://www.pozhsnabnn.ru/components/com_virtuemart/shop_image/product/_________________4cb4440c518e0.jpg" TargetMode="External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openxmlformats.org/officeDocument/2006/relationships/hyperlink" Target="http://pskom.ru/d/51547/d/1643010_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po-barnaul.ru/acting/air/ovp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jpeg"/><Relationship Id="rId4" Type="http://schemas.openxmlformats.org/officeDocument/2006/relationships/hyperlink" Target="http://www.rpo-barnaul.ru/acting/air/ovp-prived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5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pozh.ru/admin/images/goods/16_large.gif" TargetMode="External"/><Relationship Id="rId13" Type="http://schemas.openxmlformats.org/officeDocument/2006/relationships/image" Target="../media/image8.jpeg"/><Relationship Id="rId1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hyperlink" Target="http://connect-s.ru/images/tov/ti23040.jpg" TargetMode="Externa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pozhsnabnn.ru/components/com_virtuemart/shop_image/product/_________________4cc46057807f6.gif" TargetMode="Externa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5" Type="http://schemas.openxmlformats.org/officeDocument/2006/relationships/image" Target="../media/image10.jpeg"/><Relationship Id="rId10" Type="http://schemas.openxmlformats.org/officeDocument/2006/relationships/hyperlink" Target="http://www.voborote.ru/Picture.ashx?id=74341" TargetMode="External"/><Relationship Id="rId19" Type="http://schemas.openxmlformats.org/officeDocument/2006/relationships/image" Target="../media/image14.jpeg"/><Relationship Id="rId4" Type="http://schemas.openxmlformats.org/officeDocument/2006/relationships/hyperlink" Target="http://www.pozhsnabnn.ru/components/com_virtuemart/shop_image/product/_________________4cc46a07a15a3.jpg" TargetMode="External"/><Relationship Id="rId9" Type="http://schemas.openxmlformats.org/officeDocument/2006/relationships/image" Target="../media/image6.jpeg"/><Relationship Id="rId1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5/01/02/17/41/firefighters-586831_1280.jpg"/>
          <p:cNvPicPr>
            <a:picLocks noChangeAspect="1" noChangeArrowheads="1"/>
          </p:cNvPicPr>
          <p:nvPr/>
        </p:nvPicPr>
        <p:blipFill>
          <a:blip r:embed="rId3"/>
          <a:srcRect t="9632"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12" name="Google Shape;2493;p2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709879" y="215659"/>
            <a:ext cx="8774431" cy="2823376"/>
          </a:xfrm>
        </p:spPr>
        <p:txBody>
          <a:bodyPr/>
          <a:lstStyle/>
          <a:p>
            <a:pPr algn="ctr" eaLnBrk="1" hangingPunct="1"/>
            <a:r>
              <a:rPr lang="ru-RU" sz="4400" b="1" dirty="0"/>
              <a:t>Безопасность жизнедеятельности </a:t>
            </a:r>
            <a:br>
              <a:rPr lang="ru-RU" sz="4400" b="1" dirty="0"/>
            </a:br>
            <a:r>
              <a:rPr lang="ru-RU" sz="4400" b="1" dirty="0"/>
              <a:t>в химической промышленности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34717" y="3078164"/>
            <a:ext cx="1708031" cy="534612"/>
          </a:xfrm>
        </p:spPr>
        <p:txBody>
          <a:bodyPr rtlCol="0" anchor="ctr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/>
              <a:t>Лекция 11</a:t>
            </a:r>
            <a:endParaRPr lang="ru-RU" sz="2800" b="1" dirty="0"/>
          </a:p>
        </p:txBody>
      </p:sp>
      <p:sp>
        <p:nvSpPr>
          <p:cNvPr id="1579" name="Google Shape;1579;p218"/>
          <p:cNvSpPr/>
          <p:nvPr/>
        </p:nvSpPr>
        <p:spPr>
          <a:xfrm flipV="1">
            <a:off x="888889" y="3871057"/>
            <a:ext cx="10360447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rgbClr val="73B5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F991B-8756-4428-8FD7-6896CDE43CB9}"/>
              </a:ext>
            </a:extLst>
          </p:cNvPr>
          <p:cNvSpPr txBox="1"/>
          <p:nvPr/>
        </p:nvSpPr>
        <p:spPr>
          <a:xfrm>
            <a:off x="2457867" y="4236260"/>
            <a:ext cx="732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Пожаротушение</a:t>
            </a:r>
          </a:p>
        </p:txBody>
      </p:sp>
      <p:sp>
        <p:nvSpPr>
          <p:cNvPr id="7" name="Google Shape;1579;p218">
            <a:extLst>
              <a:ext uri="{FF2B5EF4-FFF2-40B4-BE49-F238E27FC236}">
                <a16:creationId xmlns:a16="http://schemas.microsoft.com/office/drawing/2014/main" id="{FF1E16BC-E3F6-44ED-829B-BAA12E80F8D6}"/>
              </a:ext>
            </a:extLst>
          </p:cNvPr>
          <p:cNvSpPr/>
          <p:nvPr/>
        </p:nvSpPr>
        <p:spPr>
          <a:xfrm>
            <a:off x="2354943" y="6515218"/>
            <a:ext cx="7482116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rgbClr val="73B5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83419" y="5869256"/>
            <a:ext cx="35312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ru-RU" sz="1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доцент кафедры ТСБ, к.т.н.</a:t>
            </a:r>
          </a:p>
          <a:p>
            <a:pPr lvl="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ru-RU" sz="1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Шушпанов Александр Николаевич</a:t>
            </a:r>
            <a:endParaRPr lang="ru-RU" sz="1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640D68-BBB1-C204-4469-0DA107C896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</a:t>
            </a:fld>
            <a:endParaRPr lang="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52"/>
            <a:ext cx="12192000" cy="76698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>
                  <a:solidFill>
                    <a:srgbClr val="FFFF00"/>
                  </a:solidFill>
                </a:ln>
                <a:blipFill>
                  <a:blip r:embed="rId3"/>
                  <a:tile tx="0" ty="0" sx="100000" sy="100000" flip="none" algn="tl"/>
                </a:blip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445" y="142852"/>
            <a:ext cx="1036915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Классификация огнетушителей</a:t>
            </a:r>
          </a:p>
        </p:txBody>
      </p:sp>
      <p:sp>
        <p:nvSpPr>
          <p:cNvPr id="35844" name="TextBox 27"/>
          <p:cNvSpPr txBox="1">
            <a:spLocks noChangeArrowheads="1"/>
          </p:cNvSpPr>
          <p:nvPr/>
        </p:nvSpPr>
        <p:spPr bwMode="auto">
          <a:xfrm>
            <a:off x="239185" y="857250"/>
            <a:ext cx="11618383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	В</a:t>
            </a: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</a:t>
            </a:r>
            <a:r>
              <a:rPr kumimoji="0" lang="ru-RU" sz="2200" b="0" i="1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закачных 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огнетушителях огнетушащее вещество вытесняется под действием энергии сжатого газа, закаченного в корпус огнетушителя, или под давлением собственных паров.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	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В</a:t>
            </a: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огнетушителях </a:t>
            </a:r>
            <a:r>
              <a:rPr kumimoji="0" lang="ru-RU" sz="2200" b="0" i="1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с баллоном сжатого газа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, огнетушащее вещество вытесняется сжатым газом, содержащимся в баллоне, расположенном внутри корпуса огнетушителя или снаружи.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	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В огнетушителях с </a:t>
            </a:r>
            <a:r>
              <a:rPr kumimoji="0" lang="ru-RU" sz="2200" b="0" i="1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газогенерирующим элементом,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огнетушащее вещество вытесняется газом, выделяющимся в ходе химической реакции между компонентами заряда генерирующего элемента.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	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По способу доставки к очагу пожара подразделяются на </a:t>
            </a: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переносные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(до 20 кг.) и </a:t>
            </a: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передвижные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(более 20 кг.).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	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По величине рабочего давления подразделяют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c</a:t>
            </a: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я на: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</a:t>
            </a: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низкого давления (рабочее давление ≤ 2,5 МПа при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t</a:t>
            </a: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20°С);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высокого давления (рабочее давление выше 2,5 МПа при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t</a:t>
            </a:r>
            <a:r>
              <a:rPr kumimoji="0" lang="ru-RU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20°С).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58E74D6-6B7A-A404-A790-A30B798CC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10</a:t>
            </a:fld>
            <a:endParaRPr lang="ru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1" y="142852"/>
            <a:ext cx="10953827" cy="62413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ln>
                  <a:solidFill>
                    <a:srgbClr val="FFFF00"/>
                  </a:solidFill>
                </a:ln>
                <a:blipFill>
                  <a:blip r:embed="rId3"/>
                  <a:tile tx="0" ty="0" sx="100000" sy="100000" flip="none" algn="tl"/>
                </a:blip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424" y="142853"/>
            <a:ext cx="1036915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ПОРОШКОВЫЕ ОГНЕТУШИТЕЛИ</a:t>
            </a:r>
          </a:p>
        </p:txBody>
      </p:sp>
      <p:pic>
        <p:nvPicPr>
          <p:cNvPr id="38916" name="Picture 2" descr="Огнетушитель ОП-5 (з) (А, В, С)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1" y="3357564"/>
            <a:ext cx="21717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912285" y="5732464"/>
            <a:ext cx="153458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ОП-5(3)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9185" y="785813"/>
            <a:ext cx="11618383" cy="26782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СЛЕДУЕТ ОБРАТИТЬ ВНИМАНИЕ НА ТО, ЧТО В САМОМ НАЧАЛЕ ТУШЕНИЯ НЕЛЬЗЯ СЛИШКОМ БЛИЗКО ПОДХОДИТЬ К ОЧАГУ ПОЖАРА, ТАК КАК ИЗ-ЗА ВЫСОКОЙ СКОРОСТИ ПОРОШКОВОЙ СТРУИ ПРОИСХОДИТ СИЛЬНЫЙ ПОДСОС (ЭЖЕКЦИЯ) ВОЗДУХА, КОТОРЫЙ ТОЛЬКО РАЗДУВАЕТ ПЛАМЯ НАД ОЧАГОМ. КРОМЕ ТОГО, ПРИ ТУШЕНИИ С МАЛОГО РАССТОЯНИЯ МОЖЕТ ПРОИЗОЙТИ РАЗБРАСЫВАНИЕ ИЛИ РАЗБРЫЗГИВАНИЯ ГОРЯЩИХ МАТЕРИАЛОВ МОЩНОЙ СТРУЕЙ ПОРОШКА, ЧТО ПРИВЕДЕТ НЕ К ТУШЕНИЮ, А К УВЕЛИЧЕНИЮ ПЛОЩАДИ ОЧАГА ПОЖАРА. ПОЭТОМУ ПРИ ВЫБОРЕ ПОРОШКОВЫХ ОГНЕТУШИТЕЛЕЙ НЕОБХОДИМО УЧИТЫВАТЬ УСЛОВИЯ ТУШЕНИЯ ПОЖАРА.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919" name="Picture 6" descr="Огнетушитель порошковый ОП-8 (г)АВ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9484" y="3716339"/>
            <a:ext cx="3003549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3888318" y="5732464"/>
            <a:ext cx="153458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ОП-8(Г)</a:t>
            </a:r>
          </a:p>
        </p:txBody>
      </p:sp>
      <p:pic>
        <p:nvPicPr>
          <p:cNvPr id="38921" name="Picture 8" descr="Огнетушитель порошковый передвижной ОП-50 (з) АВС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71734" y="3716339"/>
            <a:ext cx="182456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10"/>
          <p:cNvSpPr txBox="1">
            <a:spLocks noChangeArrowheads="1"/>
          </p:cNvSpPr>
          <p:nvPr/>
        </p:nvSpPr>
        <p:spPr bwMode="auto">
          <a:xfrm>
            <a:off x="6769100" y="5732464"/>
            <a:ext cx="1534584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ОП-50(З)</a:t>
            </a:r>
          </a:p>
        </p:txBody>
      </p:sp>
      <p:sp>
        <p:nvSpPr>
          <p:cNvPr id="38923" name="TextBox 11"/>
          <p:cNvSpPr txBox="1">
            <a:spLocks noChangeArrowheads="1"/>
          </p:cNvSpPr>
          <p:nvPr/>
        </p:nvSpPr>
        <p:spPr bwMode="auto">
          <a:xfrm>
            <a:off x="9745133" y="5732464"/>
            <a:ext cx="1684867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ОП-100(З)</a:t>
            </a:r>
          </a:p>
        </p:txBody>
      </p:sp>
      <p:pic>
        <p:nvPicPr>
          <p:cNvPr id="38924" name="Picture 10" descr="Огнетушитель ОП-100 (з) (А, В. С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57267" y="3644901"/>
            <a:ext cx="21717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5EFBCE6-5453-93F6-2C65-CE3FB61378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11</a:t>
            </a:fld>
            <a:endParaRPr lang="ru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4175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Тушение порошками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836613"/>
            <a:ext cx="10972800" cy="5289550"/>
          </a:xfrm>
        </p:spPr>
        <p:txBody>
          <a:bodyPr/>
          <a:lstStyle/>
          <a:p>
            <a:pPr eaLnBrk="1" hangingPunct="1"/>
            <a:r>
              <a:rPr lang="ru-RU" sz="2800"/>
              <a:t>Огнетушащие порошки представляют собой мелко измельченные минеральные соли с различными добавками, препятствующим слеживаемости и комкованию. </a:t>
            </a:r>
          </a:p>
          <a:p>
            <a:pPr eaLnBrk="1" hangingPunct="1"/>
            <a:r>
              <a:rPr lang="ru-RU" sz="2800"/>
              <a:t>Преимущества:</a:t>
            </a:r>
          </a:p>
          <a:p>
            <a:pPr eaLnBrk="1" hangingPunct="1"/>
            <a:r>
              <a:rPr lang="ru-RU" sz="2800"/>
              <a:t>- высокая огнетушащая способность (выше, чем у галогенуглеводородов);</a:t>
            </a:r>
          </a:p>
          <a:p>
            <a:pPr eaLnBrk="1" hangingPunct="1"/>
            <a:r>
              <a:rPr lang="ru-RU" sz="2800"/>
              <a:t>- универсальность применения;</a:t>
            </a:r>
          </a:p>
          <a:p>
            <a:pPr eaLnBrk="1" hangingPunct="1"/>
            <a:r>
              <a:rPr lang="ru-RU" sz="2800"/>
              <a:t>- возможность применения разных способов пожаротушения, предупреждения (флегматизации) и подавления взрыва.</a:t>
            </a:r>
          </a:p>
          <a:p>
            <a:pPr eaLnBrk="1" hangingPunct="1"/>
            <a:endParaRPr lang="ru-RU" sz="280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5346DD-2FD9-C66E-97CD-3F2EE5C327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12</a:t>
            </a:fld>
            <a:endParaRPr lang="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/>
              <a:t>Модуль порошкового огнетушения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908050"/>
            <a:ext cx="10972800" cy="5689600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B1C79F8-77D8-8114-2DAA-D261BA87FA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13</a:t>
            </a:fld>
            <a:endParaRPr lang="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9"/>
            <a:ext cx="10670117" cy="777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/>
              <a:t>Эффект тушения пожаров порошковыми составами можно объяснить действием таких факторов как: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609601" y="1600200"/>
            <a:ext cx="11055351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/>
              <a:t>- </a:t>
            </a:r>
            <a:r>
              <a:rPr lang="ru-RU" sz="2600" b="1"/>
              <a:t>разбавление горючей среды газообразными продуктами разложения порошка или непосредственно порошковым облаком;</a:t>
            </a:r>
            <a:br>
              <a:rPr lang="ru-RU" sz="2600" b="1"/>
            </a:br>
            <a:r>
              <a:rPr lang="ru-RU" sz="2600" b="1"/>
              <a:t>- охлаждение зоны горения в результате затрат тепла на нагрев частиц порошка, их частичное испарение и разложение в пламени;</a:t>
            </a:r>
            <a:br>
              <a:rPr lang="ru-RU" sz="2600" b="1"/>
            </a:br>
            <a:r>
              <a:rPr lang="ru-RU" sz="2600" b="1"/>
              <a:t>- эффект огнепреграждения, достигаемый при прохождении пламени через узкие каналы;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b="1"/>
              <a:t>- ингибирование химических реакций, обусловливающих развитие процесса горения, газообразными продуктами испарения и разложения порошков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091B178-EC65-23DB-B40B-C0A0D7B9D1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14</a:t>
            </a:fld>
            <a:endParaRPr lang="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403" y="1340768"/>
            <a:ext cx="10753195" cy="52322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solidFill>
                    <a:srgbClr val="9D90A0">
                      <a:lumMod val="75000"/>
                    </a:srgbClr>
                  </a:solidFill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НЕДОСТАТКИ ПОРОШКОВЫХ ОГНЕТУШИТЕЛЕЙ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668" y="2276476"/>
            <a:ext cx="10657417" cy="46196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68" y="3644900"/>
            <a:ext cx="10657417" cy="46196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668" y="4868863"/>
            <a:ext cx="10657417" cy="4619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719667" y="2133600"/>
            <a:ext cx="10847917" cy="11509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отсутствие при тушении охлаждающего эффекта, что может привести к повторному самовоспламенению уже потушенного горючего от нагретых поверхностей;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719667" y="3429000"/>
            <a:ext cx="10847917" cy="7207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непригодность для тушения тлеющих материалов;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719667" y="4292600"/>
            <a:ext cx="10847917" cy="165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сложность тушения пожара из-за резкого ухудшения видимости очага и эвакуационных выходов (особенно в помещениях небольшого объема), значительной отдачи от струи при работе с передвижными закачными огнетушителями;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2C1672-9E4F-56F2-CDF3-49B9B61405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15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19668" y="1557339"/>
            <a:ext cx="10657417" cy="4603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68" y="2636838"/>
            <a:ext cx="10657417" cy="4619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668" y="3716338"/>
            <a:ext cx="10657417" cy="4619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668" y="4868863"/>
            <a:ext cx="10657417" cy="4619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719667" y="1484314"/>
            <a:ext cx="10847917" cy="865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опасность для здоровья людей ввиду образования порошкового облака в процессе тушения;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719667" y="2492375"/>
            <a:ext cx="10847917" cy="865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нанесение ущерба оборудованию и материалам из-за значительного загрязнения порошком поверхностей;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719667" y="3500439"/>
            <a:ext cx="10847917" cy="10810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возможность отказов в работе вследствие образования пробок из-за способности к комкованию и слеживанию порошков при хранении;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719667" y="4724401"/>
            <a:ext cx="10847917" cy="13684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возможность появления разрядов статического электричества при работе порошковых огнетушителей с насадком, выполненным из полимерных материалов, что сужает область их применения.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5413" y="1052736"/>
            <a:ext cx="10657184" cy="37920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solidFill>
                    <a:srgbClr val="9D90A0">
                      <a:lumMod val="75000"/>
                    </a:srgbClr>
                  </a:solidFill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НЕДОСТАТКИ ПОРОШКОВЫХ ОГНЕТУШИТЕЛЕЙ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3F25BB-2A6D-B31D-5A7A-C0361B6D79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16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ъект 2"/>
          <p:cNvSpPr>
            <a:spLocks noGrp="1"/>
          </p:cNvSpPr>
          <p:nvPr>
            <p:ph idx="1"/>
          </p:nvPr>
        </p:nvSpPr>
        <p:spPr>
          <a:xfrm>
            <a:off x="0" y="1412875"/>
            <a:ext cx="11811000" cy="4643438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sz="2000"/>
              <a:t>	         Углекислотные огнетушители в меньшей степени обладают недостатками, перечисленными для порошковых огнетушителей, однако имеют меньшую огнетушащую эффективность и существенно большую стоимость. Огнетушащая концентрация диоксида углерода составляет от 20 до 40%. Нормативная величина расхода диоксида углерода при объемном тушении составляет 0,7кг на 1 м³ защищаемого помещения. Наибольшее применение такие огнетушители нашли для тушения пожаров в электроустановках, находящихся под напряжение до 10000 В, в музеях, архивах, библиотеках.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000"/>
              <a:t>	         Углекислотные огнетушители в зависимости от содержания паров воды в заряде выпускаются для работы в диапазоне температур от -20 до +50°С и тушения электроустановок, находящихся под напряжением до 1000 В или для работы в диапазоне температур от -40 до +50°С и тушения электроустановок, находящихся под напряжением до 10000В.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4" y="620689"/>
            <a:ext cx="10369152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УГЛЕКИСЛОТНЫЕ ОГНЕТУШИТЕЛИ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346B310-405E-A71E-25B3-E2350E6A88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17</a:t>
            </a:fld>
            <a:endParaRPr lang="ru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4" descr="Картинка 1571 из 272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4" y="5084764"/>
            <a:ext cx="550703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666875" y="1196976"/>
            <a:ext cx="8858250" cy="48037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/>
              <a:t>	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431704" y="116632"/>
            <a:ext cx="5292080" cy="47895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itchFamily="34" charset="0"/>
                <a:ea typeface="+mj-ea"/>
                <a:cs typeface="Arial"/>
                <a:sym typeface="Arial"/>
              </a:rPr>
              <a:t>ОГНЕТУШИТЕЛИ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7728" y="548681"/>
            <a:ext cx="489654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5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УГЛЕКИСЛОТНЫЕ ОГНЕТУШИТЕЛИ</a:t>
            </a:r>
          </a:p>
        </p:txBody>
      </p:sp>
      <p:pic>
        <p:nvPicPr>
          <p:cNvPr id="41990" name="Picture 4" descr="Картинка 69 из 13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28025" y="765175"/>
            <a:ext cx="20955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 descr="Картинка 94 из 134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76" y="3429001"/>
            <a:ext cx="55911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1992313" y="981075"/>
            <a:ext cx="2381250" cy="2394924"/>
            <a:chOff x="251520" y="1268760"/>
            <a:chExt cx="2381250" cy="2396060"/>
          </a:xfrm>
        </p:grpSpPr>
        <p:pic>
          <p:nvPicPr>
            <p:cNvPr id="41996" name="Picture 6" descr="Картинка 73 из 134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1520" y="1268760"/>
              <a:ext cx="2381250" cy="2057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7" name="TextBox 9"/>
            <p:cNvSpPr txBox="1">
              <a:spLocks noChangeArrowheads="1"/>
            </p:cNvSpPr>
            <p:nvPr/>
          </p:nvSpPr>
          <p:spPr bwMode="auto">
            <a:xfrm>
              <a:off x="539552" y="3284984"/>
              <a:ext cx="1944216" cy="379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ручные</a:t>
              </a:r>
            </a:p>
          </p:txBody>
        </p:sp>
      </p:grpSp>
      <p:grpSp>
        <p:nvGrpSpPr>
          <p:cNvPr id="3" name="Группа 14"/>
          <p:cNvGrpSpPr>
            <a:grpSpLocks/>
          </p:cNvGrpSpPr>
          <p:nvPr/>
        </p:nvGrpSpPr>
        <p:grpSpPr bwMode="auto">
          <a:xfrm>
            <a:off x="5232400" y="981075"/>
            <a:ext cx="2381250" cy="2394924"/>
            <a:chOff x="323528" y="3717032"/>
            <a:chExt cx="2381250" cy="2396060"/>
          </a:xfrm>
        </p:grpSpPr>
        <p:pic>
          <p:nvPicPr>
            <p:cNvPr id="41994" name="Picture 12" descr="Картинка 1136 из 2727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3528" y="3717032"/>
              <a:ext cx="2381250" cy="2085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5" name="TextBox 13"/>
            <p:cNvSpPr txBox="1">
              <a:spLocks noChangeArrowheads="1"/>
            </p:cNvSpPr>
            <p:nvPr/>
          </p:nvSpPr>
          <p:spPr bwMode="auto">
            <a:xfrm>
              <a:off x="611560" y="5733256"/>
              <a:ext cx="1944216" cy="379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передвижные</a:t>
              </a:r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CC3B69-2635-1AD1-2B97-E6A369F500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18</a:t>
            </a:fld>
            <a:endParaRPr lang="ru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524000" y="188914"/>
            <a:ext cx="9144000" cy="11826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cs typeface="Arial"/>
                <a:sym typeface="Arial"/>
              </a:rPr>
              <a:t>ГАЗОВЫЕ ОГНЕТУШИТЕЛИ</a:t>
            </a:r>
            <a:br>
              <a:rPr kumimoji="0" lang="ru-RU" sz="4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ru-RU" sz="4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cs typeface="Arial"/>
                <a:sym typeface="Arial"/>
              </a:rPr>
              <a:t>(ОУ)</a:t>
            </a:r>
            <a:endParaRPr kumimoji="0" lang="ru-RU" sz="4400" b="0" i="0" u="none" strike="noStrike" kern="0" cap="none" spc="0" normalizeH="0" baseline="0" noProof="0">
              <a:ln>
                <a:noFill/>
              </a:ln>
              <a:solidFill>
                <a:srgbClr val="ACCBF9"/>
              </a:solidFill>
              <a:effectLst/>
              <a:uLnTx/>
              <a:uFillTx/>
              <a:latin typeface="Arial" charset="0"/>
              <a:cs typeface="Arial"/>
              <a:sym typeface="Arial"/>
            </a:endParaRPr>
          </a:p>
        </p:txBody>
      </p:sp>
      <p:pic>
        <p:nvPicPr>
          <p:cNvPr id="2052" name="Picture 5" descr="5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0"/>
            <a:ext cx="3733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1828800" y="2976564"/>
          <a:ext cx="8610600" cy="357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3" imgW="7871400" imgH="2306520" progId="Excel.Sheet.8">
                  <p:embed/>
                </p:oleObj>
              </mc:Choice>
              <mc:Fallback>
                <p:oleObj name="Лист" r:id="rId3" imgW="7871400" imgH="2306520" progId="Excel.Sheet.8">
                  <p:embed/>
                  <p:pic>
                    <p:nvPicPr>
                      <p:cNvPr id="184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976564"/>
                        <a:ext cx="8610600" cy="3576637"/>
                      </a:xfrm>
                      <a:prstGeom prst="rect">
                        <a:avLst/>
                      </a:prstGeom>
                      <a:noFill/>
                      <a:effectLst>
                        <a:outerShdw dist="99190" dir="2388334" algn="ctr" rotWithShape="0">
                          <a:srgbClr val="0000CC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 Box 7" descr="Мелкое конфетти"/>
          <p:cNvSpPr txBox="1">
            <a:spLocks noChangeArrowheads="1"/>
          </p:cNvSpPr>
          <p:nvPr/>
        </p:nvSpPr>
        <p:spPr bwMode="auto">
          <a:xfrm>
            <a:off x="3962400" y="1635126"/>
            <a:ext cx="6477000" cy="1292225"/>
          </a:xfrm>
          <a:prstGeom prst="rect">
            <a:avLst/>
          </a:prstGeom>
          <a:pattFill prst="smConfetti">
            <a:fgClr>
              <a:schemeClr val="tx2"/>
            </a:fgClr>
            <a:bgClr>
              <a:srgbClr val="FF0000"/>
            </a:bgClr>
          </a:patt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ACCBF9"/>
                </a:solidFill>
                <a:effectLst/>
                <a:uLnTx/>
                <a:uFillTx/>
                <a:latin typeface="AGPresquire" pitchFamily="2" charset="0"/>
                <a:cs typeface="Arial"/>
                <a:sym typeface="Arial"/>
              </a:rPr>
              <a:t>*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GPresquire" pitchFamily="2" charset="0"/>
                <a:cs typeface="Arial"/>
                <a:sym typeface="Arial"/>
              </a:rPr>
              <a:t>Углекислотные - предназначены для тушения загораний на электроустановках, небольших очагов возгорания различных материалов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ACCBF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GPresquire" pitchFamily="2" charset="0"/>
                <a:cs typeface="Arial"/>
                <a:sym typeface="Arial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ACCBF9"/>
              </a:solidFill>
              <a:effectLst/>
              <a:uLnTx/>
              <a:uFillTx/>
              <a:latin typeface="AGPresquire" pitchFamily="2" charset="0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CC9EF36-6398-FFED-0861-E3741550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FEDA-822F-467E-B461-DDA3AEF622F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2228850" y="320040"/>
            <a:ext cx="926211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Общие сведения о пожаротушении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7" name="Google Shape;2456;p265"/>
          <p:cNvSpPr/>
          <p:nvPr/>
        </p:nvSpPr>
        <p:spPr>
          <a:xfrm>
            <a:off x="333374" y="1338553"/>
            <a:ext cx="11306175" cy="432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09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Для подавления горения необходимо выполнение хотя бы одного из следующих условий: </a:t>
            </a:r>
          </a:p>
          <a:p>
            <a:pPr marL="1809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1809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1809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изоляция очага горения от воздуха или снижение концентрации кислорода разбавлением негорючими газами до значения, при котором не может происходит горение;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охлаждение очага горения ниже определенных температур;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интенсивное торможение (ингибирование) скорости химических реакций в пламени;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механический срыв пламени сильной струей воды или газа;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создание условий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огнепреграждения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т.е. таких условий при которых пламя распространяется через узкие каналы.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4734B7B-FECB-97DE-92A4-5C7C9FA403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</a:t>
            </a:fld>
            <a:endParaRPr lang="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43204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3200" dirty="0">
                <a:ln>
                  <a:solidFill>
                    <a:srgbClr val="FFFF00"/>
                  </a:solidFill>
                </a:ln>
                <a:blipFill>
                  <a:blip r:embed="rId3"/>
                  <a:tile tx="0" ty="0" sx="100000" sy="100000" flip="none" algn="tl"/>
                </a:blipFill>
              </a:rPr>
              <a:t>ОГНЕТУШИТЕЛИ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9576" y="620688"/>
            <a:ext cx="777686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ПОРОШКОВЫЕ ОГНЕТУШИТЕЛИ СО ВСТРОЕННЫМ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ГАЗОВЫМ ИСТОЧНИКОМ ДАВЛЕНИЯ</a:t>
            </a:r>
          </a:p>
        </p:txBody>
      </p:sp>
      <p:pic>
        <p:nvPicPr>
          <p:cNvPr id="3" name="Picture 2" descr="http://www.0-1.ru/articles/extinguishers/6-2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163" y="1484314"/>
            <a:ext cx="2686050" cy="280987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2052" name="Picture 4" descr="http://www.0-1.ru/articles/extinguishers/6-2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350" y="1557339"/>
            <a:ext cx="2736850" cy="275907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46086" name="Picture 6" descr="http://www.0-1.ru/articles/extinguishers/3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5914" y="4508501"/>
            <a:ext cx="67532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40DFF-D263-CAA3-6C7B-16193822C2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20</a:t>
            </a:fld>
            <a:endParaRPr lang="ru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403" y="1340768"/>
            <a:ext cx="10753195" cy="52322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solidFill>
                    <a:srgbClr val="9D90A0">
                      <a:lumMod val="75000"/>
                    </a:srgbClr>
                  </a:solidFill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НЕДОСТАТКИ УГЛЕКИСЛОТНЫХ ОГНЕТУШИТЕЛЕЙ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668" y="2276476"/>
            <a:ext cx="10657417" cy="46196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68" y="3644900"/>
            <a:ext cx="10657417" cy="46196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668" y="4868863"/>
            <a:ext cx="10657417" cy="4619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719667" y="2060576"/>
            <a:ext cx="10847917" cy="7921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при огнетушащих концентрациях опасны для здоровья людей;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719667" y="3068639"/>
            <a:ext cx="10847917" cy="1584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возможность появления значительных тепловых напряжений в конструкциях при воздействии на них огнетушащего вещества с относительно низкой минусовой температурой и в результате потеря ими несущей способности;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719667" y="4868864"/>
            <a:ext cx="10847917" cy="10810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b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возможность появления разрядов статического электричества на раструбе при выходе огнетушащего состава из огнетушителя;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50D0DF8-4969-AC5E-7D0D-59A56282C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21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403" y="1196752"/>
            <a:ext cx="10753195" cy="52322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solidFill>
                    <a:srgbClr val="9D90A0">
                      <a:lumMod val="75000"/>
                    </a:srgbClr>
                  </a:solidFill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НЕДОСТАТКИ УГЛЕКИСЛОТНЫХ ОГНЕТУШИТЕЛЕЙ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668" y="1989138"/>
            <a:ext cx="10657417" cy="4619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68" y="2997201"/>
            <a:ext cx="10657417" cy="46196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719667" y="1844676"/>
            <a:ext cx="10847917" cy="7921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опасность обморожения при соприкосновении с металлическими деталями огнетушителя или струей;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719667" y="2781301"/>
            <a:ext cx="10847917" cy="10080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endParaRPr kumimoji="0" lang="ru-RU" sz="5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сильная зависимость интенсивности выхода огнетушащего вещества от температуры окружающей среды;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pic>
        <p:nvPicPr>
          <p:cNvPr id="47113" name="Picture 2" descr="Картинка 8 из 796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0151" y="3860801"/>
            <a:ext cx="1733549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Box 9"/>
          <p:cNvSpPr txBox="1">
            <a:spLocks noChangeArrowheads="1"/>
          </p:cNvSpPr>
          <p:nvPr/>
        </p:nvSpPr>
        <p:spPr bwMode="auto">
          <a:xfrm>
            <a:off x="1678517" y="5661025"/>
            <a:ext cx="1346200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ОУ -2</a:t>
            </a:r>
          </a:p>
        </p:txBody>
      </p:sp>
      <p:pic>
        <p:nvPicPr>
          <p:cNvPr id="47115" name="Picture 4" descr="Картинка 12 из 69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12585" y="3933825"/>
            <a:ext cx="24003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Box 11"/>
          <p:cNvSpPr txBox="1">
            <a:spLocks noChangeArrowheads="1"/>
          </p:cNvSpPr>
          <p:nvPr/>
        </p:nvSpPr>
        <p:spPr bwMode="auto">
          <a:xfrm>
            <a:off x="3983567" y="5661025"/>
            <a:ext cx="1344084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ОУ-5</a:t>
            </a:r>
          </a:p>
        </p:txBody>
      </p:sp>
      <p:pic>
        <p:nvPicPr>
          <p:cNvPr id="47117" name="Picture 6" descr="Картинка 18 из 368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9785" y="3860801"/>
            <a:ext cx="161078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8" name="TextBox 15"/>
          <p:cNvSpPr txBox="1">
            <a:spLocks noChangeArrowheads="1"/>
          </p:cNvSpPr>
          <p:nvPr/>
        </p:nvSpPr>
        <p:spPr bwMode="auto">
          <a:xfrm>
            <a:off x="6479117" y="5661025"/>
            <a:ext cx="134408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ОУ-10</a:t>
            </a:r>
          </a:p>
        </p:txBody>
      </p:sp>
      <p:pic>
        <p:nvPicPr>
          <p:cNvPr id="47119" name="Picture 8" descr="Картинка 6 из 249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784167" y="3933825"/>
            <a:ext cx="172931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0" name="TextBox 16"/>
          <p:cNvSpPr txBox="1">
            <a:spLocks noChangeArrowheads="1"/>
          </p:cNvSpPr>
          <p:nvPr/>
        </p:nvSpPr>
        <p:spPr bwMode="auto">
          <a:xfrm>
            <a:off x="9072034" y="5661025"/>
            <a:ext cx="1344084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ОУ-80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222935-4778-9EB3-7589-6B9EFDA2CC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22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14725" y="1"/>
            <a:ext cx="8082492" cy="765175"/>
          </a:xfrm>
        </p:spPr>
        <p:txBody>
          <a:bodyPr/>
          <a:lstStyle/>
          <a:p>
            <a:pPr eaLnBrk="1" hangingPunct="1"/>
            <a:r>
              <a:rPr lang="ru-RU" sz="4000" dirty="0"/>
              <a:t>Тушение пенами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836613"/>
            <a:ext cx="10972800" cy="230663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/>
              <a:t>Пена </a:t>
            </a:r>
            <a:r>
              <a:rPr lang="ru-RU" dirty="0"/>
              <a:t>– огнетушащий состав, наиболее широко применяемый при пожаротушении на предприятиях химической, нефтехимической и нефтеперерабатывающей промышленности, представляет собой коллоидную систему, состоящую из пузырьков газа, окруженных пленками жидкости.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dirty="0"/>
              <a:t>Применяют для тушения твердых и жидких веществ, не вступающих во взаимодействие с водой.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E637D4-AE94-D284-B047-F06382730A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23</a:t>
            </a:fld>
            <a:endParaRPr lang="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Картинка 99 из 66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36884" t="27603"/>
          <a:stretch>
            <a:fillRect/>
          </a:stretch>
        </p:blipFill>
        <p:spPr bwMode="auto">
          <a:xfrm>
            <a:off x="6191252" y="1268413"/>
            <a:ext cx="571923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20689"/>
            <a:ext cx="1219200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5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ВОЗДУШНО-ПЕННЫЕ (ОВП) И ВОЗДУШНО-ЭМУЛЬСИОННЫЕ ОГНЕТУШИТЕЛИ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350" y="1124745"/>
            <a:ext cx="480053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 w="18000">
                  <a:solidFill>
                    <a:srgbClr val="629DD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/>
                <a:uLnTx/>
                <a:uFillTx/>
                <a:latin typeface="Arial"/>
                <a:cs typeface="Arial"/>
                <a:sym typeface="Arial"/>
              </a:rPr>
              <a:t>Предназначены: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9184" y="1700213"/>
            <a:ext cx="5664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Для тушения пожаров и загораний твердых веществ и материалов, ЛВЖ, ГЖ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9350" y="3068961"/>
            <a:ext cx="480053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 w="18000">
                  <a:solidFill>
                    <a:srgbClr val="629DD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/>
                <a:uLnTx/>
                <a:uFillTx/>
                <a:latin typeface="Arial"/>
                <a:cs typeface="Arial"/>
                <a:sym typeface="Arial"/>
              </a:rPr>
              <a:t>Запрещается: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39184" y="3789364"/>
            <a:ext cx="566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Тушить щелочные металлы; вещества, горение которых происходит без доступа воздуха; электроустановки под напряжением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756A0D1-3A5E-316E-FAA2-25608F79ED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24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20689"/>
            <a:ext cx="1219200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ВОЗДУШНО-ПЕННЫЕ И ВОЗДУШНО-ЭМУЛЬСИОННЫЕ ОГНЕТУШИТЕЛИ</a:t>
            </a:r>
          </a:p>
        </p:txBody>
      </p:sp>
      <p:pic>
        <p:nvPicPr>
          <p:cNvPr id="51204" name="Picture 2" descr="C:\Documents and Settings\qwe\Мои документы\Мои рисунки\Изображения\ПБ\Воздушно-пенный огнетушител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1" y="1412875"/>
            <a:ext cx="46990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0" y="1268761"/>
            <a:ext cx="556861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 w="18000">
                  <a:solidFill>
                    <a:srgbClr val="629DD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Принцип действия.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00751" y="1916113"/>
            <a:ext cx="595206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Раствор пенообразователя вытесняется избыточным давлением рабочего газа (воздух, азот, СО₂). При срабатывании запорно-пускового устройства прокалывается заглушка баллона с газом, и раствор выдавливается через каналы и сифонную трубку. В насадке он перемешивается с засасываемым воздухом, образуя пену, которая охлаждает горящее вещество и изолирует его от кислорода.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CF1351F-07A2-DC56-6863-5E041227FB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25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60351"/>
            <a:ext cx="10972800" cy="5865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/>
              <a:t>Огнетушащие свойства</a:t>
            </a:r>
            <a:r>
              <a:rPr lang="ru-RU" sz="2800"/>
              <a:t> пены обусловлены прежде всего ее изолирующим действием, т.е. способностью препятствовать прохождению в зону пламени горючих паров.</a:t>
            </a:r>
          </a:p>
          <a:p>
            <a:pPr eaLnBrk="1" hangingPunct="1">
              <a:lnSpc>
                <a:spcPct val="80000"/>
              </a:lnSpc>
            </a:pPr>
            <a:r>
              <a:rPr lang="ru-RU" sz="2800"/>
              <a:t>Огнетушащие свойства пены определяются ее: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/>
              <a:t>Кратностью</a:t>
            </a:r>
            <a:r>
              <a:rPr lang="ru-RU" sz="2800"/>
              <a:t> – это отношение объема пены к объему жидкой фазы (или к объему раствора, из которого она образована).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/>
              <a:t>Стойкостью</a:t>
            </a:r>
            <a:r>
              <a:rPr lang="ru-RU" sz="2800"/>
              <a:t> – сопротивляемостью процессу разрушения и оцениваемой продолжительностью выделения из пены 50% жидкой среды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/>
              <a:t>Дисперсностью</a:t>
            </a:r>
            <a:r>
              <a:rPr lang="ru-RU" sz="2800"/>
              <a:t> – величиной, обратно пропорциональной размерам пузырьков.</a:t>
            </a:r>
          </a:p>
          <a:p>
            <a:pPr eaLnBrk="1" hangingPunct="1">
              <a:lnSpc>
                <a:spcPct val="80000"/>
              </a:lnSpc>
            </a:pPr>
            <a:endParaRPr lang="ru-RU" sz="280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3AC31D-9EA0-4BA6-C0FA-D8544A6AC7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26</a:t>
            </a:fld>
            <a:endParaRPr lang="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/>
              <a:t>В зависимости от </a:t>
            </a:r>
            <a:r>
              <a:rPr lang="ru-RU" sz="2800" b="1" dirty="0"/>
              <a:t>способа</a:t>
            </a:r>
            <a:r>
              <a:rPr lang="ru-RU" sz="2800" dirty="0"/>
              <a:t> и </a:t>
            </a:r>
            <a:r>
              <a:rPr lang="ru-RU" sz="2800" b="1" dirty="0"/>
              <a:t>условий </a:t>
            </a:r>
            <a:r>
              <a:rPr lang="ru-RU" sz="2800" dirty="0"/>
              <a:t>получения огнетушащую пену подразделяют на химическую и воздушно-химическую различной кратности.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624417" y="1844676"/>
            <a:ext cx="10972800" cy="4525963"/>
          </a:xfrm>
        </p:spPr>
        <p:txBody>
          <a:bodyPr/>
          <a:lstStyle/>
          <a:p>
            <a:pPr algn="just" eaLnBrk="1" hangingPunct="1"/>
            <a:r>
              <a:rPr lang="ru-RU" sz="2800" b="1" dirty="0"/>
              <a:t>Химическая пена</a:t>
            </a:r>
            <a:r>
              <a:rPr lang="ru-RU" sz="2800" dirty="0"/>
              <a:t> образуется при взаимодействии растворов кислот и щелочей в присутствии пенообразующего вещества и представляет собой концентрированную эмульсию диоксида углерода в водном растворе минеральных солей, содержащем пенообразующее вещество.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E154CE-B562-E0B2-F145-B25819A16B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27</a:t>
            </a:fld>
            <a:endParaRPr lang="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idx="1"/>
          </p:nvPr>
        </p:nvSpPr>
        <p:spPr>
          <a:xfrm>
            <a:off x="295275" y="495300"/>
            <a:ext cx="3933825" cy="2019300"/>
          </a:xfrm>
        </p:spPr>
        <p:txBody>
          <a:bodyPr/>
          <a:lstStyle/>
          <a:p>
            <a:pPr eaLnBrk="1" hangingPunct="1"/>
            <a:r>
              <a:rPr lang="ru-RU" b="1" dirty="0"/>
              <a:t>Воздушно-механическая пена</a:t>
            </a:r>
            <a:r>
              <a:rPr lang="ru-RU" dirty="0"/>
              <a:t> подразделяется на </a:t>
            </a:r>
            <a:r>
              <a:rPr lang="ru-RU" b="1" i="1" dirty="0" err="1"/>
              <a:t>низкократную</a:t>
            </a:r>
            <a:r>
              <a:rPr lang="ru-RU" dirty="0"/>
              <a:t> (кратность</a:t>
            </a:r>
            <a:r>
              <a:rPr lang="en-US" dirty="0"/>
              <a:t> 2-30</a:t>
            </a:r>
            <a:r>
              <a:rPr lang="ru-RU" dirty="0"/>
              <a:t>), </a:t>
            </a:r>
            <a:r>
              <a:rPr lang="ru-RU" b="1" i="1" dirty="0" err="1"/>
              <a:t>среднекратную</a:t>
            </a:r>
            <a:r>
              <a:rPr lang="ru-RU" dirty="0"/>
              <a:t> (кратность 30 - 200), </a:t>
            </a:r>
            <a:r>
              <a:rPr lang="ru-RU" b="1" i="1" dirty="0" err="1"/>
              <a:t>высокократную</a:t>
            </a:r>
            <a:r>
              <a:rPr lang="ru-RU" b="1" i="1" dirty="0"/>
              <a:t> </a:t>
            </a:r>
            <a:r>
              <a:rPr lang="ru-RU" dirty="0"/>
              <a:t>(кратность выше 200).</a:t>
            </a:r>
          </a:p>
          <a:p>
            <a:pPr eaLnBrk="1" hangingPunct="1"/>
            <a:r>
              <a:rPr lang="ru-RU" dirty="0" err="1"/>
              <a:t>Пеногенерирующая</a:t>
            </a:r>
            <a:r>
              <a:rPr lang="ru-RU" dirty="0"/>
              <a:t> аппаратура подразумевает подачу на металлическую сетку 2 – 6%-го раствора пенообразователя и </a:t>
            </a:r>
            <a:r>
              <a:rPr lang="ru-RU" dirty="0" err="1"/>
              <a:t>эжектируемого</a:t>
            </a:r>
            <a:r>
              <a:rPr lang="ru-RU" dirty="0"/>
              <a:t> потоком раствора воздуха.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38175" y="5105401"/>
            <a:ext cx="10972800" cy="150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09585" marR="0" lvl="0" indent="-423323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Достоинства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не требует покрытия всего зеркала (площади) горения, позволяет сократить расход воды, имеет повышенную смачивающую способность по сравнению с водой.</a:t>
            </a:r>
          </a:p>
          <a:p>
            <a:pPr marL="609585" marR="0" lvl="0" indent="-423323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В среднем свыше 12% всех пожаров в городах тушат растворами ПАВ и пенами.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81940" y="828675"/>
            <a:ext cx="7000459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E70B83D-A375-9CAE-1388-19D9BB31F8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28</a:t>
            </a:fld>
            <a:endParaRPr lang="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16632"/>
            <a:ext cx="12192000" cy="43204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itchFamily="34" charset="0"/>
                <a:ea typeface="+mj-ea"/>
                <a:cs typeface="Arial"/>
                <a:sym typeface="Arial"/>
              </a:rPr>
              <a:t>ОГНЕТУШИТЕЛИ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0689"/>
            <a:ext cx="1219200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rial"/>
                <a:cs typeface="Arial"/>
                <a:sym typeface="Arial"/>
              </a:rPr>
              <a:t>ВОЗДУШНО-ПЕННЫЕ И ВОЗДУШНО-ЭМУЛЬСИОННЫЕ ОГНЕТУШИТЕЛИ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196753"/>
            <a:ext cx="12192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 w="18000">
                  <a:solidFill>
                    <a:srgbClr val="629DD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/>
                <a:uLnTx/>
                <a:uFillTx/>
                <a:latin typeface="Arial"/>
                <a:cs typeface="Arial"/>
                <a:sym typeface="Arial"/>
              </a:rPr>
              <a:t>ПРИВЕДЕНИЕ В ДЕЙСТВИЕ ВОЗДУШНО-ПЕННОГО ОГНЕТУШИТЕЛЯ</a:t>
            </a: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1390652" y="1700213"/>
            <a:ext cx="4235449" cy="2449512"/>
            <a:chOff x="1043608" y="1700808"/>
            <a:chExt cx="3176111" cy="2448272"/>
          </a:xfrm>
        </p:grpSpPr>
        <p:pic>
          <p:nvPicPr>
            <p:cNvPr id="52239" name="Picture 10" descr="Картинка 398 из 66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 t="10284" r="75179"/>
            <a:stretch>
              <a:fillRect/>
            </a:stretch>
          </p:blipFill>
          <p:spPr bwMode="auto">
            <a:xfrm>
              <a:off x="1763688" y="1700808"/>
              <a:ext cx="2456031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0" name="TextBox 13"/>
            <p:cNvSpPr txBox="1">
              <a:spLocks noChangeArrowheads="1"/>
            </p:cNvSpPr>
            <p:nvPr/>
          </p:nvSpPr>
          <p:spPr bwMode="auto">
            <a:xfrm>
              <a:off x="1043608" y="2276872"/>
              <a:ext cx="64807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3" name="Группа 18"/>
          <p:cNvGrpSpPr>
            <a:grpSpLocks/>
          </p:cNvGrpSpPr>
          <p:nvPr/>
        </p:nvGrpSpPr>
        <p:grpSpPr bwMode="auto">
          <a:xfrm>
            <a:off x="6000751" y="1700214"/>
            <a:ext cx="4415367" cy="2441575"/>
            <a:chOff x="4499992" y="1700808"/>
            <a:chExt cx="3312368" cy="2440538"/>
          </a:xfrm>
        </p:grpSpPr>
        <p:pic>
          <p:nvPicPr>
            <p:cNvPr id="52237" name="Picture 10" descr="Картинка 398 из 66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 l="24821" t="10284" r="50357"/>
            <a:stretch>
              <a:fillRect/>
            </a:stretch>
          </p:blipFill>
          <p:spPr bwMode="auto">
            <a:xfrm>
              <a:off x="4499992" y="1700808"/>
              <a:ext cx="2448272" cy="2440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8" name="TextBox 14"/>
            <p:cNvSpPr txBox="1">
              <a:spLocks noChangeArrowheads="1"/>
            </p:cNvSpPr>
            <p:nvPr/>
          </p:nvSpPr>
          <p:spPr bwMode="auto">
            <a:xfrm>
              <a:off x="7164288" y="2348880"/>
              <a:ext cx="64807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5" name="Группа 19"/>
          <p:cNvGrpSpPr>
            <a:grpSpLocks/>
          </p:cNvGrpSpPr>
          <p:nvPr/>
        </p:nvGrpSpPr>
        <p:grpSpPr bwMode="auto">
          <a:xfrm>
            <a:off x="1295400" y="4292601"/>
            <a:ext cx="4320117" cy="2449513"/>
            <a:chOff x="971600" y="4293096"/>
            <a:chExt cx="3240360" cy="2448272"/>
          </a:xfrm>
        </p:grpSpPr>
        <p:pic>
          <p:nvPicPr>
            <p:cNvPr id="52235" name="Picture 10" descr="Картинка 398 из 66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 l="49643" t="10284" r="25186"/>
            <a:stretch>
              <a:fillRect/>
            </a:stretch>
          </p:blipFill>
          <p:spPr bwMode="auto">
            <a:xfrm>
              <a:off x="1691680" y="4293096"/>
              <a:ext cx="2520280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6" name="TextBox 15"/>
            <p:cNvSpPr txBox="1">
              <a:spLocks noChangeArrowheads="1"/>
            </p:cNvSpPr>
            <p:nvPr/>
          </p:nvSpPr>
          <p:spPr bwMode="auto">
            <a:xfrm>
              <a:off x="971600" y="4941168"/>
              <a:ext cx="64807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7" name="Группа 20"/>
          <p:cNvGrpSpPr>
            <a:grpSpLocks/>
          </p:cNvGrpSpPr>
          <p:nvPr/>
        </p:nvGrpSpPr>
        <p:grpSpPr bwMode="auto">
          <a:xfrm>
            <a:off x="6000751" y="4292601"/>
            <a:ext cx="4415367" cy="2449513"/>
            <a:chOff x="4499992" y="4293096"/>
            <a:chExt cx="3312368" cy="2448272"/>
          </a:xfrm>
        </p:grpSpPr>
        <p:pic>
          <p:nvPicPr>
            <p:cNvPr id="52233" name="Picture 10" descr="Картинка 398 из 66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 l="74814" t="10284"/>
            <a:stretch>
              <a:fillRect/>
            </a:stretch>
          </p:blipFill>
          <p:spPr bwMode="auto">
            <a:xfrm>
              <a:off x="4499992" y="4293096"/>
              <a:ext cx="2492070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4" name="TextBox 16"/>
            <p:cNvSpPr txBox="1">
              <a:spLocks noChangeArrowheads="1"/>
            </p:cNvSpPr>
            <p:nvPr/>
          </p:nvSpPr>
          <p:spPr bwMode="auto">
            <a:xfrm>
              <a:off x="7164288" y="5013176"/>
              <a:ext cx="64807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4</a:t>
              </a:r>
            </a:p>
          </p:txBody>
        </p:sp>
      </p:grp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5FE50E6-080A-0B58-A7E5-3C73ED87E9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29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063552" y="908720"/>
            <a:ext cx="8135938" cy="52322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Классификация установок пожаротушения</a:t>
            </a: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1992313" y="1719264"/>
            <a:ext cx="2303462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способу пуска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992313" y="2295525"/>
            <a:ext cx="2735262" cy="15684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Автоматическая установка пожаротушения с дублирующим ручным пуском (местным и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 дистанционным)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065338" y="3952875"/>
            <a:ext cx="2590800" cy="10795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Автоматическая установка пожаротушения без дублирующего пуска</a:t>
            </a:r>
          </a:p>
        </p:txBody>
      </p:sp>
      <p:sp>
        <p:nvSpPr>
          <p:cNvPr id="54278" name="Text Box 9"/>
          <p:cNvSpPr txBox="1">
            <a:spLocks noChangeArrowheads="1"/>
          </p:cNvSpPr>
          <p:nvPr/>
        </p:nvSpPr>
        <p:spPr bwMode="auto">
          <a:xfrm>
            <a:off x="2278064" y="5176839"/>
            <a:ext cx="2593975" cy="1323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Ручная установка пожаротушения (с местным и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 дистанционным пуском)</a:t>
            </a:r>
          </a:p>
        </p:txBody>
      </p:sp>
      <p:sp>
        <p:nvSpPr>
          <p:cNvPr id="54279" name="Text Box 10"/>
          <p:cNvSpPr txBox="1">
            <a:spLocks noChangeArrowheads="1"/>
          </p:cNvSpPr>
          <p:nvPr/>
        </p:nvSpPr>
        <p:spPr bwMode="auto">
          <a:xfrm>
            <a:off x="4943476" y="1719264"/>
            <a:ext cx="2519363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способу тушения</a:t>
            </a:r>
          </a:p>
        </p:txBody>
      </p:sp>
      <p:sp>
        <p:nvSpPr>
          <p:cNvPr id="54280" name="Text Box 11"/>
          <p:cNvSpPr txBox="1">
            <a:spLocks noChangeArrowheads="1"/>
          </p:cNvSpPr>
          <p:nvPr/>
        </p:nvSpPr>
        <p:spPr bwMode="auto">
          <a:xfrm>
            <a:off x="5016501" y="2368550"/>
            <a:ext cx="2519363" cy="5905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Установка объемного пожаротушения</a:t>
            </a: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5016501" y="3232151"/>
            <a:ext cx="2519363" cy="8350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Установка пожаротушения по площади</a:t>
            </a:r>
          </a:p>
        </p:txBody>
      </p:sp>
      <p:sp>
        <p:nvSpPr>
          <p:cNvPr id="54282" name="Text Box 13"/>
          <p:cNvSpPr txBox="1">
            <a:spLocks noChangeArrowheads="1"/>
          </p:cNvSpPr>
          <p:nvPr/>
        </p:nvSpPr>
        <p:spPr bwMode="auto">
          <a:xfrm>
            <a:off x="5016501" y="4240213"/>
            <a:ext cx="2519363" cy="107721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Установка локального пожаротушения (по объему, и по площади)</a:t>
            </a:r>
          </a:p>
        </p:txBody>
      </p:sp>
      <p:sp>
        <p:nvSpPr>
          <p:cNvPr id="54283" name="Text Box 14"/>
          <p:cNvSpPr txBox="1">
            <a:spLocks noChangeArrowheads="1"/>
          </p:cNvSpPr>
          <p:nvPr/>
        </p:nvSpPr>
        <p:spPr bwMode="auto">
          <a:xfrm>
            <a:off x="7751763" y="1719263"/>
            <a:ext cx="2843212" cy="5905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виду огнетушащего вещества</a:t>
            </a:r>
          </a:p>
        </p:txBody>
      </p:sp>
      <p:sp>
        <p:nvSpPr>
          <p:cNvPr id="54284" name="Text Box 15"/>
          <p:cNvSpPr txBox="1">
            <a:spLocks noChangeArrowheads="1"/>
          </p:cNvSpPr>
          <p:nvPr/>
        </p:nvSpPr>
        <p:spPr bwMode="auto">
          <a:xfrm>
            <a:off x="7789863" y="2511426"/>
            <a:ext cx="2843212" cy="1323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Установка водяного пожаротушения  (спринклерная, дренчерная, лафетными стволами)</a:t>
            </a:r>
          </a:p>
        </p:txBody>
      </p:sp>
      <p:sp>
        <p:nvSpPr>
          <p:cNvPr id="54285" name="Text Box 16"/>
          <p:cNvSpPr txBox="1">
            <a:spLocks noChangeArrowheads="1"/>
          </p:cNvSpPr>
          <p:nvPr/>
        </p:nvSpPr>
        <p:spPr bwMode="auto">
          <a:xfrm>
            <a:off x="7824788" y="3952875"/>
            <a:ext cx="2843212" cy="10795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Установка пенного пожаротушения (спринклерная, дренчерная)</a:t>
            </a:r>
          </a:p>
        </p:txBody>
      </p:sp>
      <p:sp>
        <p:nvSpPr>
          <p:cNvPr id="54286" name="Text Box 17"/>
          <p:cNvSpPr txBox="1">
            <a:spLocks noChangeArrowheads="1"/>
          </p:cNvSpPr>
          <p:nvPr/>
        </p:nvSpPr>
        <p:spPr bwMode="auto">
          <a:xfrm>
            <a:off x="7824788" y="5248275"/>
            <a:ext cx="2843212" cy="5905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Установка  порошкового пожаротушения</a:t>
            </a:r>
            <a:endParaRPr kumimoji="0" lang="ru-RU" sz="1867" b="1" i="0" u="none" strike="noStrike" kern="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87" name="Text Box 18"/>
          <p:cNvSpPr txBox="1">
            <a:spLocks noChangeArrowheads="1"/>
          </p:cNvSpPr>
          <p:nvPr/>
        </p:nvSpPr>
        <p:spPr bwMode="auto">
          <a:xfrm>
            <a:off x="5375276" y="5969000"/>
            <a:ext cx="4932363" cy="5905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Установка газового (СО</a:t>
            </a:r>
            <a:r>
              <a:rPr kumimoji="0" lang="ru-RU" sz="1600" b="1" i="0" u="none" strike="noStrike" kern="0" cap="none" spc="0" normalizeH="0" baseline="-2500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хладонового, азотного, парового и др.) пожаротушения</a:t>
            </a:r>
          </a:p>
        </p:txBody>
      </p:sp>
      <p:sp>
        <p:nvSpPr>
          <p:cNvPr id="54288" name="Line 19"/>
          <p:cNvSpPr>
            <a:spLocks noChangeShapeType="1"/>
          </p:cNvSpPr>
          <p:nvPr/>
        </p:nvSpPr>
        <p:spPr bwMode="auto">
          <a:xfrm>
            <a:off x="3216275" y="1431925"/>
            <a:ext cx="0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89" name="Line 20"/>
          <p:cNvSpPr>
            <a:spLocks noChangeShapeType="1"/>
          </p:cNvSpPr>
          <p:nvPr/>
        </p:nvSpPr>
        <p:spPr bwMode="auto">
          <a:xfrm>
            <a:off x="6096000" y="1431925"/>
            <a:ext cx="0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0" name="Line 21"/>
          <p:cNvSpPr>
            <a:spLocks noChangeShapeType="1"/>
          </p:cNvSpPr>
          <p:nvPr/>
        </p:nvSpPr>
        <p:spPr bwMode="auto">
          <a:xfrm>
            <a:off x="9191625" y="1431925"/>
            <a:ext cx="0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1" name="Line 22"/>
          <p:cNvSpPr>
            <a:spLocks noChangeShapeType="1"/>
          </p:cNvSpPr>
          <p:nvPr/>
        </p:nvSpPr>
        <p:spPr bwMode="auto">
          <a:xfrm>
            <a:off x="1774825" y="1936751"/>
            <a:ext cx="0" cy="3959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2" name="Line 23"/>
          <p:cNvSpPr>
            <a:spLocks noChangeShapeType="1"/>
          </p:cNvSpPr>
          <p:nvPr/>
        </p:nvSpPr>
        <p:spPr bwMode="auto">
          <a:xfrm>
            <a:off x="1774826" y="5895975"/>
            <a:ext cx="5048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3" name="Line 24"/>
          <p:cNvSpPr>
            <a:spLocks noChangeShapeType="1"/>
          </p:cNvSpPr>
          <p:nvPr/>
        </p:nvSpPr>
        <p:spPr bwMode="auto">
          <a:xfrm>
            <a:off x="1774826" y="4456113"/>
            <a:ext cx="2889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4" name="Line 25"/>
          <p:cNvSpPr>
            <a:spLocks noChangeShapeType="1"/>
          </p:cNvSpPr>
          <p:nvPr/>
        </p:nvSpPr>
        <p:spPr bwMode="auto">
          <a:xfrm>
            <a:off x="1774825" y="2944813"/>
            <a:ext cx="2174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5" name="Line 26"/>
          <p:cNvSpPr>
            <a:spLocks noChangeShapeType="1"/>
          </p:cNvSpPr>
          <p:nvPr/>
        </p:nvSpPr>
        <p:spPr bwMode="auto">
          <a:xfrm>
            <a:off x="1774825" y="1936750"/>
            <a:ext cx="2174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6" name="Line 27"/>
          <p:cNvSpPr>
            <a:spLocks noChangeShapeType="1"/>
          </p:cNvSpPr>
          <p:nvPr/>
        </p:nvSpPr>
        <p:spPr bwMode="auto">
          <a:xfrm>
            <a:off x="4800600" y="1936750"/>
            <a:ext cx="0" cy="2808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7" name="Line 28"/>
          <p:cNvSpPr>
            <a:spLocks noChangeShapeType="1"/>
          </p:cNvSpPr>
          <p:nvPr/>
        </p:nvSpPr>
        <p:spPr bwMode="auto">
          <a:xfrm>
            <a:off x="4800600" y="4745038"/>
            <a:ext cx="215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8" name="Line 29"/>
          <p:cNvSpPr>
            <a:spLocks noChangeShapeType="1"/>
          </p:cNvSpPr>
          <p:nvPr/>
        </p:nvSpPr>
        <p:spPr bwMode="auto">
          <a:xfrm>
            <a:off x="4800600" y="3663950"/>
            <a:ext cx="215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9" name="Line 30"/>
          <p:cNvSpPr>
            <a:spLocks noChangeShapeType="1"/>
          </p:cNvSpPr>
          <p:nvPr/>
        </p:nvSpPr>
        <p:spPr bwMode="auto">
          <a:xfrm>
            <a:off x="4800600" y="2655888"/>
            <a:ext cx="215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00" name="Line 31"/>
          <p:cNvSpPr>
            <a:spLocks noChangeShapeType="1"/>
          </p:cNvSpPr>
          <p:nvPr/>
        </p:nvSpPr>
        <p:spPr bwMode="auto">
          <a:xfrm>
            <a:off x="4800601" y="1936750"/>
            <a:ext cx="1428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01" name="Line 32"/>
          <p:cNvSpPr>
            <a:spLocks noChangeShapeType="1"/>
          </p:cNvSpPr>
          <p:nvPr/>
        </p:nvSpPr>
        <p:spPr bwMode="auto">
          <a:xfrm>
            <a:off x="7680325" y="2008188"/>
            <a:ext cx="0" cy="39608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02" name="Line 33"/>
          <p:cNvSpPr>
            <a:spLocks noChangeShapeType="1"/>
          </p:cNvSpPr>
          <p:nvPr/>
        </p:nvSpPr>
        <p:spPr bwMode="auto">
          <a:xfrm>
            <a:off x="7680326" y="5537200"/>
            <a:ext cx="1444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03" name="Line 34"/>
          <p:cNvSpPr>
            <a:spLocks noChangeShapeType="1"/>
          </p:cNvSpPr>
          <p:nvPr/>
        </p:nvSpPr>
        <p:spPr bwMode="auto">
          <a:xfrm>
            <a:off x="7680326" y="4384675"/>
            <a:ext cx="1444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04" name="Line 35"/>
          <p:cNvSpPr>
            <a:spLocks noChangeShapeType="1"/>
          </p:cNvSpPr>
          <p:nvPr/>
        </p:nvSpPr>
        <p:spPr bwMode="auto">
          <a:xfrm>
            <a:off x="7680326" y="3232150"/>
            <a:ext cx="1444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05" name="Line 36"/>
          <p:cNvSpPr>
            <a:spLocks noChangeShapeType="1"/>
          </p:cNvSpPr>
          <p:nvPr/>
        </p:nvSpPr>
        <p:spPr bwMode="auto">
          <a:xfrm>
            <a:off x="7680325" y="2008188"/>
            <a:ext cx="714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B921329-831A-D4BF-B8A6-591475E495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</a:t>
            </a:fld>
            <a:endParaRPr lang="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/>
              <a:t>Объемное тушение инертными газообразными разбавителями воздуха.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828675" y="1806575"/>
            <a:ext cx="10515600" cy="43513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/>
              <a:t>Огнетушащее действие </a:t>
            </a:r>
            <a:r>
              <a:rPr lang="ru-RU"/>
              <a:t>основано на создании в защищаемом объекте среды, не поддерживающей горение.</a:t>
            </a:r>
          </a:p>
          <a:p>
            <a:pPr eaLnBrk="1" hangingPunct="1">
              <a:lnSpc>
                <a:spcPct val="90000"/>
              </a:lnSpc>
            </a:pPr>
            <a:r>
              <a:rPr lang="ru-RU"/>
              <a:t>Горение большинства веществ прекращается при снижении содержания кислорода в окружающей среде до 12 – 15 об.%, а для веществ, характеризуемой широкой областью воспламенения – до 5 об.% и ниже.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3867152"/>
            <a:ext cx="10972800" cy="128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09585" marR="0" lvl="0" indent="-423323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Инертными разбавителями данные вещества называются потому, что в отличие от ингибиторов горения оказывают на пламя лишь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пассивное разбавляющее действие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</a:t>
            </a:r>
          </a:p>
          <a:p>
            <a:pPr marL="609585" marR="0" lvl="0" indent="-423323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Недостатки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нельзя применять в помещениях, где находятся люди.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1522-5C3C-6090-5B3A-15FB939B2B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30</a:t>
            </a:fld>
            <a:endParaRPr lang="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/>
              <a:t>Тушение галоидуглеводородными составами.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/>
              <a:t>Составы на основе галоидпроизводных предельных углеводородов эффективно тормозят химические реакции в пламени, т.е. оказывают на него </a:t>
            </a:r>
            <a:r>
              <a:rPr lang="ru-RU" sz="2800" b="1" i="1"/>
              <a:t>ингибирующее действие</a:t>
            </a:r>
            <a:r>
              <a:rPr lang="ru-RU" sz="28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/>
              <a:t>Огнетушащая эффективность</a:t>
            </a:r>
            <a:r>
              <a:rPr lang="ru-RU" sz="2800"/>
              <a:t> повышается при прочих равных условиях при замещении атома водорода атомом галоида в следующей последовательности: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800"/>
              <a:t>F </a:t>
            </a:r>
            <a:r>
              <a:rPr lang="en-US" sz="2800">
                <a:cs typeface="Arial" pitchFamily="34" charset="0"/>
              </a:rPr>
              <a:t>&lt;</a:t>
            </a:r>
            <a:r>
              <a:rPr lang="en-US" sz="2800"/>
              <a:t> Cl</a:t>
            </a:r>
            <a:r>
              <a:rPr lang="en-US" sz="2800">
                <a:cs typeface="Arial" pitchFamily="34" charset="0"/>
              </a:rPr>
              <a:t>&lt;</a:t>
            </a:r>
            <a:r>
              <a:rPr lang="en-US" sz="2800"/>
              <a:t> Br</a:t>
            </a:r>
            <a:r>
              <a:rPr lang="en-US" sz="2800">
                <a:cs typeface="Arial" pitchFamily="34" charset="0"/>
              </a:rPr>
              <a:t>&lt;</a:t>
            </a:r>
            <a:r>
              <a:rPr lang="en-US" sz="2800"/>
              <a:t> I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F683DD9-8FF2-685D-DE57-1DB324777A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31</a:t>
            </a:fld>
            <a:endParaRPr lang="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333375"/>
            <a:ext cx="10972800" cy="5792788"/>
          </a:xfrm>
        </p:spPr>
        <p:txBody>
          <a:bodyPr/>
          <a:lstStyle/>
          <a:p>
            <a:pPr eaLnBrk="1" hangingPunct="1"/>
            <a:r>
              <a:rPr lang="ru-RU" b="1"/>
              <a:t>Достоинства: </a:t>
            </a:r>
            <a:r>
              <a:rPr lang="ru-RU"/>
              <a:t>высокая плотность, что обеспечивает возможность создании струи и проникновения капель в пламя, а также удержание паров около очага горения; возможность применения при минусовых температурах; хорошие диэлектрические свойства, что позволяет использовать хладоны для тушения электрооборудования.</a:t>
            </a:r>
          </a:p>
          <a:p>
            <a:pPr eaLnBrk="1" hangingPunct="1"/>
            <a:endParaRPr lang="ru-RU"/>
          </a:p>
          <a:p>
            <a:pPr eaLnBrk="1" hangingPunct="1"/>
            <a:endParaRPr lang="ru-RU" b="1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3133726"/>
            <a:ext cx="10972800" cy="220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rtlCol="0" anchor="t" anchorCtr="0">
            <a:normAutofit/>
          </a:bodyPr>
          <a:lstStyle/>
          <a:p>
            <a:pPr marL="609585" marR="0" lvl="0" indent="-423323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Недостатки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оказывают токсическое действие на человека, экологическая вредность.</a:t>
            </a:r>
          </a:p>
          <a:p>
            <a:pPr marL="609585" marR="0" lvl="0" indent="-423323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Хладоны не применимы для тушения материалов, содержащих в своем составе кислород, металлов и металлоорганических соединений.</a:t>
            </a:r>
          </a:p>
          <a:p>
            <a:pPr marL="609585" marR="0" lvl="0" indent="-423323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Хладоны не способные ингибировать горение в тех случаях, когда в качестве окислителя выступает не кислород, а другие вещества (оксиды азота).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E7A78B7-BDB9-73AE-A39B-FFB0F0E410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32</a:t>
            </a:fld>
            <a:endParaRPr lang="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16632"/>
            <a:ext cx="12192000" cy="43204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itchFamily="34" charset="0"/>
                <a:ea typeface="+mj-ea"/>
                <a:cs typeface="Arial"/>
                <a:sym typeface="Arial"/>
              </a:rPr>
              <a:t>ОГНЕТУШИТЕЛИ</a:t>
            </a:r>
          </a:p>
        </p:txBody>
      </p:sp>
      <p:grpSp>
        <p:nvGrpSpPr>
          <p:cNvPr id="2" name="Группа 24"/>
          <p:cNvGrpSpPr>
            <a:grpSpLocks/>
          </p:cNvGrpSpPr>
          <p:nvPr/>
        </p:nvGrpSpPr>
        <p:grpSpPr bwMode="auto">
          <a:xfrm>
            <a:off x="239184" y="1268414"/>
            <a:ext cx="5662083" cy="2160587"/>
            <a:chOff x="179512" y="1268760"/>
            <a:chExt cx="4245989" cy="2160240"/>
          </a:xfrm>
        </p:grpSpPr>
        <p:pic>
          <p:nvPicPr>
            <p:cNvPr id="55336" name="Picture 2" descr="C:\Documents and Settings\qwe\Мои документы\Мои рисунки\Из фотошопа\98.jpg"/>
            <p:cNvPicPr>
              <a:picLocks noChangeAspect="1" noChangeArrowheads="1"/>
            </p:cNvPicPr>
            <p:nvPr/>
          </p:nvPicPr>
          <p:blipFill>
            <a:blip r:embed="rId4"/>
            <a:srcRect r="9573" b="38788"/>
            <a:stretch>
              <a:fillRect/>
            </a:stretch>
          </p:blipFill>
          <p:spPr bwMode="auto">
            <a:xfrm>
              <a:off x="179512" y="1268760"/>
              <a:ext cx="4245989" cy="2160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Стрелка вправо 9"/>
            <p:cNvSpPr/>
            <p:nvPr/>
          </p:nvSpPr>
          <p:spPr>
            <a:xfrm>
              <a:off x="1979494" y="2708391"/>
              <a:ext cx="576184" cy="28887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5338" name="TextBox 16"/>
            <p:cNvSpPr txBox="1">
              <a:spLocks noChangeArrowheads="1"/>
            </p:cNvSpPr>
            <p:nvPr/>
          </p:nvSpPr>
          <p:spPr bwMode="auto">
            <a:xfrm>
              <a:off x="1835696" y="1700808"/>
              <a:ext cx="1728192" cy="792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Направляй струю заряда только с наветренной стороны,  на ближайший край очага, углубляясь постепенно , по мере тушения</a:t>
              </a:r>
            </a:p>
          </p:txBody>
        </p:sp>
        <p:sp>
          <p:nvSpPr>
            <p:cNvPr id="55339" name="TextBox 23"/>
            <p:cNvSpPr txBox="1">
              <a:spLocks noChangeArrowheads="1"/>
            </p:cNvSpPr>
            <p:nvPr/>
          </p:nvSpPr>
          <p:spPr bwMode="auto">
            <a:xfrm>
              <a:off x="1115616" y="1268760"/>
              <a:ext cx="2520280" cy="4105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Не берись голой рукой за раструб углекислотного огнетушителя во избежание обморожения (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t° </a:t>
              </a: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 до -70°С)</a:t>
              </a:r>
            </a:p>
          </p:txBody>
        </p:sp>
      </p:grpSp>
      <p:grpSp>
        <p:nvGrpSpPr>
          <p:cNvPr id="3" name="Группа 28"/>
          <p:cNvGrpSpPr>
            <a:grpSpLocks/>
          </p:cNvGrpSpPr>
          <p:nvPr/>
        </p:nvGrpSpPr>
        <p:grpSpPr bwMode="auto">
          <a:xfrm>
            <a:off x="239184" y="3573463"/>
            <a:ext cx="3361267" cy="2519362"/>
            <a:chOff x="179512" y="3573016"/>
            <a:chExt cx="2520280" cy="2520280"/>
          </a:xfrm>
        </p:grpSpPr>
        <p:grpSp>
          <p:nvGrpSpPr>
            <p:cNvPr id="5" name="Группа 26"/>
            <p:cNvGrpSpPr>
              <a:grpSpLocks/>
            </p:cNvGrpSpPr>
            <p:nvPr/>
          </p:nvGrpSpPr>
          <p:grpSpPr bwMode="auto">
            <a:xfrm>
              <a:off x="179512" y="3573016"/>
              <a:ext cx="2520280" cy="2520280"/>
              <a:chOff x="179512" y="3573016"/>
              <a:chExt cx="2520280" cy="2520280"/>
            </a:xfrm>
          </p:grpSpPr>
          <p:pic>
            <p:nvPicPr>
              <p:cNvPr id="55334" name="Picture 4" descr="C:\Documents and Settings\qwe\Мои документы\Мои рисунки\Из фотошопа\66.jpg"/>
              <p:cNvPicPr>
                <a:picLocks noChangeAspect="1" noChangeArrowheads="1"/>
              </p:cNvPicPr>
              <p:nvPr/>
            </p:nvPicPr>
            <p:blipFill>
              <a:blip r:embed="rId5"/>
              <a:srcRect l="1204" r="51204" b="35585"/>
              <a:stretch>
                <a:fillRect/>
              </a:stretch>
            </p:blipFill>
            <p:spPr bwMode="auto">
              <a:xfrm>
                <a:off x="179512" y="3573016"/>
                <a:ext cx="2477516" cy="25202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5335" name="TextBox 22"/>
              <p:cNvSpPr txBox="1">
                <a:spLocks noChangeArrowheads="1"/>
              </p:cNvSpPr>
              <p:nvPr/>
            </p:nvSpPr>
            <p:spPr bwMode="auto">
              <a:xfrm>
                <a:off x="1403648" y="5661248"/>
                <a:ext cx="1296144" cy="3600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cs typeface="Arial"/>
                    <a:sym typeface="Arial"/>
                  </a:rPr>
                  <a:t>Очаг пожара в нише – тушите сверху вниз</a:t>
                </a:r>
              </a:p>
            </p:txBody>
          </p:sp>
        </p:grpSp>
        <p:sp>
          <p:nvSpPr>
            <p:cNvPr id="28" name="Стрелка вниз 27"/>
            <p:cNvSpPr/>
            <p:nvPr/>
          </p:nvSpPr>
          <p:spPr>
            <a:xfrm>
              <a:off x="1618991" y="4076436"/>
              <a:ext cx="360267" cy="72098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33" name="Прямая соединительная линия 32"/>
          <p:cNvCxnSpPr/>
          <p:nvPr/>
        </p:nvCxnSpPr>
        <p:spPr>
          <a:xfrm rot="5400000" flipH="1" flipV="1">
            <a:off x="7056967" y="49418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1"/>
          <p:cNvGrpSpPr>
            <a:grpSpLocks/>
          </p:cNvGrpSpPr>
          <p:nvPr/>
        </p:nvGrpSpPr>
        <p:grpSpPr bwMode="auto">
          <a:xfrm>
            <a:off x="3695700" y="3860801"/>
            <a:ext cx="4701117" cy="2232025"/>
            <a:chOff x="2771800" y="3861048"/>
            <a:chExt cx="3526250" cy="2232248"/>
          </a:xfrm>
        </p:grpSpPr>
        <p:grpSp>
          <p:nvGrpSpPr>
            <p:cNvPr id="7" name="Группа 43"/>
            <p:cNvGrpSpPr>
              <a:grpSpLocks/>
            </p:cNvGrpSpPr>
            <p:nvPr/>
          </p:nvGrpSpPr>
          <p:grpSpPr bwMode="auto">
            <a:xfrm>
              <a:off x="2771800" y="3861048"/>
              <a:ext cx="3526250" cy="2232248"/>
              <a:chOff x="2771800" y="3861048"/>
              <a:chExt cx="3526250" cy="2232248"/>
            </a:xfrm>
          </p:grpSpPr>
          <p:pic>
            <p:nvPicPr>
              <p:cNvPr id="55327" name="Picture 5" descr="C:\Documents and Settings\qwe\Мои документы\Мои рисунки\Из фотошопа\88.jpg"/>
              <p:cNvPicPr>
                <a:picLocks noChangeAspect="1" noChangeArrowheads="1"/>
              </p:cNvPicPr>
              <p:nvPr/>
            </p:nvPicPr>
            <p:blipFill>
              <a:blip r:embed="rId6"/>
              <a:srcRect r="22311" b="38788"/>
              <a:stretch>
                <a:fillRect/>
              </a:stretch>
            </p:blipFill>
            <p:spPr bwMode="auto">
              <a:xfrm>
                <a:off x="2771800" y="3861048"/>
                <a:ext cx="3526250" cy="22322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Стрелка вправо 29"/>
              <p:cNvSpPr/>
              <p:nvPr/>
            </p:nvSpPr>
            <p:spPr>
              <a:xfrm>
                <a:off x="3708534" y="5372499"/>
                <a:ext cx="503297" cy="28895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1" name="Стрелка вниз 30"/>
              <p:cNvSpPr/>
              <p:nvPr/>
            </p:nvSpPr>
            <p:spPr>
              <a:xfrm>
                <a:off x="5291457" y="4724734"/>
                <a:ext cx="288959" cy="79224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37" name="Прямая соединительная линия 36"/>
              <p:cNvCxnSpPr/>
              <p:nvPr/>
            </p:nvCxnSpPr>
            <p:spPr>
              <a:xfrm>
                <a:off x="5220011" y="4869212"/>
                <a:ext cx="360405" cy="287366"/>
              </a:xfrm>
              <a:prstGeom prst="line">
                <a:avLst/>
              </a:prstGeom>
              <a:ln w="603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rot="5400000">
                <a:off x="5220015" y="4869208"/>
                <a:ext cx="360398" cy="360405"/>
              </a:xfrm>
              <a:prstGeom prst="line">
                <a:avLst/>
              </a:prstGeom>
              <a:ln w="603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325" name="TextBox 49"/>
            <p:cNvSpPr txBox="1">
              <a:spLocks noChangeArrowheads="1"/>
            </p:cNvSpPr>
            <p:nvPr/>
          </p:nvSpPr>
          <p:spPr bwMode="auto">
            <a:xfrm>
              <a:off x="3419872" y="3861048"/>
              <a:ext cx="2376264" cy="6480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При тушении нефтепродуктов  пенным огнетушителем покрывают пеной всю поверхность очага, начиная с ближнего края.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При тушении горящего масла </a:t>
              </a:r>
              <a:r>
                <a:rPr kumimoji="0" lang="ru-RU" sz="9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запрещается </a:t>
              </a:r>
              <a:r>
                <a: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направлять струю сверху вниз.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5724895" y="3861048"/>
              <a:ext cx="358817" cy="43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Группа 54"/>
          <p:cNvGrpSpPr>
            <a:grpSpLocks/>
          </p:cNvGrpSpPr>
          <p:nvPr/>
        </p:nvGrpSpPr>
        <p:grpSpPr bwMode="auto">
          <a:xfrm>
            <a:off x="8496300" y="3573464"/>
            <a:ext cx="3420533" cy="2535237"/>
            <a:chOff x="6372200" y="3573016"/>
            <a:chExt cx="2564763" cy="2535932"/>
          </a:xfrm>
        </p:grpSpPr>
        <p:pic>
          <p:nvPicPr>
            <p:cNvPr id="55321" name="Picture 6" descr="C:\Documents and Settings\qwe\Мои документы\Мои рисунки\Из фотошопа\77.jpg"/>
            <p:cNvPicPr>
              <a:picLocks noChangeAspect="1" noChangeArrowheads="1"/>
            </p:cNvPicPr>
            <p:nvPr/>
          </p:nvPicPr>
          <p:blipFill>
            <a:blip r:embed="rId7"/>
            <a:srcRect r="51204" b="33983"/>
            <a:stretch>
              <a:fillRect/>
            </a:stretch>
          </p:blipFill>
          <p:spPr bwMode="auto">
            <a:xfrm>
              <a:off x="6372200" y="3573016"/>
              <a:ext cx="2564763" cy="25359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5322" name="TextBox 52"/>
            <p:cNvSpPr txBox="1">
              <a:spLocks noChangeArrowheads="1"/>
            </p:cNvSpPr>
            <p:nvPr/>
          </p:nvSpPr>
          <p:spPr bwMode="auto">
            <a:xfrm>
              <a:off x="6444208" y="3573016"/>
              <a:ext cx="1080120" cy="7200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При возможности тушите пожар несколькими огнетушителями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7524439" y="3644473"/>
              <a:ext cx="1007813" cy="2159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35360" y="620689"/>
            <a:ext cx="11713301" cy="49244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9D90A0">
                        <a:tint val="90000"/>
                        <a:satMod val="120000"/>
                      </a:srgbClr>
                    </a:gs>
                    <a:gs pos="25000">
                      <a:srgbClr val="9D90A0">
                        <a:tint val="93000"/>
                        <a:satMod val="120000"/>
                      </a:srgbClr>
                    </a:gs>
                    <a:gs pos="50000">
                      <a:srgbClr val="9D90A0">
                        <a:shade val="89000"/>
                        <a:satMod val="110000"/>
                      </a:srgbClr>
                    </a:gs>
                    <a:gs pos="75000">
                      <a:srgbClr val="9D90A0">
                        <a:tint val="93000"/>
                        <a:satMod val="120000"/>
                      </a:srgbClr>
                    </a:gs>
                    <a:gs pos="100000">
                      <a:srgbClr val="9D90A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Общие принципы тушения переносными огнетушителями</a:t>
            </a:r>
          </a:p>
        </p:txBody>
      </p:sp>
      <p:grpSp>
        <p:nvGrpSpPr>
          <p:cNvPr id="9" name="Группа 62"/>
          <p:cNvGrpSpPr>
            <a:grpSpLocks/>
          </p:cNvGrpSpPr>
          <p:nvPr/>
        </p:nvGrpSpPr>
        <p:grpSpPr bwMode="auto">
          <a:xfrm>
            <a:off x="6479118" y="1268413"/>
            <a:ext cx="5429249" cy="2171700"/>
            <a:chOff x="4860032" y="1268760"/>
            <a:chExt cx="4070970" cy="2171113"/>
          </a:xfrm>
        </p:grpSpPr>
        <p:grpSp>
          <p:nvGrpSpPr>
            <p:cNvPr id="13" name="Группа 25"/>
            <p:cNvGrpSpPr>
              <a:grpSpLocks/>
            </p:cNvGrpSpPr>
            <p:nvPr/>
          </p:nvGrpSpPr>
          <p:grpSpPr bwMode="auto">
            <a:xfrm>
              <a:off x="4860032" y="1268760"/>
              <a:ext cx="4070970" cy="2171113"/>
              <a:chOff x="4860032" y="1268760"/>
              <a:chExt cx="4070970" cy="2171113"/>
            </a:xfrm>
          </p:grpSpPr>
          <p:pic>
            <p:nvPicPr>
              <p:cNvPr id="55313" name="Picture 3" descr="C:\Documents and Settings\qwe\Мои документы\Мои рисунки\Из фотошопа\99.jpg"/>
              <p:cNvPicPr>
                <a:picLocks noChangeAspect="1" noChangeArrowheads="1"/>
              </p:cNvPicPr>
              <p:nvPr/>
            </p:nvPicPr>
            <p:blipFill>
              <a:blip r:embed="rId8"/>
              <a:srcRect r="11478" b="37186"/>
              <a:stretch>
                <a:fillRect/>
              </a:stretch>
            </p:blipFill>
            <p:spPr bwMode="auto">
              <a:xfrm>
                <a:off x="4860032" y="1268760"/>
                <a:ext cx="4070970" cy="21711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5314" name="TextBox 15"/>
              <p:cNvSpPr txBox="1">
                <a:spLocks noChangeArrowheads="1"/>
              </p:cNvSpPr>
              <p:nvPr/>
            </p:nvSpPr>
            <p:spPr bwMode="auto">
              <a:xfrm>
                <a:off x="5580112" y="1268760"/>
                <a:ext cx="2736304" cy="2307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cs typeface="Arial"/>
                    <a:sym typeface="Arial"/>
                  </a:rPr>
                  <a:t>Не допускай скруток  и перегибов </a:t>
                </a: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cs typeface="Arial"/>
                    <a:sym typeface="Arial"/>
                  </a:rPr>
                  <a:t> </a:t>
                </a:r>
                <a:r>
                  <a:rPr kumimoji="0" lang="ru-RU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cs typeface="Arial"/>
                    <a:sym typeface="Arial"/>
                  </a:rPr>
                  <a:t>на шланге огнетушителя. </a:t>
                </a:r>
              </a:p>
            </p:txBody>
          </p:sp>
          <p:sp>
            <p:nvSpPr>
              <p:cNvPr id="55315" name="TextBox 17"/>
              <p:cNvSpPr txBox="1">
                <a:spLocks noChangeArrowheads="1"/>
              </p:cNvSpPr>
              <p:nvPr/>
            </p:nvSpPr>
            <p:spPr bwMode="auto">
              <a:xfrm>
                <a:off x="6372200" y="1484784"/>
                <a:ext cx="1728192" cy="648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cs typeface="Arial"/>
                    <a:sym typeface="Arial"/>
                  </a:rPr>
                  <a:t>При тушении электроустановок порошковым огнетушителем подавай заряд порциями через 3-5 секунд</a:t>
                </a:r>
              </a:p>
            </p:txBody>
          </p:sp>
          <p:sp>
            <p:nvSpPr>
              <p:cNvPr id="55316" name="TextBox 18"/>
              <p:cNvSpPr txBox="1">
                <a:spLocks noChangeArrowheads="1"/>
              </p:cNvSpPr>
              <p:nvPr/>
            </p:nvSpPr>
            <p:spPr bwMode="auto">
              <a:xfrm>
                <a:off x="6177015" y="2564904"/>
                <a:ext cx="1800200" cy="5760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cs typeface="Arial"/>
                    <a:sym typeface="Arial"/>
                  </a:rPr>
                  <a:t>          1м</a:t>
                </a:r>
              </a:p>
            </p:txBody>
          </p:sp>
          <p:sp>
            <p:nvSpPr>
              <p:cNvPr id="55317" name="TextBox 20"/>
              <p:cNvSpPr txBox="1">
                <a:spLocks noChangeArrowheads="1"/>
              </p:cNvSpPr>
              <p:nvPr/>
            </p:nvSpPr>
            <p:spPr bwMode="auto">
              <a:xfrm>
                <a:off x="6084168" y="2564904"/>
                <a:ext cx="1728192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cs typeface="Arial"/>
                    <a:sym typeface="Arial"/>
                  </a:rPr>
                  <a:t>Не подноси огнетушитель ближе</a:t>
                </a:r>
              </a:p>
            </p:txBody>
          </p:sp>
          <p:sp>
            <p:nvSpPr>
              <p:cNvPr id="12" name="Стрелка вправо 11"/>
              <p:cNvSpPr/>
              <p:nvPr/>
            </p:nvSpPr>
            <p:spPr>
              <a:xfrm rot="10800000">
                <a:off x="5867855" y="2708233"/>
                <a:ext cx="720554" cy="28884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319" name="TextBox 21"/>
              <p:cNvSpPr txBox="1">
                <a:spLocks noChangeArrowheads="1"/>
              </p:cNvSpPr>
              <p:nvPr/>
            </p:nvSpPr>
            <p:spPr bwMode="auto">
              <a:xfrm>
                <a:off x="6228184" y="2996952"/>
                <a:ext cx="1512168" cy="2160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cs typeface="Arial"/>
                    <a:sym typeface="Arial"/>
                  </a:rPr>
                  <a:t>к горящей электроустановке</a:t>
                </a:r>
              </a:p>
            </p:txBody>
          </p:sp>
          <p:sp>
            <p:nvSpPr>
              <p:cNvPr id="11" name="Стрелка вправо 10"/>
              <p:cNvSpPr/>
              <p:nvPr/>
            </p:nvSpPr>
            <p:spPr>
              <a:xfrm>
                <a:off x="7091527" y="2708233"/>
                <a:ext cx="720554" cy="28884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4" name="Группа 56"/>
            <p:cNvGrpSpPr>
              <a:grpSpLocks/>
            </p:cNvGrpSpPr>
            <p:nvPr/>
          </p:nvGrpSpPr>
          <p:grpSpPr bwMode="auto">
            <a:xfrm>
              <a:off x="5364088" y="2852936"/>
              <a:ext cx="360040" cy="360040"/>
              <a:chOff x="4067944" y="4725144"/>
              <a:chExt cx="360040" cy="360041"/>
            </a:xfrm>
          </p:grpSpPr>
          <p:sp>
            <p:nvSpPr>
              <p:cNvPr id="55308" name="Freeform 14"/>
              <p:cNvSpPr>
                <a:spLocks/>
              </p:cNvSpPr>
              <p:nvPr/>
            </p:nvSpPr>
            <p:spPr bwMode="auto">
              <a:xfrm>
                <a:off x="4067944" y="4725144"/>
                <a:ext cx="360040" cy="360041"/>
              </a:xfrm>
              <a:custGeom>
                <a:avLst/>
                <a:gdLst>
                  <a:gd name="T0" fmla="*/ 62568897 w 20000"/>
                  <a:gd name="T1" fmla="*/ 0 h 20000"/>
                  <a:gd name="T2" fmla="*/ 116422165 w 20000"/>
                  <a:gd name="T3" fmla="*/ 116405638 h 20000"/>
                  <a:gd name="T4" fmla="*/ 0 w 20000"/>
                  <a:gd name="T5" fmla="*/ 116405638 h 20000"/>
                  <a:gd name="T6" fmla="*/ 62568897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0725" y="0"/>
                    </a:moveTo>
                    <a:lnTo>
                      <a:pt x="19956" y="19953"/>
                    </a:lnTo>
                    <a:lnTo>
                      <a:pt x="0" y="19953"/>
                    </a:lnTo>
                    <a:lnTo>
                      <a:pt x="10725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roup 10"/>
              <p:cNvGrpSpPr>
                <a:grpSpLocks/>
              </p:cNvGrpSpPr>
              <p:nvPr/>
            </p:nvGrpSpPr>
            <p:grpSpPr bwMode="auto">
              <a:xfrm>
                <a:off x="4211960" y="4869160"/>
                <a:ext cx="72010" cy="191242"/>
                <a:chOff x="1" y="0"/>
                <a:chExt cx="19998" cy="20001"/>
              </a:xfrm>
            </p:grpSpPr>
            <p:sp>
              <p:nvSpPr>
                <p:cNvPr id="5531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549" y="0"/>
                  <a:ext cx="16126" cy="1100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triangl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ru-RU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11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" y="11600"/>
                  <a:ext cx="18136" cy="5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ru-RU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12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7443" y="11600"/>
                  <a:ext cx="12556" cy="840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ru-RU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7FA31F2-E558-A7B3-0556-C2CD0D66F5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33</a:t>
            </a:fld>
            <a:endParaRPr lang="ru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12192000" cy="6858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ru-RU" sz="1600" b="1" dirty="0">
                <a:solidFill>
                  <a:srgbClr val="FF0000"/>
                </a:solidFill>
              </a:rPr>
            </a:b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>Фильтрующе-поглощающий элемент</a:t>
            </a:r>
            <a:r>
              <a:rPr lang="ru-RU" sz="1600" dirty="0">
                <a:solidFill>
                  <a:srgbClr val="FF0000"/>
                </a:solidFill>
              </a:rPr>
              <a:t> - </a:t>
            </a:r>
            <a:r>
              <a:rPr lang="ru-RU" sz="1600" b="1" dirty="0">
                <a:solidFill>
                  <a:srgbClr val="FF0000"/>
                </a:solidFill>
              </a:rPr>
              <a:t>основа защитного капюшона. Изготовленный по запатентованной технологии, позволяет обеспечивать защиту от 25 веществ и их соединений, среди которых хлор, аммиак, синильная кислота, циклогексан и др. не менее 20 минут.</a:t>
            </a:r>
          </a:p>
        </p:txBody>
      </p:sp>
      <p:pic>
        <p:nvPicPr>
          <p:cNvPr id="9933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1225" y="1268413"/>
            <a:ext cx="7705726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10051" y="0"/>
            <a:ext cx="34671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Капюшон Феникс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610ACC-4C10-0970-4C6C-AE9F450DB6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34</a:t>
            </a:fld>
            <a:endParaRPr lang="ru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610ACC-4C10-0970-4C6C-AE9F450DB6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35</a:t>
            </a:fld>
            <a:endParaRPr lang="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B209A9-6A20-44B6-9AB1-12F28D13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E5084E-CC36-4D20-8628-7A453FCB2668}"/>
              </a:ext>
            </a:extLst>
          </p:cNvPr>
          <p:cNvSpPr txBox="1"/>
          <p:nvPr/>
        </p:nvSpPr>
        <p:spPr>
          <a:xfrm>
            <a:off x="6553940" y="363409"/>
            <a:ext cx="609452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 err="1">
                <a:solidFill>
                  <a:srgbClr val="383838"/>
                </a:solidFill>
                <a:effectLst/>
                <a:latin typeface="PT Sans Caption" panose="020B0604020202020204" pitchFamily="34" charset="-52"/>
              </a:rPr>
              <a:t>Самоспасатель</a:t>
            </a:r>
            <a:r>
              <a:rPr lang="ru-RU" b="0" i="0" dirty="0">
                <a:solidFill>
                  <a:srgbClr val="383838"/>
                </a:solidFill>
                <a:effectLst/>
                <a:latin typeface="PT Sans Caption" panose="020B0604020202020204" pitchFamily="34" charset="-52"/>
              </a:rPr>
              <a:t> фильтрующий ШАНС-Е (</a:t>
            </a:r>
            <a:r>
              <a:rPr lang="ru-RU" b="0" i="0" dirty="0" err="1">
                <a:solidFill>
                  <a:srgbClr val="383838"/>
                </a:solidFill>
                <a:effectLst/>
                <a:latin typeface="PT Sans Caption" panose="020B0604020202020204" pitchFamily="34" charset="-52"/>
              </a:rPr>
              <a:t>четвертьмаска</a:t>
            </a:r>
            <a:r>
              <a:rPr lang="ru-RU" b="0" i="0" dirty="0">
                <a:solidFill>
                  <a:srgbClr val="383838"/>
                </a:solidFill>
                <a:effectLst/>
                <a:latin typeface="PT Sans Caption" panose="020B0604020202020204" pitchFamily="34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479859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Пожарная техник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9B08CD-CEEC-DCF1-C9A4-3AAC926D71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36</a:t>
            </a:fld>
            <a:endParaRPr lang="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пожар в общ здании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2023949-EF71-BE8A-503F-39ECD15C69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37</a:t>
            </a:fld>
            <a:endParaRPr lang="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dn.pixabay.com/photo/2015/01/02/17/41/firefighters-586831_1280.jpg">
            <a:extLst>
              <a:ext uri="{FF2B5EF4-FFF2-40B4-BE49-F238E27FC236}">
                <a16:creationId xmlns:a16="http://schemas.microsoft.com/office/drawing/2014/main" id="{4EA7E011-2588-4286-9B4B-66477002F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632"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2493" name="Google Shape;2493;p268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4" name="Google Shape;2494;p268"/>
          <p:cNvSpPr txBox="1">
            <a:spLocks noGrp="1"/>
          </p:cNvSpPr>
          <p:nvPr>
            <p:ph type="ctrTitle"/>
          </p:nvPr>
        </p:nvSpPr>
        <p:spPr>
          <a:xfrm>
            <a:off x="1268585" y="3468453"/>
            <a:ext cx="9708000" cy="1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pPr>
              <a:lnSpc>
                <a:spcPct val="65384"/>
              </a:lnSpc>
              <a:buSzPts val="3900"/>
            </a:pPr>
            <a:r>
              <a:rPr lang="ru" sz="4000" b="1" dirty="0">
                <a:sym typeface="Quattrocento Sans"/>
              </a:rPr>
              <a:t>Спасибо за внимание!</a:t>
            </a:r>
            <a:endParaRPr sz="4000" dirty="0"/>
          </a:p>
        </p:txBody>
      </p:sp>
      <p:sp>
        <p:nvSpPr>
          <p:cNvPr id="2495" name="Google Shape;2495;p268"/>
          <p:cNvSpPr/>
          <p:nvPr/>
        </p:nvSpPr>
        <p:spPr>
          <a:xfrm>
            <a:off x="1802525" y="3675692"/>
            <a:ext cx="8640000" cy="36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rgbClr val="73B5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6" name="Google Shape;2496;p268"/>
          <p:cNvSpPr/>
          <p:nvPr/>
        </p:nvSpPr>
        <p:spPr>
          <a:xfrm>
            <a:off x="1802525" y="5529567"/>
            <a:ext cx="8640000" cy="36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rgbClr val="73B5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7" name="Google Shape;2497;p268">
            <a:hlinkClick r:id="" action="ppaction://noaction"/>
          </p:cNvPr>
          <p:cNvSpPr/>
          <p:nvPr/>
        </p:nvSpPr>
        <p:spPr>
          <a:xfrm>
            <a:off x="350640" y="5922706"/>
            <a:ext cx="745957" cy="657641"/>
          </a:xfrm>
          <a:custGeom>
            <a:avLst/>
            <a:gdLst/>
            <a:ahLst/>
            <a:cxnLst/>
            <a:rect l="l" t="t" r="r" b="b"/>
            <a:pathLst>
              <a:path w="200" h="176" extrusionOk="0">
                <a:moveTo>
                  <a:pt x="28" y="105"/>
                </a:moveTo>
                <a:cubicBezTo>
                  <a:pt x="28" y="168"/>
                  <a:pt x="28" y="168"/>
                  <a:pt x="28" y="168"/>
                </a:cubicBezTo>
                <a:cubicBezTo>
                  <a:pt x="28" y="173"/>
                  <a:pt x="31" y="176"/>
                  <a:pt x="36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2" y="176"/>
                  <a:pt x="84" y="174"/>
                  <a:pt x="84" y="172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16" y="174"/>
                  <a:pt x="118" y="176"/>
                  <a:pt x="120" y="176"/>
                </a:cubicBezTo>
                <a:cubicBezTo>
                  <a:pt x="164" y="176"/>
                  <a:pt x="164" y="176"/>
                  <a:pt x="164" y="176"/>
                </a:cubicBezTo>
                <a:cubicBezTo>
                  <a:pt x="169" y="176"/>
                  <a:pt x="172" y="173"/>
                  <a:pt x="172" y="168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00" y="37"/>
                  <a:pt x="100" y="37"/>
                  <a:pt x="100" y="37"/>
                </a:cubicBezTo>
                <a:lnTo>
                  <a:pt x="28" y="105"/>
                </a:lnTo>
                <a:close/>
                <a:moveTo>
                  <a:pt x="198" y="93"/>
                </a:moveTo>
                <a:cubicBezTo>
                  <a:pt x="198" y="93"/>
                  <a:pt x="198" y="93"/>
                  <a:pt x="198" y="93"/>
                </a:cubicBezTo>
                <a:cubicBezTo>
                  <a:pt x="156" y="52"/>
                  <a:pt x="156" y="52"/>
                  <a:pt x="156" y="52"/>
                </a:cubicBezTo>
                <a:cubicBezTo>
                  <a:pt x="156" y="28"/>
                  <a:pt x="156" y="28"/>
                  <a:pt x="156" y="28"/>
                </a:cubicBezTo>
                <a:cubicBezTo>
                  <a:pt x="156" y="23"/>
                  <a:pt x="152" y="19"/>
                  <a:pt x="147" y="19"/>
                </a:cubicBezTo>
                <a:cubicBezTo>
                  <a:pt x="143" y="19"/>
                  <a:pt x="139" y="23"/>
                  <a:pt x="139" y="28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06" y="2"/>
                  <a:pt x="106" y="2"/>
                  <a:pt x="106" y="2"/>
                </a:cubicBezTo>
                <a:cubicBezTo>
                  <a:pt x="106" y="2"/>
                  <a:pt x="106" y="2"/>
                  <a:pt x="106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8" y="0"/>
                  <a:pt x="96" y="1"/>
                  <a:pt x="94" y="2"/>
                </a:cubicBezTo>
                <a:cubicBezTo>
                  <a:pt x="94" y="2"/>
                  <a:pt x="94" y="2"/>
                  <a:pt x="94" y="2"/>
                </a:cubicBezTo>
                <a:cubicBezTo>
                  <a:pt x="2" y="93"/>
                  <a:pt x="2" y="93"/>
                  <a:pt x="2" y="93"/>
                </a:cubicBezTo>
                <a:cubicBezTo>
                  <a:pt x="2" y="93"/>
                  <a:pt x="2" y="93"/>
                  <a:pt x="2" y="93"/>
                </a:cubicBezTo>
                <a:cubicBezTo>
                  <a:pt x="1" y="94"/>
                  <a:pt x="0" y="96"/>
                  <a:pt x="0" y="98"/>
                </a:cubicBezTo>
                <a:cubicBezTo>
                  <a:pt x="0" y="103"/>
                  <a:pt x="4" y="106"/>
                  <a:pt x="8" y="106"/>
                </a:cubicBezTo>
                <a:cubicBezTo>
                  <a:pt x="10" y="106"/>
                  <a:pt x="12" y="105"/>
                  <a:pt x="14" y="104"/>
                </a:cubicBezTo>
                <a:cubicBezTo>
                  <a:pt x="100" y="19"/>
                  <a:pt x="100" y="19"/>
                  <a:pt x="100" y="19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8" y="106"/>
                  <a:pt x="190" y="106"/>
                  <a:pt x="192" y="106"/>
                </a:cubicBezTo>
                <a:cubicBezTo>
                  <a:pt x="196" y="106"/>
                  <a:pt x="200" y="103"/>
                  <a:pt x="200" y="98"/>
                </a:cubicBezTo>
                <a:cubicBezTo>
                  <a:pt x="200" y="96"/>
                  <a:pt x="199" y="94"/>
                  <a:pt x="198" y="9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B916F2-0D0A-49FD-C41A-7C6E870B4E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38</a:t>
            </a:fld>
            <a:endParaRPr lang="ru"/>
          </a:p>
        </p:txBody>
      </p:sp>
    </p:spTree>
  </p:cSld>
  <p:clrMapOvr>
    <a:masterClrMapping/>
  </p:clrMapOvr>
  <p:transition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692696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b="1" dirty="0"/>
              <a:t>Классификация огнетушителей по        НПБ 166-97 и их маркировка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063750" y="1268414"/>
            <a:ext cx="8135938" cy="3762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67" b="1" i="0" u="sng" strike="noStrike" kern="0" cap="none" spc="0" normalizeH="0" baseline="0" noProof="0" dirty="0">
                <a:ln>
                  <a:noFill/>
                </a:ln>
                <a:solidFill>
                  <a:srgbClr val="ACCB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Огнетушители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4224339" y="1989139"/>
            <a:ext cx="2879725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способу доставки</a:t>
            </a: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2135189" y="2565401"/>
            <a:ext cx="3743325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Переносные (массой до 20 кг)</a:t>
            </a:r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6240463" y="2578101"/>
            <a:ext cx="4030662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Передвижные (массой  20-400 кг)</a:t>
            </a:r>
          </a:p>
        </p:txBody>
      </p:sp>
      <p:sp>
        <p:nvSpPr>
          <p:cNvPr id="55303" name="Text Box 8"/>
          <p:cNvSpPr txBox="1">
            <a:spLocks noChangeArrowheads="1"/>
          </p:cNvSpPr>
          <p:nvPr/>
        </p:nvSpPr>
        <p:spPr bwMode="auto">
          <a:xfrm>
            <a:off x="3287714" y="3213101"/>
            <a:ext cx="6048375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виду применяемого огнетушащего вещества (ОТВ)</a:t>
            </a:r>
          </a:p>
        </p:txBody>
      </p:sp>
      <p:sp>
        <p:nvSpPr>
          <p:cNvPr id="55304" name="Text Box 9"/>
          <p:cNvSpPr txBox="1">
            <a:spLocks noChangeArrowheads="1"/>
          </p:cNvSpPr>
          <p:nvPr/>
        </p:nvSpPr>
        <p:spPr bwMode="auto">
          <a:xfrm>
            <a:off x="1703389" y="3789364"/>
            <a:ext cx="1728787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Водные</a:t>
            </a:r>
          </a:p>
        </p:txBody>
      </p:sp>
      <p:sp>
        <p:nvSpPr>
          <p:cNvPr id="55305" name="Text Box 10"/>
          <p:cNvSpPr txBox="1">
            <a:spLocks noChangeArrowheads="1"/>
          </p:cNvSpPr>
          <p:nvPr/>
        </p:nvSpPr>
        <p:spPr bwMode="auto">
          <a:xfrm>
            <a:off x="3503614" y="3789364"/>
            <a:ext cx="1728787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Пенные</a:t>
            </a:r>
          </a:p>
        </p:txBody>
      </p:sp>
      <p:sp>
        <p:nvSpPr>
          <p:cNvPr id="55306" name="Text Box 11"/>
          <p:cNvSpPr txBox="1">
            <a:spLocks noChangeArrowheads="1"/>
          </p:cNvSpPr>
          <p:nvPr/>
        </p:nvSpPr>
        <p:spPr bwMode="auto">
          <a:xfrm>
            <a:off x="5303838" y="3789364"/>
            <a:ext cx="2303462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Порошковые (ОП)</a:t>
            </a:r>
          </a:p>
        </p:txBody>
      </p:sp>
      <p:sp>
        <p:nvSpPr>
          <p:cNvPr id="55307" name="Text Box 12"/>
          <p:cNvSpPr txBox="1">
            <a:spLocks noChangeArrowheads="1"/>
          </p:cNvSpPr>
          <p:nvPr/>
        </p:nvSpPr>
        <p:spPr bwMode="auto">
          <a:xfrm>
            <a:off x="7104064" y="4292601"/>
            <a:ext cx="1728787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Газовые</a:t>
            </a:r>
          </a:p>
        </p:txBody>
      </p:sp>
      <p:sp>
        <p:nvSpPr>
          <p:cNvPr id="55308" name="Text Box 13"/>
          <p:cNvSpPr txBox="1">
            <a:spLocks noChangeArrowheads="1"/>
          </p:cNvSpPr>
          <p:nvPr/>
        </p:nvSpPr>
        <p:spPr bwMode="auto">
          <a:xfrm>
            <a:off x="8362950" y="3789364"/>
            <a:ext cx="2305050" cy="346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Комбинированные</a:t>
            </a:r>
          </a:p>
        </p:txBody>
      </p:sp>
      <p:sp>
        <p:nvSpPr>
          <p:cNvPr id="55309" name="Line 14"/>
          <p:cNvSpPr>
            <a:spLocks noChangeShapeType="1"/>
          </p:cNvSpPr>
          <p:nvPr/>
        </p:nvSpPr>
        <p:spPr bwMode="auto">
          <a:xfrm>
            <a:off x="5880100" y="1628776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0" name="Line 15"/>
          <p:cNvSpPr>
            <a:spLocks noChangeShapeType="1"/>
          </p:cNvSpPr>
          <p:nvPr/>
        </p:nvSpPr>
        <p:spPr bwMode="auto">
          <a:xfrm>
            <a:off x="4440238" y="234950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1" name="Line 16"/>
          <p:cNvSpPr>
            <a:spLocks noChangeShapeType="1"/>
          </p:cNvSpPr>
          <p:nvPr/>
        </p:nvSpPr>
        <p:spPr bwMode="auto">
          <a:xfrm>
            <a:off x="6959600" y="234950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2" name="Line 17"/>
          <p:cNvSpPr>
            <a:spLocks noChangeShapeType="1"/>
          </p:cNvSpPr>
          <p:nvPr/>
        </p:nvSpPr>
        <p:spPr bwMode="auto">
          <a:xfrm flipH="1">
            <a:off x="1847850" y="1484313"/>
            <a:ext cx="215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3" name="Line 18"/>
          <p:cNvSpPr>
            <a:spLocks noChangeShapeType="1"/>
          </p:cNvSpPr>
          <p:nvPr/>
        </p:nvSpPr>
        <p:spPr bwMode="auto">
          <a:xfrm>
            <a:off x="1847850" y="1484314"/>
            <a:ext cx="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4" name="Line 19"/>
          <p:cNvSpPr>
            <a:spLocks noChangeShapeType="1"/>
          </p:cNvSpPr>
          <p:nvPr/>
        </p:nvSpPr>
        <p:spPr bwMode="auto">
          <a:xfrm>
            <a:off x="1847851" y="3284538"/>
            <a:ext cx="14398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5" name="Line 20"/>
          <p:cNvSpPr>
            <a:spLocks noChangeShapeType="1"/>
          </p:cNvSpPr>
          <p:nvPr/>
        </p:nvSpPr>
        <p:spPr bwMode="auto">
          <a:xfrm>
            <a:off x="3287713" y="357346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6" name="Line 21"/>
          <p:cNvSpPr>
            <a:spLocks noChangeShapeType="1"/>
          </p:cNvSpPr>
          <p:nvPr/>
        </p:nvSpPr>
        <p:spPr bwMode="auto">
          <a:xfrm>
            <a:off x="4440238" y="357346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7" name="Line 22"/>
          <p:cNvSpPr>
            <a:spLocks noChangeShapeType="1"/>
          </p:cNvSpPr>
          <p:nvPr/>
        </p:nvSpPr>
        <p:spPr bwMode="auto">
          <a:xfrm>
            <a:off x="6311900" y="357346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8" name="Line 23"/>
          <p:cNvSpPr>
            <a:spLocks noChangeShapeType="1"/>
          </p:cNvSpPr>
          <p:nvPr/>
        </p:nvSpPr>
        <p:spPr bwMode="auto">
          <a:xfrm>
            <a:off x="7967663" y="3573464"/>
            <a:ext cx="0" cy="719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9" name="Line 24"/>
          <p:cNvSpPr>
            <a:spLocks noChangeShapeType="1"/>
          </p:cNvSpPr>
          <p:nvPr/>
        </p:nvSpPr>
        <p:spPr bwMode="auto">
          <a:xfrm>
            <a:off x="9336089" y="3429000"/>
            <a:ext cx="2889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20" name="Line 25"/>
          <p:cNvSpPr>
            <a:spLocks noChangeShapeType="1"/>
          </p:cNvSpPr>
          <p:nvPr/>
        </p:nvSpPr>
        <p:spPr bwMode="auto">
          <a:xfrm>
            <a:off x="9625013" y="3429001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21" name="Text Box 27"/>
          <p:cNvSpPr txBox="1">
            <a:spLocks noChangeArrowheads="1"/>
          </p:cNvSpPr>
          <p:nvPr/>
        </p:nvSpPr>
        <p:spPr bwMode="auto">
          <a:xfrm>
            <a:off x="1919288" y="4293097"/>
            <a:ext cx="2520950" cy="5847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Воздушно-пенные (ОВП)</a:t>
            </a:r>
          </a:p>
        </p:txBody>
      </p:sp>
      <p:sp>
        <p:nvSpPr>
          <p:cNvPr id="55322" name="Text Box 28"/>
          <p:cNvSpPr txBox="1">
            <a:spLocks noChangeArrowheads="1"/>
          </p:cNvSpPr>
          <p:nvPr/>
        </p:nvSpPr>
        <p:spPr bwMode="auto">
          <a:xfrm>
            <a:off x="3143250" y="4797153"/>
            <a:ext cx="2520950" cy="95410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Химические пенные (ОХП)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 выпускаются</a:t>
            </a:r>
          </a:p>
        </p:txBody>
      </p:sp>
      <p:sp>
        <p:nvSpPr>
          <p:cNvPr id="55323" name="Text Box 29"/>
          <p:cNvSpPr txBox="1">
            <a:spLocks noChangeArrowheads="1"/>
          </p:cNvSpPr>
          <p:nvPr/>
        </p:nvSpPr>
        <p:spPr bwMode="auto">
          <a:xfrm>
            <a:off x="5951538" y="4941888"/>
            <a:ext cx="2017712" cy="5905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Углекислотные (ОУ)</a:t>
            </a:r>
          </a:p>
        </p:txBody>
      </p:sp>
      <p:sp>
        <p:nvSpPr>
          <p:cNvPr id="55324" name="Text Box 30"/>
          <p:cNvSpPr txBox="1">
            <a:spLocks noChangeArrowheads="1"/>
          </p:cNvSpPr>
          <p:nvPr/>
        </p:nvSpPr>
        <p:spPr bwMode="auto">
          <a:xfrm>
            <a:off x="8183563" y="4941888"/>
            <a:ext cx="2017712" cy="338554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Хладоновые (ОХ)</a:t>
            </a:r>
          </a:p>
        </p:txBody>
      </p:sp>
      <p:sp>
        <p:nvSpPr>
          <p:cNvPr id="55325" name="Line 31"/>
          <p:cNvSpPr>
            <a:spLocks noChangeShapeType="1"/>
          </p:cNvSpPr>
          <p:nvPr/>
        </p:nvSpPr>
        <p:spPr bwMode="auto">
          <a:xfrm>
            <a:off x="3792538" y="4149726"/>
            <a:ext cx="0" cy="358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26" name="Line 32"/>
          <p:cNvSpPr>
            <a:spLocks noChangeShapeType="1"/>
          </p:cNvSpPr>
          <p:nvPr/>
        </p:nvSpPr>
        <p:spPr bwMode="auto">
          <a:xfrm>
            <a:off x="4872038" y="4149725"/>
            <a:ext cx="0" cy="1079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27" name="Line 33"/>
          <p:cNvSpPr>
            <a:spLocks noChangeShapeType="1"/>
          </p:cNvSpPr>
          <p:nvPr/>
        </p:nvSpPr>
        <p:spPr bwMode="auto">
          <a:xfrm>
            <a:off x="7175500" y="4652964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28" name="Line 34"/>
          <p:cNvSpPr>
            <a:spLocks noChangeShapeType="1"/>
          </p:cNvSpPr>
          <p:nvPr/>
        </p:nvSpPr>
        <p:spPr bwMode="auto">
          <a:xfrm>
            <a:off x="8759825" y="4652964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68FCD2C-CC35-2D12-811F-7DB09683DE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</a:t>
            </a:fld>
            <a:endParaRPr lang="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первич срва пож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-171400"/>
            <a:ext cx="9144000" cy="6858000"/>
          </a:xfr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A866880-98E4-CACD-3ABF-54493D0EF9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</a:t>
            </a:fld>
            <a:endParaRPr lang="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1143000"/>
          </a:xfrm>
        </p:spPr>
        <p:txBody>
          <a:bodyPr/>
          <a:lstStyle/>
          <a:p>
            <a:pPr eaLnBrk="1" hangingPunct="1"/>
            <a:r>
              <a:rPr lang="ru-RU" sz="3600" b="1"/>
              <a:t>Современные огнетушащие средства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25538"/>
            <a:ext cx="10972800" cy="5000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/>
              <a:t>Огнетушащее вещество</a:t>
            </a:r>
            <a:r>
              <a:rPr lang="ru-RU"/>
              <a:t> – вещество, обладающее физико-химическими свойствами, позволяющими создать условия прекращения горения.</a:t>
            </a:r>
          </a:p>
          <a:p>
            <a:pPr eaLnBrk="1" hangingPunct="1">
              <a:lnSpc>
                <a:spcPct val="90000"/>
              </a:lnSpc>
            </a:pPr>
            <a:r>
              <a:rPr lang="ru-RU"/>
              <a:t>К огнетушащим веществам относятся: вода, химическая или воздушно-механическая пена, инертные газообразные разбавители воздуха, галоидуглеводородные составы, порошки, комбинированные составы.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4FF6FEC-768C-4995-1100-7728E29696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</a:t>
            </a:fld>
            <a:endParaRPr lang="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8" y="1"/>
            <a:ext cx="10560049" cy="765175"/>
          </a:xfrm>
        </p:spPr>
        <p:txBody>
          <a:bodyPr/>
          <a:lstStyle/>
          <a:p>
            <a:pPr eaLnBrk="1" hangingPunct="1"/>
            <a:r>
              <a:rPr lang="ru-RU" sz="3600"/>
              <a:t>Тушение водой.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624417" y="620714"/>
            <a:ext cx="10972800" cy="51450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600" b="1"/>
              <a:t>Достоинства</a:t>
            </a:r>
            <a:r>
              <a:rPr lang="ru-RU" sz="2600"/>
              <a:t>: доступность, дешевизна, значительная теплоемкость, высокая скрытая теплота испарения, подвижность, химическая нейтральность, отсутствие ядовитости.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b="1"/>
              <a:t>Огнетушащая способность</a:t>
            </a:r>
            <a:r>
              <a:rPr lang="ru-RU" sz="2600"/>
              <a:t> воды обуславливается охлаждающим действием, разбавлением горючей среды парами и механическим воздействием на горящее вещество.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b="1"/>
              <a:t>Недостатки</a:t>
            </a:r>
            <a:r>
              <a:rPr lang="ru-RU" sz="2600"/>
              <a:t>: плохая смачивающая способность, малая вязкость, нельзя использовать для тушения веществ, бурно реагирующих с ней с выделением горючих газов, хлопки, вспышки, разбрызгивание горящих материалов, вспенивание, выброс горящего продукта.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D07DA2-C4A8-A481-EE9E-42317B66A3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</a:t>
            </a:fld>
            <a:endParaRPr lang="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2285" y="1989138"/>
            <a:ext cx="10367433" cy="3960812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sz="1800"/>
              <a:t>	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1800"/>
              <a:t>		</a:t>
            </a:r>
            <a:r>
              <a:rPr lang="ru-RU" sz="2200"/>
              <a:t>Огнетушители составляют большую долю всех первичных средств тушения пожара. От эффективности и надежности огнетушителей, от умения ими пользоваться зависит успех тушения пожара. Большинство пожаров, при правильном и своевременном применении огнетушителей, можно ликвидировать до прибытия пожарных подразделений.</a:t>
            </a:r>
          </a:p>
          <a:p>
            <a:pPr algn="just" eaLnBrk="1" hangingPunct="1">
              <a:buFont typeface="Wingdings" pitchFamily="2" charset="2"/>
              <a:buNone/>
            </a:pPr>
            <a:endParaRPr lang="ru-RU" sz="2200"/>
          </a:p>
          <a:p>
            <a:pPr eaLnBrk="1" hangingPunct="1">
              <a:buFont typeface="Wingdings" pitchFamily="2" charset="2"/>
              <a:buNone/>
            </a:pPr>
            <a:r>
              <a:rPr lang="ru-RU" sz="2200"/>
              <a:t>		</a:t>
            </a:r>
            <a:r>
              <a:rPr lang="ru-RU" sz="2200" b="1"/>
              <a:t>В зависимости от вида применяемых огнетушащих веществ (ОТВ) огнетушители делятся на: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19668" y="1916113"/>
            <a:ext cx="10657417" cy="3960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КОМБИНИРОВАННЫЕ, с зарядом нескольких различных ОТВ, находящихся в разных емкостях огнетушителя </a:t>
            </a:r>
          </a:p>
        </p:txBody>
      </p:sp>
      <p:grpSp>
        <p:nvGrpSpPr>
          <p:cNvPr id="5" name="Группа 24"/>
          <p:cNvGrpSpPr>
            <a:grpSpLocks/>
          </p:cNvGrpSpPr>
          <p:nvPr/>
        </p:nvGrpSpPr>
        <p:grpSpPr bwMode="auto">
          <a:xfrm>
            <a:off x="624418" y="1773238"/>
            <a:ext cx="10655300" cy="4176712"/>
            <a:chOff x="683568" y="1772816"/>
            <a:chExt cx="7704856" cy="4203179"/>
          </a:xfrm>
        </p:grpSpPr>
        <p:sp>
          <p:nvSpPr>
            <p:cNvPr id="33814" name="TextBox 20"/>
            <p:cNvSpPr txBox="1">
              <a:spLocks noChangeArrowheads="1"/>
            </p:cNvSpPr>
            <p:nvPr/>
          </p:nvSpPr>
          <p:spPr bwMode="auto">
            <a:xfrm>
              <a:off x="827584" y="1772816"/>
              <a:ext cx="7560840" cy="37444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5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ВОДНЫЕ (ОВ)</a:t>
              </a:r>
            </a:p>
          </p:txBody>
        </p:sp>
        <p:pic>
          <p:nvPicPr>
            <p:cNvPr id="33815" name="Picture 22" descr="Огнетушитель водный РЛО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2120" y="2708920"/>
              <a:ext cx="2305050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6" name="Picture 24" descr="Картинка 2 из 407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3848" y="3212976"/>
              <a:ext cx="2513856" cy="251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7" name="Picture 26" descr="Картинка 22 из 407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3568" y="2708920"/>
              <a:ext cx="2818259" cy="2818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Группа 19"/>
          <p:cNvGrpSpPr>
            <a:grpSpLocks/>
          </p:cNvGrpSpPr>
          <p:nvPr/>
        </p:nvGrpSpPr>
        <p:grpSpPr bwMode="auto">
          <a:xfrm>
            <a:off x="719667" y="1916114"/>
            <a:ext cx="10272184" cy="4033837"/>
            <a:chOff x="395536" y="1772816"/>
            <a:chExt cx="8208912" cy="4104456"/>
          </a:xfrm>
        </p:grpSpPr>
        <p:sp>
          <p:nvSpPr>
            <p:cNvPr id="33810" name="TextBox 15"/>
            <p:cNvSpPr txBox="1">
              <a:spLocks noChangeArrowheads="1"/>
            </p:cNvSpPr>
            <p:nvPr/>
          </p:nvSpPr>
          <p:spPr bwMode="auto">
            <a:xfrm>
              <a:off x="971600" y="1772816"/>
              <a:ext cx="7200800" cy="41044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ВОЗДУШНО-ПЕННЫЕ (ОВП)</a:t>
              </a:r>
            </a:p>
          </p:txBody>
        </p:sp>
        <p:pic>
          <p:nvPicPr>
            <p:cNvPr id="33811" name="Picture 16" descr="Картинка 9 из 739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436096" y="2708920"/>
              <a:ext cx="3168352" cy="2968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2" name="Picture 18" descr="Картинка 11 из 739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059832" y="2924944"/>
              <a:ext cx="2182203" cy="2552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3" name="Picture 20" descr="Картинка 21 из 739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95536" y="2780928"/>
              <a:ext cx="2699792" cy="2699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Группа 14"/>
          <p:cNvGrpSpPr>
            <a:grpSpLocks/>
          </p:cNvGrpSpPr>
          <p:nvPr/>
        </p:nvGrpSpPr>
        <p:grpSpPr bwMode="auto">
          <a:xfrm>
            <a:off x="1007534" y="1700214"/>
            <a:ext cx="10176933" cy="4249737"/>
            <a:chOff x="755576" y="1772816"/>
            <a:chExt cx="7560840" cy="4176464"/>
          </a:xfrm>
        </p:grpSpPr>
        <p:sp>
          <p:nvSpPr>
            <p:cNvPr id="33806" name="TextBox 10"/>
            <p:cNvSpPr txBox="1">
              <a:spLocks noChangeArrowheads="1"/>
            </p:cNvSpPr>
            <p:nvPr/>
          </p:nvSpPr>
          <p:spPr bwMode="auto">
            <a:xfrm>
              <a:off x="755576" y="1772816"/>
              <a:ext cx="7560840" cy="41764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ГАЗОВЫЕ  УГЛЕКИСЛОТНЫЕ (ОУ) и ХЛАДОНОВЫЕ (ОХ)</a:t>
              </a:r>
            </a:p>
          </p:txBody>
        </p:sp>
        <p:pic>
          <p:nvPicPr>
            <p:cNvPr id="33807" name="Picture 10" descr="Огнетушитель углекислотный ОУ-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3688" y="3284984"/>
              <a:ext cx="1363974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8" name="Picture 12" descr="Огнетушитель углекислотный ОУ-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779912" y="3212976"/>
              <a:ext cx="1363974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9" name="Picture 14" descr="Огнетушитель углекислотный ОУ-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788904" y="3212977"/>
              <a:ext cx="1363974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9"/>
          <p:cNvGrpSpPr>
            <a:grpSpLocks/>
          </p:cNvGrpSpPr>
          <p:nvPr/>
        </p:nvGrpSpPr>
        <p:grpSpPr bwMode="auto">
          <a:xfrm>
            <a:off x="1102784" y="1844676"/>
            <a:ext cx="10176933" cy="4176713"/>
            <a:chOff x="827584" y="1988840"/>
            <a:chExt cx="7488832" cy="4104456"/>
          </a:xfrm>
        </p:grpSpPr>
        <p:sp>
          <p:nvSpPr>
            <p:cNvPr id="33802" name="TextBox 4"/>
            <p:cNvSpPr txBox="1">
              <a:spLocks noChangeArrowheads="1"/>
            </p:cNvSpPr>
            <p:nvPr/>
          </p:nvSpPr>
          <p:spPr bwMode="auto">
            <a:xfrm>
              <a:off x="827584" y="1988840"/>
              <a:ext cx="7488832" cy="41044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6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ПОРОШКОВЫЕ (ОП)</a:t>
              </a:r>
            </a:p>
          </p:txBody>
        </p:sp>
        <p:pic>
          <p:nvPicPr>
            <p:cNvPr id="33803" name="Picture 4" descr="Огнетушитель углекислотный ОУ-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259632" y="3140968"/>
              <a:ext cx="1428750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6" descr="Огнетушитель углекислотный ОУ-1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300192" y="3284984"/>
              <a:ext cx="1428750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8" descr="Огнетушитель углекислотный ОУ-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635896" y="3284984"/>
              <a:ext cx="1428750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924E6E-41DE-FAED-E21B-43A1BDB32D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Box 27"/>
          <p:cNvSpPr txBox="1">
            <a:spLocks noChangeArrowheads="1"/>
          </p:cNvSpPr>
          <p:nvPr/>
        </p:nvSpPr>
        <p:spPr bwMode="auto">
          <a:xfrm>
            <a:off x="1010708" y="1477964"/>
            <a:ext cx="983826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В зависимости от способа вытеснения огнетушащего вещества, огнетушители подразделяются на: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583267" y="3141664"/>
            <a:ext cx="9601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ЗАКАЧНЫЕ;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583267" y="3860801"/>
            <a:ext cx="960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С БАЛЛОНОМ СЖАТОГО ГАЗА;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8017" y="4581526"/>
            <a:ext cx="9601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С ГАЗОГЕНЕРИРУЮЩИМ ЭЛЕМЕНТОМ.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8184CA5-6179-6A89-651F-2010EE891F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9</a:t>
            </a:fld>
            <a:endParaRPr lang="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Simple Light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11469</TotalTime>
  <Words>2156</Words>
  <Application>Microsoft Office PowerPoint</Application>
  <PresentationFormat>Широкоэкранный</PresentationFormat>
  <Paragraphs>291</Paragraphs>
  <Slides>38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Calibri</vt:lpstr>
      <vt:lpstr>PT Sans Caption</vt:lpstr>
      <vt:lpstr>Open Sans</vt:lpstr>
      <vt:lpstr>Arial</vt:lpstr>
      <vt:lpstr>AGPresquire</vt:lpstr>
      <vt:lpstr>Wingdings</vt:lpstr>
      <vt:lpstr>Segoe UI</vt:lpstr>
      <vt:lpstr>Arial Black</vt:lpstr>
      <vt:lpstr>Simple Light</vt:lpstr>
      <vt:lpstr>1_Simple Light</vt:lpstr>
      <vt:lpstr>Лист</vt:lpstr>
      <vt:lpstr>Безопасность жизнедеятельности  в химической промышленности</vt:lpstr>
      <vt:lpstr>Презентация PowerPoint</vt:lpstr>
      <vt:lpstr>Презентация PowerPoint</vt:lpstr>
      <vt:lpstr>Классификация огнетушителей по        НПБ 166-97 и их маркировка</vt:lpstr>
      <vt:lpstr>Презентация PowerPoint</vt:lpstr>
      <vt:lpstr>Современные огнетушащие средства</vt:lpstr>
      <vt:lpstr>Тушение водой.</vt:lpstr>
      <vt:lpstr>Презентация PowerPoint</vt:lpstr>
      <vt:lpstr>Презентация PowerPoint</vt:lpstr>
      <vt:lpstr> </vt:lpstr>
      <vt:lpstr> </vt:lpstr>
      <vt:lpstr>Тушение порошками</vt:lpstr>
      <vt:lpstr>Модуль порошкового огнетушения</vt:lpstr>
      <vt:lpstr>Эффект тушения пожаров порошковыми составами можно объяснить действием таких факторов как: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ОГНЕТУШИТЕЛИ</vt:lpstr>
      <vt:lpstr>Презентация PowerPoint</vt:lpstr>
      <vt:lpstr>Презентация PowerPoint</vt:lpstr>
      <vt:lpstr>Тушение пенами</vt:lpstr>
      <vt:lpstr>Презентация PowerPoint</vt:lpstr>
      <vt:lpstr>Презентация PowerPoint</vt:lpstr>
      <vt:lpstr>Презентация PowerPoint</vt:lpstr>
      <vt:lpstr>В зависимости от способа и условий получения огнетушащую пену подразделяют на химическую и воздушно-химическую различной кратности.</vt:lpstr>
      <vt:lpstr>Презентация PowerPoint</vt:lpstr>
      <vt:lpstr>Презентация PowerPoint</vt:lpstr>
      <vt:lpstr>Объемное тушение инертными газообразными разбавителями воздуха.</vt:lpstr>
      <vt:lpstr>Тушение галоидуглеводородными составами.</vt:lpstr>
      <vt:lpstr>Презентация PowerPoint</vt:lpstr>
      <vt:lpstr>Презентация PowerPoint</vt:lpstr>
      <vt:lpstr>  Фильтрующе-поглощающий элемент - основа защитного капюшона. Изготовленный по запатентованной технологии, позволяет обеспечивать защиту от 25 веществ и их соединений, среди которых хлор, аммиак, синильная кислота, циклогексан и др. не менее 20 минут.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технической эксплуатации тепловых энергоустановок и тепловых сетей. </dc:title>
  <cp:lastModifiedBy>shoo</cp:lastModifiedBy>
  <cp:revision>1035</cp:revision>
  <dcterms:modified xsi:type="dcterms:W3CDTF">2023-11-09T11:33:47Z</dcterms:modified>
</cp:coreProperties>
</file>