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1" r:id="rId2"/>
    <p:sldId id="257" r:id="rId3"/>
    <p:sldId id="292" r:id="rId4"/>
    <p:sldId id="262" r:id="rId5"/>
    <p:sldId id="263" r:id="rId6"/>
    <p:sldId id="265" r:id="rId7"/>
    <p:sldId id="264" r:id="rId8"/>
    <p:sldId id="267" r:id="rId9"/>
    <p:sldId id="268" r:id="rId10"/>
    <p:sldId id="269" r:id="rId11"/>
    <p:sldId id="270" r:id="rId12"/>
    <p:sldId id="266" r:id="rId13"/>
    <p:sldId id="271" r:id="rId14"/>
    <p:sldId id="272" r:id="rId15"/>
    <p:sldId id="284" r:id="rId16"/>
    <p:sldId id="285" r:id="rId17"/>
    <p:sldId id="286" r:id="rId18"/>
    <p:sldId id="273" r:id="rId19"/>
    <p:sldId id="274" r:id="rId20"/>
    <p:sldId id="275" r:id="rId21"/>
    <p:sldId id="293" r:id="rId22"/>
    <p:sldId id="294" r:id="rId23"/>
    <p:sldId id="295" r:id="rId24"/>
    <p:sldId id="296" r:id="rId25"/>
    <p:sldId id="297" r:id="rId26"/>
    <p:sldId id="298" r:id="rId27"/>
    <p:sldId id="282" r:id="rId28"/>
    <p:sldId id="299" r:id="rId29"/>
    <p:sldId id="300" r:id="rId30"/>
    <p:sldId id="261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68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47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93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53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90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79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69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69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95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63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71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C11EB-D329-41AC-A27B-AABF4C97971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07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refleader.ru/jgebewujgbewotr.html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5143" y="-109149"/>
            <a:ext cx="9453355" cy="71050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1011" y="2665488"/>
            <a:ext cx="7644385" cy="1543239"/>
          </a:xfrm>
          <a:prstGeom prst="rect">
            <a:avLst/>
          </a:prstGeom>
          <a:noFill/>
        </p:spPr>
        <p:txBody>
          <a:bodyPr wrap="square" lIns="65274" tIns="32637" rIns="65274" bIns="32637" rtlCol="0">
            <a:spAutoFit/>
          </a:bodyPr>
          <a:lstStyle/>
          <a:p>
            <a:pPr algn="ctr"/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Деформация под нагрузкой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96605" y="250640"/>
            <a:ext cx="6553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Российский химико-технологический университет</a:t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имени  Д. И. Менделеева</a:t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химической технологии керамики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огнеупоров</a:t>
            </a:r>
          </a:p>
        </p:txBody>
      </p:sp>
    </p:spTree>
    <p:extLst>
      <p:ext uri="{BB962C8B-B14F-4D97-AF65-F5344CB8AC3E}">
        <p14:creationId xmlns:p14="http://schemas.microsoft.com/office/powerpoint/2010/main" val="1171415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719572" y="448726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влияющие на температуру деформации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0564" y="1106689"/>
            <a:ext cx="7142007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0564" y="1501278"/>
            <a:ext cx="80627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Чистые однородные материалы характеризуются более высокой температурой деформации, причем чем выше их температура плавления, тем выше и температура деформации; у плотных чистых материалов разница этих температур составляет 150-200</a:t>
            </a:r>
            <a:r>
              <a:rPr lang="ru-R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для оксидов, плавящихся при температуре ниже 2000</a:t>
            </a:r>
            <a:r>
              <a:rPr lang="ru-R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С, и до 300-500</a:t>
            </a:r>
            <a:r>
              <a:rPr lang="ru-R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для оксидов, плавящихся при температуре выше 2000</a:t>
            </a:r>
            <a:r>
              <a:rPr lang="ru-R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 Процесс деформации чистых оксидных материалов связан в большей мере с пластической деформацией кристаллов и в меньшей мере со скольжением по границам зерен, образующих огнеупоров. </a:t>
            </a:r>
          </a:p>
        </p:txBody>
      </p:sp>
    </p:spTree>
    <p:extLst>
      <p:ext uri="{BB962C8B-B14F-4D97-AF65-F5344CB8AC3E}">
        <p14:creationId xmlns:p14="http://schemas.microsoft.com/office/powerpoint/2010/main" val="1594714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686514" y="396960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влияющие на температуру деформации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0564" y="1106689"/>
            <a:ext cx="7142007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6514" y="2788018"/>
            <a:ext cx="76209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Пористость в керамике из чистых оксидов до 20% мало сказывается на температуре деформации, а при больших ее значениях за счет резкого уменьшения площади сечения деформация начинает резко возрастать.</a:t>
            </a:r>
          </a:p>
        </p:txBody>
      </p:sp>
    </p:spTree>
    <p:extLst>
      <p:ext uri="{BB962C8B-B14F-4D97-AF65-F5344CB8AC3E}">
        <p14:creationId xmlns:p14="http://schemas.microsoft.com/office/powerpoint/2010/main" val="1594714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719572" y="396960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влияющие на температуру деформации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0564" y="1106689"/>
            <a:ext cx="7142007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0564" y="1501278"/>
            <a:ext cx="75450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корундовых материалов с увеличением пористости от 56 до 83% температура начала деформации (начало размягчения) под нагрузкой, пропорциональной объёмному весу, снижается от 1750 до 1550</a:t>
            </a:r>
            <a:r>
              <a:rPr lang="ru-R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 У керамики, полученной с применением выгорающих добавок, температура начала деформации (начало размягчения) снижается от 1520 до 1200°С при увеличении открытой пористости от 50 до 65%.</a:t>
            </a:r>
          </a:p>
        </p:txBody>
      </p:sp>
    </p:spTree>
    <p:extLst>
      <p:ext uri="{BB962C8B-B14F-4D97-AF65-F5344CB8AC3E}">
        <p14:creationId xmlns:p14="http://schemas.microsoft.com/office/powerpoint/2010/main" val="1594714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887780" y="419698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влияющие на температуру деформации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0564" y="1106689"/>
            <a:ext cx="7142007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0565" y="1625600"/>
            <a:ext cx="80627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стойкости к действию нагрузки и температуры на втором месте после однофазных чистых оксидов стоят огнеупоры с самосвязанной структурой кристаллической фазы. Причем чем больше контактов между кристаллами, тем выше температура деформации и тем меньше проявляется роль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стеклофазы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легкоплавких фаз.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высокоглинистых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огнеупоров благодаря образованию кристаллического каркаса из муллита несмотря на существенное снижение вязкости расплава по сравнению с каолиновым огнеупором, температура начала деформации выше.</a:t>
            </a:r>
          </a:p>
        </p:txBody>
      </p:sp>
    </p:spTree>
    <p:extLst>
      <p:ext uri="{BB962C8B-B14F-4D97-AF65-F5344CB8AC3E}">
        <p14:creationId xmlns:p14="http://schemas.microsoft.com/office/powerpoint/2010/main" val="1594714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799491" y="396960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влияющие на температуру деформации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0564" y="1106689"/>
            <a:ext cx="7142007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1201" y="1501278"/>
            <a:ext cx="79021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в огнеупоре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стеклофазы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температура деформации снижается за счет более высокой пластической деформации стекла. Кроме того, при использовании природного сырья за счет примесей могут образовываться эвтектические расплавы с низкой температурой плавления и низкой вязкостью. Состав присутствующей в огнеупоре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стеклофазы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существенным образом влияет на ее вязкость, которая, в свою очередь,  влияет на температуру деформации огнеупоров.</a:t>
            </a:r>
          </a:p>
        </p:txBody>
      </p:sp>
    </p:spTree>
    <p:extLst>
      <p:ext uri="{BB962C8B-B14F-4D97-AF65-F5344CB8AC3E}">
        <p14:creationId xmlns:p14="http://schemas.microsoft.com/office/powerpoint/2010/main" val="1594714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12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Насыщенное кремнеземом стекло в  шамотных огнеупорах обладает высокой вязкостью и поэтому, несмотря на наличие в составе этих огнеупоров до 50% стекла, они характеризуются относительно высокой температурой деформации, причем интервал между температурой начала размягчения и 40%-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ного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сжатия образца большой.</a:t>
            </a: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711773" y="396960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влияющие на температуру деформации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0564" y="1106689"/>
            <a:ext cx="7142007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714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719572" y="390669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влияющие на температуру деформации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0564" y="1106689"/>
            <a:ext cx="7142007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5797" y="1745059"/>
            <a:ext cx="81102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Присутствие расплава с низкой вязкостью, что имеет место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динасовых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магнезитовых огнеупорах, резко сужает интервал между температурой начала размягчения и температурой 40%-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сжатия образца, чему дополнительно способствует хорошее смачивание зерен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периклаза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расплавом. Вследствие отсутствия сростков кристаллов и их разобщенности наблюдается быстрое разрушение этих огнеупоров при увеличении температуры. </a:t>
            </a:r>
          </a:p>
        </p:txBody>
      </p:sp>
    </p:spTree>
    <p:extLst>
      <p:ext uri="{BB962C8B-B14F-4D97-AF65-F5344CB8AC3E}">
        <p14:creationId xmlns:p14="http://schemas.microsoft.com/office/powerpoint/2010/main" val="1594714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887780" y="54525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влияющие на температуру деформации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0564" y="1106689"/>
            <a:ext cx="7142007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7780" y="1745059"/>
            <a:ext cx="78093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оценке результатов определения температуры деформации под нагрузкой необходимо учитывать качество обжига огнеупора. Недожженный огнеупор характеризуется пониженной температурой начала деформации за счет дополнительной усадки в ходе испытания, однако при 4%-ном сжатии усадка образца почти не влияет на результаты определения.</a:t>
            </a:r>
          </a:p>
        </p:txBody>
      </p:sp>
    </p:spTree>
    <p:extLst>
      <p:ext uri="{BB962C8B-B14F-4D97-AF65-F5344CB8AC3E}">
        <p14:creationId xmlns:p14="http://schemas.microsoft.com/office/powerpoint/2010/main" val="1594714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581" y="1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467544" y="434212"/>
            <a:ext cx="7501419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Экспериментальное определение температуры деформации под нагрузкой.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0564" y="1106689"/>
            <a:ext cx="7142007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7780" y="1501278"/>
            <a:ext cx="754502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Экспериментальное определение температуры деформации под нагрузкой.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и материалы: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для определения деформации под нагрузкой;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штангенциркуль;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платина-платинородиевая термопара;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гальванометр ПП;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пирометр оптический ОПИР-17;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 с ценой деления 0,01 мм;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образцы для испытаний.</a:t>
            </a:r>
          </a:p>
        </p:txBody>
      </p:sp>
    </p:spTree>
    <p:extLst>
      <p:ext uri="{BB962C8B-B14F-4D97-AF65-F5344CB8AC3E}">
        <p14:creationId xmlns:p14="http://schemas.microsoft.com/office/powerpoint/2010/main" val="1594714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719572" y="524447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Экспериментальное определение температуры деформации под нагрузкой.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0564" y="1106689"/>
            <a:ext cx="7142007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027" y="1237317"/>
            <a:ext cx="2468336" cy="4612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36491" y="5862083"/>
            <a:ext cx="66917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– 2. Схема прибора для определения температуры деформации образцов при высокой температуре.</a:t>
            </a:r>
          </a:p>
        </p:txBody>
      </p:sp>
    </p:spTree>
    <p:extLst>
      <p:ext uri="{BB962C8B-B14F-4D97-AF65-F5344CB8AC3E}">
        <p14:creationId xmlns:p14="http://schemas.microsoft.com/office/powerpoint/2010/main" val="1594714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4525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Библиографический список</a:t>
            </a:r>
          </a:p>
        </p:txBody>
      </p:sp>
      <p:sp>
        <p:nvSpPr>
          <p:cNvPr id="11" name="Прямоугольник 3"/>
          <p:cNvSpPr>
            <a:spLocks noChangeArrowheads="1"/>
          </p:cNvSpPr>
          <p:nvPr/>
        </p:nvSpPr>
        <p:spPr bwMode="auto">
          <a:xfrm>
            <a:off x="107950" y="1559148"/>
            <a:ext cx="8891588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29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Н.Т. Андрианов, А.В. Беляков, В.Л.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Балкевич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А.С. Власов, И.Я.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Гузман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Е.С. Лукин, Ю.М. Мосин, Б.С. Скидан. Химическая технология керамики. Учеб. пособие для вузов 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Под ред. И.Я.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Гузмана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. — М.: 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OOO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РИФ «СТРОЙМАТЕРИАЛЫ», 2012. – 496 с.</a:t>
            </a:r>
          </a:p>
          <a:p>
            <a:pPr algn="just" eaLnBrk="1" hangingPunct="1">
              <a:spcBef>
                <a:spcPct val="0"/>
              </a:spcBef>
              <a:buFontTx/>
              <a:buAutoNum type="arabicPeriod"/>
            </a:pP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Л.И. Сычева, Е.Н. Потапова, Д.О. Лемешев, Н.Ю. Михайленко, А.И. Захаров, И.Н. Тихомирова, А.В. Беляков, Е.Е. Строганова. Практикум по технологии тугоплавких неметаллических и силикатных материалов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Учеб. пособие / Под ред. Н.А. Макарова.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— М.: РХТУ им. Д.И. Менделеева, 2019.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— 270 с.</a:t>
            </a:r>
            <a:endParaRPr lang="ru-RU" alt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50564" y="1106689"/>
            <a:ext cx="71420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204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719572" y="43421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Экспериментальное определение температуры деформации под нагрузкой.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0564" y="1106689"/>
            <a:ext cx="7142007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9572" y="1745059"/>
            <a:ext cx="74519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прибора для определения деформации под нагрузкой при высокой температуре показана на рисунке – 2. Нагрузку на образец, расположенный в печи 1, передаёт шток 6 из электродного графита от рычага 10, на котором подвешены грузы 15. Верхний стержень крепят в верхней обойме 7, связанный соединительной гайкой 8 с нагрузочным штыком 9. Рычаг 10 укреплен шарнирно 11 со стойкой 12, в средней части рычаг 10 опирается на ролик 13.</a:t>
            </a:r>
          </a:p>
        </p:txBody>
      </p:sp>
    </p:spTree>
    <p:extLst>
      <p:ext uri="{BB962C8B-B14F-4D97-AF65-F5344CB8AC3E}">
        <p14:creationId xmlns:p14="http://schemas.microsoft.com/office/powerpoint/2010/main" val="1594714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719572" y="43421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Экспериментальное определение температуры деформации под нагрузкой.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0564" y="1106689"/>
            <a:ext cx="7142007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9572" y="1745059"/>
            <a:ext cx="745197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устанавливают на нижнюю цилиндрическую подставку, которая закреплена в специальной обойме над песочным затвором 3, который обеспечивает герметичность печи при перемещении нижней цилиндрической подставки по высоте при вращении установочного болта 4.</a:t>
            </a:r>
          </a:p>
        </p:txBody>
      </p:sp>
    </p:spTree>
    <p:extLst>
      <p:ext uri="{BB962C8B-B14F-4D97-AF65-F5344CB8AC3E}">
        <p14:creationId xmlns:p14="http://schemas.microsoft.com/office/powerpoint/2010/main" val="40562222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719572" y="43421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Экспериментальное определение температуры деформации под нагрузкой.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0564" y="1106689"/>
            <a:ext cx="7142007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9572" y="1745059"/>
            <a:ext cx="745197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Рычаг 10 обеспечивает 2,5-кратное усиление нагрузки, поэтому масса груза при стандартном испытании составляет 8 кг. Нагрузочный шток 9, связанный с рычагом 10 серьгой 14, проходит через направляющие ролики 16 и держатели 17, с помощью которых регулируют вертикальное положение штока и должную степень свободы его перемещения.</a:t>
            </a:r>
          </a:p>
        </p:txBody>
      </p:sp>
    </p:spTree>
    <p:extLst>
      <p:ext uri="{BB962C8B-B14F-4D97-AF65-F5344CB8AC3E}">
        <p14:creationId xmlns:p14="http://schemas.microsoft.com/office/powerpoint/2010/main" val="2034370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719572" y="43421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Экспериментальное определение температуры деформации под нагрузкой.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0564" y="1106689"/>
            <a:ext cx="7142007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9572" y="1745059"/>
            <a:ext cx="745197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Шток 9 через тонкий трос 18 соединен с секторным рычагом 19, передающим смещение штока в 10-кратном увеличении на отсчетную систему, которая на дисковой шкале 20 посредством троса 21, перекинутого в один оборот через шкив шкалы, передает значения деформации благодаря натяжению троса штоком 22, проходящим через направляющие ролики 23. В муфте 2 закрепляют перо, а на кронштейне 25 устанавливают барабан с механизмом вращения, на котором производится запись деформации.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1543502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719572" y="43421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Экспериментальное определение температуры деформации под нагрузкой.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0564" y="1106689"/>
            <a:ext cx="7142007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9572" y="1745059"/>
            <a:ext cx="745197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Смещение нагрузочного штока 9 можно измерить механическим индикатором с ценой деления 0,01 мм, который устанавливают на держателе 17. Деформацию образца можно наблюдать по шкале 20, на которой имеются деления через 1,5 мм, что соответствует 0,1% деформации образца стандартного размера. </a:t>
            </a:r>
          </a:p>
        </p:txBody>
      </p:sp>
    </p:spTree>
    <p:extLst>
      <p:ext uri="{BB962C8B-B14F-4D97-AF65-F5344CB8AC3E}">
        <p14:creationId xmlns:p14="http://schemas.microsoft.com/office/powerpoint/2010/main" val="36413027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719572" y="43421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Экспериментальное определение температуры деформации под нагрузкой.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0564" y="1106689"/>
            <a:ext cx="7142007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9572" y="1745059"/>
            <a:ext cx="745197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началом испытаний прибор с помощью винтовых ножек устанавливают в строго вертикальном положении, затем уравновешивают всю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нагрузочно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-отсчетную систему грузом, подвешиваемым к штоку 22, после чего нагружают образец с помощью грузов 15.</a:t>
            </a:r>
          </a:p>
        </p:txBody>
      </p:sp>
    </p:spTree>
    <p:extLst>
      <p:ext uri="{BB962C8B-B14F-4D97-AF65-F5344CB8AC3E}">
        <p14:creationId xmlns:p14="http://schemas.microsoft.com/office/powerpoint/2010/main" val="23253580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719572" y="43421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Экспериментальное определение температуры деформации под нагрузкой.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0564" y="1106689"/>
            <a:ext cx="7142007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26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9572" y="1745059"/>
            <a:ext cx="745197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началом испытаний прибор с помощью винтовых ножек устанавливают в строго вертикальном положении, затем уравновешивают всю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нагрузочно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-отсчетную систему грузом, подвешиваемым к штоку 22, после чего нагружают образец с помощью грузов 15.</a:t>
            </a:r>
          </a:p>
        </p:txBody>
      </p:sp>
    </p:spTree>
    <p:extLst>
      <p:ext uri="{BB962C8B-B14F-4D97-AF65-F5344CB8AC3E}">
        <p14:creationId xmlns:p14="http://schemas.microsoft.com/office/powerpoint/2010/main" val="34566572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581949" y="524447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Экспериментальное определение температуры деформации под нагрузкой.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0564" y="1106689"/>
            <a:ext cx="7142007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27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2801" y="1745059"/>
            <a:ext cx="770708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Температуру до 1650</a:t>
            </a:r>
            <a:r>
              <a:rPr 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измеряют термопарой, располагаемой вдоль жаровой трубы, запаянный конец которой находится на уровне середины образца, что можно наблюдать через окно 2 на корпусе печи 1. Более высокие температуры измеряют с помощью пирометров через окно 2. Точность определения температуры составляет ±20</a:t>
            </a:r>
            <a:r>
              <a:rPr 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</a:t>
            </a:r>
          </a:p>
        </p:txBody>
      </p:sp>
    </p:spTree>
    <p:extLst>
      <p:ext uri="{BB962C8B-B14F-4D97-AF65-F5344CB8AC3E}">
        <p14:creationId xmlns:p14="http://schemas.microsoft.com/office/powerpoint/2010/main" val="15947140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581949" y="524447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Экспериментальное определение температуры деформации под нагрузкой.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0564" y="1106689"/>
            <a:ext cx="7142007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28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61029" y="1557432"/>
            <a:ext cx="72426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нагревания печи должна быть более 10</a:t>
            </a:r>
            <a:r>
              <a:rPr lang="ru-RU" sz="2400" baseline="30000" dirty="0"/>
              <a:t> </a:t>
            </a:r>
            <a:r>
              <a:rPr lang="ru-RU" sz="2400" baseline="30000" dirty="0" err="1"/>
              <a:t>о</a:t>
            </a:r>
            <a:r>
              <a:rPr lang="ru-RU" sz="2400" dirty="0" err="1"/>
              <a:t>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мин до 800</a:t>
            </a:r>
            <a:r>
              <a:rPr lang="ru-RU" sz="2400" baseline="30000" dirty="0"/>
              <a:t>о</a:t>
            </a:r>
            <a:r>
              <a:rPr lang="ru-RU" sz="2400" dirty="0"/>
              <a:t>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4-5</a:t>
            </a:r>
            <a:r>
              <a:rPr lang="ru-RU" sz="2400" baseline="30000" dirty="0"/>
              <a:t>о</a:t>
            </a:r>
            <a:r>
              <a:rPr lang="ru-RU" sz="2400" dirty="0"/>
              <a:t>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мин выше 800</a:t>
            </a:r>
            <a:r>
              <a:rPr lang="ru-RU" sz="2400" baseline="30000" dirty="0"/>
              <a:t>о</a:t>
            </a:r>
            <a:r>
              <a:rPr lang="ru-RU" sz="2400" dirty="0"/>
              <a:t>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Криптоловая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печь, оборудованная корундовой трубой, позволяет проводить испытания до 1850</a:t>
            </a:r>
            <a:r>
              <a:rPr lang="ru-RU" sz="2400" baseline="30000" dirty="0"/>
              <a:t>о</a:t>
            </a:r>
            <a:r>
              <a:rPr lang="ru-RU" sz="2400" dirty="0"/>
              <a:t>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Если необходимо получить более высокие температуры, то испытание проводят в вакуумных печах или в печах с нагревателями из диоксида циркония.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050552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581949" y="524447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0564" y="1106689"/>
            <a:ext cx="7142007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23406" y="1138425"/>
            <a:ext cx="724262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Деформация под нагрузкой при высоких температурах – это важнейшая характеристика огнеупоров, которую определяют величиной сжатия стандартного образца под действием постоянной нагрузки в 0,2 МПа при его нагревании, фиксируя температуру, при которой происходит начало размягчения (НР), 4 и 20 % сжатия образца.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Применение пористой керамики под нагрузкой при высоких температурах вызывает необходимость изучения её деформационных свойств.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 определении температуры деформации необходимо учитывать различные факторы, такие как фазовый состав, строение, пористость, содержание примесей и их вид.</a:t>
            </a:r>
          </a:p>
          <a:p>
            <a:r>
              <a:rPr 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6601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54525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Библиографический список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0564" y="1106689"/>
            <a:ext cx="71420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Прямоугольник 3"/>
          <p:cNvSpPr>
            <a:spLocks noChangeArrowheads="1"/>
          </p:cNvSpPr>
          <p:nvPr/>
        </p:nvSpPr>
        <p:spPr bwMode="auto">
          <a:xfrm>
            <a:off x="217714" y="1745059"/>
            <a:ext cx="8824686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29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fontAlgn="base">
              <a:spcBef>
                <a:spcPts val="0"/>
              </a:spcBef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К.К.Стрелов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П.С.Мамыкин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. Технология огнеупоров. Издание третье, переработанное. М.: Металлургия, 1978.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 - 376 c.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ts val="0"/>
              </a:spcBef>
              <a:buNone/>
            </a:pP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ts val="0"/>
              </a:spcBef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высокотемпературной деформации и ползучести материалов на сжатие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[электронный ресурс]: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http://refleader.ru/jgebewujgbewotr.html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fontAlgn="base">
              <a:spcBef>
                <a:spcPts val="0"/>
              </a:spcBef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(дата обращения: 16.04.2020).</a:t>
            </a:r>
          </a:p>
          <a:p>
            <a:pPr algn="just" fontAlgn="base">
              <a:spcBef>
                <a:spcPts val="0"/>
              </a:spcBef>
              <a:buNone/>
            </a:pP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9513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2" y="-1614"/>
            <a:ext cx="9243188" cy="70718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75271" y="3049796"/>
            <a:ext cx="4681595" cy="558354"/>
          </a:xfrm>
          <a:prstGeom prst="rect">
            <a:avLst/>
          </a:prstGeom>
          <a:noFill/>
        </p:spPr>
        <p:txBody>
          <a:bodyPr wrap="none" lIns="65274" tIns="32637" rIns="65274" bIns="32637" rtlCol="0">
            <a:spAutoFit/>
          </a:bodyPr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323092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91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0564" y="1106689"/>
            <a:ext cx="71420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sp>
        <p:nvSpPr>
          <p:cNvPr id="13" name="Заголовок 2"/>
          <p:cNvSpPr txBox="1">
            <a:spLocks/>
          </p:cNvSpPr>
          <p:nvPr/>
        </p:nvSpPr>
        <p:spPr>
          <a:xfrm>
            <a:off x="887780" y="542100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7780" y="1625600"/>
            <a:ext cx="69644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Современная высокотемпературная техника нуждается в конструкционных материалах, которые способны выдерживать механические нагрузки при температурах выше Т=1000°C. В качестве таких материалов можно использовать керамические материалы. Это обуславливает необходимость детального изучения их деформационных свойств, причем в условиях превосходящих их условия  эксплуатации.</a:t>
            </a:r>
          </a:p>
        </p:txBody>
      </p:sp>
    </p:spTree>
    <p:extLst>
      <p:ext uri="{BB962C8B-B14F-4D97-AF65-F5344CB8AC3E}">
        <p14:creationId xmlns:p14="http://schemas.microsoft.com/office/powerpoint/2010/main" val="16264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887780" y="54525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550564" y="1106689"/>
            <a:ext cx="71420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887780" y="1612602"/>
            <a:ext cx="692090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Для оценки деформационных свойств керамических материалов, предназначенных для продолжительной службы при высоких температурах под воздействием механической нагрузки необходимо знать величину их деформации при предельно допустимых нагрузках и соответствующих температурах, то есть главным критерием устойчивости материалов является их деформация под нагрузкой во времени.</a:t>
            </a:r>
          </a:p>
        </p:txBody>
      </p:sp>
    </p:spTree>
    <p:extLst>
      <p:ext uri="{BB962C8B-B14F-4D97-AF65-F5344CB8AC3E}">
        <p14:creationId xmlns:p14="http://schemas.microsoft.com/office/powerpoint/2010/main" val="1594714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8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887780" y="54525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Деформация под нагрузкой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0564" y="1106689"/>
            <a:ext cx="7142007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1198" y="1323190"/>
            <a:ext cx="75962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пористой керамики под нагрузкой при высоких температурах вызывает необходимость изучения её деформационных свойств. Для этой цели используют различные методы, включающие: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величины деформации при постоянной нагрузке при непрерывном подъёме температуры;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деформация под нагрузкой при высоких температурах;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количественное измерение величины деформации и кинетики её развития во всем промежутке времени при постоянной нагрузке и температуре.</a:t>
            </a:r>
          </a:p>
        </p:txBody>
      </p:sp>
    </p:spTree>
    <p:extLst>
      <p:ext uri="{BB962C8B-B14F-4D97-AF65-F5344CB8AC3E}">
        <p14:creationId xmlns:p14="http://schemas.microsoft.com/office/powerpoint/2010/main" val="1594714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887780" y="54525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Деформация под нагрузкой</a:t>
            </a: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7780" y="1501278"/>
            <a:ext cx="7419713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Деформация под нагрузкой при высоких температурах – это важнейшая характеристика огнеупоров. Ее определяют величиной сжатия стандартного образца под действием постоянной нагрузки в 0,2 МПа при его нагревании, фиксируя температуру, при которой происходит начало размягчения (НР), 4 и 20 % сжатия образца. Считается, что верхний температурный уровень службы ненагруженных огнеупоров находится между температурами начала размягчения и 4%-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сжатия образца.</a:t>
            </a: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50564" y="1106689"/>
            <a:ext cx="71420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714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887780" y="54525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Деформация под нагрузкой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0564" y="1106689"/>
            <a:ext cx="7142007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pic>
        <p:nvPicPr>
          <p:cNvPr id="10" name="Picture 2" descr="C:\Users\Supercomp\Desktop\график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943" y="1326353"/>
            <a:ext cx="5035371" cy="421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87780" y="5677797"/>
            <a:ext cx="74197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– 1. Типичная диаграмма деформации огнеупора под нагрузкой при высокой температуре.</a:t>
            </a:r>
          </a:p>
        </p:txBody>
      </p:sp>
    </p:spTree>
    <p:extLst>
      <p:ext uri="{BB962C8B-B14F-4D97-AF65-F5344CB8AC3E}">
        <p14:creationId xmlns:p14="http://schemas.microsoft.com/office/powerpoint/2010/main" val="1594714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887780" y="545252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Деформация под нагрузкой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0564" y="1106689"/>
            <a:ext cx="7142007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7780" y="1501278"/>
            <a:ext cx="724022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влияющие на температуру деформации огнеупоров: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фазовый состав;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строение;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пористость;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примесей и их вид.</a:t>
            </a:r>
          </a:p>
        </p:txBody>
      </p:sp>
    </p:spTree>
    <p:extLst>
      <p:ext uri="{BB962C8B-B14F-4D97-AF65-F5344CB8AC3E}">
        <p14:creationId xmlns:p14="http://schemas.microsoft.com/office/powerpoint/2010/main" val="15947140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</TotalTime>
  <Words>1739</Words>
  <Application>Microsoft Office PowerPoint</Application>
  <PresentationFormat>Экран (4:3)</PresentationFormat>
  <Paragraphs>112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Макаров Николай Александрович</cp:lastModifiedBy>
  <cp:revision>40</cp:revision>
  <dcterms:created xsi:type="dcterms:W3CDTF">2018-10-31T17:08:02Z</dcterms:created>
  <dcterms:modified xsi:type="dcterms:W3CDTF">2021-04-15T13:19:22Z</dcterms:modified>
</cp:coreProperties>
</file>