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08" autoAdjust="0"/>
  </p:normalViewPr>
  <p:slideViewPr>
    <p:cSldViewPr>
      <p:cViewPr varScale="1">
        <p:scale>
          <a:sx n="64" d="100"/>
          <a:sy n="64" d="100"/>
        </p:scale>
        <p:origin x="-19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D29F5-CECC-4990-ACED-7862104EAF5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53E5-AEC8-4C0D-90FC-8AC5C97DA6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то, что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stream-withdraw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реализует хорошо определенную математическую функцию, поведение которой не меняется,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пользователя создается впечатление, что он взаимодействует с системой, обладающей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изменяющимся состоянием. Один из способов разрешить парадокс заключается в том,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понять, что именно существование пользователя во времени навязывает системе состояние. Если бы пользователь мог принять более отстраненную точку зрения и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думать в терминах потоков и балансов, а не отдельных актов взаимодействия, система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выглядела бы как объект без состояния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F53E5-AEC8-4C0D-90FC-8AC5C97DA6DF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функциональные модели не избавляют от проблем, связанных со временем. Одна из самых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болезненных возникает, когда нам нужно проектировать интерактивные системы,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бенно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такие, которые моделируют взаимодействие между независимыми сущностями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F53E5-AEC8-4C0D-90FC-8AC5C97DA6DF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B10D-622E-4285-9551-F1822EAE4F4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B002-A480-458C-B91F-56A7FF6004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Главная проблема, стоящая за сложностями состояния, идентичности и </a:t>
            </a:r>
            <a:r>
              <a:rPr lang="ru-RU" dirty="0" smtClean="0"/>
              <a:t>изменения,</a:t>
            </a:r>
            <a:r>
              <a:rPr lang="en-US" dirty="0" smtClean="0"/>
              <a:t> </a:t>
            </a:r>
            <a:r>
              <a:rPr lang="ru-RU" dirty="0" smtClean="0"/>
              <a:t>состоит </a:t>
            </a:r>
            <a:r>
              <a:rPr lang="ru-RU" dirty="0"/>
              <a:t>в том, что, введя присваивание, мы вынуждены внести в свои </a:t>
            </a:r>
            <a:r>
              <a:rPr lang="ru-RU" dirty="0" smtClean="0"/>
              <a:t>вычислительные</a:t>
            </a:r>
            <a:r>
              <a:rPr lang="en-US" dirty="0" smtClean="0"/>
              <a:t> </a:t>
            </a:r>
            <a:r>
              <a:rPr lang="ru-RU" dirty="0" smtClean="0"/>
              <a:t>модели </a:t>
            </a:r>
            <a:r>
              <a:rPr lang="ru-RU" dirty="0"/>
              <a:t>понятие </a:t>
            </a:r>
            <a:r>
              <a:rPr lang="ru-RU" i="1" dirty="0"/>
              <a:t>времени (</a:t>
            </a:r>
            <a:r>
              <a:rPr lang="ru-RU" i="1" dirty="0" err="1"/>
              <a:t>time</a:t>
            </a:r>
            <a:r>
              <a:rPr lang="ru-RU" i="1" dirty="0"/>
              <a:t>). До того, как появилось присваивание, наши </a:t>
            </a:r>
            <a:r>
              <a:rPr lang="ru-RU" i="1" dirty="0" smtClean="0"/>
              <a:t>программы</a:t>
            </a:r>
            <a:r>
              <a:rPr lang="en-US" i="1" dirty="0" smtClean="0"/>
              <a:t> </a:t>
            </a:r>
            <a:r>
              <a:rPr lang="ru-RU" dirty="0" smtClean="0"/>
              <a:t>от </a:t>
            </a:r>
            <a:r>
              <a:rPr lang="ru-RU" dirty="0"/>
              <a:t>времени не зависели — в том смысле, </a:t>
            </a:r>
            <a:r>
              <a:rPr lang="ru-RU" dirty="0" smtClean="0"/>
              <a:t>что</a:t>
            </a:r>
            <a:r>
              <a:rPr lang="en-US" dirty="0" smtClean="0"/>
              <a:t> </a:t>
            </a:r>
            <a:r>
              <a:rPr lang="ru-RU" dirty="0" smtClean="0"/>
              <a:t>всякое </a:t>
            </a:r>
            <a:r>
              <a:rPr lang="ru-RU" dirty="0"/>
              <a:t>выражение, обладающее </a:t>
            </a:r>
            <a:r>
              <a:rPr lang="ru-RU" dirty="0" smtClean="0"/>
              <a:t>значением,</a:t>
            </a:r>
            <a:r>
              <a:rPr lang="en-US" dirty="0" smtClean="0"/>
              <a:t> </a:t>
            </a:r>
            <a:r>
              <a:rPr lang="ru-RU" dirty="0" smtClean="0"/>
              <a:t>всегда </a:t>
            </a:r>
            <a:r>
              <a:rPr lang="ru-RU" dirty="0"/>
              <a:t>имело одно и то же значение.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553" t="20600" r="27063" b="12201"/>
          <a:stretch>
            <a:fillRect/>
          </a:stretch>
        </p:blipFill>
        <p:spPr bwMode="auto">
          <a:xfrm>
            <a:off x="611560" y="332656"/>
            <a:ext cx="8277545" cy="608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одно из основных преимуществ от введения </a:t>
            </a:r>
            <a:r>
              <a:rPr lang="ru-RU" dirty="0" smtClean="0"/>
              <a:t>присваивания </a:t>
            </a:r>
            <a:r>
              <a:rPr lang="ru-RU" dirty="0"/>
              <a:t>состоит в том, что мы можем повысить модульность своих систем при </a:t>
            </a:r>
            <a:r>
              <a:rPr lang="ru-RU" dirty="0" smtClean="0"/>
              <a:t>помощи</a:t>
            </a:r>
            <a:r>
              <a:rPr lang="en-US" dirty="0" smtClean="0"/>
              <a:t> </a:t>
            </a:r>
            <a:r>
              <a:rPr lang="ru-RU" dirty="0" smtClean="0"/>
              <a:t>инкапсуляции</a:t>
            </a:r>
            <a:r>
              <a:rPr lang="ru-RU" dirty="0"/>
              <a:t>, или «сокрытия», частей большой системы во внутренних переменных.</a:t>
            </a:r>
          </a:p>
          <a:p>
            <a:r>
              <a:rPr lang="ru-RU" dirty="0"/>
              <a:t>Потоковые модели могут предоставить нам такой же уровень модульности без </a:t>
            </a:r>
            <a:r>
              <a:rPr lang="ru-RU" dirty="0" smtClean="0"/>
              <a:t>использования </a:t>
            </a:r>
            <a:r>
              <a:rPr lang="ru-RU" dirty="0"/>
              <a:t>присваивания.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make-simplified-withdraw </a:t>
            </a:r>
            <a:r>
              <a:rPr lang="en-US" dirty="0" smtClean="0"/>
              <a:t>(</a:t>
            </a:r>
            <a:r>
              <a:rPr lang="en-US" dirty="0" smtClean="0"/>
              <a:t>balance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(lambda (amount)</a:t>
            </a:r>
          </a:p>
          <a:p>
            <a:pPr>
              <a:buNone/>
            </a:pPr>
            <a:r>
              <a:rPr lang="en-US" dirty="0"/>
              <a:t>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/>
              <a:t>balance (- balance amount</a:t>
            </a:r>
            <a:r>
              <a:rPr lang="en-US" dirty="0" smtClean="0"/>
              <a:t>)) balance))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stream-withdraw </a:t>
            </a:r>
            <a:r>
              <a:rPr lang="en-US" dirty="0" smtClean="0"/>
              <a:t>(</a:t>
            </a:r>
            <a:r>
              <a:rPr lang="en-US" dirty="0" smtClean="0"/>
              <a:t>balance </a:t>
            </a:r>
            <a:r>
              <a:rPr lang="en-US" dirty="0"/>
              <a:t>amount-stream)</a:t>
            </a:r>
          </a:p>
          <a:p>
            <a:pPr>
              <a:buNone/>
            </a:pPr>
            <a:r>
              <a:rPr lang="en-US" dirty="0"/>
              <a:t>(</a:t>
            </a:r>
            <a:r>
              <a:rPr lang="en-US" dirty="0" smtClean="0"/>
              <a:t>cons-stream balance</a:t>
            </a:r>
            <a:endParaRPr lang="en-US" dirty="0"/>
          </a:p>
          <a:p>
            <a:pPr>
              <a:buNone/>
            </a:pPr>
            <a:r>
              <a:rPr lang="en-US" dirty="0"/>
              <a:t>(stream-withdraw (- balance (stream-car amount-stream))</a:t>
            </a:r>
          </a:p>
          <a:p>
            <a:pPr>
              <a:buNone/>
            </a:pPr>
            <a:r>
              <a:rPr lang="en-US" dirty="0"/>
              <a:t>(stream-</a:t>
            </a:r>
            <a:r>
              <a:rPr lang="en-US" dirty="0" err="1"/>
              <a:t>cdr</a:t>
            </a:r>
            <a:r>
              <a:rPr lang="en-US" dirty="0"/>
              <a:t> amount-stream))))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12068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/>
              <a:t>С точки зрения одной части сложного процесса кажется, что другие его части </a:t>
            </a:r>
            <a:r>
              <a:rPr lang="ru-RU" dirty="0" smtClean="0"/>
              <a:t>меняются </a:t>
            </a:r>
            <a:r>
              <a:rPr lang="ru-RU" dirty="0"/>
              <a:t>со временем. Они содержат скрытое изменчивое внутреннее состояние. </a:t>
            </a:r>
            <a:endParaRPr lang="en-US" dirty="0" smtClean="0"/>
          </a:p>
          <a:p>
            <a:pPr algn="just">
              <a:buNone/>
            </a:pPr>
            <a:r>
              <a:rPr lang="ru-RU" dirty="0" smtClean="0"/>
              <a:t>Если</a:t>
            </a:r>
            <a:r>
              <a:rPr lang="en-US" dirty="0" smtClean="0"/>
              <a:t>  </a:t>
            </a:r>
            <a:r>
              <a:rPr lang="ru-RU" dirty="0" smtClean="0"/>
              <a:t>мы </a:t>
            </a:r>
            <a:r>
              <a:rPr lang="ru-RU" dirty="0"/>
              <a:t>хотим писать программы, моделирующие такой тип естественной декомпозиции </a:t>
            </a:r>
            <a:r>
              <a:rPr lang="ru-RU" dirty="0" smtClean="0"/>
              <a:t>нашего </a:t>
            </a:r>
            <a:r>
              <a:rPr lang="ru-RU" dirty="0"/>
              <a:t>мира (как мы видим его со своей точки зрения, будучи частицами этого мира</a:t>
            </a:r>
            <a:r>
              <a:rPr lang="ru-RU" dirty="0" smtClean="0"/>
              <a:t>)</a:t>
            </a:r>
            <a:r>
              <a:rPr lang="en-US" dirty="0" smtClean="0"/>
              <a:t>  </a:t>
            </a:r>
            <a:r>
              <a:rPr lang="ru-RU" dirty="0" smtClean="0"/>
              <a:t>при </a:t>
            </a:r>
            <a:r>
              <a:rPr lang="ru-RU" dirty="0"/>
              <a:t>помощи структур в нашем компьютере, мы строим вычислительные объекты, </a:t>
            </a:r>
            <a:r>
              <a:rPr lang="ru-RU" dirty="0" smtClean="0"/>
              <a:t>не</a:t>
            </a:r>
            <a:r>
              <a:rPr lang="en-US" dirty="0" smtClean="0"/>
              <a:t>  </a:t>
            </a:r>
            <a:r>
              <a:rPr lang="ru-RU" dirty="0" smtClean="0"/>
              <a:t>являющиеся </a:t>
            </a:r>
            <a:r>
              <a:rPr lang="ru-RU" dirty="0"/>
              <a:t>функциональными, — они обязаны меняться со временем. Мы </a:t>
            </a:r>
            <a:r>
              <a:rPr lang="ru-RU" dirty="0" smtClean="0"/>
              <a:t>моделируем</a:t>
            </a:r>
            <a:r>
              <a:rPr lang="en-US" dirty="0" smtClean="0"/>
              <a:t> </a:t>
            </a:r>
            <a:r>
              <a:rPr lang="ru-RU" dirty="0" smtClean="0"/>
              <a:t>состояние </a:t>
            </a:r>
            <a:r>
              <a:rPr lang="ru-RU" dirty="0"/>
              <a:t>при помощи внутренних переменных, и изменение состояния мы </a:t>
            </a:r>
            <a:r>
              <a:rPr lang="ru-RU" dirty="0" smtClean="0"/>
              <a:t>моделируем</a:t>
            </a:r>
            <a:r>
              <a:rPr lang="en-US" dirty="0" smtClean="0"/>
              <a:t>  </a:t>
            </a:r>
            <a:r>
              <a:rPr lang="ru-RU" dirty="0" smtClean="0"/>
              <a:t>через </a:t>
            </a:r>
            <a:r>
              <a:rPr lang="ru-RU" dirty="0"/>
              <a:t>присваивание этим переменным. Пойдя по этому пути, мы делаем время </a:t>
            </a:r>
            <a:r>
              <a:rPr lang="ru-RU" dirty="0" err="1" smtClean="0"/>
              <a:t>выпол</a:t>
            </a:r>
            <a:r>
              <a:rPr lang="en-US" dirty="0" smtClean="0"/>
              <a:t> </a:t>
            </a:r>
            <a:r>
              <a:rPr lang="ru-RU" dirty="0" smtClean="0"/>
              <a:t>нения </a:t>
            </a:r>
            <a:r>
              <a:rPr lang="ru-RU" dirty="0"/>
              <a:t>вычислительной модели временем мира, частью которого мы являемся, и так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нашем </a:t>
            </a:r>
            <a:r>
              <a:rPr lang="ru-RU" dirty="0"/>
              <a:t>компьютере возникают «объекты».</a:t>
            </a:r>
          </a:p>
          <a:p>
            <a:pPr>
              <a:buNone/>
            </a:pPr>
            <a:r>
              <a:rPr lang="ru-RU" dirty="0"/>
              <a:t>Моделирование при помощи объектов — мощная и интуитивно понятная техника</a:t>
            </a:r>
            <a:r>
              <a:rPr lang="ru-RU" dirty="0" smtClean="0"/>
              <a:t>,</a:t>
            </a:r>
            <a:r>
              <a:rPr lang="en-US" dirty="0" smtClean="0"/>
              <a:t>  </a:t>
            </a:r>
            <a:r>
              <a:rPr lang="ru-RU" dirty="0" smtClean="0"/>
              <a:t>во </a:t>
            </a:r>
            <a:r>
              <a:rPr lang="ru-RU" dirty="0"/>
              <a:t>многом потому, что она соответствует восприятию взаимодействия с миром, </a:t>
            </a:r>
            <a:r>
              <a:rPr lang="ru-RU" dirty="0" smtClean="0"/>
              <a:t>частью</a:t>
            </a:r>
            <a:r>
              <a:rPr lang="en-US" dirty="0" smtClean="0"/>
              <a:t> </a:t>
            </a:r>
            <a:r>
              <a:rPr lang="ru-RU" dirty="0" smtClean="0"/>
              <a:t>которого </a:t>
            </a:r>
            <a:r>
              <a:rPr lang="ru-RU" dirty="0"/>
              <a:t>мы являемся.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Существует мощная стратегия разработки, которая особенно хорошо подходит </a:t>
            </a:r>
            <a:r>
              <a:rPr lang="ru-RU" dirty="0" smtClean="0"/>
              <a:t>для построения </a:t>
            </a:r>
            <a:r>
              <a:rPr lang="ru-RU" dirty="0"/>
              <a:t>программ, моделирующих физические системы: воспроизводить в </a:t>
            </a:r>
            <a:r>
              <a:rPr lang="ru-RU" dirty="0" smtClean="0"/>
              <a:t>структуре программы </a:t>
            </a:r>
            <a:r>
              <a:rPr lang="ru-RU" dirty="0"/>
              <a:t>структуру моделируемой системы.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каждого объекта в системе мы </a:t>
            </a:r>
            <a:r>
              <a:rPr lang="ru-RU" dirty="0" smtClean="0"/>
              <a:t>строим соответствующий </a:t>
            </a:r>
            <a:r>
              <a:rPr lang="ru-RU" dirty="0"/>
              <a:t>ему вычислительный объект.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каждого действия в системе </a:t>
            </a:r>
            <a:r>
              <a:rPr lang="ru-RU" dirty="0" smtClean="0"/>
              <a:t>определяем </a:t>
            </a:r>
            <a:r>
              <a:rPr lang="ru-RU" dirty="0"/>
              <a:t>в рамках нашей вычислительной модели символьную операцию.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505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способ, которым </a:t>
            </a:r>
            <a:r>
              <a:rPr lang="ru-RU" dirty="0" smtClean="0"/>
              <a:t>организуем </a:t>
            </a:r>
            <a:r>
              <a:rPr lang="ru-RU" dirty="0"/>
              <a:t>большую программу, </a:t>
            </a:r>
            <a:r>
              <a:rPr lang="ru-RU" dirty="0" smtClean="0"/>
              <a:t>диктуется </a:t>
            </a:r>
            <a:r>
              <a:rPr lang="ru-RU" dirty="0"/>
              <a:t>нашим восприятием моделируемой системы.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Две организационных </a:t>
            </a:r>
            <a:r>
              <a:rPr lang="ru-RU" dirty="0"/>
              <a:t>стратегии, которые соответствуют двум </a:t>
            </a:r>
            <a:r>
              <a:rPr lang="ru-RU" dirty="0" smtClean="0"/>
              <a:t>достаточно различным </a:t>
            </a:r>
            <a:r>
              <a:rPr lang="ru-RU" dirty="0"/>
              <a:t>взглядам на мир и структуру систем.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Первая </a:t>
            </a:r>
            <a:r>
              <a:rPr lang="ru-RU" dirty="0"/>
              <a:t>из них сосредотачивается </a:t>
            </a:r>
            <a:r>
              <a:rPr lang="ru-RU" dirty="0" smtClean="0"/>
              <a:t>на </a:t>
            </a:r>
            <a:r>
              <a:rPr lang="ru-RU" b="1" i="1" dirty="0" smtClean="0">
                <a:solidFill>
                  <a:srgbClr val="FF0000"/>
                </a:solidFill>
              </a:rPr>
              <a:t>объектах </a:t>
            </a:r>
            <a:r>
              <a:rPr lang="ru-RU" b="1" i="1" dirty="0">
                <a:solidFill>
                  <a:srgbClr val="FF0000"/>
                </a:solidFill>
              </a:rPr>
              <a:t>(</a:t>
            </a:r>
            <a:r>
              <a:rPr lang="ru-RU" b="1" i="1" dirty="0" err="1">
                <a:solidFill>
                  <a:srgbClr val="FF0000"/>
                </a:solidFill>
              </a:rPr>
              <a:t>objects</a:t>
            </a:r>
            <a:r>
              <a:rPr lang="ru-RU" b="1" i="1" dirty="0">
                <a:solidFill>
                  <a:srgbClr val="FF0000"/>
                </a:solidFill>
              </a:rPr>
              <a:t>)</a:t>
            </a:r>
            <a:r>
              <a:rPr lang="ru-RU" i="1" dirty="0"/>
              <a:t>, и большая система рассматривается как собрание </a:t>
            </a:r>
            <a:r>
              <a:rPr lang="ru-RU" i="1" dirty="0" smtClean="0"/>
              <a:t>индивидуальных </a:t>
            </a:r>
            <a:r>
              <a:rPr lang="ru-RU" dirty="0" smtClean="0"/>
              <a:t>объектов</a:t>
            </a:r>
            <a:r>
              <a:rPr lang="ru-RU" dirty="0"/>
              <a:t>, поведение которых может меняться со временем.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Вторая стратегия строится </a:t>
            </a:r>
            <a:r>
              <a:rPr lang="ru-RU" dirty="0"/>
              <a:t>вокруг </a:t>
            </a:r>
            <a:r>
              <a:rPr lang="ru-RU" b="1" i="1" dirty="0">
                <a:solidFill>
                  <a:srgbClr val="FF0000"/>
                </a:solidFill>
              </a:rPr>
              <a:t>потоков (</a:t>
            </a:r>
            <a:r>
              <a:rPr lang="ru-RU" b="1" i="1" dirty="0" err="1">
                <a:solidFill>
                  <a:srgbClr val="FF0000"/>
                </a:solidFill>
              </a:rPr>
              <a:t>streams</a:t>
            </a:r>
            <a:r>
              <a:rPr lang="ru-RU" b="1" i="1" dirty="0">
                <a:solidFill>
                  <a:srgbClr val="FF0000"/>
                </a:solidFill>
              </a:rPr>
              <a:t>) </a:t>
            </a:r>
            <a:r>
              <a:rPr lang="ru-RU" i="1" dirty="0"/>
              <a:t>информации в системе, во многом подобно тому, </a:t>
            </a:r>
            <a:r>
              <a:rPr lang="ru-RU" i="1" dirty="0" smtClean="0"/>
              <a:t>как </a:t>
            </a:r>
            <a:r>
              <a:rPr lang="ru-RU" dirty="0" smtClean="0"/>
              <a:t>в </a:t>
            </a:r>
            <a:r>
              <a:rPr lang="ru-RU" dirty="0"/>
              <a:t>электронике рассматриваются системы обработки сигналов.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При работе с </a:t>
            </a:r>
            <a:r>
              <a:rPr lang="ru-RU" dirty="0" smtClean="0"/>
              <a:t>объектами </a:t>
            </a:r>
            <a:r>
              <a:rPr lang="ru-RU" dirty="0"/>
              <a:t>нам приходится думать о том, как вычислительный объект может изменяться и </a:t>
            </a:r>
            <a:r>
              <a:rPr lang="ru-RU" dirty="0" smtClean="0"/>
              <a:t>при этом </a:t>
            </a:r>
            <a:r>
              <a:rPr lang="ru-RU" dirty="0"/>
              <a:t>сохранять свою индивидуальность. Из-за этого нам придется отказаться от </a:t>
            </a:r>
            <a:r>
              <a:rPr lang="ru-RU" dirty="0" smtClean="0"/>
              <a:t>подстановочной </a:t>
            </a:r>
            <a:r>
              <a:rPr lang="ru-RU" dirty="0"/>
              <a:t>модели вычислений </a:t>
            </a:r>
            <a:r>
              <a:rPr lang="ru-RU" dirty="0" smtClean="0"/>
              <a:t>в </a:t>
            </a:r>
            <a:r>
              <a:rPr lang="ru-RU" dirty="0"/>
              <a:t>пользу </a:t>
            </a:r>
            <a:r>
              <a:rPr lang="ru-RU" dirty="0" smtClean="0"/>
              <a:t>теоретически </a:t>
            </a:r>
            <a:r>
              <a:rPr lang="ru-RU" b="1" i="1" dirty="0">
                <a:solidFill>
                  <a:srgbClr val="FF0000"/>
                </a:solidFill>
              </a:rPr>
              <a:t>модели с окружениями (</a:t>
            </a:r>
            <a:r>
              <a:rPr lang="ru-RU" b="1" i="1" dirty="0" err="1">
                <a:solidFill>
                  <a:srgbClr val="FF0000"/>
                </a:solidFill>
              </a:rPr>
              <a:t>environment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model</a:t>
            </a:r>
            <a:r>
              <a:rPr lang="ru-RU" b="1" i="1" dirty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r>
              <a:rPr lang="ru-RU" dirty="0"/>
              <a:t>Сложности, связанные с объектами, их изменением и индивидуальностью являются </a:t>
            </a:r>
            <a:r>
              <a:rPr lang="ru-RU" dirty="0" smtClean="0"/>
              <a:t>фундаментальным </a:t>
            </a:r>
            <a:r>
              <a:rPr lang="ru-RU" dirty="0"/>
              <a:t>следствием из потребности ввести понятие времени в </a:t>
            </a:r>
            <a:r>
              <a:rPr lang="ru-RU" dirty="0" smtClean="0"/>
              <a:t>вычислительные  модели</a:t>
            </a:r>
            <a:r>
              <a:rPr lang="ru-RU" dirty="0"/>
              <a:t>. Эти сложности только увеличиваются, когда мы добавляем возможность </a:t>
            </a:r>
            <a:r>
              <a:rPr lang="ru-RU" dirty="0" smtClean="0"/>
              <a:t>параллельного </a:t>
            </a:r>
            <a:r>
              <a:rPr lang="ru-RU" dirty="0"/>
              <a:t>выполнения программ.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Получить наибольшую отдачу от потокового подхода удается тогда, когда моделируемое время отделяется от порядка событий, происходя </a:t>
            </a:r>
            <a:r>
              <a:rPr lang="ru-RU" dirty="0" err="1" smtClean="0"/>
              <a:t>щих</a:t>
            </a:r>
            <a:r>
              <a:rPr lang="ru-RU" dirty="0" smtClean="0"/>
              <a:t> в компьютере в процессе вычисления. Мы достигнем этого при помощи метода,  называемого </a:t>
            </a:r>
            <a:r>
              <a:rPr lang="ru-RU" b="1" i="1" dirty="0" smtClean="0">
                <a:solidFill>
                  <a:srgbClr val="FF0000"/>
                </a:solidFill>
              </a:rPr>
              <a:t>задержанными вычислениями (</a:t>
            </a:r>
            <a:r>
              <a:rPr lang="ru-RU" b="1" i="1" dirty="0" err="1" smtClean="0">
                <a:solidFill>
                  <a:srgbClr val="FF0000"/>
                </a:solidFill>
              </a:rPr>
              <a:t>delayed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evaluation</a:t>
            </a:r>
            <a:r>
              <a:rPr lang="ru-RU" b="1" i="1" dirty="0" smtClean="0">
                <a:solidFill>
                  <a:srgbClr val="FF0000"/>
                </a:solidFill>
              </a:rPr>
              <a:t>).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/>
              <a:t>Обычно мы считаем, что мир состоит из отдельных </a:t>
            </a:r>
            <a:r>
              <a:rPr lang="ru-RU" dirty="0" smtClean="0"/>
              <a:t>объектов, и </a:t>
            </a:r>
            <a:r>
              <a:rPr lang="ru-RU" dirty="0"/>
              <a:t>у каждого из них </a:t>
            </a:r>
            <a:r>
              <a:rPr lang="ru-RU" dirty="0" smtClean="0"/>
              <a:t>есть состояние</a:t>
            </a:r>
            <a:r>
              <a:rPr lang="ru-RU" dirty="0"/>
              <a:t>, которое изменяется со временем. Мы говорим, что объект «обладает </a:t>
            </a:r>
            <a:r>
              <a:rPr lang="ru-RU" dirty="0" smtClean="0"/>
              <a:t>состоянием</a:t>
            </a:r>
            <a:r>
              <a:rPr lang="ru-RU" dirty="0"/>
              <a:t>», если на поведение объекта влияет его история. Состояние объекта можно описать </a:t>
            </a:r>
            <a:r>
              <a:rPr lang="ru-RU" dirty="0" smtClean="0"/>
              <a:t>набором из </a:t>
            </a:r>
            <a:r>
              <a:rPr lang="ru-RU" dirty="0"/>
              <a:t>одной или более </a:t>
            </a:r>
            <a:r>
              <a:rPr lang="ru-RU" i="1" dirty="0"/>
              <a:t>переменных состояния (</a:t>
            </a:r>
            <a:r>
              <a:rPr lang="ru-RU" i="1" dirty="0" err="1"/>
              <a:t>state</a:t>
            </a:r>
            <a:r>
              <a:rPr lang="ru-RU" i="1" dirty="0"/>
              <a:t> </a:t>
            </a:r>
            <a:r>
              <a:rPr lang="ru-RU" i="1" dirty="0" err="1"/>
              <a:t>variables</a:t>
            </a:r>
            <a:r>
              <a:rPr lang="ru-RU" i="1" dirty="0"/>
              <a:t>), которые вместе </a:t>
            </a:r>
            <a:r>
              <a:rPr lang="ru-RU" i="1" dirty="0" smtClean="0"/>
              <a:t>содержат </a:t>
            </a:r>
            <a:r>
              <a:rPr lang="ru-RU" dirty="0" smtClean="0"/>
              <a:t>достаточно </a:t>
            </a:r>
            <a:r>
              <a:rPr lang="ru-RU" dirty="0"/>
              <a:t>информации, чтобы определить текущее поведение объекта.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Например</a:t>
            </a:r>
            <a:r>
              <a:rPr lang="ru-RU" dirty="0"/>
              <a:t>, банковский счет </a:t>
            </a:r>
            <a:r>
              <a:rPr lang="ru-RU" dirty="0" smtClean="0"/>
              <a:t>обладает </a:t>
            </a:r>
            <a:r>
              <a:rPr lang="ru-RU" dirty="0"/>
              <a:t>состоянием потому, что ответ на вопрос «Могу ли я снять 100 долларов?» </a:t>
            </a:r>
            <a:r>
              <a:rPr lang="ru-RU" dirty="0" smtClean="0"/>
              <a:t>зависит от </a:t>
            </a:r>
            <a:r>
              <a:rPr lang="ru-RU" dirty="0"/>
              <a:t>истории занесения и снятия с него денег.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система состоит из отдельных </a:t>
            </a:r>
            <a:r>
              <a:rPr lang="ru-RU" dirty="0" smtClean="0"/>
              <a:t>объектов</a:t>
            </a:r>
            <a:r>
              <a:rPr lang="ru-RU" dirty="0"/>
              <a:t>, полезнее всего в том случае, когда ее можно разделить на несколько подсистем,</a:t>
            </a:r>
          </a:p>
          <a:p>
            <a:pPr algn="just">
              <a:buNone/>
            </a:pPr>
            <a:r>
              <a:rPr lang="ru-RU" dirty="0"/>
              <a:t>в каждой из которых внутренние связи сильнее, чем связи с другими </a:t>
            </a:r>
            <a:r>
              <a:rPr lang="ru-RU" dirty="0" smtClean="0"/>
              <a:t>подсистемами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представление </a:t>
            </a:r>
            <a:r>
              <a:rPr lang="ru-RU" dirty="0" smtClean="0"/>
              <a:t>о системе </a:t>
            </a:r>
            <a:r>
              <a:rPr lang="ru-RU" dirty="0"/>
              <a:t>как о наборе объектов, имеющих внутреннее состояние, — мощное средство </a:t>
            </a:r>
            <a:r>
              <a:rPr lang="ru-RU" dirty="0" smtClean="0"/>
              <a:t>для обеспечения </a:t>
            </a:r>
            <a:r>
              <a:rPr lang="ru-RU" dirty="0"/>
              <a:t>модульности проекта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 причина введения в язык присваивания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программирование с </a:t>
            </a:r>
            <a:r>
              <a:rPr lang="ru-RU" dirty="0" smtClean="0"/>
              <a:t>использованием </a:t>
            </a:r>
            <a:r>
              <a:rPr lang="ru-RU" dirty="0"/>
              <a:t>присваивания заставляет нас тщательно следить за порядком присваиваний, так,</a:t>
            </a:r>
          </a:p>
          <a:p>
            <a:r>
              <a:rPr lang="ru-RU" dirty="0"/>
              <a:t>чтобы в каждом использовалась правильная версия значения переменных, которые </a:t>
            </a:r>
            <a:r>
              <a:rPr lang="ru-RU" dirty="0" smtClean="0"/>
              <a:t>меняются</a:t>
            </a:r>
            <a:r>
              <a:rPr lang="ru-RU" dirty="0"/>
              <a:t>. В функциональных программах такие сложности просто не возникают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861</Words>
  <Application>Microsoft Office PowerPoint</Application>
  <PresentationFormat>Экран (4:3)</PresentationFormat>
  <Paragraphs>37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AcerAspire3</dc:creator>
  <cp:lastModifiedBy>AcerAspire3</cp:lastModifiedBy>
  <cp:revision>17</cp:revision>
  <dcterms:created xsi:type="dcterms:W3CDTF">2022-12-08T06:34:24Z</dcterms:created>
  <dcterms:modified xsi:type="dcterms:W3CDTF">2022-12-08T10:15:23Z</dcterms:modified>
</cp:coreProperties>
</file>