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53" r:id="rId1"/>
  </p:sldMasterIdLst>
  <p:notesMasterIdLst>
    <p:notesMasterId r:id="rId79"/>
  </p:notesMasterIdLst>
  <p:sldIdLst>
    <p:sldId id="617" r:id="rId2"/>
    <p:sldId id="590" r:id="rId3"/>
    <p:sldId id="385" r:id="rId4"/>
    <p:sldId id="769" r:id="rId5"/>
    <p:sldId id="770" r:id="rId6"/>
    <p:sldId id="401" r:id="rId7"/>
    <p:sldId id="595" r:id="rId8"/>
    <p:sldId id="594" r:id="rId9"/>
    <p:sldId id="597" r:id="rId10"/>
    <p:sldId id="591" r:id="rId11"/>
    <p:sldId id="592" r:id="rId12"/>
    <p:sldId id="598" r:id="rId13"/>
    <p:sldId id="593" r:id="rId14"/>
    <p:sldId id="601" r:id="rId15"/>
    <p:sldId id="602" r:id="rId16"/>
    <p:sldId id="603" r:id="rId17"/>
    <p:sldId id="604" r:id="rId18"/>
    <p:sldId id="605" r:id="rId19"/>
    <p:sldId id="761" r:id="rId20"/>
    <p:sldId id="741" r:id="rId21"/>
    <p:sldId id="742" r:id="rId22"/>
    <p:sldId id="606" r:id="rId23"/>
    <p:sldId id="599" r:id="rId24"/>
    <p:sldId id="607" r:id="rId25"/>
    <p:sldId id="608" r:id="rId26"/>
    <p:sldId id="609" r:id="rId27"/>
    <p:sldId id="600" r:id="rId28"/>
    <p:sldId id="611" r:id="rId29"/>
    <p:sldId id="618" r:id="rId30"/>
    <p:sldId id="762" r:id="rId31"/>
    <p:sldId id="619" r:id="rId32"/>
    <p:sldId id="621" r:id="rId33"/>
    <p:sldId id="622" r:id="rId34"/>
    <p:sldId id="623" r:id="rId35"/>
    <p:sldId id="764" r:id="rId36"/>
    <p:sldId id="624" r:id="rId37"/>
    <p:sldId id="765" r:id="rId38"/>
    <p:sldId id="767" r:id="rId39"/>
    <p:sldId id="763" r:id="rId40"/>
    <p:sldId id="755" r:id="rId41"/>
    <p:sldId id="717" r:id="rId42"/>
    <p:sldId id="772" r:id="rId43"/>
    <p:sldId id="768" r:id="rId44"/>
    <p:sldId id="766" r:id="rId45"/>
    <p:sldId id="626" r:id="rId46"/>
    <p:sldId id="727" r:id="rId47"/>
    <p:sldId id="728" r:id="rId48"/>
    <p:sldId id="743" r:id="rId49"/>
    <p:sldId id="744" r:id="rId50"/>
    <p:sldId id="745" r:id="rId51"/>
    <p:sldId id="746" r:id="rId52"/>
    <p:sldId id="747" r:id="rId53"/>
    <p:sldId id="748" r:id="rId54"/>
    <p:sldId id="531" r:id="rId55"/>
    <p:sldId id="749" r:id="rId56"/>
    <p:sldId id="371" r:id="rId57"/>
    <p:sldId id="387" r:id="rId58"/>
    <p:sldId id="406" r:id="rId59"/>
    <p:sldId id="750" r:id="rId60"/>
    <p:sldId id="760" r:id="rId61"/>
    <p:sldId id="369" r:id="rId62"/>
    <p:sldId id="586" r:id="rId63"/>
    <p:sldId id="585" r:id="rId64"/>
    <p:sldId id="466" r:id="rId65"/>
    <p:sldId id="474" r:id="rId66"/>
    <p:sldId id="473" r:id="rId67"/>
    <p:sldId id="470" r:id="rId68"/>
    <p:sldId id="508" r:id="rId69"/>
    <p:sldId id="730" r:id="rId70"/>
    <p:sldId id="771" r:id="rId71"/>
    <p:sldId id="738" r:id="rId72"/>
    <p:sldId id="773" r:id="rId73"/>
    <p:sldId id="774" r:id="rId74"/>
    <p:sldId id="776" r:id="rId75"/>
    <p:sldId id="775" r:id="rId76"/>
    <p:sldId id="777" r:id="rId77"/>
    <p:sldId id="548" r:id="rId78"/>
  </p:sldIdLst>
  <p:sldSz cx="12192000" cy="6858000"/>
  <p:notesSz cx="6858000" cy="9144000"/>
  <p:embeddedFontLst>
    <p:embeddedFont>
      <p:font typeface="Calibri" panose="020F0502020204030204" pitchFamily="34" charset="0"/>
      <p:regular r:id="rId80"/>
      <p:bold r:id="rId81"/>
      <p:italic r:id="rId82"/>
      <p:boldItalic r:id="rId83"/>
    </p:embeddedFont>
    <p:embeddedFont>
      <p:font typeface="Open Sans" panose="020B0606030504020204" pitchFamily="34" charset="0"/>
      <p:regular r:id="rId84"/>
      <p:bold r:id="rId85"/>
      <p:italic r:id="rId86"/>
      <p:boldItalic r:id="rId87"/>
    </p:embeddedFont>
    <p:embeddedFont>
      <p:font typeface="Quattrocento Sans" panose="020B0502050000020003" pitchFamily="34" charset="0"/>
      <p:regular r:id="rId88"/>
      <p:bold r:id="rId89"/>
      <p:italic r:id="rId90"/>
      <p:boldItalic r:id="rId91"/>
    </p:embeddedFont>
    <p:embeddedFont>
      <p:font typeface="Roboto" panose="02000000000000000000" pitchFamily="2" charset="0"/>
      <p:regular r:id="rId92"/>
      <p:bold r:id="rId93"/>
      <p:italic r:id="rId94"/>
      <p:boldItalic r:id="rId95"/>
    </p:embeddedFont>
    <p:embeddedFont>
      <p:font typeface="Segoe UI" panose="020B0502040204020203" pitchFamily="34" charset="0"/>
      <p:regular r:id="rId96"/>
      <p:bold r:id="rId97"/>
      <p:italic r:id="rId98"/>
      <p:boldItalic r:id="rId9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Бердник Екатерина Александровна" initials="БЕА" lastIdx="40" clrIdx="0">
    <p:extLst>
      <p:ext uri="{19B8F6BF-5375-455C-9EA6-DF929625EA0E}">
        <p15:presenceInfo xmlns:p15="http://schemas.microsoft.com/office/powerpoint/2012/main" userId="S::berdnik_e@belsu.onmicrosoft.com::a321dd4c-4fd5-4fa8-a548-f4eda5bd2850" providerId="AD"/>
      </p:ext>
    </p:extLst>
  </p:cmAuthor>
  <p:cmAuthor id="2" name="ДЖИН" initials="Д" lastIdx="1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A960"/>
    <a:srgbClr val="374D81"/>
    <a:srgbClr val="130BA9"/>
    <a:srgbClr val="134263"/>
    <a:srgbClr val="487B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2" autoAdjust="0"/>
    <p:restoredTop sz="94503" autoAdjust="0"/>
  </p:normalViewPr>
  <p:slideViewPr>
    <p:cSldViewPr snapToGrid="0">
      <p:cViewPr varScale="1">
        <p:scale>
          <a:sx n="104" d="100"/>
          <a:sy n="104" d="100"/>
        </p:scale>
        <p:origin x="22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5.fntdata"/><Relationship Id="rId89" Type="http://schemas.openxmlformats.org/officeDocument/2006/relationships/font" Target="fonts/font10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font" Target="fonts/font11.fntdata"/><Relationship Id="rId95" Type="http://schemas.openxmlformats.org/officeDocument/2006/relationships/font" Target="fonts/font16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font" Target="fonts/font1.fntdata"/><Relationship Id="rId85" Type="http://schemas.openxmlformats.org/officeDocument/2006/relationships/font" Target="fonts/font6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4.fntdata"/><Relationship Id="rId88" Type="http://schemas.openxmlformats.org/officeDocument/2006/relationships/font" Target="fonts/font9.fntdata"/><Relationship Id="rId91" Type="http://schemas.openxmlformats.org/officeDocument/2006/relationships/font" Target="fonts/font12.fntdata"/><Relationship Id="rId96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font" Target="fonts/font2.fntdata"/><Relationship Id="rId86" Type="http://schemas.openxmlformats.org/officeDocument/2006/relationships/font" Target="fonts/font7.fntdata"/><Relationship Id="rId94" Type="http://schemas.openxmlformats.org/officeDocument/2006/relationships/font" Target="fonts/font15.fntdata"/><Relationship Id="rId99" Type="http://schemas.openxmlformats.org/officeDocument/2006/relationships/font" Target="fonts/font20.fntdata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8.fntdata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8.fntdata"/><Relationship Id="rId61" Type="http://schemas.openxmlformats.org/officeDocument/2006/relationships/slide" Target="slides/slide60.xml"/><Relationship Id="rId82" Type="http://schemas.openxmlformats.org/officeDocument/2006/relationships/font" Target="fonts/font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14.fntdata"/><Relationship Id="rId98" Type="http://schemas.openxmlformats.org/officeDocument/2006/relationships/font" Target="fonts/font19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Open Sans" panose="020B0606030504020204" pitchFamily="34" charset="0"/>
        <a:ea typeface="Open Sans" panose="020B0606030504020204" pitchFamily="34" charset="0"/>
        <a:cs typeface="Open Sans" panose="020B0606030504020204" pitchFamily="34" charset="0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g5ed6c417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9" name="Google Shape;1569;g5ed6c4178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"/>
              <a:t>Титульный слайд.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570" name="Google Shape;1570;g5ed6c4178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5ed6c4178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3" name="Google Shape;1733;g5ed6c4178a_0_5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4" name="Google Shape;1734;g5ed6c4178a_0_5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5ed6c4178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3" name="Google Shape;1733;g5ed6c4178a_0_5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4" name="Google Shape;1734;g5ed6c4178a_0_5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5ed6c4178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3" name="Google Shape;1733;g5ed6c4178a_0_5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4" name="Google Shape;1734;g5ed6c4178a_0_5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5ed6c4178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3" name="Google Shape;1733;g5ed6c4178a_0_5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4" name="Google Shape;1734;g5ed6c4178a_0_5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5ed6c4178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3" name="Google Shape;1733;g5ed6c4178a_0_5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4" name="Google Shape;1734;g5ed6c4178a_0_5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5ed6c4178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3" name="Google Shape;1733;g5ed6c4178a_0_5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4" name="Google Shape;1734;g5ed6c4178a_0_5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5ed6c4178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3" name="Google Shape;1733;g5ed6c4178a_0_5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4" name="Google Shape;1734;g5ed6c4178a_0_5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5ed6c4178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3" name="Google Shape;1733;g5ed6c4178a_0_5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4" name="Google Shape;1734;g5ed6c4178a_0_5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5ed6c4178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3" name="Google Shape;1733;g5ed6c4178a_0_5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4" name="Google Shape;1734;g5ed6c4178a_0_5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" name="Google Shape;2308;g5ed7e7ff7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9" name="Google Shape;2309;g5ed7e7ff7b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310" name="Google Shape;2310;g5ed7e7ff7b_0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5ed6c4178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3" name="Google Shape;1733;g5ed6c4178a_0_5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4" name="Google Shape;1734;g5ed6c4178a_0_5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5ed6c4178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3" name="Google Shape;1733;g5ed6c4178a_0_5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4" name="Google Shape;1734;g5ed6c4178a_0_5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4678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5ed6c4178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3" name="Google Shape;1733;g5ed6c4178a_0_5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4" name="Google Shape;1734;g5ed6c4178a_0_5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9128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5ed6c4178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3" name="Google Shape;1733;g5ed6c4178a_0_5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4" name="Google Shape;1734;g5ed6c4178a_0_5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5ed6c4178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3" name="Google Shape;1733;g5ed6c4178a_0_5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4" name="Google Shape;1734;g5ed6c4178a_0_5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5ed6c4178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3" name="Google Shape;1733;g5ed6c4178a_0_5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4" name="Google Shape;1734;g5ed6c4178a_0_5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5ed6c4178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3" name="Google Shape;1733;g5ed6c4178a_0_5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4" name="Google Shape;1734;g5ed6c4178a_0_5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5ed6c4178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3" name="Google Shape;1733;g5ed6c4178a_0_5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4" name="Google Shape;1734;g5ed6c4178a_0_5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5ed6c4178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3" name="Google Shape;1733;g5ed6c4178a_0_5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4" name="Google Shape;1734;g5ed6c4178a_0_5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5ed6c4178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3" name="Google Shape;1733;g5ed6c4178a_0_5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4" name="Google Shape;1734;g5ed6c4178a_0_5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5ed6c4178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3" name="Google Shape;1733;g5ed6c4178a_0_5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4" name="Google Shape;1734;g5ed6c4178a_0_5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5ed6c4178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3" name="Google Shape;1733;g5ed6c4178a_0_5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4" name="Google Shape;1734;g5ed6c4178a_0_5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5ed6c4178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3" name="Google Shape;1733;g5ed6c4178a_0_5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4" name="Google Shape;1734;g5ed6c4178a_0_5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3860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5ed6c4178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3" name="Google Shape;1733;g5ed6c4178a_0_5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4" name="Google Shape;1734;g5ed6c4178a_0_5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5ed6c4178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3" name="Google Shape;1733;g5ed6c4178a_0_5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4" name="Google Shape;1734;g5ed6c4178a_0_5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5ed6c4178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3" name="Google Shape;1733;g5ed6c4178a_0_5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4" name="Google Shape;1734;g5ed6c4178a_0_5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5ed6c4178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3" name="Google Shape;1733;g5ed6c4178a_0_5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4" name="Google Shape;1734;g5ed6c4178a_0_5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34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5ed6c4178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3" name="Google Shape;1733;g5ed6c4178a_0_5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4" name="Google Shape;1734;g5ed6c4178a_0_5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35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4450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5ed6c4178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3" name="Google Shape;1733;g5ed6c4178a_0_5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4" name="Google Shape;1734;g5ed6c4178a_0_5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36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5ed6c4178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3" name="Google Shape;1733;g5ed6c4178a_0_5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4" name="Google Shape;1734;g5ed6c4178a_0_5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37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6642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5ed6c4178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3" name="Google Shape;1733;g5ed6c4178a_0_5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4" name="Google Shape;1734;g5ed6c4178a_0_5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38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3790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5ed6c4178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3" name="Google Shape;1733;g5ed6c4178a_0_5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4" name="Google Shape;1734;g5ed6c4178a_0_5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39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735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5ed6c4178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3" name="Google Shape;1733;g5ed6c4178a_0_5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4" name="Google Shape;1734;g5ed6c4178a_0_5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5585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5ed6c4178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3" name="Google Shape;1733;g5ed6c4178a_0_5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4" name="Google Shape;1734;g5ed6c4178a_0_5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42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6071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5ed6c4178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3" name="Google Shape;1733;g5ed6c4178a_0_5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4" name="Google Shape;1734;g5ed6c4178a_0_5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43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38160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5ed6c4178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3" name="Google Shape;1733;g5ed6c4178a_0_5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4" name="Google Shape;1734;g5ed6c4178a_0_5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44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2714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g5ed7e7ff7b_0_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7" name="Google Shape;1877;g5ed7e7ff7b_0_6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ru-RU" sz="11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При перекачке ЛВЖ, ГЖ и СГГ должна срабатывать система звуковой и световой сигнализации при достижении концентрации равной 20 % от НКПР с выводом сигнала в операторную. При достижении концентрации равной 50 % от НКПР насосы должны автоматически отключаться и автоматически должна включаться аварийная вентиляция.</a:t>
            </a:r>
          </a:p>
        </p:txBody>
      </p:sp>
      <p:sp>
        <p:nvSpPr>
          <p:cNvPr id="1878" name="Google Shape;1878;g5ed7e7ff7b_0_6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46</a:t>
            </a:fld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g5ed7e7ff7b_0_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7" name="Google Shape;1877;g5ed7e7ff7b_0_6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8" name="Google Shape;1878;g5ed7e7ff7b_0_6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47</a:t>
            </a:fld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g5ed7e7ff7b_0_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7" name="Google Shape;1877;g5ed7e7ff7b_0_6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8" name="Google Shape;1878;g5ed7e7ff7b_0_6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48</a:t>
            </a:fld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g5ed7e7ff7b_0_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7" name="Google Shape;1877;g5ed7e7ff7b_0_6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8" name="Google Shape;1878;g5ed7e7ff7b_0_6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49</a:t>
            </a:fld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g5ed7e7ff7b_0_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7" name="Google Shape;1877;g5ed7e7ff7b_0_6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8" name="Google Shape;1878;g5ed7e7ff7b_0_6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50</a:t>
            </a:fld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g5ed7e7ff7b_0_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7" name="Google Shape;1877;g5ed7e7ff7b_0_6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8" name="Google Shape;1878;g5ed7e7ff7b_0_6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51</a:t>
            </a:fld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g5ed7e7ff7b_0_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7" name="Google Shape;1877;g5ed7e7ff7b_0_6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8" name="Google Shape;1878;g5ed7e7ff7b_0_6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52</a:t>
            </a:fld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5ed6c4178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3" name="Google Shape;1733;g5ed6c4178a_0_5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4" name="Google Shape;1734;g5ed6c4178a_0_5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43820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g5ed7e7ff7b_0_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7" name="Google Shape;1877;g5ed7e7ff7b_0_6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8" name="Google Shape;1878;g5ed7e7ff7b_0_6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53</a:t>
            </a:fld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g6191ad6480_2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6" name="Google Shape;1586;g6191ad6480_2_3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87" name="Google Shape;1587;g6191ad6480_2_3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54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g5ed7e7ff7b_0_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7" name="Google Shape;1877;g5ed7e7ff7b_0_6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8" name="Google Shape;1878;g5ed7e7ff7b_0_6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55</a:t>
            </a:fld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5ed6c4178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3" name="Google Shape;1733;g5ed6c4178a_0_5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4" name="Google Shape;1734;g5ed6c4178a_0_5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56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g5ed7e7ff7b_0_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7" name="Google Shape;1877;g5ed7e7ff7b_0_6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8" name="Google Shape;1878;g5ed7e7ff7b_0_6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57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g5ed7e7ff7b_0_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7" name="Google Shape;1877;g5ed7e7ff7b_0_6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8" name="Google Shape;1878;g5ed7e7ff7b_0_6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58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" name="Google Shape;2308;g5ed7e7ff7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9" name="Google Shape;2309;g5ed7e7ff7b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310" name="Google Shape;2310;g5ed7e7ff7b_0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59</a:t>
            </a:fld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g6191ad6480_2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0" name="Google Shape;1660;g6191ad6480_2_3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61" name="Google Shape;1661;g6191ad6480_2_3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ru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60</a:t>
            </a:fld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75698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g5ed7e7ff7b_0_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7" name="Google Shape;1877;g5ed7e7ff7b_0_6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8" name="Google Shape;1878;g5ed7e7ff7b_0_6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61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g5ed7e7ff7b_0_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7" name="Google Shape;1877;g5ed7e7ff7b_0_6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8" name="Google Shape;1878;g5ed7e7ff7b_0_6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62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" name="Google Shape;2308;g5ed7e7ff7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9" name="Google Shape;2309;g5ed7e7ff7b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310" name="Google Shape;2310;g5ed7e7ff7b_0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g5ed7e7ff7b_0_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7" name="Google Shape;1877;g5ed7e7ff7b_0_6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8" name="Google Shape;1878;g5ed7e7ff7b_0_6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63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g5ed7e7ff7b_0_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7" name="Google Shape;1877;g5ed7e7ff7b_0_6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8" name="Google Shape;1878;g5ed7e7ff7b_0_6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64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g5ed7e7ff7b_0_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7" name="Google Shape;1877;g5ed7e7ff7b_0_6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8" name="Google Shape;1878;g5ed7e7ff7b_0_6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65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g5ed7e7ff7b_0_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7" name="Google Shape;1877;g5ed7e7ff7b_0_6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8" name="Google Shape;1878;g5ed7e7ff7b_0_6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66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g5ed7e7ff7b_0_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7" name="Google Shape;1877;g5ed7e7ff7b_0_6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8" name="Google Shape;1878;g5ed7e7ff7b_0_6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67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g6191ad6480_2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6" name="Google Shape;1586;g6191ad6480_2_3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87" name="Google Shape;1587;g6191ad6480_2_3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68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g6191ad6480_2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0" name="Google Shape;1660;g6191ad6480_2_3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61" name="Google Shape;1661;g6191ad6480_2_3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ru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69</a:t>
            </a:fld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26031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g5ed7e7ff7b_0_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7" name="Google Shape;1877;g5ed7e7ff7b_0_6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449580" algn="just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Введение инертных газов (диоксида углерода, азота) делает смеси негорючими. При этом чем больше теплоемкость негорючего газа, тем больше его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флегматизирующее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действие. Например, диоксид углерода более эффективен, чем азот, так как его теплоемкость больше.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концентрационные пределы распространения пламени влияет введение негорючих порошков. Здесь определяющим фактором является отношение площади поверхности частицы к удельному объему газовой взвеси, которая зависит от свойств порошка и степени турбулентности пламени.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Влияние давления по-разному сказывается на пределах распространения пламени для различных смесей. Уменьшение давления ниже атмосферного сужает пределы и при достижении определенного значения смесь неспособна к распространению пламени. Для большей части смесей повышение давления выше атмосферного приводит к расширению области воспламенения, хотя для некоторых смесей этого не наблюдается.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температуры расширяет область воспламенения. Если начальная температура повышена, то для распространения пламени требуется передавать от фронта пламени к смеси меньше тепла, что и приводит к снижению НКПР пламени и увеличению ВКПР.</a:t>
            </a:r>
            <a:endParaRPr dirty="0"/>
          </a:p>
        </p:txBody>
      </p:sp>
      <p:sp>
        <p:nvSpPr>
          <p:cNvPr id="1878" name="Google Shape;1878;g5ed7e7ff7b_0_6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70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09293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g5ed7e7ff7b_0_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7" name="Google Shape;1877;g5ed7e7ff7b_0_6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8" name="Google Shape;1878;g5ed7e7ff7b_0_6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71</a:t>
            </a:fld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g5ed7e7ff7b_0_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7" name="Google Shape;1877;g5ed7e7ff7b_0_6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8" name="Google Shape;1878;g5ed7e7ff7b_0_6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72</a:t>
            </a:fld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925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" name="Google Shape;2308;g5ed7e7ff7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9" name="Google Shape;2309;g5ed7e7ff7b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310" name="Google Shape;2310;g5ed7e7ff7b_0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g5ed7e7ff7b_0_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7" name="Google Shape;1877;g5ed7e7ff7b_0_6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8" name="Google Shape;1878;g5ed7e7ff7b_0_6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73</a:t>
            </a:fld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581963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g5ed7e7ff7b_0_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7" name="Google Shape;1877;g5ed7e7ff7b_0_6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8" name="Google Shape;1878;g5ed7e7ff7b_0_6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74</a:t>
            </a:fld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290312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g5ed7e7ff7b_0_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7" name="Google Shape;1877;g5ed7e7ff7b_0_6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8" name="Google Shape;1878;g5ed7e7ff7b_0_6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75</a:t>
            </a:fld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001402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g5ed7e7ff7b_0_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7" name="Google Shape;1877;g5ed7e7ff7b_0_6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8" name="Google Shape;1878;g5ed7e7ff7b_0_6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76</a:t>
            </a:fld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733822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5" name="Google Shape;2485;g5ed6c4178a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6" name="Google Shape;2486;g5ed6c4178a_0_3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Благодарим за внимание!</a:t>
            </a:r>
            <a:endParaRPr/>
          </a:p>
        </p:txBody>
      </p:sp>
      <p:sp>
        <p:nvSpPr>
          <p:cNvPr id="2487" name="Google Shape;2487;g5ed6c4178a_0_3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77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" name="Google Shape;2308;g5ed7e7ff7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9" name="Google Shape;2309;g5ed7e7ff7b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310" name="Google Shape;2310;g5ed7e7ff7b_0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" name="Google Shape;2308;g5ed7e7ff7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9" name="Google Shape;2309;g5ed7e7ff7b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310" name="Google Shape;2310;g5ed7e7ff7b_0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1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912" name="Google Shape;912;p1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dirty="0"/>
          </a:p>
        </p:txBody>
      </p:sp>
      <p:sp>
        <p:nvSpPr>
          <p:cNvPr id="913" name="Google Shape;913;p1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1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1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66467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>
  <p:cSld name="Пустой слайд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907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924" r:id="rId10"/>
    <p:sldLayoutId id="214748392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10" Type="http://schemas.openxmlformats.org/officeDocument/2006/relationships/image" Target="../media/image9.gif"/><Relationship Id="rId4" Type="http://schemas.openxmlformats.org/officeDocument/2006/relationships/image" Target="../media/image3.gif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14.gif"/><Relationship Id="rId4" Type="http://schemas.openxmlformats.org/officeDocument/2006/relationships/image" Target="../media/image13.gif"/><Relationship Id="rId9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14.gif"/><Relationship Id="rId4" Type="http://schemas.openxmlformats.org/officeDocument/2006/relationships/image" Target="../media/image13.gif"/><Relationship Id="rId9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jpe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jpe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jpe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8.gif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8.gif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8.gif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7" Type="http://schemas.openxmlformats.org/officeDocument/2006/relationships/image" Target="../media/image61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.gif"/><Relationship Id="rId5" Type="http://schemas.openxmlformats.org/officeDocument/2006/relationships/image" Target="../media/image62.jpeg"/><Relationship Id="rId4" Type="http://schemas.openxmlformats.org/officeDocument/2006/relationships/image" Target="../media/image61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3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gif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gif"/><Relationship Id="rId4" Type="http://schemas.openxmlformats.org/officeDocument/2006/relationships/image" Target="../media/image8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png"/><Relationship Id="rId4" Type="http://schemas.openxmlformats.org/officeDocument/2006/relationships/hyperlink" Target="http://www.consultant.ru/cons/cgi/online.cgi?rnd=F4240F8E66A5CF709A8166E48B672E06&amp;req=doc&amp;base=STR&amp;n=23569&amp;REFFIELD=3&amp;REFDST=1&amp;REFDOC=8507&amp;REFBASE=STR&amp;stat=refcode=16876;index=3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8.g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2.png"/><Relationship Id="rId5" Type="http://schemas.openxmlformats.org/officeDocument/2006/relationships/image" Target="../media/image91.gif"/><Relationship Id="rId4" Type="http://schemas.openxmlformats.org/officeDocument/2006/relationships/image" Target="../media/image9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2.png"/><Relationship Id="rId5" Type="http://schemas.openxmlformats.org/officeDocument/2006/relationships/image" Target="../media/image94.png"/><Relationship Id="rId4" Type="http://schemas.openxmlformats.org/officeDocument/2006/relationships/image" Target="../media/image6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8.gi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7.png"/><Relationship Id="rId5" Type="http://schemas.openxmlformats.org/officeDocument/2006/relationships/image" Target="../media/image74.png"/><Relationship Id="rId4" Type="http://schemas.openxmlformats.org/officeDocument/2006/relationships/image" Target="../media/image96.gi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99.png"/><Relationship Id="rId4" Type="http://schemas.openxmlformats.org/officeDocument/2006/relationships/image" Target="../media/image98.gi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3.gi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2.jpeg"/><Relationship Id="rId5" Type="http://schemas.openxmlformats.org/officeDocument/2006/relationships/image" Target="../media/image98.gif"/><Relationship Id="rId4" Type="http://schemas.openxmlformats.org/officeDocument/2006/relationships/image" Target="../media/image9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6.jpg"/><Relationship Id="rId4" Type="http://schemas.openxmlformats.org/officeDocument/2006/relationships/image" Target="../media/image105.jp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g"/><Relationship Id="rId3" Type="http://schemas.openxmlformats.org/officeDocument/2006/relationships/image" Target="../media/image107.jpg"/><Relationship Id="rId7" Type="http://schemas.openxmlformats.org/officeDocument/2006/relationships/image" Target="../media/image111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0.jpg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gif"/><Relationship Id="rId4" Type="http://schemas.openxmlformats.org/officeDocument/2006/relationships/image" Target="../media/image105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gif"/><Relationship Id="rId5" Type="http://schemas.openxmlformats.org/officeDocument/2006/relationships/image" Target="../media/image116.jpg"/><Relationship Id="rId4" Type="http://schemas.openxmlformats.org/officeDocument/2006/relationships/image" Target="../media/image115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7" Type="http://schemas.openxmlformats.org/officeDocument/2006/relationships/image" Target="../media/image111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gif"/><Relationship Id="rId5" Type="http://schemas.openxmlformats.org/officeDocument/2006/relationships/image" Target="../media/image116.jpg"/><Relationship Id="rId4" Type="http://schemas.openxmlformats.org/officeDocument/2006/relationships/image" Target="../media/image118.jp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pixabay.com/photo/2015/01/02/17/41/firefighters-586831_1280.jpg"/>
          <p:cNvPicPr>
            <a:picLocks noChangeAspect="1" noChangeArrowheads="1"/>
          </p:cNvPicPr>
          <p:nvPr/>
        </p:nvPicPr>
        <p:blipFill>
          <a:blip r:embed="rId3"/>
          <a:srcRect t="9632"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</p:spPr>
      </p:pic>
      <p:sp>
        <p:nvSpPr>
          <p:cNvPr id="12" name="Google Shape;2493;p26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709879" y="215659"/>
            <a:ext cx="8774431" cy="2823376"/>
          </a:xfrm>
        </p:spPr>
        <p:txBody>
          <a:bodyPr/>
          <a:lstStyle/>
          <a:p>
            <a:pPr algn="ctr" eaLnBrk="1" hangingPunct="1"/>
            <a:r>
              <a:rPr lang="ru-RU" sz="4400" b="1" dirty="0"/>
              <a:t>Безопасность жизнедеятельности </a:t>
            </a:r>
            <a:br>
              <a:rPr lang="ru-RU" sz="4400" b="1" dirty="0"/>
            </a:br>
            <a:r>
              <a:rPr lang="ru-RU" sz="4400" b="1" dirty="0"/>
              <a:t>в химической промышленности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34717" y="3078164"/>
            <a:ext cx="1708031" cy="534612"/>
          </a:xfrm>
        </p:spPr>
        <p:txBody>
          <a:bodyPr rtlCol="0" anchor="ctr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/>
              <a:t>Лекция 10</a:t>
            </a:r>
            <a:endParaRPr lang="ru-RU" sz="2800" b="1" dirty="0"/>
          </a:p>
        </p:txBody>
      </p:sp>
      <p:sp>
        <p:nvSpPr>
          <p:cNvPr id="1579" name="Google Shape;1579;p218"/>
          <p:cNvSpPr/>
          <p:nvPr/>
        </p:nvSpPr>
        <p:spPr>
          <a:xfrm flipV="1">
            <a:off x="888889" y="3871057"/>
            <a:ext cx="10360447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333" dirty="0">
              <a:solidFill>
                <a:srgbClr val="73B5E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4F991B-8756-4428-8FD7-6896CDE43CB9}"/>
              </a:ext>
            </a:extLst>
          </p:cNvPr>
          <p:cNvSpPr txBox="1"/>
          <p:nvPr/>
        </p:nvSpPr>
        <p:spPr>
          <a:xfrm>
            <a:off x="2457867" y="4236260"/>
            <a:ext cx="73210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ПожароВзрывоОпасность</a:t>
            </a:r>
            <a:r>
              <a:rPr lang="ru-RU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веществ и материалов</a:t>
            </a:r>
          </a:p>
        </p:txBody>
      </p:sp>
      <p:sp>
        <p:nvSpPr>
          <p:cNvPr id="7" name="Google Shape;1579;p218">
            <a:extLst>
              <a:ext uri="{FF2B5EF4-FFF2-40B4-BE49-F238E27FC236}">
                <a16:creationId xmlns:a16="http://schemas.microsoft.com/office/drawing/2014/main" id="{FF1E16BC-E3F6-44ED-829B-BAA12E80F8D6}"/>
              </a:ext>
            </a:extLst>
          </p:cNvPr>
          <p:cNvSpPr/>
          <p:nvPr/>
        </p:nvSpPr>
        <p:spPr>
          <a:xfrm>
            <a:off x="2354943" y="6515218"/>
            <a:ext cx="7482116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333" dirty="0">
              <a:solidFill>
                <a:srgbClr val="73B5E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266545" y="5869256"/>
            <a:ext cx="344812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ru-RU" sz="1400" b="1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доцент кафедры ТСБ, к.т.н.</a:t>
            </a:r>
          </a:p>
          <a:p>
            <a:pPr lvl="0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ru-RU" sz="1400" b="1" dirty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Шушпанов Александр Николаевич</a:t>
            </a:r>
            <a:endParaRPr lang="ru-RU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888;p237"/>
          <p:cNvSpPr/>
          <p:nvPr/>
        </p:nvSpPr>
        <p:spPr>
          <a:xfrm>
            <a:off x="0" y="0"/>
            <a:ext cx="12192000" cy="11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742" name="Google Shape;1742;p231"/>
          <p:cNvSpPr/>
          <p:nvPr/>
        </p:nvSpPr>
        <p:spPr>
          <a:xfrm>
            <a:off x="1417321" y="1298632"/>
            <a:ext cx="9189720" cy="500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186262" indent="-186262" algn="ctr">
              <a:buClr>
                <a:schemeClr val="dk1"/>
              </a:buClr>
              <a:buSzPts val="1400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При определении пожаровзрывоопасности веществ и материалов различают:</a:t>
            </a:r>
            <a:endParaRPr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186262" indent="-67732" algn="just">
              <a:spcBef>
                <a:spcPts val="1200"/>
              </a:spcBef>
              <a:buClr>
                <a:schemeClr val="dk1"/>
              </a:buClr>
              <a:buSzPts val="1400"/>
            </a:pPr>
            <a:endParaRPr sz="24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186262" indent="-67732" algn="just">
              <a:spcBef>
                <a:spcPts val="1200"/>
              </a:spcBef>
              <a:buClr>
                <a:schemeClr val="dk1"/>
              </a:buClr>
              <a:buSzPts val="1400"/>
            </a:pPr>
            <a:endParaRPr sz="24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186262" indent="-67732" algn="just">
              <a:spcBef>
                <a:spcPts val="1200"/>
              </a:spcBef>
              <a:buClr>
                <a:schemeClr val="dk1"/>
              </a:buClr>
              <a:buSzPts val="1400"/>
            </a:pPr>
            <a:endParaRPr sz="24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14" name="Google Shape;1705;p229">
            <a:extLst>
              <a:ext uri="{FF2B5EF4-FFF2-40B4-BE49-F238E27FC236}">
                <a16:creationId xmlns:a16="http://schemas.microsoft.com/office/drawing/2014/main" id="{C59ABC1D-0F2F-450C-9B43-D6618C0C7C50}"/>
              </a:ext>
            </a:extLst>
          </p:cNvPr>
          <p:cNvSpPr txBox="1"/>
          <p:nvPr/>
        </p:nvSpPr>
        <p:spPr>
          <a:xfrm>
            <a:off x="3780792" y="232933"/>
            <a:ext cx="4403088" cy="8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>
              <a:buSzPts val="1800"/>
            </a:pPr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ГОСТ 12.1.044-89</a:t>
            </a:r>
            <a:endParaRPr lang="ru-RU" sz="32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Google Shape;2456;p265"/>
          <p:cNvSpPr/>
          <p:nvPr/>
        </p:nvSpPr>
        <p:spPr>
          <a:xfrm>
            <a:off x="464209" y="1979957"/>
            <a:ext cx="9749465" cy="4481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газы - вещества, давление насыщенных паров которых при температуре 25°С и давлении 101,3 кПа превышает 101,3 кПа;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жидкости - вещества, давление насыщенных паров которых при температуре 25°С и давлении 101,3 кПа меньше 101,3 кПа. К жидкостям относят также твердые плавящиеся вещества, температура плавления или каплепадения которых меньше 50°С;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твердые вещества и материалы - индивидуальные вещества и их смесевые композиции с температурой плавления или каплепадения больше 50°С, а также вещества, не имеющие температуру плавления (например, древесина, ткани и т.п.);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пыли - </a:t>
            </a:r>
            <a:r>
              <a:rPr lang="ru-RU" sz="1800" dirty="0" err="1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диспергированные</a:t>
            </a:r>
            <a:r>
              <a:rPr lang="ru-RU" sz="18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твердые вещества и материалы с размером частиц менее 850 мкм.</a:t>
            </a:r>
          </a:p>
        </p:txBody>
      </p:sp>
      <p:pic>
        <p:nvPicPr>
          <p:cNvPr id="272386" name="Picture 2" descr="https://regnum.ru/uploads/pictures/news/2016/07/06/regnum_picture_1467806520105972_normal.jpg"/>
          <p:cNvPicPr>
            <a:picLocks noChangeAspect="1" noChangeArrowheads="1"/>
          </p:cNvPicPr>
          <p:nvPr/>
        </p:nvPicPr>
        <p:blipFill>
          <a:blip r:embed="rId3"/>
          <a:srcRect l="6290" t="11755" r="6546" b="19242"/>
          <a:stretch>
            <a:fillRect/>
          </a:stretch>
        </p:blipFill>
        <p:spPr bwMode="auto">
          <a:xfrm>
            <a:off x="10170543" y="1837427"/>
            <a:ext cx="1783841" cy="992037"/>
          </a:xfrm>
          <a:prstGeom prst="rect">
            <a:avLst/>
          </a:prstGeom>
          <a:noFill/>
        </p:spPr>
      </p:pic>
      <p:pic>
        <p:nvPicPr>
          <p:cNvPr id="272388" name="Picture 4" descr="https://i.ytimg.com/vi/IhtPgVK1Y_Q/maxresdefaul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71665" y="3031199"/>
            <a:ext cx="1819051" cy="1023216"/>
          </a:xfrm>
          <a:prstGeom prst="rect">
            <a:avLst/>
          </a:prstGeom>
          <a:noFill/>
        </p:spPr>
      </p:pic>
      <p:pic>
        <p:nvPicPr>
          <p:cNvPr id="272390" name="Picture 6" descr="https://cloud.prezentacii.org/19/03/130163/images/screen4.jpg"/>
          <p:cNvPicPr>
            <a:picLocks noChangeAspect="1" noChangeArrowheads="1"/>
          </p:cNvPicPr>
          <p:nvPr/>
        </p:nvPicPr>
        <p:blipFill>
          <a:blip r:embed="rId5"/>
          <a:srcRect l="51206" t="31368" r="5546" b="30071"/>
          <a:stretch>
            <a:fillRect/>
          </a:stretch>
        </p:blipFill>
        <p:spPr bwMode="auto">
          <a:xfrm>
            <a:off x="10178853" y="4148299"/>
            <a:ext cx="1794611" cy="1200077"/>
          </a:xfrm>
          <a:prstGeom prst="rect">
            <a:avLst/>
          </a:prstGeom>
          <a:noFill/>
        </p:spPr>
      </p:pic>
      <p:pic>
        <p:nvPicPr>
          <p:cNvPr id="272392" name="Picture 8" descr="https://cdn.fishki.net/upload/post/201412/15/1352021/d2dd6cc778d66faa262d71002c7ae21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170843" y="5434640"/>
            <a:ext cx="1809630" cy="10179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888;p237"/>
          <p:cNvSpPr/>
          <p:nvPr/>
        </p:nvSpPr>
        <p:spPr>
          <a:xfrm>
            <a:off x="0" y="0"/>
            <a:ext cx="12192000" cy="11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4" name="Google Shape;1705;p229">
            <a:extLst>
              <a:ext uri="{FF2B5EF4-FFF2-40B4-BE49-F238E27FC236}">
                <a16:creationId xmlns:a16="http://schemas.microsoft.com/office/drawing/2014/main" id="{C59ABC1D-0F2F-450C-9B43-D6618C0C7C50}"/>
              </a:ext>
            </a:extLst>
          </p:cNvPr>
          <p:cNvSpPr txBox="1"/>
          <p:nvPr/>
        </p:nvSpPr>
        <p:spPr>
          <a:xfrm>
            <a:off x="2580968" y="232933"/>
            <a:ext cx="6179573" cy="8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>
              <a:buSzPts val="1800"/>
            </a:pPr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Номенклатура показателей</a:t>
            </a:r>
            <a:endParaRPr lang="ru-RU" sz="32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033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839" y="1148710"/>
            <a:ext cx="8459199" cy="342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0338" name="Picture 2"/>
          <p:cNvPicPr>
            <a:picLocks noChangeAspect="1" noChangeArrowheads="1"/>
          </p:cNvPicPr>
          <p:nvPr/>
        </p:nvPicPr>
        <p:blipFill>
          <a:blip r:embed="rId4"/>
          <a:srcRect b="42535"/>
          <a:stretch>
            <a:fillRect/>
          </a:stretch>
        </p:blipFill>
        <p:spPr bwMode="auto">
          <a:xfrm>
            <a:off x="1675841" y="4552411"/>
            <a:ext cx="8425691" cy="1951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768415" y="1811547"/>
            <a:ext cx="3838755" cy="16907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777041" y="4045787"/>
            <a:ext cx="3838755" cy="7591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756913" y="5086708"/>
            <a:ext cx="3838755" cy="8568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888;p237"/>
          <p:cNvSpPr/>
          <p:nvPr/>
        </p:nvSpPr>
        <p:spPr>
          <a:xfrm>
            <a:off x="0" y="0"/>
            <a:ext cx="12192000" cy="11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4" name="Google Shape;1705;p229">
            <a:extLst>
              <a:ext uri="{FF2B5EF4-FFF2-40B4-BE49-F238E27FC236}">
                <a16:creationId xmlns:a16="http://schemas.microsoft.com/office/drawing/2014/main" id="{C59ABC1D-0F2F-450C-9B43-D6618C0C7C50}"/>
              </a:ext>
            </a:extLst>
          </p:cNvPr>
          <p:cNvSpPr txBox="1"/>
          <p:nvPr/>
        </p:nvSpPr>
        <p:spPr>
          <a:xfrm>
            <a:off x="2580968" y="232933"/>
            <a:ext cx="6179573" cy="8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>
              <a:buSzPts val="1800"/>
            </a:pPr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Номенклатура показателей</a:t>
            </a:r>
            <a:endParaRPr lang="ru-RU" sz="32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90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7955" y="1122612"/>
            <a:ext cx="8430829" cy="3600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Google Shape;1742;p231"/>
          <p:cNvSpPr/>
          <p:nvPr/>
        </p:nvSpPr>
        <p:spPr>
          <a:xfrm>
            <a:off x="1120588" y="4854105"/>
            <a:ext cx="9392675" cy="1538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186262" indent="-186262" algn="just">
              <a:buClr>
                <a:schemeClr val="dk1"/>
              </a:buClr>
              <a:buSzPts val="1400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	</a:t>
            </a:r>
            <a:r>
              <a:rPr lang="ru-RU" sz="18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Число показателей</a:t>
            </a: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, необходимых и достаточных для характеристики пожаровзрывоопасности веществ и материалов в условиях производства, переработки, транспортирования и хранения, </a:t>
            </a:r>
            <a:r>
              <a:rPr lang="ru-RU" sz="18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определяет разработчик</a:t>
            </a: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системы обеспечения </a:t>
            </a:r>
            <a:r>
              <a:rPr lang="ru-RU" sz="1800" dirty="0" err="1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пожаровзрывобезопасности</a:t>
            </a: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объекта или разработчик стандарта и технических условий на вещество (материал).</a:t>
            </a:r>
            <a:endParaRPr sz="24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85667" y="2501659"/>
            <a:ext cx="3838755" cy="13888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/>
          <a:srcRect b="81427"/>
          <a:stretch>
            <a:fillRect/>
          </a:stretch>
        </p:blipFill>
        <p:spPr bwMode="auto">
          <a:xfrm>
            <a:off x="1694093" y="484475"/>
            <a:ext cx="8459199" cy="63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3"/>
          <a:srcRect l="34722" r="36002" b="19345"/>
          <a:stretch>
            <a:fillRect/>
          </a:stretch>
        </p:blipFill>
        <p:spPr bwMode="auto">
          <a:xfrm>
            <a:off x="1380228" y="3063376"/>
            <a:ext cx="1587260" cy="3666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Google Shape;1888;p237"/>
          <p:cNvSpPr/>
          <p:nvPr/>
        </p:nvSpPr>
        <p:spPr>
          <a:xfrm>
            <a:off x="0" y="0"/>
            <a:ext cx="12192000" cy="11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4" name="Google Shape;1705;p229">
            <a:extLst>
              <a:ext uri="{FF2B5EF4-FFF2-40B4-BE49-F238E27FC236}">
                <a16:creationId xmlns:a16="http://schemas.microsoft.com/office/drawing/2014/main" id="{C59ABC1D-0F2F-450C-9B43-D6618C0C7C50}"/>
              </a:ext>
            </a:extLst>
          </p:cNvPr>
          <p:cNvSpPr txBox="1"/>
          <p:nvPr/>
        </p:nvSpPr>
        <p:spPr>
          <a:xfrm>
            <a:off x="3450568" y="0"/>
            <a:ext cx="8586158" cy="8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>
              <a:buSzPts val="1800"/>
            </a:pPr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Группа горючести. Твердые вещества.</a:t>
            </a:r>
            <a:endParaRPr lang="ru-RU" sz="32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35724" y="1563855"/>
            <a:ext cx="2311880" cy="9337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35061" y="1842920"/>
            <a:ext cx="22780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Segoe UI" pitchFamily="34" charset="0"/>
                <a:cs typeface="Segoe UI" pitchFamily="34" charset="0"/>
              </a:rPr>
              <a:t>негорючие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71249" y="1540109"/>
            <a:ext cx="2311880" cy="9337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0586" y="1783833"/>
            <a:ext cx="22780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Segoe UI" pitchFamily="34" charset="0"/>
                <a:cs typeface="Segoe UI" pitchFamily="34" charset="0"/>
              </a:rPr>
              <a:t>трудногорючие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232475" y="1559771"/>
            <a:ext cx="2311880" cy="9337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226804" y="1792086"/>
            <a:ext cx="23786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Segoe UI" pitchFamily="34" charset="0"/>
                <a:cs typeface="Segoe UI" pitchFamily="34" charset="0"/>
              </a:rPr>
              <a:t>горючие</a:t>
            </a:r>
          </a:p>
        </p:txBody>
      </p:sp>
      <p:sp>
        <p:nvSpPr>
          <p:cNvPr id="18" name="Овал 17"/>
          <p:cNvSpPr/>
          <p:nvPr/>
        </p:nvSpPr>
        <p:spPr>
          <a:xfrm flipH="1">
            <a:off x="604402" y="543354"/>
            <a:ext cx="3364862" cy="105281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907239" y="697460"/>
            <a:ext cx="26638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Segoe UI" pitchFamily="34" charset="0"/>
                <a:cs typeface="Segoe UI" pitchFamily="34" charset="0"/>
              </a:rPr>
              <a:t>Не означает, что не </a:t>
            </a:r>
            <a:r>
              <a:rPr lang="ru-RU" sz="1800" dirty="0" err="1">
                <a:latin typeface="Segoe UI" pitchFamily="34" charset="0"/>
                <a:cs typeface="Segoe UI" pitchFamily="34" charset="0"/>
              </a:rPr>
              <a:t>пожаровзрывоопасно</a:t>
            </a:r>
            <a:r>
              <a:rPr lang="ru-RU" sz="1800" dirty="0">
                <a:latin typeface="Segoe UI" pitchFamily="34" charset="0"/>
                <a:cs typeface="Segoe UI" pitchFamily="34" charset="0"/>
              </a:rPr>
              <a:t>!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921617" y="2488879"/>
            <a:ext cx="24513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Segoe UI" pitchFamily="34" charset="0"/>
                <a:cs typeface="Segoe UI" pitchFamily="34" charset="0"/>
              </a:rPr>
              <a:t>Метод не применим для слоистых материалов и материалов с облицовками.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/>
          <a:srcRect t="80498" b="2831"/>
          <a:stretch>
            <a:fillRect/>
          </a:stretch>
        </p:blipFill>
        <p:spPr bwMode="auto">
          <a:xfrm>
            <a:off x="2829991" y="5684808"/>
            <a:ext cx="6705941" cy="937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82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84214" y="3372928"/>
            <a:ext cx="1537707" cy="216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3066718" y="3158864"/>
            <a:ext cx="16260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Segoe UI" pitchFamily="34" charset="0"/>
                <a:cs typeface="Segoe UI" pitchFamily="34" charset="0"/>
              </a:rPr>
              <a:t>Три термопары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390845" y="1104181"/>
            <a:ext cx="7801155" cy="16217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5165813" y="3471175"/>
            <a:ext cx="49553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1800" dirty="0">
                <a:latin typeface="Segoe UI" pitchFamily="34" charset="0"/>
                <a:cs typeface="Segoe UI" pitchFamily="34" charset="0"/>
              </a:rPr>
              <a:t>Готовят 5 образцов диаметром 45 и высотой 50 мм.</a:t>
            </a:r>
          </a:p>
          <a:p>
            <a:pPr marL="342900" indent="-342900">
              <a:buAutoNum type="arabicPeriod"/>
            </a:pPr>
            <a:r>
              <a:rPr lang="ru-RU" sz="1800" dirty="0">
                <a:latin typeface="Segoe UI" pitchFamily="34" charset="0"/>
                <a:cs typeface="Segoe UI" pitchFamily="34" charset="0"/>
              </a:rPr>
              <a:t>Образец опускают в печь, нагретую до </a:t>
            </a:r>
            <a:r>
              <a:rPr lang="ru-RU" sz="1800" b="1" dirty="0">
                <a:latin typeface="Segoe UI" pitchFamily="34" charset="0"/>
                <a:cs typeface="Segoe UI" pitchFamily="34" charset="0"/>
              </a:rPr>
              <a:t>750</a:t>
            </a:r>
            <a:r>
              <a:rPr lang="ru-RU" sz="1800" b="1" baseline="30000" dirty="0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 </a:t>
            </a:r>
            <a:r>
              <a:rPr lang="ru-RU" sz="1800" b="1" baseline="300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о</a:t>
            </a:r>
            <a:r>
              <a:rPr lang="ru-RU" sz="1800" b="1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С</a:t>
            </a:r>
            <a:r>
              <a:rPr lang="ru-RU" sz="1800" b="1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800" dirty="0">
                <a:latin typeface="Segoe UI" pitchFamily="34" charset="0"/>
                <a:cs typeface="Segoe UI" pitchFamily="34" charset="0"/>
              </a:rPr>
              <a:t>и выдерживают в течении </a:t>
            </a:r>
            <a:r>
              <a:rPr lang="ru-RU" sz="1800" b="1" dirty="0">
                <a:latin typeface="Segoe UI" pitchFamily="34" charset="0"/>
                <a:cs typeface="Segoe UI" pitchFamily="34" charset="0"/>
              </a:rPr>
              <a:t>30 мин</a:t>
            </a:r>
            <a:r>
              <a:rPr lang="ru-RU" sz="1800" dirty="0">
                <a:latin typeface="Segoe UI" pitchFamily="34" charset="0"/>
                <a:cs typeface="Segoe UI" pitchFamily="34" charset="0"/>
              </a:rPr>
              <a:t>.</a:t>
            </a:r>
          </a:p>
        </p:txBody>
      </p:sp>
      <p:pic>
        <p:nvPicPr>
          <p:cNvPr id="25" name="Google Shape;4068;p4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36200" y="3328682"/>
            <a:ext cx="1478473" cy="1478473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Прямоугольник 25"/>
          <p:cNvSpPr/>
          <p:nvPr/>
        </p:nvSpPr>
        <p:spPr>
          <a:xfrm>
            <a:off x="10795989" y="4080776"/>
            <a:ext cx="10998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sz="1600" b="1" dirty="0">
                <a:latin typeface="Segoe UI" pitchFamily="34" charset="0"/>
                <a:cs typeface="Segoe UI" pitchFamily="34" charset="0"/>
              </a:rPr>
              <a:t>30 мин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888;p237"/>
          <p:cNvSpPr/>
          <p:nvPr/>
        </p:nvSpPr>
        <p:spPr>
          <a:xfrm>
            <a:off x="0" y="0"/>
            <a:ext cx="12192000" cy="11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4" name="Google Shape;1705;p229">
            <a:extLst>
              <a:ext uri="{FF2B5EF4-FFF2-40B4-BE49-F238E27FC236}">
                <a16:creationId xmlns:a16="http://schemas.microsoft.com/office/drawing/2014/main" id="{C59ABC1D-0F2F-450C-9B43-D6618C0C7C50}"/>
              </a:ext>
            </a:extLst>
          </p:cNvPr>
          <p:cNvSpPr txBox="1"/>
          <p:nvPr/>
        </p:nvSpPr>
        <p:spPr>
          <a:xfrm>
            <a:off x="3780792" y="232933"/>
            <a:ext cx="4403088" cy="8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>
              <a:buSzPts val="1800"/>
            </a:pPr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Группа горючести</a:t>
            </a:r>
            <a:endParaRPr lang="ru-RU" sz="32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94942" y="1736814"/>
            <a:ext cx="2311880" cy="748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311532" y="1877856"/>
            <a:ext cx="22780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Segoe UI" pitchFamily="34" charset="0"/>
                <a:cs typeface="Segoe UI" pitchFamily="34" charset="0"/>
              </a:rPr>
              <a:t>негорючий, если:</a:t>
            </a:r>
          </a:p>
        </p:txBody>
      </p:sp>
      <p:sp>
        <p:nvSpPr>
          <p:cNvPr id="303105" name="Rectangle 1"/>
          <p:cNvSpPr>
            <a:spLocks noChangeArrowheads="1"/>
          </p:cNvSpPr>
          <p:nvPr/>
        </p:nvSpPr>
        <p:spPr bwMode="auto">
          <a:xfrm>
            <a:off x="192363" y="2795860"/>
            <a:ext cx="784898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 среднее арифметическое изменение температуры в печи, на поверхности и внутри образца не превышает 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50 </a:t>
            </a:r>
            <a:r>
              <a:rPr kumimoji="0" lang="ru-RU" sz="1800" b="1" i="0" u="none" strike="noStrike" cap="none" normalizeH="0" baseline="30000" dirty="0" err="1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о</a:t>
            </a:r>
            <a:r>
              <a:rPr kumimoji="0" lang="ru-RU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С</a:t>
            </a: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 среднее арифметическое значение потери массы для 5 образцов не превышает 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50 %</a:t>
            </a: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 от их среднего значения первоначальной массы после кондиционирования;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lang="ru-RU" sz="1800" dirty="0">
              <a:solidFill>
                <a:schemeClr val="tx1"/>
              </a:solidFill>
              <a:latin typeface="Segoe UI" pitchFamily="34" charset="0"/>
              <a:ea typeface="Times New Roman" pitchFamily="18" charset="0"/>
              <a:cs typeface="Segoe U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 среднее арифметическое значение продолжительности устойчивого горения 5 образцов не превышает 10 с.</a:t>
            </a: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748603" y="3375976"/>
            <a:ext cx="8742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Segoe UI" pitchFamily="34" charset="0"/>
                <a:cs typeface="Segoe UI" pitchFamily="34" charset="0"/>
              </a:rPr>
              <a:t>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762981" y="4365138"/>
            <a:ext cx="8742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Segoe UI" pitchFamily="34" charset="0"/>
                <a:cs typeface="Segoe UI" pitchFamily="34" charset="0"/>
              </a:rPr>
              <a:t>и</a:t>
            </a:r>
          </a:p>
        </p:txBody>
      </p:sp>
      <p:pic>
        <p:nvPicPr>
          <p:cNvPr id="81922" name="Picture 2" descr="https://www.svoyidoma.ru/wp-content/uploads/2019/06/penopolistirol-tolko-plavitsya-1024x674.jpg"/>
          <p:cNvPicPr>
            <a:picLocks noChangeAspect="1" noChangeArrowheads="1"/>
          </p:cNvPicPr>
          <p:nvPr/>
        </p:nvPicPr>
        <p:blipFill>
          <a:blip r:embed="rId3"/>
          <a:srcRect l="23052"/>
          <a:stretch>
            <a:fillRect/>
          </a:stretch>
        </p:blipFill>
        <p:spPr bwMode="auto">
          <a:xfrm>
            <a:off x="8032376" y="3204961"/>
            <a:ext cx="3980329" cy="3404717"/>
          </a:xfrm>
          <a:prstGeom prst="rect">
            <a:avLst/>
          </a:prstGeom>
          <a:noFill/>
        </p:spPr>
      </p:pic>
      <p:pic>
        <p:nvPicPr>
          <p:cNvPr id="81924" name="Picture 4" descr="https://stroimpilim.ru/wp-content/uploads/7/1/7/717736554fb3dc14e9951cc84e3fe5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32376" y="1183528"/>
            <a:ext cx="3982944" cy="20323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888;p237"/>
          <p:cNvSpPr/>
          <p:nvPr/>
        </p:nvSpPr>
        <p:spPr>
          <a:xfrm>
            <a:off x="0" y="0"/>
            <a:ext cx="12192000" cy="11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4" name="Google Shape;1705;p229">
            <a:extLst>
              <a:ext uri="{FF2B5EF4-FFF2-40B4-BE49-F238E27FC236}">
                <a16:creationId xmlns:a16="http://schemas.microsoft.com/office/drawing/2014/main" id="{C59ABC1D-0F2F-450C-9B43-D6618C0C7C50}"/>
              </a:ext>
            </a:extLst>
          </p:cNvPr>
          <p:cNvSpPr txBox="1"/>
          <p:nvPr/>
        </p:nvSpPr>
        <p:spPr>
          <a:xfrm>
            <a:off x="3780792" y="232933"/>
            <a:ext cx="4403088" cy="8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>
              <a:buSzPts val="1800"/>
            </a:pPr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Группа горючести</a:t>
            </a:r>
            <a:endParaRPr lang="ru-RU" sz="32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92017" y="1169174"/>
            <a:ext cx="2311880" cy="651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808607" y="1162732"/>
            <a:ext cx="22780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Segoe UI" pitchFamily="34" charset="0"/>
                <a:cs typeface="Segoe UI" pitchFamily="34" charset="0"/>
              </a:rPr>
              <a:t>трудногорючие / горючие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15082" r="13843" b="12613"/>
          <a:stretch>
            <a:fillRect/>
          </a:stretch>
        </p:blipFill>
        <p:spPr bwMode="auto">
          <a:xfrm>
            <a:off x="284672" y="1921261"/>
            <a:ext cx="3631721" cy="4272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 t="92060"/>
          <a:stretch>
            <a:fillRect/>
          </a:stretch>
        </p:blipFill>
        <p:spPr bwMode="auto">
          <a:xfrm>
            <a:off x="235789" y="6138819"/>
            <a:ext cx="6173638" cy="469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4506310" y="1918977"/>
            <a:ext cx="490984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1800" dirty="0">
                <a:latin typeface="Segoe UI" pitchFamily="34" charset="0"/>
                <a:cs typeface="Segoe UI" pitchFamily="34" charset="0"/>
              </a:rPr>
              <a:t>Готовят 3 образца длиной 60 мм, высотой 150 мм и фактической толщиной, но не более 30 мм (если сыпучий образец – 10 мм).</a:t>
            </a:r>
          </a:p>
          <a:p>
            <a:pPr marL="342900" indent="-342900">
              <a:buAutoNum type="arabicPeriod"/>
            </a:pPr>
            <a:r>
              <a:rPr lang="ru-RU" sz="1800" dirty="0">
                <a:latin typeface="Segoe UI" pitchFamily="34" charset="0"/>
                <a:cs typeface="Segoe UI" pitchFamily="34" charset="0"/>
              </a:rPr>
              <a:t>В печи регулируют расход газа так, чтобы температура газообразных продуктов горения на выходе из камеры составляла </a:t>
            </a:r>
            <a:r>
              <a:rPr lang="ru-RU" sz="1800" b="1" dirty="0">
                <a:latin typeface="Segoe UI" pitchFamily="34" charset="0"/>
                <a:cs typeface="Segoe UI" pitchFamily="34" charset="0"/>
              </a:rPr>
              <a:t>200</a:t>
            </a:r>
            <a:r>
              <a:rPr lang="ru-RU" sz="1800" b="1" baseline="30000" dirty="0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 </a:t>
            </a:r>
            <a:r>
              <a:rPr lang="ru-RU" sz="1800" b="1" baseline="300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о</a:t>
            </a:r>
            <a:r>
              <a:rPr lang="ru-RU" sz="1800" b="1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С</a:t>
            </a:r>
            <a:r>
              <a:rPr lang="ru-RU" sz="1800" b="1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800" dirty="0">
                <a:latin typeface="Segoe UI" pitchFamily="34" charset="0"/>
                <a:cs typeface="Segoe UI" pitchFamily="34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1800" dirty="0">
                <a:latin typeface="Segoe UI" pitchFamily="34" charset="0"/>
                <a:cs typeface="Segoe UI" pitchFamily="34" charset="0"/>
              </a:rPr>
              <a:t>Образец выдерживают в течении </a:t>
            </a:r>
            <a:r>
              <a:rPr lang="ru-RU" sz="1800" b="1" dirty="0">
                <a:latin typeface="Segoe UI" pitchFamily="34" charset="0"/>
                <a:cs typeface="Segoe UI" pitchFamily="34" charset="0"/>
              </a:rPr>
              <a:t>5 мин</a:t>
            </a:r>
            <a:r>
              <a:rPr lang="ru-RU" sz="1800" dirty="0">
                <a:latin typeface="Segoe UI" pitchFamily="34" charset="0"/>
                <a:cs typeface="Segoe UI" pitchFamily="34" charset="0"/>
              </a:rPr>
              <a:t>, если максимальная температура не превышает 260 </a:t>
            </a:r>
            <a:r>
              <a:rPr lang="ru-RU" sz="1800" baseline="300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о</a:t>
            </a:r>
            <a:r>
              <a:rPr lang="ru-RU" sz="18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С</a:t>
            </a:r>
            <a:r>
              <a:rPr lang="ru-RU" sz="1800" dirty="0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, либо, если превышает 260 </a:t>
            </a:r>
            <a:r>
              <a:rPr lang="ru-RU" sz="1800" baseline="300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о</a:t>
            </a:r>
            <a:r>
              <a:rPr lang="ru-RU" sz="18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С</a:t>
            </a:r>
            <a:r>
              <a:rPr lang="ru-RU" sz="1800" dirty="0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 – </a:t>
            </a:r>
            <a:r>
              <a:rPr lang="ru-RU" sz="1800" b="1" dirty="0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до момента достижения максимальной температуры</a:t>
            </a:r>
            <a:r>
              <a:rPr lang="ru-RU" sz="1800" dirty="0">
                <a:latin typeface="Segoe UI" pitchFamily="34" charset="0"/>
                <a:cs typeface="Segoe UI" pitchFamily="34" charset="0"/>
              </a:rPr>
              <a:t>.</a:t>
            </a:r>
          </a:p>
        </p:txBody>
      </p:sp>
      <p:pic>
        <p:nvPicPr>
          <p:cNvPr id="17" name="Google Shape;4068;p4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15909" y="4077233"/>
            <a:ext cx="1478473" cy="147847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17"/>
          <p:cNvSpPr/>
          <p:nvPr/>
        </p:nvSpPr>
        <p:spPr>
          <a:xfrm>
            <a:off x="10475698" y="4829327"/>
            <a:ext cx="10998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sz="1600" b="1" dirty="0">
                <a:latin typeface="Segoe UI" pitchFamily="34" charset="0"/>
                <a:cs typeface="Segoe UI" pitchFamily="34" charset="0"/>
              </a:rPr>
              <a:t>5 мин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605333" y="1573924"/>
            <a:ext cx="9049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Segoe UI" pitchFamily="34" charset="0"/>
                <a:cs typeface="Segoe UI" pitchFamily="34" charset="0"/>
              </a:rPr>
              <a:t>ОТМ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888;p237"/>
          <p:cNvSpPr/>
          <p:nvPr/>
        </p:nvSpPr>
        <p:spPr>
          <a:xfrm>
            <a:off x="0" y="0"/>
            <a:ext cx="12192000" cy="11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4" name="Google Shape;1705;p229">
            <a:extLst>
              <a:ext uri="{FF2B5EF4-FFF2-40B4-BE49-F238E27FC236}">
                <a16:creationId xmlns:a16="http://schemas.microsoft.com/office/drawing/2014/main" id="{C59ABC1D-0F2F-450C-9B43-D6618C0C7C50}"/>
              </a:ext>
            </a:extLst>
          </p:cNvPr>
          <p:cNvSpPr txBox="1"/>
          <p:nvPr/>
        </p:nvSpPr>
        <p:spPr>
          <a:xfrm>
            <a:off x="3780792" y="232933"/>
            <a:ext cx="4403088" cy="8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>
              <a:buSzPts val="1800"/>
            </a:pPr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Группа горючести</a:t>
            </a:r>
            <a:endParaRPr lang="ru-RU" sz="32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42643" y="1757439"/>
            <a:ext cx="2311880" cy="9337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541980" y="2001163"/>
            <a:ext cx="22780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Segoe UI" pitchFamily="34" charset="0"/>
                <a:cs typeface="Segoe UI" pitchFamily="34" charset="0"/>
              </a:rPr>
              <a:t>трудногорючие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90217" y="1777101"/>
            <a:ext cx="2311880" cy="9337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484546" y="2009416"/>
            <a:ext cx="23786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Segoe UI" pitchFamily="34" charset="0"/>
                <a:cs typeface="Segoe UI" pitchFamily="34" charset="0"/>
              </a:rPr>
              <a:t>горючие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222217" y="2840966"/>
            <a:ext cx="3174267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Δ</a:t>
            </a:r>
            <a:r>
              <a:rPr lang="en-US" b="1" dirty="0"/>
              <a:t>t</a:t>
            </a:r>
            <a:r>
              <a:rPr lang="ru-RU" b="1" baseline="-25000" dirty="0"/>
              <a:t>мах  </a:t>
            </a:r>
            <a:r>
              <a:rPr lang="ru-RU" b="1" dirty="0"/>
              <a:t>&lt; 60 </a:t>
            </a:r>
            <a:r>
              <a:rPr lang="ru-RU" b="1" baseline="30000" dirty="0" err="1"/>
              <a:t>о</a:t>
            </a:r>
            <a:r>
              <a:rPr lang="ru-RU" b="1" dirty="0" err="1"/>
              <a:t>С</a:t>
            </a:r>
            <a:r>
              <a:rPr lang="ru-RU" b="1" dirty="0"/>
              <a:t>  и Δ</a:t>
            </a:r>
            <a:r>
              <a:rPr lang="en-US" b="1" dirty="0"/>
              <a:t>m </a:t>
            </a:r>
            <a:r>
              <a:rPr lang="ru-RU" b="1" dirty="0"/>
              <a:t>&lt; 60 %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970587" y="2737449"/>
            <a:ext cx="3457998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Δ</a:t>
            </a:r>
            <a:r>
              <a:rPr lang="en-US" b="1" dirty="0"/>
              <a:t>t</a:t>
            </a:r>
            <a:r>
              <a:rPr lang="ru-RU" b="1" baseline="-25000" dirty="0"/>
              <a:t>мах  </a:t>
            </a:r>
            <a:r>
              <a:rPr lang="ru-RU" b="1" dirty="0"/>
              <a:t>≥ 60 </a:t>
            </a:r>
            <a:r>
              <a:rPr lang="ru-RU" b="1" baseline="30000" dirty="0" err="1"/>
              <a:t>о</a:t>
            </a:r>
            <a:r>
              <a:rPr lang="ru-RU" b="1" dirty="0" err="1"/>
              <a:t>С</a:t>
            </a:r>
            <a:r>
              <a:rPr lang="ru-RU" b="1" dirty="0"/>
              <a:t>  или Δ</a:t>
            </a:r>
            <a:r>
              <a:rPr lang="en-US" b="1" dirty="0"/>
              <a:t>m</a:t>
            </a:r>
            <a:r>
              <a:rPr lang="ru-RU" b="1" dirty="0"/>
              <a:t> ≥ 60 %</a:t>
            </a:r>
          </a:p>
        </p:txBody>
      </p:sp>
      <p:cxnSp>
        <p:nvCxnSpPr>
          <p:cNvPr id="22" name="Соединительная линия уступом 21"/>
          <p:cNvCxnSpPr>
            <a:stCxn id="15" idx="1"/>
          </p:cNvCxnSpPr>
          <p:nvPr/>
        </p:nvCxnSpPr>
        <p:spPr>
          <a:xfrm rot="10800000" flipV="1">
            <a:off x="4917060" y="2194082"/>
            <a:ext cx="1567487" cy="1644672"/>
          </a:xfrm>
          <a:prstGeom prst="bentConnector2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1"/>
          <p:cNvCxnSpPr>
            <a:stCxn id="13" idx="3"/>
          </p:cNvCxnSpPr>
          <p:nvPr/>
        </p:nvCxnSpPr>
        <p:spPr>
          <a:xfrm>
            <a:off x="8802097" y="2243969"/>
            <a:ext cx="1302669" cy="1617789"/>
          </a:xfrm>
          <a:prstGeom prst="bentConnector2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endCxn id="33" idx="0"/>
          </p:cNvCxnSpPr>
          <p:nvPr/>
        </p:nvCxnSpPr>
        <p:spPr>
          <a:xfrm>
            <a:off x="7504981" y="3234906"/>
            <a:ext cx="277" cy="60965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3821779" y="3844565"/>
            <a:ext cx="2311880" cy="9337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3786611" y="3973641"/>
            <a:ext cx="23786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err="1">
                <a:latin typeface="Segoe UI" pitchFamily="34" charset="0"/>
                <a:cs typeface="Segoe UI" pitchFamily="34" charset="0"/>
              </a:rPr>
              <a:t>трудно-воспламеняемые</a:t>
            </a:r>
            <a:endParaRPr lang="ru-RU" sz="1800" b="1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349318" y="3844565"/>
            <a:ext cx="2311880" cy="9337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358396" y="3973641"/>
            <a:ext cx="23786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Segoe UI" pitchFamily="34" charset="0"/>
                <a:cs typeface="Segoe UI" pitchFamily="34" charset="0"/>
              </a:rPr>
              <a:t>средней воспламеняемости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8928617" y="3844566"/>
            <a:ext cx="2311880" cy="9337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908198" y="3973642"/>
            <a:ext cx="23786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Segoe UI" pitchFamily="34" charset="0"/>
                <a:cs typeface="Segoe UI" pitchFamily="34" charset="0"/>
              </a:rPr>
              <a:t>легко-воспламеняемые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4320678" y="4783300"/>
            <a:ext cx="1303562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latin typeface="Segoe UI" pitchFamily="34" charset="0"/>
                <a:cs typeface="Segoe UI" pitchFamily="34" charset="0"/>
              </a:rPr>
              <a:t>τ </a:t>
            </a:r>
            <a:r>
              <a:rPr lang="ru-RU" b="1" dirty="0">
                <a:latin typeface="Segoe UI" pitchFamily="34" charset="0"/>
                <a:cs typeface="Segoe UI" pitchFamily="34" charset="0"/>
              </a:rPr>
              <a:t>&gt; 4 мин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6336385" y="4789050"/>
            <a:ext cx="249299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Segoe UI" pitchFamily="34" charset="0"/>
                <a:cs typeface="Segoe UI" pitchFamily="34" charset="0"/>
              </a:rPr>
              <a:t>0,5 </a:t>
            </a:r>
            <a:r>
              <a:rPr lang="ru-RU" b="1" dirty="0">
                <a:latin typeface="Segoe UI" pitchFamily="34" charset="0"/>
                <a:cs typeface="Segoe UI" pitchFamily="34" charset="0"/>
              </a:rPr>
              <a:t>мин ≤</a:t>
            </a:r>
            <a:r>
              <a:rPr lang="en-US" b="1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b="1" dirty="0" err="1">
                <a:latin typeface="Segoe UI" pitchFamily="34" charset="0"/>
                <a:cs typeface="Segoe UI" pitchFamily="34" charset="0"/>
              </a:rPr>
              <a:t>τ </a:t>
            </a:r>
            <a:r>
              <a:rPr lang="ru-RU" b="1" dirty="0">
                <a:latin typeface="Segoe UI" pitchFamily="34" charset="0"/>
                <a:cs typeface="Segoe UI" pitchFamily="34" charset="0"/>
              </a:rPr>
              <a:t>≤ 4 мин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9413138" y="4777548"/>
            <a:ext cx="150554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latin typeface="Segoe UI" pitchFamily="34" charset="0"/>
                <a:cs typeface="Segoe UI" pitchFamily="34" charset="0"/>
              </a:rPr>
              <a:t>τ</a:t>
            </a:r>
            <a:r>
              <a:rPr lang="ru-RU" b="1" dirty="0">
                <a:latin typeface="Segoe UI" pitchFamily="34" charset="0"/>
                <a:cs typeface="Segoe UI" pitchFamily="34" charset="0"/>
              </a:rPr>
              <a:t> </a:t>
            </a:r>
            <a:r>
              <a:rPr lang="en-US" b="1" dirty="0">
                <a:latin typeface="Segoe UI" pitchFamily="34" charset="0"/>
                <a:cs typeface="Segoe UI" pitchFamily="34" charset="0"/>
              </a:rPr>
              <a:t>&lt;</a:t>
            </a:r>
            <a:r>
              <a:rPr lang="ru-RU" b="1" dirty="0">
                <a:latin typeface="Segoe UI" pitchFamily="34" charset="0"/>
                <a:cs typeface="Segoe UI" pitchFamily="34" charset="0"/>
              </a:rPr>
              <a:t> 0,5 мин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4427072" y="5346892"/>
            <a:ext cx="5990743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>
                <a:latin typeface="Segoe UI" pitchFamily="34" charset="0"/>
                <a:cs typeface="Segoe UI" pitchFamily="34" charset="0"/>
              </a:rPr>
              <a:t>τ </a:t>
            </a:r>
            <a:r>
              <a:rPr lang="ru-RU" i="1" dirty="0">
                <a:latin typeface="Segoe UI" pitchFamily="34" charset="0"/>
                <a:cs typeface="Segoe UI" pitchFamily="34" charset="0"/>
              </a:rPr>
              <a:t>– время достижения максимальной температуры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888;p237"/>
          <p:cNvSpPr/>
          <p:nvPr/>
        </p:nvSpPr>
        <p:spPr>
          <a:xfrm>
            <a:off x="0" y="0"/>
            <a:ext cx="12192000" cy="11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4" name="Google Shape;1705;p229">
            <a:extLst>
              <a:ext uri="{FF2B5EF4-FFF2-40B4-BE49-F238E27FC236}">
                <a16:creationId xmlns:a16="http://schemas.microsoft.com/office/drawing/2014/main" id="{C59ABC1D-0F2F-450C-9B43-D6618C0C7C50}"/>
              </a:ext>
            </a:extLst>
          </p:cNvPr>
          <p:cNvSpPr txBox="1"/>
          <p:nvPr/>
        </p:nvSpPr>
        <p:spPr>
          <a:xfrm>
            <a:off x="1319841" y="232933"/>
            <a:ext cx="9299275" cy="8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>
              <a:buSzPts val="1800"/>
            </a:pPr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Группа горючести для газов и жидкостей</a:t>
            </a:r>
            <a:endParaRPr lang="ru-RU" sz="32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92988" y="1402081"/>
            <a:ext cx="1092679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Segoe UI" pitchFamily="34" charset="0"/>
                <a:cs typeface="Segoe UI" pitchFamily="34" charset="0"/>
              </a:rPr>
              <a:t>Для газов и жидкостей проводится косвенное определение группы горючести по другим экспериментально определяемым показателям пожаровзрывоопасности.</a:t>
            </a:r>
          </a:p>
          <a:p>
            <a:endParaRPr lang="ru-RU" sz="1800" dirty="0">
              <a:latin typeface="Segoe UI" pitchFamily="34" charset="0"/>
              <a:cs typeface="Segoe UI" pitchFamily="34" charset="0"/>
            </a:endParaRPr>
          </a:p>
          <a:p>
            <a:r>
              <a:rPr lang="ru-RU" sz="1800" dirty="0">
                <a:latin typeface="Segoe UI" pitchFamily="34" charset="0"/>
                <a:cs typeface="Segoe UI" pitchFamily="34" charset="0"/>
              </a:rPr>
              <a:t>Для газов (КПР и </a:t>
            </a:r>
            <a:r>
              <a:rPr lang="en-US" sz="1800" dirty="0">
                <a:latin typeface="Segoe UI" pitchFamily="34" charset="0"/>
                <a:cs typeface="Segoe UI" pitchFamily="34" charset="0"/>
              </a:rPr>
              <a:t>t</a:t>
            </a:r>
            <a:r>
              <a:rPr lang="ru-RU" sz="1100" dirty="0">
                <a:latin typeface="Segoe UI" pitchFamily="34" charset="0"/>
                <a:cs typeface="Segoe UI" pitchFamily="34" charset="0"/>
              </a:rPr>
              <a:t>сам</a:t>
            </a:r>
            <a:r>
              <a:rPr lang="ru-RU" sz="1800" dirty="0">
                <a:latin typeface="Segoe UI" pitchFamily="34" charset="0"/>
                <a:cs typeface="Segoe UI" pitchFamily="34" charset="0"/>
              </a:rPr>
              <a:t>):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>
                <a:latin typeface="Segoe UI" pitchFamily="34" charset="0"/>
                <a:cs typeface="Segoe UI" pitchFamily="34" charset="0"/>
              </a:rPr>
              <a:t> горючий – если есть КПР;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800" dirty="0" err="1">
                <a:latin typeface="Segoe UI" pitchFamily="34" charset="0"/>
                <a:cs typeface="Segoe UI" pitchFamily="34" charset="0"/>
              </a:rPr>
              <a:t>трудногорючий</a:t>
            </a:r>
            <a:r>
              <a:rPr lang="ru-RU" sz="1800" dirty="0">
                <a:latin typeface="Segoe UI" pitchFamily="34" charset="0"/>
                <a:cs typeface="Segoe UI" pitchFamily="34" charset="0"/>
              </a:rPr>
              <a:t> – нет КПР, но есть температура самовоспламенения;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>
                <a:latin typeface="Segoe UI" pitchFamily="34" charset="0"/>
                <a:cs typeface="Segoe UI" pitchFamily="34" charset="0"/>
              </a:rPr>
              <a:t> негорючий – нет КПР и нет температуры самовоспламенения.</a:t>
            </a:r>
          </a:p>
          <a:p>
            <a:pPr>
              <a:buFont typeface="Wingdings" pitchFamily="2" charset="2"/>
              <a:buChar char="Ø"/>
            </a:pPr>
            <a:endParaRPr lang="ru-RU" sz="1800" dirty="0">
              <a:latin typeface="Segoe UI" pitchFamily="34" charset="0"/>
              <a:cs typeface="Segoe UI" pitchFamily="34" charset="0"/>
            </a:endParaRPr>
          </a:p>
          <a:p>
            <a:pPr>
              <a:buFont typeface="Wingdings" pitchFamily="2" charset="2"/>
              <a:buChar char="Ø"/>
            </a:pPr>
            <a:endParaRPr lang="ru-RU" sz="1800" dirty="0">
              <a:latin typeface="Segoe UI" pitchFamily="34" charset="0"/>
              <a:cs typeface="Segoe UI" pitchFamily="34" charset="0"/>
            </a:endParaRPr>
          </a:p>
          <a:p>
            <a:r>
              <a:rPr lang="ru-RU" sz="1800" dirty="0">
                <a:latin typeface="Segoe UI" pitchFamily="34" charset="0"/>
                <a:cs typeface="Segoe UI" pitchFamily="34" charset="0"/>
              </a:rPr>
              <a:t>Для жидкостей (</a:t>
            </a:r>
            <a:r>
              <a:rPr lang="en-US" sz="1800" dirty="0">
                <a:latin typeface="Segoe UI" pitchFamily="34" charset="0"/>
                <a:cs typeface="Segoe UI" pitchFamily="34" charset="0"/>
              </a:rPr>
              <a:t>t</a:t>
            </a:r>
            <a:r>
              <a:rPr lang="ru-RU" sz="1200" dirty="0" err="1">
                <a:latin typeface="Segoe UI" pitchFamily="34" charset="0"/>
                <a:cs typeface="Segoe UI" pitchFamily="34" charset="0"/>
              </a:rPr>
              <a:t>воспл</a:t>
            </a:r>
            <a:r>
              <a:rPr lang="ru-RU" sz="1800" dirty="0">
                <a:latin typeface="Segoe UI" pitchFamily="34" charset="0"/>
                <a:cs typeface="Segoe UI" pitchFamily="34" charset="0"/>
              </a:rPr>
              <a:t>, </a:t>
            </a:r>
            <a:r>
              <a:rPr lang="en-US" sz="1800" dirty="0">
                <a:latin typeface="Segoe UI" pitchFamily="34" charset="0"/>
                <a:cs typeface="Segoe UI" pitchFamily="34" charset="0"/>
              </a:rPr>
              <a:t>t</a:t>
            </a:r>
            <a:r>
              <a:rPr lang="ru-RU" sz="1200" dirty="0">
                <a:latin typeface="Segoe UI" pitchFamily="34" charset="0"/>
                <a:cs typeface="Segoe UI" pitchFamily="34" charset="0"/>
              </a:rPr>
              <a:t>сам</a:t>
            </a:r>
            <a:r>
              <a:rPr lang="ru-RU" sz="1800" dirty="0">
                <a:latin typeface="Segoe UI" pitchFamily="34" charset="0"/>
                <a:cs typeface="Segoe UI" pitchFamily="34" charset="0"/>
              </a:rPr>
              <a:t>, </a:t>
            </a:r>
            <a:r>
              <a:rPr lang="en-US" sz="1800" dirty="0">
                <a:latin typeface="Segoe UI" pitchFamily="34" charset="0"/>
                <a:cs typeface="Segoe UI" pitchFamily="34" charset="0"/>
              </a:rPr>
              <a:t>t</a:t>
            </a:r>
            <a:r>
              <a:rPr lang="ru-RU" sz="1200" dirty="0" err="1">
                <a:latin typeface="Segoe UI" pitchFamily="34" charset="0"/>
                <a:cs typeface="Segoe UI" pitchFamily="34" charset="0"/>
              </a:rPr>
              <a:t>всп</a:t>
            </a:r>
            <a:r>
              <a:rPr lang="ru-RU" sz="1800" dirty="0">
                <a:latin typeface="Segoe UI" pitchFamily="34" charset="0"/>
                <a:cs typeface="Segoe UI" pitchFamily="34" charset="0"/>
              </a:rPr>
              <a:t>, </a:t>
            </a:r>
            <a:r>
              <a:rPr lang="en-US" sz="1800" dirty="0">
                <a:latin typeface="Segoe UI" pitchFamily="34" charset="0"/>
                <a:cs typeface="Segoe UI" pitchFamily="34" charset="0"/>
              </a:rPr>
              <a:t>t</a:t>
            </a:r>
            <a:r>
              <a:rPr lang="ru-RU" sz="1200" dirty="0" err="1">
                <a:latin typeface="Segoe UI" pitchFamily="34" charset="0"/>
                <a:cs typeface="Segoe UI" pitchFamily="34" charset="0"/>
              </a:rPr>
              <a:t>пр</a:t>
            </a:r>
            <a:r>
              <a:rPr lang="ru-RU" sz="1800" dirty="0">
                <a:latin typeface="Segoe UI" pitchFamily="34" charset="0"/>
                <a:cs typeface="Segoe UI" pitchFamily="34" charset="0"/>
              </a:rPr>
              <a:t>, </a:t>
            </a:r>
            <a:r>
              <a:rPr lang="en-US" sz="1800" dirty="0">
                <a:latin typeface="Segoe UI" pitchFamily="34" charset="0"/>
                <a:cs typeface="Segoe UI" pitchFamily="34" charset="0"/>
              </a:rPr>
              <a:t>t</a:t>
            </a:r>
            <a:r>
              <a:rPr lang="ru-RU" sz="1200" dirty="0" err="1">
                <a:latin typeface="Segoe UI" pitchFamily="34" charset="0"/>
                <a:cs typeface="Segoe UI" pitchFamily="34" charset="0"/>
              </a:rPr>
              <a:t>кпр</a:t>
            </a:r>
            <a:r>
              <a:rPr lang="ru-RU" sz="1800" dirty="0">
                <a:latin typeface="Segoe UI" pitchFamily="34" charset="0"/>
                <a:cs typeface="Segoe UI" pitchFamily="34" charset="0"/>
              </a:rPr>
              <a:t>):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>
                <a:latin typeface="Segoe UI" pitchFamily="34" charset="0"/>
                <a:cs typeface="Segoe UI" pitchFamily="34" charset="0"/>
              </a:rPr>
              <a:t> горючая – если есть температура воспламенения;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800" dirty="0" err="1">
                <a:latin typeface="Segoe UI" pitchFamily="34" charset="0"/>
                <a:cs typeface="Segoe UI" pitchFamily="34" charset="0"/>
              </a:rPr>
              <a:t>трудногорючая</a:t>
            </a:r>
            <a:r>
              <a:rPr lang="ru-RU" sz="1800" dirty="0">
                <a:latin typeface="Segoe UI" pitchFamily="34" charset="0"/>
                <a:cs typeface="Segoe UI" pitchFamily="34" charset="0"/>
              </a:rPr>
              <a:t> – если нет температуры воспламенения, но есть температура самовоспламенения;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>
                <a:latin typeface="Segoe UI" pitchFamily="34" charset="0"/>
                <a:cs typeface="Segoe UI" pitchFamily="34" charset="0"/>
              </a:rPr>
              <a:t> негорючая – если нет температуры вспышки, воспламенения, самовоспламенения, температурных и КПР пламени.</a:t>
            </a:r>
          </a:p>
        </p:txBody>
      </p:sp>
      <p:pic>
        <p:nvPicPr>
          <p:cNvPr id="11" name="Picture 2" descr="https://regnum.ru/uploads/pictures/news/2016/07/06/regnum_picture_1467806520105972_normal.jpg"/>
          <p:cNvPicPr>
            <a:picLocks noChangeAspect="1" noChangeArrowheads="1"/>
          </p:cNvPicPr>
          <p:nvPr/>
        </p:nvPicPr>
        <p:blipFill>
          <a:blip r:embed="rId3"/>
          <a:srcRect l="6290" t="11755" r="6546" b="19242"/>
          <a:stretch>
            <a:fillRect/>
          </a:stretch>
        </p:blipFill>
        <p:spPr bwMode="auto">
          <a:xfrm>
            <a:off x="9264769" y="2320506"/>
            <a:ext cx="1783841" cy="992037"/>
          </a:xfrm>
          <a:prstGeom prst="rect">
            <a:avLst/>
          </a:prstGeom>
          <a:noFill/>
        </p:spPr>
      </p:pic>
      <p:pic>
        <p:nvPicPr>
          <p:cNvPr id="12" name="Picture 4" descr="https://i.ytimg.com/vi/IhtPgVK1Y_Q/maxresdefaul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17651" y="5153296"/>
            <a:ext cx="1819051" cy="1023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888;p237"/>
          <p:cNvSpPr/>
          <p:nvPr/>
        </p:nvSpPr>
        <p:spPr>
          <a:xfrm>
            <a:off x="0" y="0"/>
            <a:ext cx="12192000" cy="80225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4" name="Google Shape;1705;p229">
            <a:extLst>
              <a:ext uri="{FF2B5EF4-FFF2-40B4-BE49-F238E27FC236}">
                <a16:creationId xmlns:a16="http://schemas.microsoft.com/office/drawing/2014/main" id="{C59ABC1D-0F2F-450C-9B43-D6618C0C7C50}"/>
              </a:ext>
            </a:extLst>
          </p:cNvPr>
          <p:cNvSpPr txBox="1"/>
          <p:nvPr/>
        </p:nvSpPr>
        <p:spPr>
          <a:xfrm>
            <a:off x="3053751" y="146668"/>
            <a:ext cx="5529531" cy="595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>
              <a:buSzPts val="1800"/>
            </a:pPr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Применение показателя</a:t>
            </a:r>
            <a:endParaRPr lang="ru-RU" sz="32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8482" y="815484"/>
            <a:ext cx="111424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Segoe UI" pitchFamily="34" charset="0"/>
                <a:cs typeface="Segoe UI" pitchFamily="34" charset="0"/>
              </a:rPr>
              <a:t>Результаты оценки группы горючести следует:</a:t>
            </a:r>
          </a:p>
          <a:p>
            <a:endParaRPr lang="ru-RU" sz="1800" dirty="0">
              <a:latin typeface="Segoe UI" pitchFamily="34" charset="0"/>
              <a:cs typeface="Segoe U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800" dirty="0">
                <a:latin typeface="Segoe UI" pitchFamily="34" charset="0"/>
                <a:cs typeface="Segoe UI" pitchFamily="34" charset="0"/>
              </a:rPr>
              <a:t> включать в стандарты и технические условия на вещества и материалы;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>
                <a:latin typeface="Segoe UI" pitchFamily="34" charset="0"/>
                <a:cs typeface="Segoe UI" pitchFamily="34" charset="0"/>
              </a:rPr>
              <a:t> использовать при определении категорий помещений по взрывопожарной и пожарной опасности;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>
                <a:latin typeface="Segoe UI" pitchFamily="34" charset="0"/>
                <a:cs typeface="Segoe UI" pitchFamily="34" charset="0"/>
              </a:rPr>
              <a:t> использовать при разработке мероприятий по обеспечению пожарной безопасности в соответствии с требованиями ГОСТ 12.1.004.</a:t>
            </a:r>
          </a:p>
        </p:txBody>
      </p:sp>
      <p:sp>
        <p:nvSpPr>
          <p:cNvPr id="12" name="Овал 11"/>
          <p:cNvSpPr/>
          <p:nvPr/>
        </p:nvSpPr>
        <p:spPr>
          <a:xfrm flipH="1">
            <a:off x="3847378" y="2199735"/>
            <a:ext cx="2078968" cy="345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Скругленная соединительная линия 16"/>
          <p:cNvCxnSpPr>
            <a:endCxn id="12" idx="2"/>
          </p:cNvCxnSpPr>
          <p:nvPr/>
        </p:nvCxnSpPr>
        <p:spPr>
          <a:xfrm rot="10800000">
            <a:off x="5926346" y="2372264"/>
            <a:ext cx="1518250" cy="301925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 flipH="1">
            <a:off x="7433091" y="2285998"/>
            <a:ext cx="2659814" cy="767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599871" y="2417123"/>
            <a:ext cx="23550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Segoe UI" pitchFamily="34" charset="0"/>
                <a:cs typeface="Segoe UI" pitchFamily="34" charset="0"/>
              </a:rPr>
              <a:t>Пожарная безопасность. Общие требования.</a:t>
            </a:r>
          </a:p>
        </p:txBody>
      </p:sp>
      <p:pic>
        <p:nvPicPr>
          <p:cNvPr id="2050" name="Picture 2" descr="C:\Users\ДЖИН\Desktop\Категории-помещений.jpg"/>
          <p:cNvPicPr>
            <a:picLocks noChangeAspect="1" noChangeArrowheads="1"/>
          </p:cNvPicPr>
          <p:nvPr/>
        </p:nvPicPr>
        <p:blipFill>
          <a:blip r:embed="rId3"/>
          <a:srcRect b="43577"/>
          <a:stretch>
            <a:fillRect/>
          </a:stretch>
        </p:blipFill>
        <p:spPr bwMode="auto">
          <a:xfrm>
            <a:off x="560716" y="2828633"/>
            <a:ext cx="5453654" cy="3701564"/>
          </a:xfrm>
          <a:prstGeom prst="rect">
            <a:avLst/>
          </a:prstGeom>
          <a:noFill/>
        </p:spPr>
      </p:pic>
      <p:pic>
        <p:nvPicPr>
          <p:cNvPr id="20" name="Picture 2" descr="C:\Users\ДЖИН\Desktop\Категории-помещений.jpg"/>
          <p:cNvPicPr>
            <a:picLocks noChangeAspect="1" noChangeArrowheads="1"/>
          </p:cNvPicPr>
          <p:nvPr/>
        </p:nvPicPr>
        <p:blipFill>
          <a:blip r:embed="rId3"/>
          <a:srcRect t="55941"/>
          <a:stretch>
            <a:fillRect/>
          </a:stretch>
        </p:blipFill>
        <p:spPr bwMode="auto">
          <a:xfrm>
            <a:off x="6104626" y="3290667"/>
            <a:ext cx="5453654" cy="2890469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828136" y="2595402"/>
            <a:ext cx="52276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Segoe UI" pitchFamily="34" charset="0"/>
                <a:cs typeface="Segoe UI" pitchFamily="34" charset="0"/>
              </a:rPr>
              <a:t>Только производственные и складские помещения!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Google Shape;2312;p255"/>
          <p:cNvSpPr/>
          <p:nvPr/>
        </p:nvSpPr>
        <p:spPr>
          <a:xfrm>
            <a:off x="5159375" y="0"/>
            <a:ext cx="7032400" cy="6858000"/>
          </a:xfrm>
          <a:prstGeom prst="rect">
            <a:avLst/>
          </a:prstGeom>
          <a:solidFill>
            <a:schemeClr val="dk1">
              <a:alpha val="588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" name="Google Shape;1840;p235">
            <a:extLst>
              <a:ext uri="{FF2B5EF4-FFF2-40B4-BE49-F238E27FC236}">
                <a16:creationId xmlns:a16="http://schemas.microsoft.com/office/drawing/2014/main" id="{A15FA177-2121-4731-B84A-34ADAD305D38}"/>
              </a:ext>
            </a:extLst>
          </p:cNvPr>
          <p:cNvGrpSpPr/>
          <p:nvPr/>
        </p:nvGrpSpPr>
        <p:grpSpPr>
          <a:xfrm>
            <a:off x="7110799" y="2414371"/>
            <a:ext cx="959409" cy="915083"/>
            <a:chOff x="4573226" y="900340"/>
            <a:chExt cx="1584000" cy="1584000"/>
          </a:xfrm>
        </p:grpSpPr>
        <p:sp>
          <p:nvSpPr>
            <p:cNvPr id="8" name="Google Shape;1841;p235">
              <a:extLst>
                <a:ext uri="{FF2B5EF4-FFF2-40B4-BE49-F238E27FC236}">
                  <a16:creationId xmlns:a16="http://schemas.microsoft.com/office/drawing/2014/main" id="{4A262B63-C796-4BBC-BF0F-5760716106D5}"/>
                </a:ext>
              </a:extLst>
            </p:cNvPr>
            <p:cNvSpPr/>
            <p:nvPr/>
          </p:nvSpPr>
          <p:spPr>
            <a:xfrm>
              <a:off x="4573226" y="900340"/>
              <a:ext cx="1584000" cy="158400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accent2">
                  <a:lumMod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1000" sy="101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endParaRPr>
            </a:p>
          </p:txBody>
        </p:sp>
        <p:pic>
          <p:nvPicPr>
            <p:cNvPr id="10" name="Google Shape;1842;p235">
              <a:extLst>
                <a:ext uri="{FF2B5EF4-FFF2-40B4-BE49-F238E27FC236}">
                  <a16:creationId xmlns:a16="http://schemas.microsoft.com/office/drawing/2014/main" id="{8387A8C1-7FD0-402A-B374-64B31EFDAD0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61920" y="1169043"/>
              <a:ext cx="795570" cy="1018573"/>
            </a:xfrm>
            <a:prstGeom prst="rect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</p:pic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D54294E-373C-4257-A560-DE8BA2F72D60}"/>
              </a:ext>
            </a:extLst>
          </p:cNvPr>
          <p:cNvSpPr/>
          <p:nvPr/>
        </p:nvSpPr>
        <p:spPr>
          <a:xfrm>
            <a:off x="8236831" y="2686847"/>
            <a:ext cx="216228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500"/>
              <a:buFont typeface="Arial"/>
              <a:buNone/>
              <a:tabLst/>
              <a:defRPr/>
            </a:pPr>
            <a:r>
              <a:rPr kumimoji="0" lang="ru-RU" sz="1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СП 12.13130.2009 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13" name="Google Shape;1888;p237"/>
          <p:cNvSpPr/>
          <p:nvPr/>
        </p:nvSpPr>
        <p:spPr>
          <a:xfrm>
            <a:off x="0" y="0"/>
            <a:ext cx="12192000" cy="7159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5" name="Google Shape;1891;p237"/>
          <p:cNvSpPr/>
          <p:nvPr/>
        </p:nvSpPr>
        <p:spPr>
          <a:xfrm>
            <a:off x="4823908" y="118467"/>
            <a:ext cx="2544183" cy="438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СВОД ПРАВИЛ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D2FADB-0CCF-4131-9021-D1B5352F2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38" y="734423"/>
            <a:ext cx="4341899" cy="6038858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846E819-0DDD-4914-BD45-48FF5D2042FF}"/>
              </a:ext>
            </a:extLst>
          </p:cNvPr>
          <p:cNvSpPr/>
          <p:nvPr/>
        </p:nvSpPr>
        <p:spPr>
          <a:xfrm>
            <a:off x="5452315" y="3528547"/>
            <a:ext cx="644652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500"/>
              <a:buFont typeface="Arial"/>
              <a:buNone/>
              <a:tabLst/>
              <a:defRPr/>
            </a:pPr>
            <a:r>
              <a:rPr kumimoji="0" lang="ru-RU" sz="1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ОПРЕДЕЛЕНИЕ КАТЕГОРИЙ ПОМЕЩЕНИЙ, ЗДАНИЙ И НАРУЖНЫХ УСТАНОВОК ПО ВЗРЫВОПОЖАРНОЙ И ПОЖАРНОЙ ОПАСНОСТИ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888;p237"/>
          <p:cNvSpPr/>
          <p:nvPr/>
        </p:nvSpPr>
        <p:spPr>
          <a:xfrm>
            <a:off x="0" y="0"/>
            <a:ext cx="12192000" cy="100404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4" name="Google Shape;1705;p229">
            <a:extLst>
              <a:ext uri="{FF2B5EF4-FFF2-40B4-BE49-F238E27FC236}">
                <a16:creationId xmlns:a16="http://schemas.microsoft.com/office/drawing/2014/main" id="{C59ABC1D-0F2F-450C-9B43-D6618C0C7C50}"/>
              </a:ext>
            </a:extLst>
          </p:cNvPr>
          <p:cNvSpPr txBox="1"/>
          <p:nvPr/>
        </p:nvSpPr>
        <p:spPr>
          <a:xfrm>
            <a:off x="3995952" y="35703"/>
            <a:ext cx="4161935" cy="8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>
              <a:buSzPts val="1800"/>
            </a:pPr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Опасные факторы</a:t>
            </a:r>
            <a:endParaRPr lang="ru-RU" sz="32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Google Shape;1742;p231"/>
          <p:cNvSpPr/>
          <p:nvPr/>
        </p:nvSpPr>
        <p:spPr>
          <a:xfrm>
            <a:off x="1906437" y="2316547"/>
            <a:ext cx="4123427" cy="3480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186262" indent="-186262">
              <a:buClr>
                <a:schemeClr val="dk1"/>
              </a:buClr>
              <a:buSzPts val="1400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	повышение (сверх допустимых величин) давления и температуры;</a:t>
            </a:r>
          </a:p>
          <a:p>
            <a:pPr marL="186262" indent="-186262">
              <a:buClr>
                <a:schemeClr val="dk1"/>
              </a:buClr>
              <a:buSzPts val="1400"/>
              <a:buFont typeface="Wingdings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186262" indent="-186262">
              <a:buClr>
                <a:schemeClr val="dk1"/>
              </a:buClr>
              <a:buSzPts val="1400"/>
              <a:buFont typeface="Wingdings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186262" indent="-186262">
              <a:buClr>
                <a:schemeClr val="dk1"/>
              </a:buClr>
              <a:buSzPts val="1400"/>
              <a:buFont typeface="Wingdings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186262" indent="-186262">
              <a:buClr>
                <a:schemeClr val="dk1"/>
              </a:buClr>
              <a:buSzPts val="1400"/>
              <a:buFont typeface="Wingdings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186262" indent="-186262">
              <a:buClr>
                <a:schemeClr val="dk1"/>
              </a:buClr>
              <a:buSzPts val="1400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	температурные напряжения;</a:t>
            </a:r>
          </a:p>
          <a:p>
            <a:pPr marL="186262" indent="-186262">
              <a:buClr>
                <a:schemeClr val="dk1"/>
              </a:buClr>
              <a:buSzPts val="1400"/>
              <a:buFont typeface="Wingdings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186262" indent="-186262">
              <a:buClr>
                <a:schemeClr val="dk1"/>
              </a:buClr>
              <a:buSzPts val="1400"/>
              <a:buFont typeface="Wingdings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186262" indent="-186262">
              <a:buClr>
                <a:schemeClr val="dk1"/>
              </a:buClr>
              <a:buSzPts val="1400"/>
              <a:buFont typeface="Wingdings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186262" indent="-186262">
              <a:buClr>
                <a:schemeClr val="dk1"/>
              </a:buClr>
              <a:buSzPts val="1400"/>
              <a:buFont typeface="Wingdings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186262" indent="-186262">
              <a:buClr>
                <a:schemeClr val="dk1"/>
              </a:buClr>
              <a:buSzPts val="1400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	вибрационные нагрузки;</a:t>
            </a:r>
            <a:endParaRPr sz="24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186262" indent="-67732">
              <a:spcBef>
                <a:spcPts val="1200"/>
              </a:spcBef>
              <a:buClr>
                <a:schemeClr val="dk1"/>
              </a:buClr>
              <a:buSzPts val="1400"/>
            </a:pPr>
            <a:endParaRPr sz="24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186262" indent="-67732">
              <a:spcBef>
                <a:spcPts val="1200"/>
              </a:spcBef>
              <a:buClr>
                <a:schemeClr val="dk1"/>
              </a:buClr>
              <a:buSzPts val="1400"/>
            </a:pPr>
            <a:endParaRPr sz="24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49369" y="1204513"/>
            <a:ext cx="89290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На предприятиях химической промышленности опасными факторами могут быть:</a:t>
            </a:r>
            <a:endParaRPr lang="ru-RU" sz="1800" dirty="0"/>
          </a:p>
        </p:txBody>
      </p:sp>
      <p:pic>
        <p:nvPicPr>
          <p:cNvPr id="6" name="Google Shape;3956;p4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066" y="2176487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C:\Users\ДЖИН\Desktop\высокая-температура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0539" y="1846052"/>
            <a:ext cx="397750" cy="1251849"/>
          </a:xfrm>
          <a:prstGeom prst="rect">
            <a:avLst/>
          </a:prstGeom>
          <a:noFill/>
        </p:spPr>
      </p:pic>
      <p:pic>
        <p:nvPicPr>
          <p:cNvPr id="430082" name="Picture 2" descr="https://im0-tub-ru.yandex.net/i?id=694df7babda4ffd38a92b55daee23c89&amp;n=33&amp;w=387&amp;h=164"/>
          <p:cNvPicPr>
            <a:picLocks noChangeAspect="1" noChangeArrowheads="1"/>
          </p:cNvPicPr>
          <p:nvPr/>
        </p:nvPicPr>
        <p:blipFill>
          <a:blip r:embed="rId5"/>
          <a:srcRect t="7451" r="63501" b="8609"/>
          <a:stretch>
            <a:fillRect/>
          </a:stretch>
        </p:blipFill>
        <p:spPr bwMode="auto">
          <a:xfrm>
            <a:off x="647282" y="3519577"/>
            <a:ext cx="1198393" cy="1167925"/>
          </a:xfrm>
          <a:prstGeom prst="rect">
            <a:avLst/>
          </a:prstGeom>
          <a:noFill/>
        </p:spPr>
      </p:pic>
      <p:sp>
        <p:nvSpPr>
          <p:cNvPr id="12" name="Google Shape;1928;p239"/>
          <p:cNvSpPr/>
          <p:nvPr/>
        </p:nvSpPr>
        <p:spPr>
          <a:xfrm>
            <a:off x="705961" y="4953977"/>
            <a:ext cx="1156812" cy="1156812"/>
          </a:xfrm>
          <a:prstGeom prst="ellipse">
            <a:avLst/>
          </a:prstGeom>
          <a:solidFill>
            <a:schemeClr val="lt1"/>
          </a:solidFill>
          <a:ln w="22225" cap="flat" cmpd="sng">
            <a:solidFill>
              <a:schemeClr val="accent2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SzPts val="1400"/>
            </a:pPr>
            <a:endParaRPr sz="1600">
              <a:solidFill>
                <a:schemeClr val="lt1"/>
              </a:solidFill>
              <a:latin typeface="Segoe UI" panose="020B0502040204020203" pitchFamily="34" charset="0"/>
              <a:ea typeface="Open Sans"/>
              <a:cs typeface="Segoe UI" panose="020B0502040204020203" pitchFamily="34" charset="0"/>
              <a:sym typeface="Open Sans"/>
            </a:endParaRPr>
          </a:p>
        </p:txBody>
      </p:sp>
      <p:pic>
        <p:nvPicPr>
          <p:cNvPr id="430088" name="Picture 8" descr="C:\Users\ДЖИН\Desktop\Untitled-1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7995" y="4960189"/>
            <a:ext cx="1155311" cy="1155311"/>
          </a:xfrm>
          <a:prstGeom prst="rect">
            <a:avLst/>
          </a:prstGeom>
          <a:noFill/>
        </p:spPr>
      </p:pic>
      <p:pic>
        <p:nvPicPr>
          <p:cNvPr id="430089" name="Picture 9" descr="C:\Users\ДЖИН\Desktop\1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3948" y="5297788"/>
            <a:ext cx="955574" cy="493469"/>
          </a:xfrm>
          <a:prstGeom prst="rect">
            <a:avLst/>
          </a:prstGeom>
          <a:noFill/>
        </p:spPr>
      </p:pic>
      <p:sp>
        <p:nvSpPr>
          <p:cNvPr id="13" name="Google Shape;1928;p239"/>
          <p:cNvSpPr/>
          <p:nvPr/>
        </p:nvSpPr>
        <p:spPr>
          <a:xfrm>
            <a:off x="6812080" y="4925166"/>
            <a:ext cx="1200000" cy="1200000"/>
          </a:xfrm>
          <a:prstGeom prst="ellipse">
            <a:avLst/>
          </a:prstGeom>
          <a:solidFill>
            <a:schemeClr val="lt1"/>
          </a:solidFill>
          <a:ln w="22225" cap="flat" cmpd="sng">
            <a:solidFill>
              <a:schemeClr val="accent2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SzPts val="1400"/>
            </a:pPr>
            <a:endParaRPr sz="1600">
              <a:solidFill>
                <a:schemeClr val="lt1"/>
              </a:solidFill>
              <a:latin typeface="Segoe UI" panose="020B0502040204020203" pitchFamily="34" charset="0"/>
              <a:ea typeface="Open Sans"/>
              <a:cs typeface="Segoe UI" panose="020B0502040204020203" pitchFamily="34" charset="0"/>
              <a:sym typeface="Open Sans"/>
            </a:endParaRPr>
          </a:p>
        </p:txBody>
      </p:sp>
      <p:sp>
        <p:nvSpPr>
          <p:cNvPr id="15" name="Google Shape;1928;p239"/>
          <p:cNvSpPr/>
          <p:nvPr/>
        </p:nvSpPr>
        <p:spPr>
          <a:xfrm>
            <a:off x="6786200" y="3519060"/>
            <a:ext cx="1272363" cy="1272363"/>
          </a:xfrm>
          <a:prstGeom prst="ellipse">
            <a:avLst/>
          </a:prstGeom>
          <a:solidFill>
            <a:schemeClr val="lt1"/>
          </a:solidFill>
          <a:ln w="22225" cap="flat" cmpd="sng">
            <a:solidFill>
              <a:schemeClr val="accent2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SzPts val="1400"/>
            </a:pPr>
            <a:endParaRPr sz="1600">
              <a:solidFill>
                <a:schemeClr val="lt1"/>
              </a:solidFill>
              <a:latin typeface="Segoe UI" panose="020B0502040204020203" pitchFamily="34" charset="0"/>
              <a:ea typeface="Open Sans"/>
              <a:cs typeface="Segoe UI" panose="020B0502040204020203" pitchFamily="34" charset="0"/>
              <a:sym typeface="Open Sans"/>
            </a:endParaRPr>
          </a:p>
        </p:txBody>
      </p:sp>
      <p:pic>
        <p:nvPicPr>
          <p:cNvPr id="16" name="Picture 6" descr="C:\Users\ДЖИН\Desktop\Dirty-Pipe2.gif"/>
          <p:cNvPicPr>
            <a:picLocks noChangeAspect="1" noChangeArrowheads="1"/>
          </p:cNvPicPr>
          <p:nvPr/>
        </p:nvPicPr>
        <p:blipFill>
          <a:blip r:embed="rId8"/>
          <a:srcRect l="9702" r="5813" b="2694"/>
          <a:stretch>
            <a:fillRect/>
          </a:stretch>
        </p:blipFill>
        <p:spPr bwMode="auto">
          <a:xfrm>
            <a:off x="6807735" y="3545457"/>
            <a:ext cx="1250829" cy="1237282"/>
          </a:xfrm>
          <a:prstGeom prst="rect">
            <a:avLst/>
          </a:prstGeom>
          <a:noFill/>
        </p:spPr>
      </p:pic>
      <p:sp>
        <p:nvSpPr>
          <p:cNvPr id="17" name="Google Shape;1742;p231"/>
          <p:cNvSpPr/>
          <p:nvPr/>
        </p:nvSpPr>
        <p:spPr>
          <a:xfrm>
            <a:off x="8069401" y="2445945"/>
            <a:ext cx="3403731" cy="3644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186262" indent="-186262">
              <a:buClr>
                <a:schemeClr val="dk1"/>
              </a:buClr>
              <a:buSzPts val="1400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	гидравлические удары;</a:t>
            </a:r>
          </a:p>
          <a:p>
            <a:pPr marL="186262" indent="-186262">
              <a:buClr>
                <a:schemeClr val="dk1"/>
              </a:buClr>
              <a:buSzPts val="1400"/>
              <a:buFont typeface="Wingdings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186262" indent="-186262">
              <a:buClr>
                <a:schemeClr val="dk1"/>
              </a:buClr>
              <a:buSzPts val="1400"/>
              <a:buFont typeface="Wingdings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186262" indent="-186262">
              <a:buClr>
                <a:schemeClr val="dk1"/>
              </a:buClr>
              <a:buSzPts val="1400"/>
              <a:buFont typeface="Wingdings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186262" indent="-186262">
              <a:buClr>
                <a:schemeClr val="dk1"/>
              </a:buClr>
              <a:buSzPts val="1400"/>
              <a:buFont typeface="Wingdings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186262" indent="-186262">
              <a:buClr>
                <a:schemeClr val="dk1"/>
              </a:buClr>
              <a:buSzPts val="1400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	химическая или </a:t>
            </a:r>
            <a:r>
              <a:rPr lang="ru-RU" sz="1800" dirty="0" err="1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электро-химическая</a:t>
            </a: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коррозия;</a:t>
            </a:r>
          </a:p>
          <a:p>
            <a:pPr marL="186262" indent="-186262">
              <a:buClr>
                <a:schemeClr val="dk1"/>
              </a:buClr>
              <a:buSzPts val="1400"/>
              <a:buFont typeface="Wingdings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186262" indent="-186262">
              <a:buClr>
                <a:schemeClr val="dk1"/>
              </a:buClr>
              <a:buSzPts val="1400"/>
              <a:buFont typeface="Wingdings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186262" indent="-186262">
              <a:buClr>
                <a:schemeClr val="dk1"/>
              </a:buClr>
              <a:buSzPts val="1400"/>
              <a:buFont typeface="Wingdings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186262" indent="-186262">
              <a:buClr>
                <a:schemeClr val="dk1"/>
              </a:buClr>
              <a:buSzPts val="1400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	неконтролируемые экзотермические реакции.</a:t>
            </a:r>
            <a:endParaRPr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186262" indent="-67732">
              <a:spcBef>
                <a:spcPts val="1200"/>
              </a:spcBef>
              <a:buClr>
                <a:schemeClr val="dk1"/>
              </a:buClr>
              <a:buSzPts val="1400"/>
            </a:pPr>
            <a:endParaRPr sz="24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186262" indent="-67732">
              <a:spcBef>
                <a:spcPts val="1200"/>
              </a:spcBef>
              <a:buClr>
                <a:schemeClr val="dk1"/>
              </a:buClr>
              <a:buSzPts val="1400"/>
            </a:pPr>
            <a:endParaRPr sz="24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186262" indent="-67732">
              <a:spcBef>
                <a:spcPts val="1200"/>
              </a:spcBef>
              <a:buClr>
                <a:schemeClr val="dk1"/>
              </a:buClr>
              <a:buSzPts val="1400"/>
            </a:pPr>
            <a:endParaRPr sz="24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18" name="Google Shape;1928;p239"/>
          <p:cNvSpPr/>
          <p:nvPr/>
        </p:nvSpPr>
        <p:spPr>
          <a:xfrm>
            <a:off x="6806329" y="2124457"/>
            <a:ext cx="1200000" cy="1200000"/>
          </a:xfrm>
          <a:prstGeom prst="ellipse">
            <a:avLst/>
          </a:prstGeom>
          <a:solidFill>
            <a:schemeClr val="lt1"/>
          </a:solidFill>
          <a:ln w="22225" cap="flat" cmpd="sng">
            <a:solidFill>
              <a:schemeClr val="accent2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SzPts val="1400"/>
            </a:pPr>
            <a:endParaRPr sz="1600">
              <a:solidFill>
                <a:schemeClr val="lt1"/>
              </a:solidFill>
              <a:latin typeface="Segoe UI" panose="020B0502040204020203" pitchFamily="34" charset="0"/>
              <a:ea typeface="Open Sans"/>
              <a:cs typeface="Segoe UI" panose="020B0502040204020203" pitchFamily="34" charset="0"/>
              <a:sym typeface="Open Sans"/>
            </a:endParaRPr>
          </a:p>
        </p:txBody>
      </p:sp>
      <p:pic>
        <p:nvPicPr>
          <p:cNvPr id="19" name="Picture 2" descr="https://im0-tub-ru.yandex.net/i?id=8544fba106556ea322212e4fec583a3e&amp;n=13"/>
          <p:cNvPicPr>
            <a:picLocks noChangeAspect="1" noChangeArrowheads="1"/>
          </p:cNvPicPr>
          <p:nvPr/>
        </p:nvPicPr>
        <p:blipFill>
          <a:blip r:embed="rId9"/>
          <a:srcRect l="25842" t="71345" r="43403"/>
          <a:stretch>
            <a:fillRect/>
          </a:stretch>
        </p:blipFill>
        <p:spPr bwMode="auto">
          <a:xfrm>
            <a:off x="6911251" y="2465780"/>
            <a:ext cx="1009291" cy="523093"/>
          </a:xfrm>
          <a:prstGeom prst="rect">
            <a:avLst/>
          </a:prstGeom>
          <a:noFill/>
        </p:spPr>
      </p:pic>
      <p:pic>
        <p:nvPicPr>
          <p:cNvPr id="21" name="Picture 7" descr="C:\Users\ДЖИН\Desktop\32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05067" y="4931645"/>
            <a:ext cx="1213703" cy="11924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888;p237"/>
          <p:cNvSpPr/>
          <p:nvPr/>
        </p:nvSpPr>
        <p:spPr>
          <a:xfrm>
            <a:off x="0" y="0"/>
            <a:ext cx="12192000" cy="80225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4" name="Google Shape;1705;p229">
            <a:extLst>
              <a:ext uri="{FF2B5EF4-FFF2-40B4-BE49-F238E27FC236}">
                <a16:creationId xmlns:a16="http://schemas.microsoft.com/office/drawing/2014/main" id="{C59ABC1D-0F2F-450C-9B43-D6618C0C7C50}"/>
              </a:ext>
            </a:extLst>
          </p:cNvPr>
          <p:cNvSpPr txBox="1"/>
          <p:nvPr/>
        </p:nvSpPr>
        <p:spPr>
          <a:xfrm>
            <a:off x="2771775" y="146668"/>
            <a:ext cx="6829425" cy="595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>
              <a:buSzPts val="1800"/>
            </a:pPr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Категорирование помещений</a:t>
            </a:r>
            <a:endParaRPr lang="ru-RU" sz="32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50" name="Picture 2" descr="C:\Users\ДЖИН\Desktop\Категории-помещений.jpg"/>
          <p:cNvPicPr>
            <a:picLocks noChangeAspect="1" noChangeArrowheads="1"/>
          </p:cNvPicPr>
          <p:nvPr/>
        </p:nvPicPr>
        <p:blipFill>
          <a:blip r:embed="rId3"/>
          <a:srcRect b="43577"/>
          <a:stretch>
            <a:fillRect/>
          </a:stretch>
        </p:blipFill>
        <p:spPr bwMode="auto">
          <a:xfrm>
            <a:off x="-1" y="1133182"/>
            <a:ext cx="6181726" cy="4195729"/>
          </a:xfrm>
          <a:prstGeom prst="rect">
            <a:avLst/>
          </a:prstGeom>
          <a:noFill/>
        </p:spPr>
      </p:pic>
      <p:pic>
        <p:nvPicPr>
          <p:cNvPr id="20" name="Picture 2" descr="C:\Users\ДЖИН\Desktop\Категории-помещений.jpg"/>
          <p:cNvPicPr>
            <a:picLocks noChangeAspect="1" noChangeArrowheads="1"/>
          </p:cNvPicPr>
          <p:nvPr/>
        </p:nvPicPr>
        <p:blipFill>
          <a:blip r:embed="rId3"/>
          <a:srcRect l="1010" t="55941"/>
          <a:stretch>
            <a:fillRect/>
          </a:stretch>
        </p:blipFill>
        <p:spPr bwMode="auto">
          <a:xfrm>
            <a:off x="6134100" y="3614517"/>
            <a:ext cx="6057900" cy="3243483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3647536" y="842802"/>
            <a:ext cx="52276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Segoe UI" pitchFamily="34" charset="0"/>
                <a:cs typeface="Segoe UI" pitchFamily="34" charset="0"/>
              </a:rPr>
              <a:t>Только производственные и складские помещения!</a:t>
            </a:r>
          </a:p>
        </p:txBody>
      </p:sp>
      <p:pic>
        <p:nvPicPr>
          <p:cNvPr id="135171" name="Picture 3" descr="C:\Users\ДЖИН\Desktop\Категорирование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4669262">
            <a:off x="8051061" y="1088915"/>
            <a:ext cx="2719611" cy="2397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7045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ДЖИН\Desktop\категорирование-зданий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658" y="426588"/>
            <a:ext cx="6555992" cy="6431412"/>
          </a:xfrm>
          <a:prstGeom prst="rect">
            <a:avLst/>
          </a:prstGeom>
          <a:noFill/>
        </p:spPr>
      </p:pic>
      <p:sp>
        <p:nvSpPr>
          <p:cNvPr id="8" name="Google Shape;1888;p237"/>
          <p:cNvSpPr/>
          <p:nvPr/>
        </p:nvSpPr>
        <p:spPr>
          <a:xfrm>
            <a:off x="0" y="0"/>
            <a:ext cx="12192000" cy="80225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4" name="Google Shape;1705;p229">
            <a:extLst>
              <a:ext uri="{FF2B5EF4-FFF2-40B4-BE49-F238E27FC236}">
                <a16:creationId xmlns:a16="http://schemas.microsoft.com/office/drawing/2014/main" id="{C59ABC1D-0F2F-450C-9B43-D6618C0C7C50}"/>
              </a:ext>
            </a:extLst>
          </p:cNvPr>
          <p:cNvSpPr txBox="1"/>
          <p:nvPr/>
        </p:nvSpPr>
        <p:spPr>
          <a:xfrm>
            <a:off x="2771775" y="146668"/>
            <a:ext cx="6829425" cy="595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>
              <a:buSzPts val="1800"/>
            </a:pPr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Категорирование зданий</a:t>
            </a:r>
            <a:endParaRPr lang="ru-RU" sz="32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8244" name="Picture 4" descr="http://sanktpeterburg.tuzlist.ru/files/images/product/large_image/9/93549/raschyot-kategoriy-pomescheniy_591419360434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8295" y="1277937"/>
            <a:ext cx="5019230" cy="49037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8936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888;p237"/>
          <p:cNvSpPr/>
          <p:nvPr/>
        </p:nvSpPr>
        <p:spPr>
          <a:xfrm>
            <a:off x="0" y="0"/>
            <a:ext cx="12192000" cy="80225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4" name="Google Shape;1705;p229">
            <a:extLst>
              <a:ext uri="{FF2B5EF4-FFF2-40B4-BE49-F238E27FC236}">
                <a16:creationId xmlns:a16="http://schemas.microsoft.com/office/drawing/2014/main" id="{C59ABC1D-0F2F-450C-9B43-D6618C0C7C50}"/>
              </a:ext>
            </a:extLst>
          </p:cNvPr>
          <p:cNvSpPr txBox="1"/>
          <p:nvPr/>
        </p:nvSpPr>
        <p:spPr>
          <a:xfrm>
            <a:off x="500332" y="146668"/>
            <a:ext cx="11128076" cy="595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>
              <a:buSzPts val="1800"/>
            </a:pPr>
            <a:r>
              <a:rPr lang="ru-RU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Классификация по функциональной пожарной опасности</a:t>
            </a:r>
            <a:endParaRPr lang="ru-RU" sz="28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098" name="Picture 2" descr="http://www.montajgrad.ru/News/2_260417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684" y="1134492"/>
            <a:ext cx="8893277" cy="5158839"/>
          </a:xfrm>
          <a:prstGeom prst="rect">
            <a:avLst/>
          </a:prstGeom>
          <a:noFill/>
        </p:spPr>
      </p:pic>
      <p:sp>
        <p:nvSpPr>
          <p:cNvPr id="13" name="Овальная выноска 12"/>
          <p:cNvSpPr/>
          <p:nvPr/>
        </p:nvSpPr>
        <p:spPr>
          <a:xfrm rot="4182223">
            <a:off x="9876719" y="646244"/>
            <a:ext cx="1463691" cy="1860665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9797206" y="1261798"/>
            <a:ext cx="18982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сады, больницы, гостиницы, жилые дома</a:t>
            </a:r>
          </a:p>
        </p:txBody>
      </p:sp>
      <p:sp>
        <p:nvSpPr>
          <p:cNvPr id="16" name="Овальная выноска 15"/>
          <p:cNvSpPr/>
          <p:nvPr/>
        </p:nvSpPr>
        <p:spPr>
          <a:xfrm rot="4749425">
            <a:off x="10098338" y="1779326"/>
            <a:ext cx="1387408" cy="2165796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9787373" y="2490828"/>
            <a:ext cx="20260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театры, кинотеатры, музеи, концертные залы</a:t>
            </a:r>
          </a:p>
        </p:txBody>
      </p:sp>
      <p:sp>
        <p:nvSpPr>
          <p:cNvPr id="23" name="Овальная выноска 22"/>
          <p:cNvSpPr/>
          <p:nvPr/>
        </p:nvSpPr>
        <p:spPr>
          <a:xfrm rot="5400000">
            <a:off x="9996807" y="3006071"/>
            <a:ext cx="1439918" cy="2134391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0175167" y="3454390"/>
            <a:ext cx="18152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торговля, </a:t>
            </a:r>
            <a:r>
              <a:rPr lang="ru-RU" sz="1600" dirty="0" err="1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общепиты</a:t>
            </a:r>
            <a:r>
              <a:rPr lang="ru-RU" sz="16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, вокзалы, поликлиники, ФОК</a:t>
            </a:r>
          </a:p>
        </p:txBody>
      </p:sp>
      <p:sp>
        <p:nvSpPr>
          <p:cNvPr id="25" name="Овальная выноска 24"/>
          <p:cNvSpPr/>
          <p:nvPr/>
        </p:nvSpPr>
        <p:spPr>
          <a:xfrm rot="5624871">
            <a:off x="9965021" y="4276719"/>
            <a:ext cx="1387408" cy="2165796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9890030" y="4840740"/>
            <a:ext cx="17464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школы, ВУЗы, научные организации, пожарные депо</a:t>
            </a:r>
          </a:p>
        </p:txBody>
      </p:sp>
      <p:sp>
        <p:nvSpPr>
          <p:cNvPr id="27" name="Овальная выноска 26"/>
          <p:cNvSpPr/>
          <p:nvPr/>
        </p:nvSpPr>
        <p:spPr>
          <a:xfrm rot="5624871">
            <a:off x="8726867" y="4514928"/>
            <a:ext cx="727482" cy="3913398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7482440" y="6131532"/>
            <a:ext cx="35150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производственные здания, лабораторные помещения, архивы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7" name="Picture 1"/>
          <p:cNvPicPr>
            <a:picLocks noChangeAspect="1" noChangeArrowheads="1"/>
          </p:cNvPicPr>
          <p:nvPr/>
        </p:nvPicPr>
        <p:blipFill>
          <a:blip r:embed="rId3"/>
          <a:srcRect t="88952"/>
          <a:stretch>
            <a:fillRect/>
          </a:stretch>
        </p:blipFill>
        <p:spPr bwMode="auto">
          <a:xfrm>
            <a:off x="267109" y="4511616"/>
            <a:ext cx="6367755" cy="535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Google Shape;1888;p237"/>
          <p:cNvSpPr/>
          <p:nvPr/>
        </p:nvSpPr>
        <p:spPr>
          <a:xfrm>
            <a:off x="0" y="0"/>
            <a:ext cx="12192000" cy="11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4" name="Google Shape;1705;p229">
            <a:extLst>
              <a:ext uri="{FF2B5EF4-FFF2-40B4-BE49-F238E27FC236}">
                <a16:creationId xmlns:a16="http://schemas.microsoft.com/office/drawing/2014/main" id="{C59ABC1D-0F2F-450C-9B43-D6618C0C7C50}"/>
              </a:ext>
            </a:extLst>
          </p:cNvPr>
          <p:cNvSpPr txBox="1"/>
          <p:nvPr/>
        </p:nvSpPr>
        <p:spPr>
          <a:xfrm>
            <a:off x="3421625" y="232933"/>
            <a:ext cx="5132439" cy="8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>
              <a:buSzPts val="1800"/>
            </a:pPr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Температура вспышки</a:t>
            </a:r>
            <a:endParaRPr lang="ru-RU" sz="32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Google Shape;2456;p265"/>
          <p:cNvSpPr/>
          <p:nvPr/>
        </p:nvSpPr>
        <p:spPr>
          <a:xfrm>
            <a:off x="740955" y="5163373"/>
            <a:ext cx="4909348" cy="135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5750" indent="-285750"/>
            <a:r>
              <a:rPr lang="ru-RU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	Диапазон температур: от -15 </a:t>
            </a:r>
            <a:r>
              <a:rPr lang="ru-RU" sz="1600" baseline="300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о</a:t>
            </a:r>
            <a:r>
              <a:rPr lang="ru-RU" sz="16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С</a:t>
            </a:r>
            <a:r>
              <a:rPr lang="ru-RU" sz="1600" dirty="0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 до 360 </a:t>
            </a:r>
            <a:r>
              <a:rPr lang="ru-RU" sz="1600" baseline="300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о</a:t>
            </a:r>
            <a:r>
              <a:rPr lang="ru-RU" sz="16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С</a:t>
            </a:r>
            <a:r>
              <a:rPr lang="ru-RU" sz="1600" dirty="0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;</a:t>
            </a:r>
          </a:p>
          <a:p>
            <a:pPr marL="285750" indent="-285750"/>
            <a:endParaRPr lang="ru-RU" sz="1600" dirty="0">
              <a:solidFill>
                <a:schemeClr val="tx1"/>
              </a:solidFill>
              <a:latin typeface="Segoe UI" pitchFamily="34" charset="0"/>
              <a:ea typeface="Open Sans" panose="020B0606030504020204" pitchFamily="34" charset="0"/>
              <a:cs typeface="Segoe UI" pitchFamily="34" charset="0"/>
            </a:endParaRPr>
          </a:p>
          <a:p>
            <a:pPr marL="285750" indent="-285750"/>
            <a:r>
              <a:rPr lang="ru-RU" sz="1600" dirty="0">
                <a:solidFill>
                  <a:schemeClr val="tx1"/>
                </a:solidFill>
                <a:latin typeface="Segoe UI" pitchFamily="34" charset="0"/>
                <a:ea typeface="Open Sans" panose="020B0606030504020204" pitchFamily="34" charset="0"/>
                <a:cs typeface="Segoe UI" pitchFamily="34" charset="0"/>
              </a:rPr>
              <a:t>	Метод не применим для </a:t>
            </a:r>
            <a:r>
              <a:rPr lang="ru-RU" sz="1600" dirty="0" err="1">
                <a:solidFill>
                  <a:schemeClr val="tx1"/>
                </a:solidFill>
                <a:latin typeface="Segoe UI" pitchFamily="34" charset="0"/>
                <a:ea typeface="Open Sans" panose="020B0606030504020204" pitchFamily="34" charset="0"/>
                <a:cs typeface="Segoe UI" pitchFamily="34" charset="0"/>
              </a:rPr>
              <a:t>полимеризующихся</a:t>
            </a:r>
            <a:r>
              <a:rPr lang="ru-RU" sz="1600" dirty="0">
                <a:solidFill>
                  <a:schemeClr val="tx1"/>
                </a:solidFill>
                <a:latin typeface="Segoe UI" pitchFamily="34" charset="0"/>
                <a:ea typeface="Open Sans" panose="020B0606030504020204" pitchFamily="34" charset="0"/>
                <a:cs typeface="Segoe UI" pitchFamily="34" charset="0"/>
              </a:rPr>
              <a:t>, </a:t>
            </a:r>
            <a:r>
              <a:rPr lang="ru-RU" sz="1600" dirty="0" err="1">
                <a:solidFill>
                  <a:schemeClr val="tx1"/>
                </a:solidFill>
                <a:latin typeface="Segoe UI" pitchFamily="34" charset="0"/>
                <a:ea typeface="Open Sans" panose="020B0606030504020204" pitchFamily="34" charset="0"/>
                <a:cs typeface="Segoe UI" pitchFamily="34" charset="0"/>
              </a:rPr>
              <a:t>гидролизующихся</a:t>
            </a:r>
            <a:r>
              <a:rPr lang="ru-RU" sz="1600" dirty="0">
                <a:solidFill>
                  <a:schemeClr val="tx1"/>
                </a:solidFill>
                <a:latin typeface="Segoe UI" pitchFamily="34" charset="0"/>
                <a:ea typeface="Open Sans" panose="020B0606030504020204" pitchFamily="34" charset="0"/>
                <a:cs typeface="Segoe UI" pitchFamily="34" charset="0"/>
              </a:rPr>
              <a:t> и быстро окисляющихся жидкостей.</a:t>
            </a:r>
            <a:endParaRPr sz="16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 descr="C:\Users\ДЖИН\Desktop\галка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0754" y="5086007"/>
            <a:ext cx="657005" cy="627805"/>
          </a:xfrm>
          <a:prstGeom prst="rect">
            <a:avLst/>
          </a:prstGeom>
          <a:noFill/>
        </p:spPr>
      </p:pic>
      <p:pic>
        <p:nvPicPr>
          <p:cNvPr id="6" name="Picture 3" descr="C:\Users\ДЖИН\Desktop\запр2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293417" y="5789762"/>
            <a:ext cx="787241" cy="648825"/>
          </a:xfrm>
          <a:prstGeom prst="rect">
            <a:avLst/>
          </a:prstGeom>
          <a:noFill/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/>
          <a:srcRect l="11533" t="1277" r="12033" b="10742"/>
          <a:stretch>
            <a:fillRect/>
          </a:stretch>
        </p:blipFill>
        <p:spPr bwMode="auto">
          <a:xfrm>
            <a:off x="474453" y="1242205"/>
            <a:ext cx="3769744" cy="3303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Google Shape;2456;p265"/>
          <p:cNvSpPr/>
          <p:nvPr/>
        </p:nvSpPr>
        <p:spPr>
          <a:xfrm>
            <a:off x="1385060" y="1364875"/>
            <a:ext cx="1944736" cy="36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5750" indent="-285750"/>
            <a:r>
              <a:rPr lang="ru-RU" sz="1600" b="1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Закрытый тигель</a:t>
            </a:r>
            <a:endParaRPr sz="1600" b="1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25087" y="1115396"/>
            <a:ext cx="545246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Segoe UI" pitchFamily="34" charset="0"/>
                <a:cs typeface="Segoe UI" pitchFamily="34" charset="0"/>
              </a:rPr>
              <a:t>Испытывают 3 образца.</a:t>
            </a:r>
          </a:p>
          <a:p>
            <a:endParaRPr lang="ru-RU" sz="1800" dirty="0">
              <a:latin typeface="Segoe UI" pitchFamily="34" charset="0"/>
              <a:cs typeface="Segoe UI" pitchFamily="34" charset="0"/>
            </a:endParaRPr>
          </a:p>
          <a:p>
            <a:r>
              <a:rPr lang="ru-RU" sz="1800" dirty="0">
                <a:latin typeface="Segoe UI" pitchFamily="34" charset="0"/>
                <a:cs typeface="Segoe UI" pitchFamily="34" charset="0"/>
              </a:rPr>
              <a:t>Скорость нагрева жидкости 5-6 </a:t>
            </a:r>
            <a:r>
              <a:rPr lang="ru-RU" sz="1800" baseline="300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о</a:t>
            </a:r>
            <a:r>
              <a:rPr lang="ru-RU" sz="18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С</a:t>
            </a:r>
            <a:r>
              <a:rPr lang="ru-RU" sz="1800" dirty="0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/мин. Жидкость перемешивают мешалкой.</a:t>
            </a:r>
          </a:p>
          <a:p>
            <a:endParaRPr lang="ru-RU" sz="1800" dirty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r>
              <a:rPr lang="ru-RU" sz="18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Испытание на вспышку начинают проводить при достижении температуры образца на 17 </a:t>
            </a:r>
            <a:r>
              <a:rPr lang="ru-RU" sz="1800" baseline="300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о</a:t>
            </a:r>
            <a:r>
              <a:rPr lang="ru-RU" sz="18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С</a:t>
            </a:r>
            <a:r>
              <a:rPr lang="ru-RU" sz="1800" dirty="0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  ниже предполагаемой температуры вспышки.</a:t>
            </a:r>
          </a:p>
          <a:p>
            <a:endParaRPr lang="ru-RU" sz="1800" dirty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r>
              <a:rPr lang="ru-RU" sz="18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Испытание повторяют через каждый: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 1</a:t>
            </a:r>
            <a:r>
              <a:rPr lang="ru-RU" sz="1800" baseline="30000" dirty="0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 </a:t>
            </a:r>
            <a:r>
              <a:rPr lang="ru-RU" sz="1800" baseline="300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о</a:t>
            </a:r>
            <a:r>
              <a:rPr lang="ru-RU" sz="18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С</a:t>
            </a:r>
            <a:r>
              <a:rPr lang="ru-RU" sz="1800" dirty="0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 повышения температуры для жидкостей с температурой вспышки до 104 </a:t>
            </a:r>
            <a:r>
              <a:rPr lang="ru-RU" sz="1800" baseline="300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о</a:t>
            </a:r>
            <a:r>
              <a:rPr lang="ru-RU" sz="18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С</a:t>
            </a:r>
            <a:r>
              <a:rPr lang="ru-RU" sz="1800" dirty="0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 2 </a:t>
            </a:r>
            <a:r>
              <a:rPr lang="ru-RU" sz="1800" baseline="300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о</a:t>
            </a:r>
            <a:r>
              <a:rPr lang="ru-RU" sz="18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С</a:t>
            </a:r>
            <a:r>
              <a:rPr lang="ru-RU" sz="1800" dirty="0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 – с температурой вспышки более 104 </a:t>
            </a:r>
            <a:r>
              <a:rPr lang="ru-RU" sz="1800" baseline="300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о</a:t>
            </a:r>
            <a:r>
              <a:rPr lang="ru-RU" sz="18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С</a:t>
            </a:r>
            <a:r>
              <a:rPr lang="ru-RU" sz="1800" dirty="0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endParaRPr lang="ru-RU" sz="1800" dirty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r>
              <a:rPr lang="ru-RU" sz="18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За температуру вспышки принимают показания термометра в момент появления первого пламени над поверхностью жидкости.</a:t>
            </a:r>
          </a:p>
          <a:p>
            <a:r>
              <a:rPr lang="ru-RU" sz="18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Вносят поправку на атмосферное давление:</a:t>
            </a:r>
            <a:endParaRPr lang="ru-RU" sz="1800" dirty="0"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27545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75554" y="6187099"/>
            <a:ext cx="1934377" cy="305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407" y="1096416"/>
            <a:ext cx="3528204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Google Shape;1888;p237"/>
          <p:cNvSpPr/>
          <p:nvPr/>
        </p:nvSpPr>
        <p:spPr>
          <a:xfrm>
            <a:off x="0" y="0"/>
            <a:ext cx="12192000" cy="11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4" name="Google Shape;1705;p229">
            <a:extLst>
              <a:ext uri="{FF2B5EF4-FFF2-40B4-BE49-F238E27FC236}">
                <a16:creationId xmlns:a16="http://schemas.microsoft.com/office/drawing/2014/main" id="{C59ABC1D-0F2F-450C-9B43-D6618C0C7C50}"/>
              </a:ext>
            </a:extLst>
          </p:cNvPr>
          <p:cNvSpPr txBox="1"/>
          <p:nvPr/>
        </p:nvSpPr>
        <p:spPr>
          <a:xfrm>
            <a:off x="3421625" y="232933"/>
            <a:ext cx="5132439" cy="8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>
              <a:buSzPts val="1800"/>
            </a:pPr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Температура вспышки</a:t>
            </a:r>
            <a:endParaRPr lang="ru-RU" sz="32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Google Shape;2456;p265"/>
          <p:cNvSpPr/>
          <p:nvPr/>
        </p:nvSpPr>
        <p:spPr>
          <a:xfrm>
            <a:off x="878978" y="4663041"/>
            <a:ext cx="4909348" cy="1987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5750" indent="-285750"/>
            <a:r>
              <a:rPr lang="ru-RU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	Диапазон температур: от -15 </a:t>
            </a:r>
            <a:r>
              <a:rPr lang="ru-RU" sz="1600" baseline="300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о</a:t>
            </a:r>
            <a:r>
              <a:rPr lang="ru-RU" sz="16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С</a:t>
            </a:r>
            <a:r>
              <a:rPr lang="ru-RU" sz="1600" dirty="0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 до 360 </a:t>
            </a:r>
            <a:r>
              <a:rPr lang="ru-RU" sz="1600" baseline="300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о</a:t>
            </a:r>
            <a:r>
              <a:rPr lang="ru-RU" sz="16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С</a:t>
            </a:r>
            <a:r>
              <a:rPr lang="ru-RU" sz="1600" dirty="0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;</a:t>
            </a:r>
          </a:p>
          <a:p>
            <a:pPr marL="285750" indent="-285750"/>
            <a:endParaRPr lang="ru-RU" sz="1600" dirty="0">
              <a:solidFill>
                <a:schemeClr val="tx1"/>
              </a:solidFill>
              <a:latin typeface="Segoe UI" pitchFamily="34" charset="0"/>
              <a:ea typeface="Open Sans" panose="020B0606030504020204" pitchFamily="34" charset="0"/>
              <a:cs typeface="Segoe UI" pitchFamily="34" charset="0"/>
            </a:endParaRPr>
          </a:p>
          <a:p>
            <a:pPr marL="285750" indent="-285750"/>
            <a:r>
              <a:rPr lang="ru-RU" sz="1600" dirty="0">
                <a:solidFill>
                  <a:schemeClr val="tx1"/>
                </a:solidFill>
                <a:latin typeface="Segoe UI" pitchFamily="34" charset="0"/>
                <a:ea typeface="Open Sans" panose="020B0606030504020204" pitchFamily="34" charset="0"/>
                <a:cs typeface="Segoe UI" pitchFamily="34" charset="0"/>
              </a:rPr>
              <a:t>	Метод не применим для </a:t>
            </a:r>
            <a:r>
              <a:rPr lang="ru-RU" sz="1600" dirty="0" err="1">
                <a:solidFill>
                  <a:schemeClr val="tx1"/>
                </a:solidFill>
                <a:latin typeface="Segoe UI" pitchFamily="34" charset="0"/>
                <a:ea typeface="Open Sans" panose="020B0606030504020204" pitchFamily="34" charset="0"/>
                <a:cs typeface="Segoe UI" pitchFamily="34" charset="0"/>
              </a:rPr>
              <a:t>полимеризующихся</a:t>
            </a:r>
            <a:r>
              <a:rPr lang="ru-RU" sz="1600" dirty="0">
                <a:solidFill>
                  <a:schemeClr val="tx1"/>
                </a:solidFill>
                <a:latin typeface="Segoe UI" pitchFamily="34" charset="0"/>
                <a:ea typeface="Open Sans" panose="020B0606030504020204" pitchFamily="34" charset="0"/>
                <a:cs typeface="Segoe UI" pitchFamily="34" charset="0"/>
              </a:rPr>
              <a:t>, </a:t>
            </a:r>
            <a:r>
              <a:rPr lang="ru-RU" sz="1600" dirty="0" err="1">
                <a:solidFill>
                  <a:schemeClr val="tx1"/>
                </a:solidFill>
                <a:latin typeface="Segoe UI" pitchFamily="34" charset="0"/>
                <a:ea typeface="Open Sans" panose="020B0606030504020204" pitchFamily="34" charset="0"/>
                <a:cs typeface="Segoe UI" pitchFamily="34" charset="0"/>
              </a:rPr>
              <a:t>гидролизующихся</a:t>
            </a:r>
            <a:r>
              <a:rPr lang="ru-RU" sz="1600" dirty="0">
                <a:solidFill>
                  <a:schemeClr val="tx1"/>
                </a:solidFill>
                <a:latin typeface="Segoe UI" pitchFamily="34" charset="0"/>
                <a:ea typeface="Open Sans" panose="020B0606030504020204" pitchFamily="34" charset="0"/>
                <a:cs typeface="Segoe UI" pitchFamily="34" charset="0"/>
              </a:rPr>
              <a:t> и быстро окисляющихся жидкостей.</a:t>
            </a:r>
          </a:p>
          <a:p>
            <a:pPr marL="285750" indent="-285750"/>
            <a:endParaRPr lang="ru-RU" sz="1600" dirty="0">
              <a:solidFill>
                <a:schemeClr val="tx1"/>
              </a:solidFill>
              <a:latin typeface="Segoe UI" pitchFamily="34" charset="0"/>
              <a:ea typeface="Open Sans" panose="020B0606030504020204" pitchFamily="34" charset="0"/>
              <a:cs typeface="Segoe UI" pitchFamily="34" charset="0"/>
            </a:endParaRPr>
          </a:p>
          <a:p>
            <a:pPr marL="285750" indent="-285750"/>
            <a:r>
              <a:rPr lang="ru-RU" sz="1600" dirty="0">
                <a:solidFill>
                  <a:schemeClr val="tx1"/>
                </a:solidFill>
                <a:latin typeface="Segoe UI" pitchFamily="34" charset="0"/>
                <a:ea typeface="Open Sans" panose="020B0606030504020204" pitchFamily="34" charset="0"/>
                <a:cs typeface="Segoe UI" pitchFamily="34" charset="0"/>
              </a:rPr>
              <a:t>	</a:t>
            </a:r>
            <a:r>
              <a:rPr lang="ru-RU" sz="1600" dirty="0">
                <a:solidFill>
                  <a:srgbClr val="FF0000"/>
                </a:solidFill>
                <a:latin typeface="Segoe UI" pitchFamily="34" charset="0"/>
                <a:ea typeface="Open Sans" panose="020B0606030504020204" pitchFamily="34" charset="0"/>
                <a:cs typeface="Segoe UI" pitchFamily="34" charset="0"/>
              </a:rPr>
              <a:t>Результаты, полученные под тягой не вполне надежны!</a:t>
            </a:r>
            <a:endParaRPr sz="1600" dirty="0">
              <a:solidFill>
                <a:srgbClr val="FF0000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 descr="C:\Users\ДЖИН\Desktop\галка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777" y="4585675"/>
            <a:ext cx="657005" cy="627805"/>
          </a:xfrm>
          <a:prstGeom prst="rect">
            <a:avLst/>
          </a:prstGeom>
          <a:noFill/>
        </p:spPr>
      </p:pic>
      <p:pic>
        <p:nvPicPr>
          <p:cNvPr id="6" name="Picture 3" descr="C:\Users\ДЖИН\Desktop\запр2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431440" y="5289430"/>
            <a:ext cx="787241" cy="648825"/>
          </a:xfrm>
          <a:prstGeom prst="rect">
            <a:avLst/>
          </a:prstGeom>
          <a:noFill/>
        </p:spPr>
      </p:pic>
      <p:sp>
        <p:nvSpPr>
          <p:cNvPr id="10" name="Google Shape;2456;p265"/>
          <p:cNvSpPr/>
          <p:nvPr/>
        </p:nvSpPr>
        <p:spPr>
          <a:xfrm>
            <a:off x="600056" y="1364874"/>
            <a:ext cx="1944736" cy="36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5750" indent="-285750"/>
            <a:r>
              <a:rPr lang="ru-RU" sz="1600" b="1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Открытый тигель</a:t>
            </a:r>
            <a:endParaRPr sz="1600" b="1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25087" y="1115396"/>
            <a:ext cx="5452469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Segoe UI" pitchFamily="34" charset="0"/>
                <a:cs typeface="Segoe UI" pitchFamily="34" charset="0"/>
              </a:rPr>
              <a:t>Испытывают 3 образца.</a:t>
            </a:r>
          </a:p>
          <a:p>
            <a:r>
              <a:rPr lang="ru-RU" sz="1800" dirty="0">
                <a:latin typeface="Segoe UI" pitchFamily="34" charset="0"/>
                <a:cs typeface="Segoe UI" pitchFamily="34" charset="0"/>
              </a:rPr>
              <a:t>Скорость нагрева жидкости </a:t>
            </a:r>
            <a:r>
              <a:rPr lang="ru-RU" sz="1800" dirty="0">
                <a:solidFill>
                  <a:srgbClr val="FF0000"/>
                </a:solidFill>
                <a:latin typeface="Segoe UI" pitchFamily="34" charset="0"/>
                <a:cs typeface="Segoe UI" pitchFamily="34" charset="0"/>
              </a:rPr>
              <a:t>14-17 </a:t>
            </a:r>
            <a:r>
              <a:rPr lang="ru-RU" sz="1800" baseline="30000" dirty="0" err="1">
                <a:solidFill>
                  <a:srgbClr val="FF0000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о</a:t>
            </a:r>
            <a:r>
              <a:rPr lang="ru-RU" sz="1800" dirty="0" err="1">
                <a:solidFill>
                  <a:srgbClr val="FF0000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С</a:t>
            </a:r>
            <a:r>
              <a:rPr lang="ru-RU" sz="1800" dirty="0">
                <a:solidFill>
                  <a:srgbClr val="FF0000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/мин</a:t>
            </a:r>
            <a:r>
              <a:rPr lang="ru-RU" sz="1800" dirty="0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, если температура вспышки выше 79 </a:t>
            </a:r>
            <a:r>
              <a:rPr lang="ru-RU" sz="1800" baseline="300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о</a:t>
            </a:r>
            <a:r>
              <a:rPr lang="ru-RU" sz="18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С</a:t>
            </a:r>
            <a:r>
              <a:rPr lang="ru-RU" sz="1800" dirty="0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.</a:t>
            </a:r>
          </a:p>
          <a:p>
            <a:r>
              <a:rPr lang="ru-RU" sz="1800" dirty="0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За 56 </a:t>
            </a:r>
            <a:r>
              <a:rPr lang="ru-RU" sz="1800" baseline="300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о</a:t>
            </a:r>
            <a:r>
              <a:rPr lang="ru-RU" sz="18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С</a:t>
            </a:r>
            <a:r>
              <a:rPr lang="ru-RU" sz="1800" dirty="0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 до вспышки скорость нагрева начинают уменьшать, чтобы за 28 </a:t>
            </a:r>
            <a:r>
              <a:rPr lang="ru-RU" sz="1800" baseline="300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о</a:t>
            </a:r>
            <a:r>
              <a:rPr lang="ru-RU" sz="18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С</a:t>
            </a:r>
            <a:r>
              <a:rPr lang="ru-RU" sz="1800" dirty="0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 она была равна 5-6 </a:t>
            </a:r>
            <a:r>
              <a:rPr lang="ru-RU" sz="1800" baseline="300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о</a:t>
            </a:r>
            <a:r>
              <a:rPr lang="ru-RU" sz="18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С</a:t>
            </a:r>
            <a:r>
              <a:rPr lang="ru-RU" sz="1800" dirty="0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.</a:t>
            </a:r>
          </a:p>
          <a:p>
            <a:r>
              <a:rPr lang="ru-RU" sz="1800" dirty="0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В случае, если температура вспышки ниже 79 </a:t>
            </a:r>
            <a:r>
              <a:rPr lang="ru-RU" sz="1800" baseline="300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о</a:t>
            </a:r>
            <a:r>
              <a:rPr lang="ru-RU" sz="18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С</a:t>
            </a:r>
            <a:r>
              <a:rPr lang="ru-RU" sz="1800" dirty="0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 – скорость нагрева 5-6 </a:t>
            </a:r>
            <a:r>
              <a:rPr lang="ru-RU" sz="1800" baseline="300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о</a:t>
            </a:r>
            <a:r>
              <a:rPr lang="ru-RU" sz="18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С</a:t>
            </a:r>
            <a:r>
              <a:rPr lang="ru-RU" sz="1800" dirty="0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 с начала испытания.</a:t>
            </a:r>
          </a:p>
          <a:p>
            <a:endParaRPr lang="ru-RU" sz="1800" dirty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r>
              <a:rPr lang="ru-RU" sz="18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Испытание на вспышку начинают проводить при достижении температуры образца на </a:t>
            </a:r>
            <a:r>
              <a:rPr lang="ru-RU" sz="1800" dirty="0">
                <a:solidFill>
                  <a:srgbClr val="FF0000"/>
                </a:solidFill>
                <a:latin typeface="Segoe UI" pitchFamily="34" charset="0"/>
                <a:cs typeface="Segoe UI" pitchFamily="34" charset="0"/>
              </a:rPr>
              <a:t>28 </a:t>
            </a:r>
            <a:r>
              <a:rPr lang="ru-RU" sz="1800" baseline="30000" dirty="0" err="1">
                <a:solidFill>
                  <a:srgbClr val="FF0000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о</a:t>
            </a:r>
            <a:r>
              <a:rPr lang="ru-RU" sz="1800" dirty="0" err="1">
                <a:solidFill>
                  <a:srgbClr val="FF0000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С</a:t>
            </a:r>
            <a:r>
              <a:rPr lang="ru-RU" sz="1800" dirty="0">
                <a:solidFill>
                  <a:srgbClr val="FF0000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  </a:t>
            </a:r>
            <a:r>
              <a:rPr lang="ru-RU" sz="1800" dirty="0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ниже предполагаемой температуры вспышки.</a:t>
            </a:r>
          </a:p>
          <a:p>
            <a:endParaRPr lang="ru-RU" sz="1800" dirty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r>
              <a:rPr lang="ru-RU" sz="18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Испытание повторяют через каждые </a:t>
            </a:r>
            <a:r>
              <a:rPr lang="ru-RU" sz="1800" dirty="0">
                <a:solidFill>
                  <a:srgbClr val="FF0000"/>
                </a:solidFill>
                <a:latin typeface="Segoe UI" pitchFamily="34" charset="0"/>
                <a:cs typeface="Segoe UI" pitchFamily="34" charset="0"/>
              </a:rPr>
              <a:t>2</a:t>
            </a:r>
            <a:r>
              <a:rPr lang="ru-RU" sz="1800" baseline="30000" dirty="0">
                <a:solidFill>
                  <a:srgbClr val="FF0000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 </a:t>
            </a:r>
            <a:r>
              <a:rPr lang="ru-RU" sz="1800" baseline="30000" dirty="0" err="1">
                <a:solidFill>
                  <a:srgbClr val="FF0000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о</a:t>
            </a:r>
            <a:r>
              <a:rPr lang="ru-RU" sz="1800" dirty="0" err="1">
                <a:solidFill>
                  <a:srgbClr val="FF0000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С</a:t>
            </a:r>
            <a:r>
              <a:rPr lang="ru-RU" sz="1800" dirty="0">
                <a:solidFill>
                  <a:srgbClr val="FF0000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повышения температуры.</a:t>
            </a:r>
          </a:p>
          <a:p>
            <a:pPr>
              <a:buFont typeface="Wingdings" pitchFamily="2" charset="2"/>
              <a:buChar char="Ø"/>
            </a:pPr>
            <a:endParaRPr lang="ru-RU" sz="1800" dirty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r>
              <a:rPr lang="ru-RU" sz="14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За температуру вспышки принимают показания термометра в момент появления первого пламени над поверхностью жидкости.</a:t>
            </a:r>
          </a:p>
          <a:p>
            <a:r>
              <a:rPr lang="ru-RU" sz="14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Вносят поправку на атмосферное давление:</a:t>
            </a:r>
            <a:endParaRPr lang="ru-RU" sz="1400" dirty="0"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27545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10060" y="6195725"/>
            <a:ext cx="1934377" cy="305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43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5931" y="3945148"/>
            <a:ext cx="6513662" cy="700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44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82606" y="1932316"/>
            <a:ext cx="2451935" cy="1519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Google Shape;2456;p265"/>
          <p:cNvSpPr/>
          <p:nvPr/>
        </p:nvSpPr>
        <p:spPr>
          <a:xfrm>
            <a:off x="3909723" y="1543151"/>
            <a:ext cx="2353053" cy="389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5750" indent="-285750" algn="ctr"/>
            <a:r>
              <a:rPr lang="ru-RU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Металлический тигель</a:t>
            </a:r>
            <a:endParaRPr sz="16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Picture 3" descr="C:\Users\ДЖИН\Desktop\запр2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428565" y="6002141"/>
            <a:ext cx="787241" cy="648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888;p237"/>
          <p:cNvSpPr/>
          <p:nvPr/>
        </p:nvSpPr>
        <p:spPr>
          <a:xfrm>
            <a:off x="0" y="0"/>
            <a:ext cx="12192000" cy="11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4" name="Google Shape;1705;p229">
            <a:extLst>
              <a:ext uri="{FF2B5EF4-FFF2-40B4-BE49-F238E27FC236}">
                <a16:creationId xmlns:a16="http://schemas.microsoft.com/office/drawing/2014/main" id="{C59ABC1D-0F2F-450C-9B43-D6618C0C7C50}"/>
              </a:ext>
            </a:extLst>
          </p:cNvPr>
          <p:cNvSpPr txBox="1"/>
          <p:nvPr/>
        </p:nvSpPr>
        <p:spPr>
          <a:xfrm>
            <a:off x="3421625" y="232933"/>
            <a:ext cx="5132439" cy="8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>
              <a:buSzPts val="1800"/>
            </a:pPr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Температура вспышки</a:t>
            </a:r>
            <a:endParaRPr lang="ru-RU" sz="32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21802" y="1250889"/>
            <a:ext cx="2311880" cy="9337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733384" y="1379687"/>
            <a:ext cx="23786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Segoe UI" pitchFamily="34" charset="0"/>
                <a:cs typeface="Segoe UI" pitchFamily="34" charset="0"/>
              </a:rPr>
              <a:t>Сгораемые жидкости</a:t>
            </a:r>
          </a:p>
        </p:txBody>
      </p:sp>
      <p:cxnSp>
        <p:nvCxnSpPr>
          <p:cNvPr id="19" name="Соединительная линия уступом 21"/>
          <p:cNvCxnSpPr>
            <a:stCxn id="16" idx="1"/>
            <a:endCxn id="22" idx="0"/>
          </p:cNvCxnSpPr>
          <p:nvPr/>
        </p:nvCxnSpPr>
        <p:spPr>
          <a:xfrm rot="10800000" flipV="1">
            <a:off x="3002270" y="1702853"/>
            <a:ext cx="1731114" cy="899508"/>
          </a:xfrm>
          <a:prstGeom prst="bentConnector2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оединительная линия уступом 21"/>
          <p:cNvCxnSpPr>
            <a:stCxn id="15" idx="3"/>
            <a:endCxn id="26" idx="0"/>
          </p:cNvCxnSpPr>
          <p:nvPr/>
        </p:nvCxnSpPr>
        <p:spPr>
          <a:xfrm>
            <a:off x="7033682" y="1717757"/>
            <a:ext cx="1800045" cy="832847"/>
          </a:xfrm>
          <a:prstGeom prst="bentConnector2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1846330" y="2602361"/>
            <a:ext cx="2311880" cy="6411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811162" y="2731436"/>
            <a:ext cx="23786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Segoe UI" pitchFamily="34" charset="0"/>
                <a:cs typeface="Segoe UI" pitchFamily="34" charset="0"/>
              </a:rPr>
              <a:t>ЛВЖ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677787" y="2550604"/>
            <a:ext cx="2311880" cy="6325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7657368" y="2679679"/>
            <a:ext cx="23786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Segoe UI" pitchFamily="34" charset="0"/>
                <a:cs typeface="Segoe UI" pitchFamily="34" charset="0"/>
              </a:rPr>
              <a:t>ГЖ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3403055" y="1720923"/>
            <a:ext cx="1332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atin typeface="Segoe UI" pitchFamily="34" charset="0"/>
                <a:cs typeface="Segoe UI" pitchFamily="34" charset="0"/>
              </a:rPr>
              <a:t>t</a:t>
            </a:r>
            <a:r>
              <a:rPr lang="ru-RU" sz="1200" dirty="0" err="1">
                <a:latin typeface="Segoe UI" pitchFamily="34" charset="0"/>
                <a:cs typeface="Segoe UI" pitchFamily="34" charset="0"/>
              </a:rPr>
              <a:t>всп</a:t>
            </a:r>
            <a:r>
              <a:rPr lang="en-US" sz="1800" dirty="0">
                <a:latin typeface="Segoe UI" pitchFamily="34" charset="0"/>
                <a:cs typeface="Segoe UI" pitchFamily="34" charset="0"/>
              </a:rPr>
              <a:t> ≤ 66</a:t>
            </a:r>
            <a:r>
              <a:rPr lang="ru-RU" sz="18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800" baseline="300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о</a:t>
            </a:r>
            <a:r>
              <a:rPr lang="ru-RU" sz="18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С</a:t>
            </a:r>
            <a:endParaRPr lang="ru-RU" sz="1800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400181" y="1329858"/>
            <a:ext cx="1332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atin typeface="Segoe UI" pitchFamily="34" charset="0"/>
                <a:cs typeface="Segoe UI" pitchFamily="34" charset="0"/>
              </a:rPr>
              <a:t>t</a:t>
            </a:r>
            <a:r>
              <a:rPr lang="ru-RU" sz="1200" dirty="0" err="1">
                <a:latin typeface="Segoe UI" pitchFamily="34" charset="0"/>
                <a:cs typeface="Segoe UI" pitchFamily="34" charset="0"/>
              </a:rPr>
              <a:t>всп</a:t>
            </a:r>
            <a:r>
              <a:rPr lang="en-US" sz="1800" dirty="0">
                <a:latin typeface="Segoe UI" pitchFamily="34" charset="0"/>
                <a:cs typeface="Segoe UI" pitchFamily="34" charset="0"/>
              </a:rPr>
              <a:t> ≤ 6</a:t>
            </a:r>
            <a:r>
              <a:rPr lang="ru-RU" sz="1800" dirty="0">
                <a:latin typeface="Segoe UI" pitchFamily="34" charset="0"/>
                <a:cs typeface="Segoe UI" pitchFamily="34" charset="0"/>
              </a:rPr>
              <a:t>1 </a:t>
            </a:r>
            <a:r>
              <a:rPr lang="ru-RU" sz="1800" baseline="300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о</a:t>
            </a:r>
            <a:r>
              <a:rPr lang="ru-RU" sz="18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С</a:t>
            </a:r>
            <a:endParaRPr lang="ru-RU" sz="1800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411463" y="1743927"/>
            <a:ext cx="1332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atin typeface="Segoe UI" pitchFamily="34" charset="0"/>
                <a:cs typeface="Segoe UI" pitchFamily="34" charset="0"/>
              </a:rPr>
              <a:t>t</a:t>
            </a:r>
            <a:r>
              <a:rPr lang="ru-RU" sz="1200" dirty="0" err="1">
                <a:latin typeface="Segoe UI" pitchFamily="34" charset="0"/>
                <a:cs typeface="Segoe UI" pitchFamily="34" charset="0"/>
              </a:rPr>
              <a:t>всп</a:t>
            </a:r>
            <a:r>
              <a:rPr lang="en-US" sz="1800" dirty="0">
                <a:latin typeface="Segoe UI" pitchFamily="34" charset="0"/>
                <a:cs typeface="Segoe UI" pitchFamily="34" charset="0"/>
              </a:rPr>
              <a:t> &gt; 66</a:t>
            </a:r>
            <a:r>
              <a:rPr lang="ru-RU" sz="18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800" baseline="300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о</a:t>
            </a:r>
            <a:r>
              <a:rPr lang="ru-RU" sz="18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С</a:t>
            </a:r>
            <a:endParaRPr lang="ru-RU" sz="1800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408589" y="1352862"/>
            <a:ext cx="1332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atin typeface="Segoe UI" pitchFamily="34" charset="0"/>
                <a:cs typeface="Segoe UI" pitchFamily="34" charset="0"/>
              </a:rPr>
              <a:t>t</a:t>
            </a:r>
            <a:r>
              <a:rPr lang="ru-RU" sz="1200" dirty="0" err="1">
                <a:latin typeface="Segoe UI" pitchFamily="34" charset="0"/>
                <a:cs typeface="Segoe UI" pitchFamily="34" charset="0"/>
              </a:rPr>
              <a:t>всп</a:t>
            </a:r>
            <a:r>
              <a:rPr lang="en-US" sz="1800" dirty="0">
                <a:latin typeface="Segoe UI" pitchFamily="34" charset="0"/>
                <a:cs typeface="Segoe UI" pitchFamily="34" charset="0"/>
              </a:rPr>
              <a:t> &gt; 6</a:t>
            </a:r>
            <a:r>
              <a:rPr lang="ru-RU" sz="1800" dirty="0">
                <a:latin typeface="Segoe UI" pitchFamily="34" charset="0"/>
                <a:cs typeface="Segoe UI" pitchFamily="34" charset="0"/>
              </a:rPr>
              <a:t>1 </a:t>
            </a:r>
            <a:r>
              <a:rPr lang="ru-RU" sz="1800" baseline="300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о</a:t>
            </a:r>
            <a:r>
              <a:rPr lang="ru-RU" sz="18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С</a:t>
            </a:r>
            <a:endParaRPr lang="ru-RU" sz="1800" dirty="0">
              <a:latin typeface="Segoe UI" pitchFamily="34" charset="0"/>
              <a:cs typeface="Segoe UI" pitchFamily="34" charset="0"/>
            </a:endParaRPr>
          </a:p>
        </p:txBody>
      </p:sp>
      <p:graphicFrame>
        <p:nvGraphicFramePr>
          <p:cNvPr id="42" name="Таблица 41"/>
          <p:cNvGraphicFramePr>
            <a:graphicFrameLocks noGrp="1"/>
          </p:cNvGraphicFramePr>
          <p:nvPr/>
        </p:nvGraphicFramePr>
        <p:xfrm>
          <a:off x="185948" y="4103583"/>
          <a:ext cx="7603706" cy="1061309"/>
        </p:xfrm>
        <a:graphic>
          <a:graphicData uri="http://schemas.openxmlformats.org/drawingml/2006/table">
            <a:tbl>
              <a:tblPr/>
              <a:tblGrid>
                <a:gridCol w="3062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4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73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532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Наименование ЛВЖ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03" marR="6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r>
                        <a:rPr lang="ru-RU" sz="1300" baseline="-25000">
                          <a:latin typeface="Times New Roman"/>
                          <a:ea typeface="Times New Roman"/>
                          <a:cs typeface="Times New Roman"/>
                        </a:rPr>
                        <a:t>всп</a:t>
                      </a: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 в закрытом тигле, ºС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03" marR="6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r>
                        <a:rPr lang="ru-RU" sz="1300" baseline="-25000">
                          <a:latin typeface="Times New Roman"/>
                          <a:ea typeface="Times New Roman"/>
                          <a:cs typeface="Times New Roman"/>
                        </a:rPr>
                        <a:t>всп</a:t>
                      </a: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 в открытом тигле, ºС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03" marR="6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5982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Особо опасные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Постоянно опасные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Опасные при повышенной температуре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03" marR="6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latin typeface="Times New Roman"/>
                          <a:ea typeface="Times New Roman"/>
                          <a:cs typeface="Times New Roman"/>
                        </a:rPr>
                        <a:t>t ≤ –18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latin typeface="Times New Roman"/>
                          <a:ea typeface="Times New Roman"/>
                          <a:cs typeface="Times New Roman"/>
                        </a:rPr>
                        <a:t>–18 &lt; t ≤ 23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latin typeface="Times New Roman"/>
                          <a:ea typeface="Times New Roman"/>
                          <a:cs typeface="Times New Roman"/>
                        </a:rPr>
                        <a:t>23 &lt; t ≤ 61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03" marR="6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latin typeface="Times New Roman"/>
                          <a:ea typeface="Times New Roman"/>
                          <a:cs typeface="Times New Roman"/>
                        </a:rPr>
                        <a:t>t ≤ –13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latin typeface="Times New Roman"/>
                          <a:ea typeface="Times New Roman"/>
                          <a:cs typeface="Times New Roman"/>
                        </a:rPr>
                        <a:t>–13 &lt; t ≤ 27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latin typeface="Times New Roman"/>
                          <a:ea typeface="Times New Roman"/>
                          <a:cs typeface="Times New Roman"/>
                        </a:rPr>
                        <a:t>27 &lt; t ≤ 66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03" marR="65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19489" name="Rectangle 1"/>
          <p:cNvSpPr>
            <a:spLocks noChangeArrowheads="1"/>
          </p:cNvSpPr>
          <p:nvPr/>
        </p:nvSpPr>
        <p:spPr bwMode="auto">
          <a:xfrm>
            <a:off x="1604516" y="3792696"/>
            <a:ext cx="50033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Классификация ЛВЖ по температуре вспышки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319491" name="Picture 3" descr="http://3.bp.blogspot.com/-GQ72fEd2IAA/UuOcomKd_cI/AAAAAAAAm6w/_5EY98NA0O0/s1600/IMG_19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04818" y="3519777"/>
            <a:ext cx="3583976" cy="23893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888;p237"/>
          <p:cNvSpPr/>
          <p:nvPr/>
        </p:nvSpPr>
        <p:spPr>
          <a:xfrm>
            <a:off x="0" y="0"/>
            <a:ext cx="12192000" cy="80225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4" name="Google Shape;1705;p229">
            <a:extLst>
              <a:ext uri="{FF2B5EF4-FFF2-40B4-BE49-F238E27FC236}">
                <a16:creationId xmlns:a16="http://schemas.microsoft.com/office/drawing/2014/main" id="{C59ABC1D-0F2F-450C-9B43-D6618C0C7C50}"/>
              </a:ext>
            </a:extLst>
          </p:cNvPr>
          <p:cNvSpPr txBox="1"/>
          <p:nvPr/>
        </p:nvSpPr>
        <p:spPr>
          <a:xfrm>
            <a:off x="3053751" y="146668"/>
            <a:ext cx="5529531" cy="595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>
              <a:buSzPts val="1800"/>
            </a:pPr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Применение показателя</a:t>
            </a:r>
            <a:endParaRPr lang="ru-RU" sz="32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8482" y="815484"/>
            <a:ext cx="111424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atin typeface="Segoe UI" pitchFamily="34" charset="0"/>
                <a:cs typeface="Segoe UI" pitchFamily="34" charset="0"/>
              </a:rPr>
              <a:t>Результаты оценки температуры вспышки следует:</a:t>
            </a:r>
          </a:p>
          <a:p>
            <a:endParaRPr lang="ru-RU" sz="1800" dirty="0">
              <a:latin typeface="Segoe UI" pitchFamily="34" charset="0"/>
              <a:cs typeface="Segoe U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800" dirty="0">
                <a:latin typeface="Segoe UI" pitchFamily="34" charset="0"/>
                <a:cs typeface="Segoe UI" pitchFamily="34" charset="0"/>
              </a:rPr>
              <a:t> включать в стандарты и технические условия на вещества;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>
                <a:latin typeface="Segoe UI" pitchFamily="34" charset="0"/>
                <a:cs typeface="Segoe UI" pitchFamily="34" charset="0"/>
              </a:rPr>
              <a:t> использовать при определении категорий помещений по взрывопожарной и пожарной опасности;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>
                <a:latin typeface="Segoe UI" pitchFamily="34" charset="0"/>
                <a:cs typeface="Segoe UI" pitchFamily="34" charset="0"/>
              </a:rPr>
              <a:t> использовать при разработке мероприятий по обеспечению пожарной безопасности в соответствии с требованиями ГОСТ 12.1.004 		и 	ГОСТ 12.1.010.</a:t>
            </a:r>
          </a:p>
        </p:txBody>
      </p:sp>
      <p:sp>
        <p:nvSpPr>
          <p:cNvPr id="12" name="Овал 11"/>
          <p:cNvSpPr/>
          <p:nvPr/>
        </p:nvSpPr>
        <p:spPr>
          <a:xfrm flipH="1">
            <a:off x="3847378" y="2199735"/>
            <a:ext cx="2078968" cy="345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Скругленная соединительная линия 16"/>
          <p:cNvCxnSpPr>
            <a:endCxn id="12" idx="2"/>
          </p:cNvCxnSpPr>
          <p:nvPr/>
        </p:nvCxnSpPr>
        <p:spPr>
          <a:xfrm rot="16200000" flipV="1">
            <a:off x="5900467" y="2398143"/>
            <a:ext cx="284673" cy="232914"/>
          </a:xfrm>
          <a:prstGeom prst="curvedConnector2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6142007" y="2615531"/>
            <a:ext cx="23550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Segoe UI" pitchFamily="34" charset="0"/>
                <a:cs typeface="Segoe UI" pitchFamily="34" charset="0"/>
              </a:rPr>
              <a:t>Пожарная безопасность. Общие требования.</a:t>
            </a:r>
          </a:p>
        </p:txBody>
      </p:sp>
      <p:pic>
        <p:nvPicPr>
          <p:cNvPr id="2050" name="Picture 2" descr="C:\Users\ДЖИН\Desktop\Категории-помещений.jpg"/>
          <p:cNvPicPr>
            <a:picLocks noChangeAspect="1" noChangeArrowheads="1"/>
          </p:cNvPicPr>
          <p:nvPr/>
        </p:nvPicPr>
        <p:blipFill>
          <a:blip r:embed="rId3"/>
          <a:srcRect b="43577"/>
          <a:stretch>
            <a:fillRect/>
          </a:stretch>
        </p:blipFill>
        <p:spPr bwMode="auto">
          <a:xfrm>
            <a:off x="560716" y="2828633"/>
            <a:ext cx="5453654" cy="3701564"/>
          </a:xfrm>
          <a:prstGeom prst="rect">
            <a:avLst/>
          </a:prstGeom>
          <a:noFill/>
        </p:spPr>
      </p:pic>
      <p:pic>
        <p:nvPicPr>
          <p:cNvPr id="20" name="Picture 2" descr="C:\Users\ДЖИН\Desktop\Категории-помещений.jpg"/>
          <p:cNvPicPr>
            <a:picLocks noChangeAspect="1" noChangeArrowheads="1"/>
          </p:cNvPicPr>
          <p:nvPr/>
        </p:nvPicPr>
        <p:blipFill>
          <a:blip r:embed="rId3"/>
          <a:srcRect t="55941"/>
          <a:stretch>
            <a:fillRect/>
          </a:stretch>
        </p:blipFill>
        <p:spPr bwMode="auto">
          <a:xfrm>
            <a:off x="6104626" y="3290667"/>
            <a:ext cx="5453654" cy="2890469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828136" y="2595402"/>
            <a:ext cx="52276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Segoe UI" pitchFamily="34" charset="0"/>
                <a:cs typeface="Segoe UI" pitchFamily="34" charset="0"/>
              </a:rPr>
              <a:t>Только производственные и складские помещения!</a:t>
            </a:r>
          </a:p>
        </p:txBody>
      </p:sp>
      <p:sp>
        <p:nvSpPr>
          <p:cNvPr id="18" name="Овал 17"/>
          <p:cNvSpPr/>
          <p:nvPr/>
        </p:nvSpPr>
        <p:spPr>
          <a:xfrm flipH="1">
            <a:off x="5975227" y="2484406"/>
            <a:ext cx="2659814" cy="767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Скругленная соединительная линия 16"/>
          <p:cNvCxnSpPr>
            <a:endCxn id="22" idx="3"/>
          </p:cNvCxnSpPr>
          <p:nvPr/>
        </p:nvCxnSpPr>
        <p:spPr>
          <a:xfrm rot="10800000">
            <a:off x="9406010" y="2500011"/>
            <a:ext cx="310211" cy="197183"/>
          </a:xfrm>
          <a:prstGeom prst="curvedConnector2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/>
          <p:cNvSpPr/>
          <p:nvPr/>
        </p:nvSpPr>
        <p:spPr>
          <a:xfrm flipH="1">
            <a:off x="9014600" y="2671311"/>
            <a:ext cx="2659814" cy="5808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 flipH="1">
            <a:off x="7631499" y="2205486"/>
            <a:ext cx="2078968" cy="345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9167003" y="2698920"/>
            <a:ext cx="23550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Segoe UI" pitchFamily="34" charset="0"/>
                <a:cs typeface="Segoe UI" pitchFamily="34" charset="0"/>
              </a:rPr>
              <a:t>Взрывобезопасность. Общие требования.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16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888;p237"/>
          <p:cNvSpPr/>
          <p:nvPr/>
        </p:nvSpPr>
        <p:spPr>
          <a:xfrm>
            <a:off x="0" y="0"/>
            <a:ext cx="12192000" cy="11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273409" name="Picture 1" descr="E:\КецальКоатль\9 Работа\14 Договора\Расследование аварии на ПЕНТА\Материалы дела\Разное\Письмо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986068" cy="6853300"/>
          </a:xfrm>
          <a:prstGeom prst="rect">
            <a:avLst/>
          </a:prstGeom>
          <a:noFill/>
        </p:spPr>
      </p:pic>
      <p:sp>
        <p:nvSpPr>
          <p:cNvPr id="6" name="Google Shape;1705;p229">
            <a:extLst>
              <a:ext uri="{FF2B5EF4-FFF2-40B4-BE49-F238E27FC236}">
                <a16:creationId xmlns:a16="http://schemas.microsoft.com/office/drawing/2014/main" id="{C59ABC1D-0F2F-450C-9B43-D6618C0C7C50}"/>
              </a:ext>
            </a:extLst>
          </p:cNvPr>
          <p:cNvSpPr txBox="1"/>
          <p:nvPr/>
        </p:nvSpPr>
        <p:spPr>
          <a:xfrm>
            <a:off x="6038491" y="146668"/>
            <a:ext cx="5727939" cy="595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>
              <a:buSzPts val="1800"/>
            </a:pPr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Применение показателя</a:t>
            </a:r>
            <a:endParaRPr lang="ru-RU" sz="32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58596" y="2909055"/>
            <a:ext cx="68925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Segoe UI" pitchFamily="34" charset="0"/>
                <a:cs typeface="Segoe UI" pitchFamily="34" charset="0"/>
              </a:rPr>
              <a:t>Исходное сырье для производства Гидрида 1-5: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800" dirty="0" err="1">
                <a:latin typeface="Segoe UI" pitchFamily="34" charset="0"/>
                <a:cs typeface="Segoe UI" pitchFamily="34" charset="0"/>
              </a:rPr>
              <a:t>октаметилциклотетрасилоксан</a:t>
            </a:r>
            <a:r>
              <a:rPr lang="ru-RU" sz="1800" dirty="0">
                <a:latin typeface="Segoe UI" pitchFamily="34" charset="0"/>
                <a:cs typeface="Segoe UI" pitchFamily="34" charset="0"/>
              </a:rPr>
              <a:t> (ЛВЖ с температурой вспышки 50 </a:t>
            </a:r>
            <a:r>
              <a:rPr lang="ru-RU" sz="1800" baseline="30000" dirty="0" err="1">
                <a:latin typeface="Segoe UI" pitchFamily="34" charset="0"/>
                <a:cs typeface="Segoe UI" pitchFamily="34" charset="0"/>
              </a:rPr>
              <a:t>о</a:t>
            </a:r>
            <a:r>
              <a:rPr lang="ru-RU" sz="1800" dirty="0" err="1">
                <a:latin typeface="Segoe UI" pitchFamily="34" charset="0"/>
                <a:cs typeface="Segoe UI" pitchFamily="34" charset="0"/>
              </a:rPr>
              <a:t>С</a:t>
            </a:r>
            <a:r>
              <a:rPr lang="ru-RU" sz="1800" dirty="0">
                <a:latin typeface="Segoe UI" pitchFamily="34" charset="0"/>
                <a:cs typeface="Segoe UI" pitchFamily="34" charset="0"/>
              </a:rPr>
              <a:t>);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800" dirty="0" err="1">
                <a:latin typeface="Segoe UI" pitchFamily="34" charset="0"/>
                <a:cs typeface="Segoe UI" pitchFamily="34" charset="0"/>
              </a:rPr>
              <a:t>гидридсилоксановая</a:t>
            </a:r>
            <a:r>
              <a:rPr lang="ru-RU" sz="1800" dirty="0">
                <a:latin typeface="Segoe UI" pitchFamily="34" charset="0"/>
                <a:cs typeface="Segoe UI" pitchFamily="34" charset="0"/>
              </a:rPr>
              <a:t> жидкость В</a:t>
            </a:r>
            <a:r>
              <a:rPr lang="en-US" sz="1800" dirty="0">
                <a:latin typeface="Segoe UI" pitchFamily="34" charset="0"/>
                <a:cs typeface="Segoe UI" pitchFamily="34" charset="0"/>
              </a:rPr>
              <a:t>S</a:t>
            </a:r>
            <a:r>
              <a:rPr lang="ru-RU" sz="1800" dirty="0">
                <a:latin typeface="Segoe UI" pitchFamily="34" charset="0"/>
                <a:cs typeface="Segoe UI" pitchFamily="34" charset="0"/>
              </a:rPr>
              <a:t>-94 (температура вспышки более 113 </a:t>
            </a:r>
            <a:r>
              <a:rPr lang="ru-RU" sz="1800" baseline="30000" dirty="0" err="1">
                <a:latin typeface="Segoe UI" pitchFamily="34" charset="0"/>
                <a:cs typeface="Segoe UI" pitchFamily="34" charset="0"/>
              </a:rPr>
              <a:t>о</a:t>
            </a:r>
            <a:r>
              <a:rPr lang="ru-RU" sz="1800" dirty="0" err="1">
                <a:latin typeface="Segoe UI" pitchFamily="34" charset="0"/>
                <a:cs typeface="Segoe UI" pitchFamily="34" charset="0"/>
              </a:rPr>
              <a:t>С</a:t>
            </a:r>
            <a:r>
              <a:rPr lang="ru-RU" sz="1800" dirty="0">
                <a:latin typeface="Segoe UI" pitchFamily="34" charset="0"/>
                <a:cs typeface="Segoe UI" pitchFamily="34" charset="0"/>
              </a:rPr>
              <a:t>);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800" dirty="0" err="1">
                <a:latin typeface="Segoe UI" pitchFamily="34" charset="0"/>
                <a:cs typeface="Segoe UI" pitchFamily="34" charset="0"/>
              </a:rPr>
              <a:t>гексаметилдисилоксан</a:t>
            </a:r>
            <a:r>
              <a:rPr lang="ru-RU" sz="1800" dirty="0">
                <a:latin typeface="Segoe UI" pitchFamily="34" charset="0"/>
                <a:cs typeface="Segoe UI" pitchFamily="34" charset="0"/>
              </a:rPr>
              <a:t> (ЛВЖ с температурой вспышки -4 </a:t>
            </a:r>
            <a:r>
              <a:rPr lang="ru-RU" sz="1800" baseline="30000" dirty="0" err="1">
                <a:latin typeface="Segoe UI" pitchFamily="34" charset="0"/>
                <a:cs typeface="Segoe UI" pitchFamily="34" charset="0"/>
              </a:rPr>
              <a:t>о</a:t>
            </a:r>
            <a:r>
              <a:rPr lang="ru-RU" sz="1800" dirty="0" err="1">
                <a:latin typeface="Segoe UI" pitchFamily="34" charset="0"/>
                <a:cs typeface="Segoe UI" pitchFamily="34" charset="0"/>
              </a:rPr>
              <a:t>С</a:t>
            </a:r>
            <a:r>
              <a:rPr lang="ru-RU" sz="1800" dirty="0">
                <a:latin typeface="Segoe UI" pitchFamily="34" charset="0"/>
                <a:cs typeface="Segoe UI" pitchFamily="34" charset="0"/>
              </a:rPr>
              <a:t>).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888;p237"/>
          <p:cNvSpPr/>
          <p:nvPr/>
        </p:nvSpPr>
        <p:spPr>
          <a:xfrm>
            <a:off x="0" y="0"/>
            <a:ext cx="12192000" cy="11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273409" name="Picture 1" descr="E:\КецальКоатль\9 Работа\14 Договора\Расследование аварии на ПЕНТА\Материалы дела\Разное\Письмо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986068" cy="6853300"/>
          </a:xfrm>
          <a:prstGeom prst="rect">
            <a:avLst/>
          </a:prstGeom>
          <a:noFill/>
        </p:spPr>
      </p:pic>
      <p:sp>
        <p:nvSpPr>
          <p:cNvPr id="6" name="Google Shape;1705;p229">
            <a:extLst>
              <a:ext uri="{FF2B5EF4-FFF2-40B4-BE49-F238E27FC236}">
                <a16:creationId xmlns:a16="http://schemas.microsoft.com/office/drawing/2014/main" id="{C59ABC1D-0F2F-450C-9B43-D6618C0C7C50}"/>
              </a:ext>
            </a:extLst>
          </p:cNvPr>
          <p:cNvSpPr txBox="1"/>
          <p:nvPr/>
        </p:nvSpPr>
        <p:spPr>
          <a:xfrm>
            <a:off x="6038491" y="146668"/>
            <a:ext cx="5727939" cy="595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>
              <a:buSzPts val="1800"/>
            </a:pPr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Применение показателя</a:t>
            </a:r>
            <a:endParaRPr lang="ru-RU" sz="32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24755" y="2745152"/>
            <a:ext cx="57365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Segoe UI" pitchFamily="34" charset="0"/>
                <a:cs typeface="Segoe UI" pitchFamily="34" charset="0"/>
              </a:rPr>
              <a:t>Исходное сырье для производства Гидрида 1-5: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октаметилциклотетрасилоксан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(ЛВЖ с температурой вспышки 50 </a:t>
            </a:r>
            <a:r>
              <a:rPr lang="ru-RU" sz="1400" baseline="30000" dirty="0" err="1">
                <a:latin typeface="Segoe UI" pitchFamily="34" charset="0"/>
                <a:cs typeface="Segoe UI" pitchFamily="34" charset="0"/>
              </a:rPr>
              <a:t>о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С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);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гидридсилоксановая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жидкость В</a:t>
            </a:r>
            <a:r>
              <a:rPr lang="en-US" sz="1400" dirty="0">
                <a:latin typeface="Segoe UI" pitchFamily="34" charset="0"/>
                <a:cs typeface="Segoe UI" pitchFamily="34" charset="0"/>
              </a:rPr>
              <a:t>S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-94 (температура вспышки более 113 </a:t>
            </a:r>
            <a:r>
              <a:rPr lang="ru-RU" sz="1400" baseline="30000" dirty="0" err="1">
                <a:latin typeface="Segoe UI" pitchFamily="34" charset="0"/>
                <a:cs typeface="Segoe UI" pitchFamily="34" charset="0"/>
              </a:rPr>
              <a:t>о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С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);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гексаметилдисилоксан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(ЛВЖ с температурой вспышки -4 </a:t>
            </a:r>
            <a:r>
              <a:rPr lang="ru-RU" sz="1400" baseline="30000" dirty="0" err="1">
                <a:latin typeface="Segoe UI" pitchFamily="34" charset="0"/>
                <a:cs typeface="Segoe UI" pitchFamily="34" charset="0"/>
              </a:rPr>
              <a:t>о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С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).</a:t>
            </a:r>
          </a:p>
        </p:txBody>
      </p:sp>
      <p:pic>
        <p:nvPicPr>
          <p:cNvPr id="273410" name="Picture 2" descr="C:\Users\ДЖИН\Desktop\заключение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98039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407" y="1096416"/>
            <a:ext cx="3528204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Google Shape;1888;p237"/>
          <p:cNvSpPr/>
          <p:nvPr/>
        </p:nvSpPr>
        <p:spPr>
          <a:xfrm>
            <a:off x="0" y="0"/>
            <a:ext cx="12192000" cy="11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4" name="Google Shape;1705;p229">
            <a:extLst>
              <a:ext uri="{FF2B5EF4-FFF2-40B4-BE49-F238E27FC236}">
                <a16:creationId xmlns:a16="http://schemas.microsoft.com/office/drawing/2014/main" id="{C59ABC1D-0F2F-450C-9B43-D6618C0C7C50}"/>
              </a:ext>
            </a:extLst>
          </p:cNvPr>
          <p:cNvSpPr txBox="1"/>
          <p:nvPr/>
        </p:nvSpPr>
        <p:spPr>
          <a:xfrm>
            <a:off x="1577790" y="89493"/>
            <a:ext cx="9027459" cy="8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>
              <a:buSzPts val="1800"/>
            </a:pPr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Температура воспламенения жидкостей</a:t>
            </a:r>
            <a:endParaRPr lang="ru-RU" sz="32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Google Shape;2456;p265"/>
          <p:cNvSpPr/>
          <p:nvPr/>
        </p:nvSpPr>
        <p:spPr>
          <a:xfrm>
            <a:off x="708643" y="4833377"/>
            <a:ext cx="4795677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5750" indent="-285750"/>
            <a:r>
              <a:rPr lang="ru-RU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	Диапазон температур: от -15 </a:t>
            </a:r>
            <a:r>
              <a:rPr lang="ru-RU" sz="1600" baseline="300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о</a:t>
            </a:r>
            <a:r>
              <a:rPr lang="ru-RU" sz="16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С</a:t>
            </a:r>
            <a:r>
              <a:rPr lang="ru-RU" sz="1600" dirty="0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 до 360 </a:t>
            </a:r>
            <a:r>
              <a:rPr lang="ru-RU" sz="1600" baseline="300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о</a:t>
            </a:r>
            <a:r>
              <a:rPr lang="ru-RU" sz="16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С</a:t>
            </a:r>
            <a:r>
              <a:rPr lang="ru-RU" sz="1600" dirty="0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;</a:t>
            </a:r>
          </a:p>
          <a:p>
            <a:pPr marL="285750" indent="-285750"/>
            <a:endParaRPr lang="ru-RU" sz="1600" dirty="0">
              <a:solidFill>
                <a:schemeClr val="tx1"/>
              </a:solidFill>
              <a:latin typeface="Segoe UI" pitchFamily="34" charset="0"/>
              <a:ea typeface="Open Sans" panose="020B0606030504020204" pitchFamily="34" charset="0"/>
              <a:cs typeface="Segoe UI" pitchFamily="34" charset="0"/>
            </a:endParaRPr>
          </a:p>
          <a:p>
            <a:pPr marL="285750" indent="-285750"/>
            <a:r>
              <a:rPr lang="ru-RU" sz="1600" dirty="0">
                <a:solidFill>
                  <a:schemeClr val="tx1"/>
                </a:solidFill>
                <a:latin typeface="Segoe UI" pitchFamily="34" charset="0"/>
                <a:ea typeface="Open Sans" panose="020B0606030504020204" pitchFamily="34" charset="0"/>
                <a:cs typeface="Segoe UI" pitchFamily="34" charset="0"/>
              </a:rPr>
              <a:t>	Метод не применим для </a:t>
            </a:r>
            <a:r>
              <a:rPr lang="ru-RU" sz="1600" dirty="0" err="1">
                <a:solidFill>
                  <a:schemeClr val="tx1"/>
                </a:solidFill>
                <a:latin typeface="Segoe UI" pitchFamily="34" charset="0"/>
                <a:ea typeface="Open Sans" panose="020B0606030504020204" pitchFamily="34" charset="0"/>
                <a:cs typeface="Segoe UI" pitchFamily="34" charset="0"/>
              </a:rPr>
              <a:t>полимеризующихся</a:t>
            </a:r>
            <a:r>
              <a:rPr lang="ru-RU" sz="1600" dirty="0">
                <a:solidFill>
                  <a:schemeClr val="tx1"/>
                </a:solidFill>
                <a:latin typeface="Segoe UI" pitchFamily="34" charset="0"/>
                <a:ea typeface="Open Sans" panose="020B0606030504020204" pitchFamily="34" charset="0"/>
                <a:cs typeface="Segoe UI" pitchFamily="34" charset="0"/>
              </a:rPr>
              <a:t>, </a:t>
            </a:r>
            <a:r>
              <a:rPr lang="ru-RU" sz="1600" dirty="0" err="1">
                <a:solidFill>
                  <a:schemeClr val="tx1"/>
                </a:solidFill>
                <a:latin typeface="Segoe UI" pitchFamily="34" charset="0"/>
                <a:ea typeface="Open Sans" panose="020B0606030504020204" pitchFamily="34" charset="0"/>
                <a:cs typeface="Segoe UI" pitchFamily="34" charset="0"/>
              </a:rPr>
              <a:t>гидролизующихся</a:t>
            </a:r>
            <a:r>
              <a:rPr lang="ru-RU" sz="1600" dirty="0">
                <a:solidFill>
                  <a:schemeClr val="tx1"/>
                </a:solidFill>
                <a:latin typeface="Segoe UI" pitchFamily="34" charset="0"/>
                <a:ea typeface="Open Sans" panose="020B0606030504020204" pitchFamily="34" charset="0"/>
                <a:cs typeface="Segoe UI" pitchFamily="34" charset="0"/>
              </a:rPr>
              <a:t> и быстро окисляющихся жидкостей.</a:t>
            </a:r>
          </a:p>
        </p:txBody>
      </p:sp>
      <p:pic>
        <p:nvPicPr>
          <p:cNvPr id="5" name="Picture 4" descr="C:\Users\ДЖИН\Desktop\галка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8442" y="4756010"/>
            <a:ext cx="657005" cy="627805"/>
          </a:xfrm>
          <a:prstGeom prst="rect">
            <a:avLst/>
          </a:prstGeom>
          <a:noFill/>
        </p:spPr>
      </p:pic>
      <p:pic>
        <p:nvPicPr>
          <p:cNvPr id="6" name="Picture 3" descr="C:\Users\ДЖИН\Desktop\запр2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261105" y="5459765"/>
            <a:ext cx="787241" cy="648825"/>
          </a:xfrm>
          <a:prstGeom prst="rect">
            <a:avLst/>
          </a:prstGeom>
          <a:noFill/>
        </p:spPr>
      </p:pic>
      <p:sp>
        <p:nvSpPr>
          <p:cNvPr id="10" name="Google Shape;2456;p265"/>
          <p:cNvSpPr/>
          <p:nvPr/>
        </p:nvSpPr>
        <p:spPr>
          <a:xfrm>
            <a:off x="600056" y="1364874"/>
            <a:ext cx="1944736" cy="36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5750" indent="-285750"/>
            <a:r>
              <a:rPr lang="ru-RU" sz="1600" b="1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Открытый тигель</a:t>
            </a:r>
            <a:endParaRPr sz="1600" b="1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17341" y="1375381"/>
            <a:ext cx="556021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Segoe UI" pitchFamily="34" charset="0"/>
                <a:cs typeface="Segoe UI" pitchFamily="34" charset="0"/>
              </a:rPr>
              <a:t>Испытывают 3 образца.</a:t>
            </a:r>
          </a:p>
          <a:p>
            <a:r>
              <a:rPr lang="ru-RU" sz="1800" dirty="0">
                <a:latin typeface="Segoe UI" pitchFamily="34" charset="0"/>
                <a:cs typeface="Segoe UI" pitchFamily="34" charset="0"/>
              </a:rPr>
              <a:t>После получения вспышки </a:t>
            </a:r>
            <a:r>
              <a:rPr lang="ru-RU" sz="1800" b="1" dirty="0">
                <a:latin typeface="Segoe UI" pitchFamily="34" charset="0"/>
                <a:cs typeface="Segoe UI" pitchFamily="34" charset="0"/>
              </a:rPr>
              <a:t>образец продолжают нагревать</a:t>
            </a:r>
            <a:r>
              <a:rPr lang="ru-RU" sz="1800" dirty="0">
                <a:latin typeface="Segoe UI" pitchFamily="34" charset="0"/>
                <a:cs typeface="Segoe UI" pitchFamily="34" charset="0"/>
              </a:rPr>
              <a:t> в том же режиме, что и при определении температуры вспышки. Испытание на воспламенение проводят через </a:t>
            </a:r>
            <a:r>
              <a:rPr lang="ru-RU" sz="1800" b="1" dirty="0">
                <a:latin typeface="Segoe UI" pitchFamily="34" charset="0"/>
                <a:cs typeface="Segoe UI" pitchFamily="34" charset="0"/>
              </a:rPr>
              <a:t>каждые 2°С </a:t>
            </a:r>
            <a:r>
              <a:rPr lang="ru-RU" sz="1800" dirty="0">
                <a:latin typeface="Segoe UI" pitchFamily="34" charset="0"/>
                <a:cs typeface="Segoe UI" pitchFamily="34" charset="0"/>
              </a:rPr>
              <a:t>повышения температуры.</a:t>
            </a:r>
          </a:p>
          <a:p>
            <a:endParaRPr lang="ru-RU" sz="1800" dirty="0">
              <a:latin typeface="Segoe UI" pitchFamily="34" charset="0"/>
              <a:cs typeface="Segoe UI" pitchFamily="34" charset="0"/>
            </a:endParaRPr>
          </a:p>
          <a:p>
            <a:r>
              <a:rPr lang="ru-RU" sz="1800" dirty="0">
                <a:latin typeface="Segoe UI" pitchFamily="34" charset="0"/>
                <a:cs typeface="Segoe UI" pitchFamily="34" charset="0"/>
              </a:rPr>
              <a:t>За температуру воспламенения принимают температуру испытания, при которой образующиеся над поверхностью жидкости пары воспламеняются от пламени газовой горелки и продолжают гореть </a:t>
            </a:r>
            <a:r>
              <a:rPr lang="ru-RU" sz="1800" b="1" dirty="0">
                <a:latin typeface="Segoe UI" pitchFamily="34" charset="0"/>
                <a:cs typeface="Segoe UI" pitchFamily="34" charset="0"/>
              </a:rPr>
              <a:t>не менее 5 с </a:t>
            </a:r>
            <a:r>
              <a:rPr lang="ru-RU" sz="1800" dirty="0">
                <a:latin typeface="Segoe UI" pitchFamily="34" charset="0"/>
                <a:cs typeface="Segoe UI" pitchFamily="34" charset="0"/>
              </a:rPr>
              <a:t>после его удаления.</a:t>
            </a:r>
          </a:p>
        </p:txBody>
      </p:sp>
      <p:pic>
        <p:nvPicPr>
          <p:cNvPr id="27545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27260" y="5864020"/>
            <a:ext cx="1934377" cy="305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43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5931" y="3945148"/>
            <a:ext cx="6425198" cy="690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44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82606" y="1932316"/>
            <a:ext cx="2451935" cy="1519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Google Shape;2456;p265"/>
          <p:cNvSpPr/>
          <p:nvPr/>
        </p:nvSpPr>
        <p:spPr>
          <a:xfrm>
            <a:off x="3909723" y="1543151"/>
            <a:ext cx="2353053" cy="389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5750" indent="-285750" algn="ctr"/>
            <a:r>
              <a:rPr lang="ru-RU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Металлический тигель</a:t>
            </a:r>
            <a:endParaRPr sz="16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995300" y="5497004"/>
            <a:ext cx="38443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Вносят поправку на атмосферное давление:</a:t>
            </a:r>
            <a:endParaRPr lang="ru-RU" sz="1400" dirty="0"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8" name="Picture 3" descr="http://3.bp.blogspot.com/-GQ72fEd2IAA/UuOcomKd_cI/AAAAAAAAm6w/_5EY98NA0O0/s1600/IMG_190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16047" y="5065059"/>
            <a:ext cx="2417716" cy="16118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888;p237"/>
          <p:cNvSpPr/>
          <p:nvPr/>
        </p:nvSpPr>
        <p:spPr>
          <a:xfrm>
            <a:off x="0" y="0"/>
            <a:ext cx="12192000" cy="95025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742" name="Google Shape;1742;p231"/>
          <p:cNvSpPr/>
          <p:nvPr/>
        </p:nvSpPr>
        <p:spPr>
          <a:xfrm>
            <a:off x="1498006" y="1173121"/>
            <a:ext cx="9189720" cy="743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186262" indent="-186262" algn="ctr">
              <a:buClr>
                <a:schemeClr val="dk1"/>
              </a:buClr>
              <a:buSzPts val="1400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Причины возникновения аварий можно классифицировать по следующим основным признакам производственных недостатков:</a:t>
            </a:r>
            <a:endParaRPr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186262" indent="-67732" algn="just">
              <a:spcBef>
                <a:spcPts val="1200"/>
              </a:spcBef>
              <a:buClr>
                <a:schemeClr val="dk1"/>
              </a:buClr>
              <a:buSzPts val="1400"/>
            </a:pPr>
            <a:endParaRPr sz="24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186262" indent="-67732" algn="just">
              <a:spcBef>
                <a:spcPts val="1200"/>
              </a:spcBef>
              <a:buClr>
                <a:schemeClr val="dk1"/>
              </a:buClr>
              <a:buSzPts val="1400"/>
            </a:pPr>
            <a:endParaRPr sz="24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186262" indent="-67732" algn="just">
              <a:spcBef>
                <a:spcPts val="1200"/>
              </a:spcBef>
              <a:buClr>
                <a:schemeClr val="dk1"/>
              </a:buClr>
              <a:buSzPts val="1400"/>
            </a:pPr>
            <a:endParaRPr sz="24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14" name="Google Shape;1705;p229">
            <a:extLst>
              <a:ext uri="{FF2B5EF4-FFF2-40B4-BE49-F238E27FC236}">
                <a16:creationId xmlns:a16="http://schemas.microsoft.com/office/drawing/2014/main" id="{C59ABC1D-0F2F-450C-9B43-D6618C0C7C50}"/>
              </a:ext>
            </a:extLst>
          </p:cNvPr>
          <p:cNvSpPr txBox="1"/>
          <p:nvPr/>
        </p:nvSpPr>
        <p:spPr>
          <a:xfrm>
            <a:off x="4130427" y="44668"/>
            <a:ext cx="3955745" cy="8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>
              <a:buSzPts val="1800"/>
            </a:pPr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Причины аварий</a:t>
            </a:r>
            <a:endParaRPr lang="ru-RU" sz="32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Google Shape;2456;p265"/>
          <p:cNvSpPr/>
          <p:nvPr/>
        </p:nvSpPr>
        <p:spPr>
          <a:xfrm>
            <a:off x="434715" y="2230680"/>
            <a:ext cx="5224213" cy="380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некачественные проектные работы;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некачественные строительно-монтажные работы;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нарушения технологических процессов производства;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некачественные ремонтные работы;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нарушения требований безопасности и противопожарного режима.</a:t>
            </a:r>
            <a:endParaRPr sz="18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pic>
        <p:nvPicPr>
          <p:cNvPr id="100354" name="Picture 2" descr="https://cdn.teknoblog.ru/wp-content/uploads/2016/02/Oil-Pojar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5992" y="2278594"/>
            <a:ext cx="5968126" cy="390596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407" y="1096416"/>
            <a:ext cx="3528204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Google Shape;1888;p237"/>
          <p:cNvSpPr/>
          <p:nvPr/>
        </p:nvSpPr>
        <p:spPr>
          <a:xfrm>
            <a:off x="0" y="0"/>
            <a:ext cx="12192000" cy="11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4" name="Google Shape;1705;p229">
            <a:extLst>
              <a:ext uri="{FF2B5EF4-FFF2-40B4-BE49-F238E27FC236}">
                <a16:creationId xmlns:a16="http://schemas.microsoft.com/office/drawing/2014/main" id="{C59ABC1D-0F2F-450C-9B43-D6618C0C7C50}"/>
              </a:ext>
            </a:extLst>
          </p:cNvPr>
          <p:cNvSpPr txBox="1"/>
          <p:nvPr/>
        </p:nvSpPr>
        <p:spPr>
          <a:xfrm>
            <a:off x="1577790" y="89493"/>
            <a:ext cx="9027459" cy="8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>
              <a:buSzPts val="1800"/>
            </a:pPr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Температура воспламенения жидкостей</a:t>
            </a:r>
            <a:endParaRPr lang="ru-RU" sz="32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Google Shape;2456;p265"/>
          <p:cNvSpPr/>
          <p:nvPr/>
        </p:nvSpPr>
        <p:spPr>
          <a:xfrm>
            <a:off x="708643" y="4833377"/>
            <a:ext cx="4795677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5750" indent="-285750"/>
            <a:r>
              <a:rPr lang="ru-RU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	Диапазон температур: от -15 </a:t>
            </a:r>
            <a:r>
              <a:rPr lang="ru-RU" sz="1600" baseline="300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о</a:t>
            </a:r>
            <a:r>
              <a:rPr lang="ru-RU" sz="16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С</a:t>
            </a:r>
            <a:r>
              <a:rPr lang="ru-RU" sz="1600" dirty="0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 до 360 </a:t>
            </a:r>
            <a:r>
              <a:rPr lang="ru-RU" sz="1600" baseline="300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о</a:t>
            </a:r>
            <a:r>
              <a:rPr lang="ru-RU" sz="16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С</a:t>
            </a:r>
            <a:r>
              <a:rPr lang="ru-RU" sz="1600" dirty="0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;</a:t>
            </a:r>
          </a:p>
          <a:p>
            <a:pPr marL="285750" indent="-285750"/>
            <a:endParaRPr lang="ru-RU" sz="1600" dirty="0">
              <a:solidFill>
                <a:schemeClr val="tx1"/>
              </a:solidFill>
              <a:latin typeface="Segoe UI" pitchFamily="34" charset="0"/>
              <a:ea typeface="Open Sans" panose="020B0606030504020204" pitchFamily="34" charset="0"/>
              <a:cs typeface="Segoe UI" pitchFamily="34" charset="0"/>
            </a:endParaRPr>
          </a:p>
          <a:p>
            <a:pPr marL="285750" indent="-285750"/>
            <a:r>
              <a:rPr lang="ru-RU" sz="1600" dirty="0">
                <a:solidFill>
                  <a:schemeClr val="tx1"/>
                </a:solidFill>
                <a:latin typeface="Segoe UI" pitchFamily="34" charset="0"/>
                <a:ea typeface="Open Sans" panose="020B0606030504020204" pitchFamily="34" charset="0"/>
                <a:cs typeface="Segoe UI" pitchFamily="34" charset="0"/>
              </a:rPr>
              <a:t>	Метод не применим для </a:t>
            </a:r>
            <a:r>
              <a:rPr lang="ru-RU" sz="1600" dirty="0" err="1">
                <a:solidFill>
                  <a:schemeClr val="tx1"/>
                </a:solidFill>
                <a:latin typeface="Segoe UI" pitchFamily="34" charset="0"/>
                <a:ea typeface="Open Sans" panose="020B0606030504020204" pitchFamily="34" charset="0"/>
                <a:cs typeface="Segoe UI" pitchFamily="34" charset="0"/>
              </a:rPr>
              <a:t>полимеризующихся</a:t>
            </a:r>
            <a:r>
              <a:rPr lang="ru-RU" sz="1600" dirty="0">
                <a:solidFill>
                  <a:schemeClr val="tx1"/>
                </a:solidFill>
                <a:latin typeface="Segoe UI" pitchFamily="34" charset="0"/>
                <a:ea typeface="Open Sans" panose="020B0606030504020204" pitchFamily="34" charset="0"/>
                <a:cs typeface="Segoe UI" pitchFamily="34" charset="0"/>
              </a:rPr>
              <a:t>, </a:t>
            </a:r>
            <a:r>
              <a:rPr lang="ru-RU" sz="1600" dirty="0" err="1">
                <a:solidFill>
                  <a:schemeClr val="tx1"/>
                </a:solidFill>
                <a:latin typeface="Segoe UI" pitchFamily="34" charset="0"/>
                <a:ea typeface="Open Sans" panose="020B0606030504020204" pitchFamily="34" charset="0"/>
                <a:cs typeface="Segoe UI" pitchFamily="34" charset="0"/>
              </a:rPr>
              <a:t>гидролизующихся</a:t>
            </a:r>
            <a:r>
              <a:rPr lang="ru-RU" sz="1600" dirty="0">
                <a:solidFill>
                  <a:schemeClr val="tx1"/>
                </a:solidFill>
                <a:latin typeface="Segoe UI" pitchFamily="34" charset="0"/>
                <a:ea typeface="Open Sans" panose="020B0606030504020204" pitchFamily="34" charset="0"/>
                <a:cs typeface="Segoe UI" pitchFamily="34" charset="0"/>
              </a:rPr>
              <a:t> и быстро окисляющихся жидкостей.</a:t>
            </a:r>
          </a:p>
        </p:txBody>
      </p:sp>
      <p:pic>
        <p:nvPicPr>
          <p:cNvPr id="5" name="Picture 4" descr="C:\Users\ДЖИН\Desktop\галка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8442" y="4756010"/>
            <a:ext cx="657005" cy="627805"/>
          </a:xfrm>
          <a:prstGeom prst="rect">
            <a:avLst/>
          </a:prstGeom>
          <a:noFill/>
        </p:spPr>
      </p:pic>
      <p:pic>
        <p:nvPicPr>
          <p:cNvPr id="6" name="Picture 3" descr="C:\Users\ДЖИН\Desktop\запр2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261105" y="5459765"/>
            <a:ext cx="787241" cy="648825"/>
          </a:xfrm>
          <a:prstGeom prst="rect">
            <a:avLst/>
          </a:prstGeom>
          <a:noFill/>
        </p:spPr>
      </p:pic>
      <p:sp>
        <p:nvSpPr>
          <p:cNvPr id="10" name="Google Shape;2456;p265"/>
          <p:cNvSpPr/>
          <p:nvPr/>
        </p:nvSpPr>
        <p:spPr>
          <a:xfrm>
            <a:off x="600056" y="1364874"/>
            <a:ext cx="1944736" cy="36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5750" indent="-285750"/>
            <a:r>
              <a:rPr lang="ru-RU" sz="1600" b="1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Открытый тигель</a:t>
            </a:r>
            <a:endParaRPr sz="1600" b="1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17341" y="1375381"/>
            <a:ext cx="556021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Segoe UI" pitchFamily="34" charset="0"/>
                <a:cs typeface="Segoe UI" pitchFamily="34" charset="0"/>
              </a:rPr>
              <a:t>Испытывают 3 образца.</a:t>
            </a:r>
          </a:p>
          <a:p>
            <a:r>
              <a:rPr lang="ru-RU" sz="1800" dirty="0">
                <a:latin typeface="Segoe UI" pitchFamily="34" charset="0"/>
                <a:cs typeface="Segoe UI" pitchFamily="34" charset="0"/>
              </a:rPr>
              <a:t>После получения вспышки </a:t>
            </a:r>
            <a:r>
              <a:rPr lang="ru-RU" sz="1800" b="1" dirty="0">
                <a:latin typeface="Segoe UI" pitchFamily="34" charset="0"/>
                <a:cs typeface="Segoe UI" pitchFamily="34" charset="0"/>
              </a:rPr>
              <a:t>образец продолжают нагревать</a:t>
            </a:r>
            <a:r>
              <a:rPr lang="ru-RU" sz="1800" dirty="0">
                <a:latin typeface="Segoe UI" pitchFamily="34" charset="0"/>
                <a:cs typeface="Segoe UI" pitchFamily="34" charset="0"/>
              </a:rPr>
              <a:t> в том же режиме, что и при определении температуры вспышки. Испытание на воспламенение проводят через </a:t>
            </a:r>
            <a:r>
              <a:rPr lang="ru-RU" sz="1800" b="1" dirty="0">
                <a:latin typeface="Segoe UI" pitchFamily="34" charset="0"/>
                <a:cs typeface="Segoe UI" pitchFamily="34" charset="0"/>
              </a:rPr>
              <a:t>каждые 2°С </a:t>
            </a:r>
            <a:r>
              <a:rPr lang="ru-RU" sz="1800" dirty="0">
                <a:latin typeface="Segoe UI" pitchFamily="34" charset="0"/>
                <a:cs typeface="Segoe UI" pitchFamily="34" charset="0"/>
              </a:rPr>
              <a:t>повышения температуры.</a:t>
            </a:r>
          </a:p>
          <a:p>
            <a:endParaRPr lang="ru-RU" sz="1800" dirty="0">
              <a:latin typeface="Segoe UI" pitchFamily="34" charset="0"/>
              <a:cs typeface="Segoe UI" pitchFamily="34" charset="0"/>
            </a:endParaRPr>
          </a:p>
          <a:p>
            <a:r>
              <a:rPr lang="ru-RU" sz="1800" dirty="0">
                <a:latin typeface="Segoe UI" pitchFamily="34" charset="0"/>
                <a:cs typeface="Segoe UI" pitchFamily="34" charset="0"/>
              </a:rPr>
              <a:t>За температуру воспламенения принимают температуру испытания, при которой образующиеся над поверхностью жидкости пары воспламеняются от пламени газовой горелки и продолжают гореть </a:t>
            </a:r>
            <a:r>
              <a:rPr lang="ru-RU" sz="1800" b="1" dirty="0">
                <a:latin typeface="Segoe UI" pitchFamily="34" charset="0"/>
                <a:cs typeface="Segoe UI" pitchFamily="34" charset="0"/>
              </a:rPr>
              <a:t>не менее 5 с </a:t>
            </a:r>
            <a:r>
              <a:rPr lang="ru-RU" sz="1800" dirty="0">
                <a:latin typeface="Segoe UI" pitchFamily="34" charset="0"/>
                <a:cs typeface="Segoe UI" pitchFamily="34" charset="0"/>
              </a:rPr>
              <a:t>после его удаления.</a:t>
            </a:r>
          </a:p>
        </p:txBody>
      </p:sp>
      <p:pic>
        <p:nvPicPr>
          <p:cNvPr id="27545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27260" y="5864020"/>
            <a:ext cx="1934377" cy="305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43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5931" y="3945148"/>
            <a:ext cx="6425198" cy="690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44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82606" y="1932316"/>
            <a:ext cx="2451935" cy="1519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Google Shape;2456;p265"/>
          <p:cNvSpPr/>
          <p:nvPr/>
        </p:nvSpPr>
        <p:spPr>
          <a:xfrm>
            <a:off x="3909723" y="1543151"/>
            <a:ext cx="2353053" cy="389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5750" indent="-285750" algn="ctr"/>
            <a:r>
              <a:rPr lang="ru-RU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Металлический тигель</a:t>
            </a:r>
            <a:endParaRPr sz="16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995300" y="5497004"/>
            <a:ext cx="38443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Вносят поправку на атмосферное давление:</a:t>
            </a:r>
            <a:endParaRPr lang="ru-RU" sz="1400" dirty="0"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8" name="Picture 3" descr="http://3.bp.blogspot.com/-GQ72fEd2IAA/UuOcomKd_cI/AAAAAAAAm6w/_5EY98NA0O0/s1600/IMG_190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05072" y="1116000"/>
            <a:ext cx="8613004" cy="574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109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/>
          <a:srcRect l="22614" t="25769" r="10563" b="12844"/>
          <a:stretch>
            <a:fillRect/>
          </a:stretch>
        </p:blipFill>
        <p:spPr bwMode="auto">
          <a:xfrm>
            <a:off x="2537012" y="993178"/>
            <a:ext cx="3343865" cy="300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Google Shape;1888;p237"/>
          <p:cNvSpPr/>
          <p:nvPr/>
        </p:nvSpPr>
        <p:spPr>
          <a:xfrm>
            <a:off x="0" y="0"/>
            <a:ext cx="12192000" cy="9592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4" name="Google Shape;1705;p229">
            <a:extLst>
              <a:ext uri="{FF2B5EF4-FFF2-40B4-BE49-F238E27FC236}">
                <a16:creationId xmlns:a16="http://schemas.microsoft.com/office/drawing/2014/main" id="{C59ABC1D-0F2F-450C-9B43-D6618C0C7C50}"/>
              </a:ext>
            </a:extLst>
          </p:cNvPr>
          <p:cNvSpPr txBox="1"/>
          <p:nvPr/>
        </p:nvSpPr>
        <p:spPr>
          <a:xfrm>
            <a:off x="1577790" y="-157"/>
            <a:ext cx="9027459" cy="8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>
              <a:buSzPts val="1800"/>
            </a:pPr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Температура воспламенения твердых веществ и материалов</a:t>
            </a:r>
            <a:endParaRPr lang="ru-RU" sz="32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Google Shape;2456;p265"/>
          <p:cNvSpPr/>
          <p:nvPr/>
        </p:nvSpPr>
        <p:spPr>
          <a:xfrm>
            <a:off x="1372053" y="5012677"/>
            <a:ext cx="4795677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5750" indent="-285750"/>
            <a:r>
              <a:rPr lang="ru-RU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	Диапазон температур: от 25 </a:t>
            </a:r>
            <a:r>
              <a:rPr lang="ru-RU" sz="1600" baseline="300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о</a:t>
            </a:r>
            <a:r>
              <a:rPr lang="ru-RU" sz="16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С</a:t>
            </a:r>
            <a:r>
              <a:rPr lang="ru-RU" sz="1600" dirty="0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 до 600 </a:t>
            </a:r>
            <a:r>
              <a:rPr lang="ru-RU" sz="1600" baseline="300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о</a:t>
            </a:r>
            <a:r>
              <a:rPr lang="ru-RU" sz="16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С</a:t>
            </a:r>
            <a:r>
              <a:rPr lang="ru-RU" sz="1600" dirty="0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;</a:t>
            </a:r>
          </a:p>
          <a:p>
            <a:pPr marL="285750" indent="-285750"/>
            <a:endParaRPr lang="ru-RU" sz="1600" dirty="0">
              <a:solidFill>
                <a:schemeClr val="tx1"/>
              </a:solidFill>
              <a:latin typeface="Segoe UI" pitchFamily="34" charset="0"/>
              <a:ea typeface="Open Sans" panose="020B0606030504020204" pitchFamily="34" charset="0"/>
              <a:cs typeface="Segoe UI" pitchFamily="34" charset="0"/>
            </a:endParaRPr>
          </a:p>
          <a:p>
            <a:pPr marL="285750" indent="-285750"/>
            <a:endParaRPr lang="ru-RU" sz="1600" dirty="0">
              <a:solidFill>
                <a:schemeClr val="tx1"/>
              </a:solidFill>
              <a:latin typeface="Segoe UI" pitchFamily="34" charset="0"/>
              <a:ea typeface="Open Sans" panose="020B0606030504020204" pitchFamily="34" charset="0"/>
              <a:cs typeface="Segoe UI" pitchFamily="34" charset="0"/>
            </a:endParaRPr>
          </a:p>
          <a:p>
            <a:pPr marL="285750" indent="-285750"/>
            <a:r>
              <a:rPr lang="ru-RU" sz="1600" dirty="0">
                <a:solidFill>
                  <a:schemeClr val="tx1"/>
                </a:solidFill>
                <a:latin typeface="Segoe UI" pitchFamily="34" charset="0"/>
                <a:ea typeface="Open Sans" panose="020B0606030504020204" pitchFamily="34" charset="0"/>
                <a:cs typeface="Segoe UI" pitchFamily="34" charset="0"/>
              </a:rPr>
              <a:t>	Метод не применим для испытания металлических порошков.</a:t>
            </a:r>
          </a:p>
        </p:txBody>
      </p:sp>
      <p:pic>
        <p:nvPicPr>
          <p:cNvPr id="5" name="Picture 4" descr="C:\Users\ДЖИН\Desktop\галка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1852" y="4872555"/>
            <a:ext cx="657005" cy="627805"/>
          </a:xfrm>
          <a:prstGeom prst="rect">
            <a:avLst/>
          </a:prstGeom>
          <a:noFill/>
        </p:spPr>
      </p:pic>
      <p:pic>
        <p:nvPicPr>
          <p:cNvPr id="6" name="Picture 3" descr="C:\Users\ДЖИН\Desktop\запр2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924515" y="5692855"/>
            <a:ext cx="787241" cy="648825"/>
          </a:xfrm>
          <a:prstGeom prst="rect">
            <a:avLst/>
          </a:prstGeom>
          <a:noFill/>
        </p:spPr>
      </p:pic>
      <p:sp>
        <p:nvSpPr>
          <p:cNvPr id="10" name="Google Shape;2456;p265"/>
          <p:cNvSpPr/>
          <p:nvPr/>
        </p:nvSpPr>
        <p:spPr>
          <a:xfrm>
            <a:off x="5969933" y="2691651"/>
            <a:ext cx="1004608" cy="4908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5750" indent="-285750"/>
            <a:r>
              <a:rPr lang="ru-RU" sz="2800" b="1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ОТП</a:t>
            </a:r>
            <a:endParaRPr sz="2800" b="1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 l="6752" t="90203" r="2278"/>
          <a:stretch>
            <a:fillRect/>
          </a:stretch>
        </p:blipFill>
        <p:spPr bwMode="auto">
          <a:xfrm>
            <a:off x="62751" y="3980328"/>
            <a:ext cx="7313334" cy="770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/>
          <a:srcRect l="14374" t="1502" r="66405" b="77125"/>
          <a:stretch>
            <a:fillRect/>
          </a:stretch>
        </p:blipFill>
        <p:spPr bwMode="auto">
          <a:xfrm>
            <a:off x="564769" y="967935"/>
            <a:ext cx="977153" cy="106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8" name="Picture 4" descr="http://www.ipl-spb.ru/images/otp.jpg"/>
          <p:cNvPicPr>
            <a:picLocks noChangeAspect="1" noChangeArrowheads="1"/>
          </p:cNvPicPr>
          <p:nvPr/>
        </p:nvPicPr>
        <p:blipFill>
          <a:blip r:embed="rId6"/>
          <a:srcRect t="3414" b="4907"/>
          <a:stretch>
            <a:fillRect/>
          </a:stretch>
        </p:blipFill>
        <p:spPr bwMode="auto">
          <a:xfrm>
            <a:off x="7503454" y="1015072"/>
            <a:ext cx="3774140" cy="5724007"/>
          </a:xfrm>
          <a:prstGeom prst="rect">
            <a:avLst/>
          </a:prstGeom>
          <a:noFill/>
        </p:spPr>
      </p:pic>
      <p:pic>
        <p:nvPicPr>
          <p:cNvPr id="21" name="Picture 2" descr="https://ynich.ru/wp-content/uploads/2019/04/df6293ed882afdc80d2af09395a1e902.jpg"/>
          <p:cNvPicPr>
            <a:picLocks noChangeAspect="1" noChangeArrowheads="1"/>
          </p:cNvPicPr>
          <p:nvPr/>
        </p:nvPicPr>
        <p:blipFill>
          <a:blip r:embed="rId7"/>
          <a:srcRect l="5488" t="47251" r="59100" b="4551"/>
          <a:stretch>
            <a:fillRect/>
          </a:stretch>
        </p:blipFill>
        <p:spPr bwMode="auto">
          <a:xfrm>
            <a:off x="286869" y="2070837"/>
            <a:ext cx="1488140" cy="1359597"/>
          </a:xfrm>
          <a:prstGeom prst="rect">
            <a:avLst/>
          </a:prstGeom>
          <a:noFill/>
        </p:spPr>
      </p:pic>
      <p:cxnSp>
        <p:nvCxnSpPr>
          <p:cNvPr id="23" name="Прямая со стрелкой 22"/>
          <p:cNvCxnSpPr/>
          <p:nvPr/>
        </p:nvCxnSpPr>
        <p:spPr>
          <a:xfrm>
            <a:off x="1891550" y="2680438"/>
            <a:ext cx="0" cy="5400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 rot="16200000">
            <a:off x="1615275" y="2816548"/>
            <a:ext cx="10518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h = </a:t>
            </a:r>
            <a:r>
              <a:rPr lang="ru-RU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18 мм</a:t>
            </a:r>
            <a:endParaRPr lang="ru-RU" sz="1400" b="1" dirty="0">
              <a:latin typeface="Segoe UI" pitchFamily="34" charset="0"/>
              <a:cs typeface="Segoe UI" pitchFamily="34" charset="0"/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 rot="5400000">
            <a:off x="1047116" y="2822109"/>
            <a:ext cx="0" cy="14400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539510" y="3587513"/>
            <a:ext cx="10550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d = </a:t>
            </a:r>
            <a:r>
              <a:rPr lang="ru-RU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45 мм</a:t>
            </a:r>
            <a:endParaRPr lang="ru-RU" sz="1400" b="1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 rot="2797173">
            <a:off x="1239998" y="1493166"/>
            <a:ext cx="1692735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m</a:t>
            </a:r>
            <a:r>
              <a:rPr lang="ru-RU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 (образца)</a:t>
            </a:r>
            <a:r>
              <a:rPr lang="en-US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 = </a:t>
            </a:r>
            <a:r>
              <a:rPr lang="ru-RU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3 г</a:t>
            </a:r>
            <a:endParaRPr lang="ru-RU" sz="1400" b="1" dirty="0">
              <a:latin typeface="Segoe UI" pitchFamily="34" charset="0"/>
              <a:cs typeface="Segoe UI" pitchFamily="34" charset="0"/>
            </a:endParaRPr>
          </a:p>
        </p:txBody>
      </p:sp>
      <p:cxnSp>
        <p:nvCxnSpPr>
          <p:cNvPr id="35" name="Скругленная соединительная линия 34"/>
          <p:cNvCxnSpPr>
            <a:stCxn id="31" idx="2"/>
          </p:cNvCxnSpPr>
          <p:nvPr/>
        </p:nvCxnSpPr>
        <p:spPr>
          <a:xfrm rot="10800000" flipV="1">
            <a:off x="1165412" y="1752751"/>
            <a:ext cx="809106" cy="829083"/>
          </a:xfrm>
          <a:prstGeom prst="curvedConnector2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888;p237"/>
          <p:cNvSpPr/>
          <p:nvPr/>
        </p:nvSpPr>
        <p:spPr>
          <a:xfrm>
            <a:off x="0" y="0"/>
            <a:ext cx="12192000" cy="9592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4" name="Google Shape;1705;p229">
            <a:extLst>
              <a:ext uri="{FF2B5EF4-FFF2-40B4-BE49-F238E27FC236}">
                <a16:creationId xmlns:a16="http://schemas.microsoft.com/office/drawing/2014/main" id="{C59ABC1D-0F2F-450C-9B43-D6618C0C7C50}"/>
              </a:ext>
            </a:extLst>
          </p:cNvPr>
          <p:cNvSpPr txBox="1"/>
          <p:nvPr/>
        </p:nvSpPr>
        <p:spPr>
          <a:xfrm>
            <a:off x="1577790" y="-157"/>
            <a:ext cx="9027459" cy="8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>
              <a:buSzPts val="1800"/>
            </a:pPr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Температура воспламенения твердых веществ и материалов</a:t>
            </a:r>
            <a:endParaRPr lang="ru-RU" sz="32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 l="6752" t="90203" r="2278"/>
          <a:stretch>
            <a:fillRect/>
          </a:stretch>
        </p:blipFill>
        <p:spPr bwMode="auto">
          <a:xfrm>
            <a:off x="62751" y="3980328"/>
            <a:ext cx="7313334" cy="770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7413817" y="2216235"/>
            <a:ext cx="46885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Segoe UI" pitchFamily="34" charset="0"/>
                <a:cs typeface="Segoe UI" pitchFamily="34" charset="0"/>
              </a:rPr>
              <a:t>3.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 Извлекают из камеры держатель с контейнером. В контейнер помещают образец за время не более 15 с и вводят его в реакционную камеру. Электропривод газовой горелки включают в заданный режим работы. Периодичность подвода газовой горелки к образцу на расстояние (10±1) мм от его поверхности должна составлять (10±2) с. Наблюдают за образцом в рабочей камере с помощью зеркала.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52401" y="4714579"/>
            <a:ext cx="1192305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latin typeface="Segoe UI" pitchFamily="34" charset="0"/>
                <a:cs typeface="Segoe UI" pitchFamily="34" charset="0"/>
              </a:rPr>
              <a:t>4. 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Если при температуре испытания образец воспламенится, то испытание прекращают, горелку останавливают в положении "вне печи", контейнер с образцом извлекают из камеры. Отмечают в протоколе температуру воспламенения и следующее испытание проводят с новым образцом при меньшей температуре (например, на 50°С меньше). </a:t>
            </a:r>
          </a:p>
          <a:p>
            <a:r>
              <a:rPr lang="ru-RU" sz="1600" dirty="0">
                <a:latin typeface="Segoe UI" pitchFamily="34" charset="0"/>
                <a:cs typeface="Segoe UI" pitchFamily="34" charset="0"/>
              </a:rPr>
              <a:t>Если в течение 20 мин образец не воспламенится или ранее этого времени полностью прекратится </a:t>
            </a:r>
            <a:r>
              <a:rPr lang="ru-RU" sz="1600" dirty="0" err="1">
                <a:latin typeface="Segoe UI" pitchFamily="34" charset="0"/>
                <a:cs typeface="Segoe UI" pitchFamily="34" charset="0"/>
              </a:rPr>
              <a:t>дымовыделение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, то испытание прекращают и в протоколе отмечают отказ.</a:t>
            </a:r>
          </a:p>
          <a:p>
            <a:r>
              <a:rPr lang="ru-RU" sz="1600" b="1" dirty="0">
                <a:latin typeface="Segoe UI" pitchFamily="34" charset="0"/>
                <a:cs typeface="Segoe UI" pitchFamily="34" charset="0"/>
              </a:rPr>
              <a:t>5.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 Методом последовательных приближений, используя новые образцы и изменяя температуру испытания, определяют минимальную температуру образца, при которой за время выдержки в печи не более 20 мин образец воспламенится и будет гореть более 5 с после удаления горелки, а при температуре на 10°С меньше воспламенение отсутствует.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925671" y="987804"/>
            <a:ext cx="6096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latin typeface="Segoe UI" pitchFamily="34" charset="0"/>
                <a:cs typeface="Segoe UI" pitchFamily="34" charset="0"/>
              </a:rPr>
              <a:t>Готовят 10-15 образцов.</a:t>
            </a:r>
          </a:p>
          <a:p>
            <a:pPr lvl="0"/>
            <a:r>
              <a:rPr lang="ru-RU" sz="1600" b="1" dirty="0">
                <a:latin typeface="Segoe UI" pitchFamily="34" charset="0"/>
                <a:cs typeface="Segoe UI" pitchFamily="34" charset="0"/>
              </a:rPr>
              <a:t>1.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 Нагревают реакционную камеру до температуры начала разложения исследуемого вещества (материала) или до 300°С.</a:t>
            </a:r>
          </a:p>
          <a:p>
            <a:pPr lvl="0"/>
            <a:r>
              <a:rPr lang="ru-RU" sz="1600" b="1" dirty="0">
                <a:latin typeface="Segoe UI" pitchFamily="34" charset="0"/>
                <a:cs typeface="Segoe UI" pitchFamily="34" charset="0"/>
              </a:rPr>
              <a:t>2.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 Регулируя подачу газа и воздуха в горелку, формируют пламя газовой горелки в виде клина длиной (10±2) мм.</a:t>
            </a:r>
            <a:endParaRPr lang="ru-RU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/>
          <a:srcRect l="22614" t="25769" r="10563" b="12844"/>
          <a:stretch>
            <a:fillRect/>
          </a:stretch>
        </p:blipFill>
        <p:spPr bwMode="auto">
          <a:xfrm>
            <a:off x="2537012" y="993178"/>
            <a:ext cx="3343865" cy="300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Google Shape;2456;p265"/>
          <p:cNvSpPr/>
          <p:nvPr/>
        </p:nvSpPr>
        <p:spPr>
          <a:xfrm>
            <a:off x="5969933" y="2691651"/>
            <a:ext cx="1004608" cy="4908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5750" indent="-285750"/>
            <a:r>
              <a:rPr lang="ru-RU" sz="2800" b="1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ОТП</a:t>
            </a:r>
            <a:endParaRPr sz="2800" b="1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/>
          <a:srcRect l="6752" t="90203" r="2278"/>
          <a:stretch>
            <a:fillRect/>
          </a:stretch>
        </p:blipFill>
        <p:spPr bwMode="auto">
          <a:xfrm>
            <a:off x="62751" y="3980328"/>
            <a:ext cx="7313334" cy="770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/>
          <a:srcRect l="14374" t="1502" r="66405" b="77125"/>
          <a:stretch>
            <a:fillRect/>
          </a:stretch>
        </p:blipFill>
        <p:spPr bwMode="auto">
          <a:xfrm>
            <a:off x="564769" y="967935"/>
            <a:ext cx="977153" cy="106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 descr="https://ynich.ru/wp-content/uploads/2019/04/df6293ed882afdc80d2af09395a1e902.jpg"/>
          <p:cNvPicPr>
            <a:picLocks noChangeAspect="1" noChangeArrowheads="1"/>
          </p:cNvPicPr>
          <p:nvPr/>
        </p:nvPicPr>
        <p:blipFill>
          <a:blip r:embed="rId4"/>
          <a:srcRect l="5488" t="47251" r="59100" b="4551"/>
          <a:stretch>
            <a:fillRect/>
          </a:stretch>
        </p:blipFill>
        <p:spPr bwMode="auto">
          <a:xfrm>
            <a:off x="286869" y="2070837"/>
            <a:ext cx="1488140" cy="1359597"/>
          </a:xfrm>
          <a:prstGeom prst="rect">
            <a:avLst/>
          </a:prstGeom>
          <a:noFill/>
        </p:spPr>
      </p:pic>
      <p:cxnSp>
        <p:nvCxnSpPr>
          <p:cNvPr id="24" name="Прямая со стрелкой 23"/>
          <p:cNvCxnSpPr/>
          <p:nvPr/>
        </p:nvCxnSpPr>
        <p:spPr>
          <a:xfrm>
            <a:off x="1891550" y="2680438"/>
            <a:ext cx="0" cy="5400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 rot="16200000">
            <a:off x="1615275" y="2816548"/>
            <a:ext cx="10518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h = </a:t>
            </a:r>
            <a:r>
              <a:rPr lang="ru-RU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18 мм</a:t>
            </a:r>
            <a:endParaRPr lang="ru-RU" sz="1400" b="1" dirty="0">
              <a:latin typeface="Segoe UI" pitchFamily="34" charset="0"/>
              <a:cs typeface="Segoe UI" pitchFamily="34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rot="5400000">
            <a:off x="1047116" y="2822109"/>
            <a:ext cx="0" cy="14400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539510" y="3587513"/>
            <a:ext cx="10550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d = </a:t>
            </a:r>
            <a:r>
              <a:rPr lang="ru-RU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45 мм</a:t>
            </a:r>
            <a:endParaRPr lang="ru-RU" sz="1400" b="1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 rot="2797173">
            <a:off x="1239998" y="1493166"/>
            <a:ext cx="1692735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m</a:t>
            </a:r>
            <a:r>
              <a:rPr lang="ru-RU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 (образца)</a:t>
            </a:r>
            <a:r>
              <a:rPr lang="en-US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 = </a:t>
            </a:r>
            <a:r>
              <a:rPr lang="ru-RU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3 г</a:t>
            </a:r>
            <a:endParaRPr lang="ru-RU" sz="1400" b="1" dirty="0">
              <a:latin typeface="Segoe UI" pitchFamily="34" charset="0"/>
              <a:cs typeface="Segoe UI" pitchFamily="34" charset="0"/>
            </a:endParaRPr>
          </a:p>
        </p:txBody>
      </p:sp>
      <p:cxnSp>
        <p:nvCxnSpPr>
          <p:cNvPr id="29" name="Скругленная соединительная линия 34"/>
          <p:cNvCxnSpPr>
            <a:stCxn id="28" idx="2"/>
          </p:cNvCxnSpPr>
          <p:nvPr/>
        </p:nvCxnSpPr>
        <p:spPr>
          <a:xfrm rot="10800000" flipV="1">
            <a:off x="1165412" y="1752751"/>
            <a:ext cx="809106" cy="829083"/>
          </a:xfrm>
          <a:prstGeom prst="curvedConnector2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4734993" y="3506832"/>
            <a:ext cx="25266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3 воспламенения/3 отказа</a:t>
            </a:r>
            <a:endParaRPr lang="ru-RU" sz="1400" b="1" dirty="0">
              <a:latin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/>
          <a:srcRect l="22614" t="25769" r="10563" b="12844"/>
          <a:stretch>
            <a:fillRect/>
          </a:stretch>
        </p:blipFill>
        <p:spPr bwMode="auto">
          <a:xfrm>
            <a:off x="2537012" y="993178"/>
            <a:ext cx="3343865" cy="300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Google Shape;1888;p237"/>
          <p:cNvSpPr/>
          <p:nvPr/>
        </p:nvSpPr>
        <p:spPr>
          <a:xfrm>
            <a:off x="0" y="0"/>
            <a:ext cx="12192000" cy="9592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4" name="Google Shape;1705;p229">
            <a:extLst>
              <a:ext uri="{FF2B5EF4-FFF2-40B4-BE49-F238E27FC236}">
                <a16:creationId xmlns:a16="http://schemas.microsoft.com/office/drawing/2014/main" id="{C59ABC1D-0F2F-450C-9B43-D6618C0C7C50}"/>
              </a:ext>
            </a:extLst>
          </p:cNvPr>
          <p:cNvSpPr txBox="1"/>
          <p:nvPr/>
        </p:nvSpPr>
        <p:spPr>
          <a:xfrm>
            <a:off x="1480791" y="0"/>
            <a:ext cx="9230418" cy="8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>
              <a:buSzPts val="1800"/>
            </a:pPr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Температура самовоспламенения/тления твердых веществ и материалов</a:t>
            </a:r>
            <a:endParaRPr lang="ru-RU" sz="32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Google Shape;2456;p265"/>
          <p:cNvSpPr/>
          <p:nvPr/>
        </p:nvSpPr>
        <p:spPr>
          <a:xfrm>
            <a:off x="1372053" y="5012677"/>
            <a:ext cx="4795677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5750" indent="-285750"/>
            <a:r>
              <a:rPr lang="ru-RU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	Диапазон температур: от 25 </a:t>
            </a:r>
            <a:r>
              <a:rPr lang="ru-RU" sz="1600" baseline="300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о</a:t>
            </a:r>
            <a:r>
              <a:rPr lang="ru-RU" sz="16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С</a:t>
            </a:r>
            <a:r>
              <a:rPr lang="ru-RU" sz="1600" dirty="0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 до 600 </a:t>
            </a:r>
            <a:r>
              <a:rPr lang="ru-RU" sz="1600" baseline="300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о</a:t>
            </a:r>
            <a:r>
              <a:rPr lang="ru-RU" sz="1600" dirty="0" err="1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С</a:t>
            </a:r>
            <a:r>
              <a:rPr lang="ru-RU" sz="1600" dirty="0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;</a:t>
            </a:r>
          </a:p>
          <a:p>
            <a:pPr marL="285750" indent="-285750"/>
            <a:endParaRPr lang="ru-RU" sz="1600" dirty="0">
              <a:solidFill>
                <a:schemeClr val="tx1"/>
              </a:solidFill>
              <a:latin typeface="Segoe UI" pitchFamily="34" charset="0"/>
              <a:ea typeface="Open Sans" panose="020B0606030504020204" pitchFamily="34" charset="0"/>
              <a:cs typeface="Segoe UI" pitchFamily="34" charset="0"/>
            </a:endParaRPr>
          </a:p>
          <a:p>
            <a:pPr marL="285750" indent="-285750"/>
            <a:endParaRPr lang="ru-RU" sz="1600" dirty="0">
              <a:solidFill>
                <a:schemeClr val="tx1"/>
              </a:solidFill>
              <a:latin typeface="Segoe UI" pitchFamily="34" charset="0"/>
              <a:ea typeface="Open Sans" panose="020B0606030504020204" pitchFamily="34" charset="0"/>
              <a:cs typeface="Segoe UI" pitchFamily="34" charset="0"/>
            </a:endParaRPr>
          </a:p>
          <a:p>
            <a:pPr marL="285750" indent="-285750"/>
            <a:r>
              <a:rPr lang="ru-RU" sz="1600" dirty="0">
                <a:solidFill>
                  <a:schemeClr val="tx1"/>
                </a:solidFill>
                <a:latin typeface="Segoe UI" pitchFamily="34" charset="0"/>
                <a:ea typeface="Open Sans" panose="020B0606030504020204" pitchFamily="34" charset="0"/>
                <a:cs typeface="Segoe UI" pitchFamily="34" charset="0"/>
              </a:rPr>
              <a:t>	Метод не применим для испытания металлических порошков.</a:t>
            </a:r>
          </a:p>
        </p:txBody>
      </p:sp>
      <p:pic>
        <p:nvPicPr>
          <p:cNvPr id="5" name="Picture 4" descr="C:\Users\ДЖИН\Desktop\галка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1852" y="4872555"/>
            <a:ext cx="657005" cy="627805"/>
          </a:xfrm>
          <a:prstGeom prst="rect">
            <a:avLst/>
          </a:prstGeom>
          <a:noFill/>
        </p:spPr>
      </p:pic>
      <p:pic>
        <p:nvPicPr>
          <p:cNvPr id="6" name="Picture 3" descr="C:\Users\ДЖИН\Desktop\запр2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924515" y="5692855"/>
            <a:ext cx="787241" cy="648825"/>
          </a:xfrm>
          <a:prstGeom prst="rect">
            <a:avLst/>
          </a:prstGeom>
          <a:noFill/>
        </p:spPr>
      </p:pic>
      <p:sp>
        <p:nvSpPr>
          <p:cNvPr id="10" name="Google Shape;2456;p265"/>
          <p:cNvSpPr/>
          <p:nvPr/>
        </p:nvSpPr>
        <p:spPr>
          <a:xfrm>
            <a:off x="5969933" y="2691651"/>
            <a:ext cx="1004608" cy="4908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5750" indent="-285750"/>
            <a:r>
              <a:rPr lang="ru-RU" sz="2800" b="1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ОТП</a:t>
            </a:r>
            <a:endParaRPr sz="2800" b="1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 l="6752" t="90203" r="2278"/>
          <a:stretch>
            <a:fillRect/>
          </a:stretch>
        </p:blipFill>
        <p:spPr bwMode="auto">
          <a:xfrm>
            <a:off x="62751" y="3980328"/>
            <a:ext cx="7313334" cy="770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/>
          <a:srcRect l="14374" t="1502" r="66405" b="77125"/>
          <a:stretch>
            <a:fillRect/>
          </a:stretch>
        </p:blipFill>
        <p:spPr bwMode="auto">
          <a:xfrm>
            <a:off x="564769" y="967935"/>
            <a:ext cx="977153" cy="106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8" name="Picture 4" descr="http://www.ipl-spb.ru/images/otp.jpg"/>
          <p:cNvPicPr>
            <a:picLocks noChangeAspect="1" noChangeArrowheads="1"/>
          </p:cNvPicPr>
          <p:nvPr/>
        </p:nvPicPr>
        <p:blipFill>
          <a:blip r:embed="rId6"/>
          <a:srcRect t="3414" b="4907"/>
          <a:stretch>
            <a:fillRect/>
          </a:stretch>
        </p:blipFill>
        <p:spPr bwMode="auto">
          <a:xfrm>
            <a:off x="7503454" y="1015072"/>
            <a:ext cx="3774140" cy="5724007"/>
          </a:xfrm>
          <a:prstGeom prst="rect">
            <a:avLst/>
          </a:prstGeom>
          <a:noFill/>
        </p:spPr>
      </p:pic>
      <p:pic>
        <p:nvPicPr>
          <p:cNvPr id="21" name="Picture 2" descr="https://ynich.ru/wp-content/uploads/2019/04/df6293ed882afdc80d2af09395a1e902.jpg"/>
          <p:cNvPicPr>
            <a:picLocks noChangeAspect="1" noChangeArrowheads="1"/>
          </p:cNvPicPr>
          <p:nvPr/>
        </p:nvPicPr>
        <p:blipFill>
          <a:blip r:embed="rId7"/>
          <a:srcRect l="5488" t="47251" r="59100" b="4551"/>
          <a:stretch>
            <a:fillRect/>
          </a:stretch>
        </p:blipFill>
        <p:spPr bwMode="auto">
          <a:xfrm>
            <a:off x="286869" y="2070837"/>
            <a:ext cx="1488140" cy="1359597"/>
          </a:xfrm>
          <a:prstGeom prst="rect">
            <a:avLst/>
          </a:prstGeom>
          <a:noFill/>
        </p:spPr>
      </p:pic>
      <p:cxnSp>
        <p:nvCxnSpPr>
          <p:cNvPr id="23" name="Прямая со стрелкой 22"/>
          <p:cNvCxnSpPr/>
          <p:nvPr/>
        </p:nvCxnSpPr>
        <p:spPr>
          <a:xfrm>
            <a:off x="1891550" y="2680438"/>
            <a:ext cx="0" cy="5400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 rot="16200000">
            <a:off x="1615275" y="2816548"/>
            <a:ext cx="10518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h = </a:t>
            </a:r>
            <a:r>
              <a:rPr lang="ru-RU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18 мм</a:t>
            </a:r>
            <a:endParaRPr lang="ru-RU" sz="1400" b="1" dirty="0">
              <a:latin typeface="Segoe UI" pitchFamily="34" charset="0"/>
              <a:cs typeface="Segoe UI" pitchFamily="34" charset="0"/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 rot="5400000">
            <a:off x="1047116" y="2822109"/>
            <a:ext cx="0" cy="14400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539510" y="3587513"/>
            <a:ext cx="10550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d = </a:t>
            </a:r>
            <a:r>
              <a:rPr lang="ru-RU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45 мм</a:t>
            </a:r>
            <a:endParaRPr lang="ru-RU" sz="1400" b="1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 rot="2797173">
            <a:off x="1239998" y="1493166"/>
            <a:ext cx="1692735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m</a:t>
            </a:r>
            <a:r>
              <a:rPr lang="ru-RU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 (образца)</a:t>
            </a:r>
            <a:r>
              <a:rPr lang="en-US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 = </a:t>
            </a:r>
            <a:r>
              <a:rPr lang="ru-RU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3 г</a:t>
            </a:r>
            <a:endParaRPr lang="ru-RU" sz="1400" b="1" dirty="0">
              <a:latin typeface="Segoe UI" pitchFamily="34" charset="0"/>
              <a:cs typeface="Segoe UI" pitchFamily="34" charset="0"/>
            </a:endParaRPr>
          </a:p>
        </p:txBody>
      </p:sp>
      <p:cxnSp>
        <p:nvCxnSpPr>
          <p:cNvPr id="35" name="Скругленная соединительная линия 34"/>
          <p:cNvCxnSpPr>
            <a:stCxn id="31" idx="2"/>
          </p:cNvCxnSpPr>
          <p:nvPr/>
        </p:nvCxnSpPr>
        <p:spPr>
          <a:xfrm rot="10800000" flipV="1">
            <a:off x="1165412" y="1752751"/>
            <a:ext cx="809106" cy="829083"/>
          </a:xfrm>
          <a:prstGeom prst="curvedConnector2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888;p237"/>
          <p:cNvSpPr/>
          <p:nvPr/>
        </p:nvSpPr>
        <p:spPr>
          <a:xfrm>
            <a:off x="0" y="0"/>
            <a:ext cx="12192000" cy="9592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 l="6752" t="90203" r="2278"/>
          <a:stretch>
            <a:fillRect/>
          </a:stretch>
        </p:blipFill>
        <p:spPr bwMode="auto">
          <a:xfrm>
            <a:off x="62751" y="3980328"/>
            <a:ext cx="7313334" cy="770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7413817" y="2216235"/>
            <a:ext cx="468854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Segoe UI" pitchFamily="34" charset="0"/>
                <a:cs typeface="Segoe UI" pitchFamily="34" charset="0"/>
              </a:rPr>
              <a:t>3.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 Извлекают из камеры держатель с контейнером. В контейнер помещают образец за время не более 15 с и вводят его в реакционную камеру. Наблюдают за образцом в рабочей камере с помощью зеркала. </a:t>
            </a:r>
          </a:p>
          <a:p>
            <a:r>
              <a:rPr lang="ru-RU" sz="1600" b="1" dirty="0">
                <a:latin typeface="Segoe UI" pitchFamily="34" charset="0"/>
                <a:cs typeface="Segoe UI" pitchFamily="34" charset="0"/>
              </a:rPr>
              <a:t>4.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 Если при заданной температуре испытания наблюдается самовоспламенение, то следующее испытание проводят при меньшей температуре (например, на 50°С). </a:t>
            </a:r>
          </a:p>
          <a:p>
            <a:r>
              <a:rPr lang="ru-RU" sz="1600" dirty="0">
                <a:latin typeface="Segoe UI" pitchFamily="34" charset="0"/>
                <a:cs typeface="Segoe UI" pitchFamily="34" charset="0"/>
              </a:rPr>
              <a:t>Если в течение 20 мин или до момента полного прекращения </a:t>
            </a:r>
            <a:r>
              <a:rPr lang="ru-RU" sz="1600" dirty="0" err="1">
                <a:latin typeface="Segoe UI" pitchFamily="34" charset="0"/>
                <a:cs typeface="Segoe UI" pitchFamily="34" charset="0"/>
              </a:rPr>
              <a:t>дымовыделения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 самовоспламенение не наблюдается, испытание прекращают и в протоколе отмечают отказ.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68942" y="5628971"/>
            <a:ext cx="119230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Segoe UI" pitchFamily="34" charset="0"/>
                <a:cs typeface="Segoe UI" pitchFamily="34" charset="0"/>
              </a:rPr>
              <a:t>5.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 Методом последовательных приближений определяют минимальную температуру рабочей камеры, при которой образец самовоспламеняется и горит более 5 с, а при температуре на 10°С меньше - наблюдается отказ. 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925671" y="987804"/>
            <a:ext cx="6096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latin typeface="Segoe UI" pitchFamily="34" charset="0"/>
                <a:cs typeface="Segoe UI" pitchFamily="34" charset="0"/>
              </a:rPr>
              <a:t>Готовят 10-15 образцов.</a:t>
            </a:r>
          </a:p>
          <a:p>
            <a:r>
              <a:rPr lang="ru-RU" sz="1600" b="1" dirty="0">
                <a:latin typeface="Segoe UI" pitchFamily="34" charset="0"/>
                <a:cs typeface="Segoe UI" pitchFamily="34" charset="0"/>
              </a:rPr>
              <a:t>1.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 Нагревают рабочую камеру до температуры, превышающей на 200°С температуру начала разложения исследуемого вещества (материала), или до 500°С.  </a:t>
            </a:r>
          </a:p>
          <a:p>
            <a:r>
              <a:rPr lang="ru-RU" sz="1600" b="1" dirty="0">
                <a:solidFill>
                  <a:srgbClr val="FF0000"/>
                </a:solidFill>
                <a:latin typeface="Segoe UI" pitchFamily="34" charset="0"/>
                <a:cs typeface="Segoe UI" pitchFamily="34" charset="0"/>
              </a:rPr>
              <a:t>2.</a:t>
            </a:r>
            <a:r>
              <a:rPr lang="ru-RU" sz="1600" dirty="0">
                <a:solidFill>
                  <a:srgbClr val="FF0000"/>
                </a:solidFill>
                <a:latin typeface="Segoe UI" pitchFamily="34" charset="0"/>
                <a:cs typeface="Segoe UI" pitchFamily="34" charset="0"/>
              </a:rPr>
              <a:t> Горелку не используют!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/>
          <a:srcRect l="22614" t="25769" r="10563" b="12844"/>
          <a:stretch>
            <a:fillRect/>
          </a:stretch>
        </p:blipFill>
        <p:spPr bwMode="auto">
          <a:xfrm>
            <a:off x="2537012" y="993178"/>
            <a:ext cx="3343865" cy="300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Google Shape;2456;p265"/>
          <p:cNvSpPr/>
          <p:nvPr/>
        </p:nvSpPr>
        <p:spPr>
          <a:xfrm>
            <a:off x="5969933" y="2691651"/>
            <a:ext cx="1004608" cy="4908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5750" indent="-285750"/>
            <a:r>
              <a:rPr lang="ru-RU" sz="2800" b="1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ОТП</a:t>
            </a:r>
            <a:endParaRPr sz="2800" b="1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/>
          <a:srcRect l="6752" t="90203" r="2278"/>
          <a:stretch>
            <a:fillRect/>
          </a:stretch>
        </p:blipFill>
        <p:spPr bwMode="auto">
          <a:xfrm>
            <a:off x="62751" y="3980328"/>
            <a:ext cx="7313334" cy="770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/>
          <a:srcRect l="14374" t="1502" r="66405" b="77125"/>
          <a:stretch>
            <a:fillRect/>
          </a:stretch>
        </p:blipFill>
        <p:spPr bwMode="auto">
          <a:xfrm>
            <a:off x="564769" y="967935"/>
            <a:ext cx="977153" cy="106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 descr="https://ynich.ru/wp-content/uploads/2019/04/df6293ed882afdc80d2af09395a1e902.jpg"/>
          <p:cNvPicPr>
            <a:picLocks noChangeAspect="1" noChangeArrowheads="1"/>
          </p:cNvPicPr>
          <p:nvPr/>
        </p:nvPicPr>
        <p:blipFill>
          <a:blip r:embed="rId4"/>
          <a:srcRect l="5488" t="47251" r="59100" b="4551"/>
          <a:stretch>
            <a:fillRect/>
          </a:stretch>
        </p:blipFill>
        <p:spPr bwMode="auto">
          <a:xfrm>
            <a:off x="286869" y="2070837"/>
            <a:ext cx="1488140" cy="1359597"/>
          </a:xfrm>
          <a:prstGeom prst="rect">
            <a:avLst/>
          </a:prstGeom>
          <a:noFill/>
        </p:spPr>
      </p:pic>
      <p:cxnSp>
        <p:nvCxnSpPr>
          <p:cNvPr id="24" name="Прямая со стрелкой 23"/>
          <p:cNvCxnSpPr/>
          <p:nvPr/>
        </p:nvCxnSpPr>
        <p:spPr>
          <a:xfrm>
            <a:off x="1891550" y="2680438"/>
            <a:ext cx="0" cy="5400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 rot="16200000">
            <a:off x="1615275" y="2816548"/>
            <a:ext cx="10518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h = </a:t>
            </a:r>
            <a:r>
              <a:rPr lang="ru-RU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18 мм</a:t>
            </a:r>
            <a:endParaRPr lang="ru-RU" sz="1400" b="1" dirty="0">
              <a:latin typeface="Segoe UI" pitchFamily="34" charset="0"/>
              <a:cs typeface="Segoe UI" pitchFamily="34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rot="5400000">
            <a:off x="1047116" y="2822109"/>
            <a:ext cx="0" cy="14400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539510" y="3587513"/>
            <a:ext cx="10550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d = </a:t>
            </a:r>
            <a:r>
              <a:rPr lang="ru-RU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45 мм</a:t>
            </a:r>
            <a:endParaRPr lang="ru-RU" sz="1400" b="1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 rot="2797173">
            <a:off x="1239998" y="1493166"/>
            <a:ext cx="1692735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m</a:t>
            </a:r>
            <a:r>
              <a:rPr lang="ru-RU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 (образца)</a:t>
            </a:r>
            <a:r>
              <a:rPr lang="en-US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 = </a:t>
            </a:r>
            <a:r>
              <a:rPr lang="ru-RU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3 г</a:t>
            </a:r>
            <a:endParaRPr lang="ru-RU" sz="1400" b="1" dirty="0">
              <a:latin typeface="Segoe UI" pitchFamily="34" charset="0"/>
              <a:cs typeface="Segoe UI" pitchFamily="34" charset="0"/>
            </a:endParaRPr>
          </a:p>
        </p:txBody>
      </p:sp>
      <p:cxnSp>
        <p:nvCxnSpPr>
          <p:cNvPr id="29" name="Скругленная соединительная линия 34"/>
          <p:cNvCxnSpPr>
            <a:stCxn id="28" idx="2"/>
          </p:cNvCxnSpPr>
          <p:nvPr/>
        </p:nvCxnSpPr>
        <p:spPr>
          <a:xfrm rot="10800000" flipV="1">
            <a:off x="1165412" y="1752751"/>
            <a:ext cx="809106" cy="829083"/>
          </a:xfrm>
          <a:prstGeom prst="curvedConnector2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2735864" y="5030832"/>
            <a:ext cx="25266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3 воспламенения/3 отказа</a:t>
            </a:r>
            <a:endParaRPr lang="ru-RU" sz="1400" b="1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0" name="Google Shape;1705;p229">
            <a:extLst>
              <a:ext uri="{FF2B5EF4-FFF2-40B4-BE49-F238E27FC236}">
                <a16:creationId xmlns:a16="http://schemas.microsoft.com/office/drawing/2014/main" id="{B224D407-DB81-42A1-9398-AE0776A6035E}"/>
              </a:ext>
            </a:extLst>
          </p:cNvPr>
          <p:cNvSpPr txBox="1"/>
          <p:nvPr/>
        </p:nvSpPr>
        <p:spPr>
          <a:xfrm>
            <a:off x="1480791" y="0"/>
            <a:ext cx="9230418" cy="8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>
              <a:buSzPts val="1800"/>
            </a:pPr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Температура самовоспламенения/тления твердых веществ и материалов</a:t>
            </a:r>
            <a:endParaRPr lang="ru-RU" sz="32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888;p237"/>
          <p:cNvSpPr/>
          <p:nvPr/>
        </p:nvSpPr>
        <p:spPr>
          <a:xfrm>
            <a:off x="0" y="0"/>
            <a:ext cx="12192000" cy="9592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4" name="Google Shape;1705;p229">
            <a:extLst>
              <a:ext uri="{FF2B5EF4-FFF2-40B4-BE49-F238E27FC236}">
                <a16:creationId xmlns:a16="http://schemas.microsoft.com/office/drawing/2014/main" id="{C59ABC1D-0F2F-450C-9B43-D6618C0C7C50}"/>
              </a:ext>
            </a:extLst>
          </p:cNvPr>
          <p:cNvSpPr txBox="1"/>
          <p:nvPr/>
        </p:nvSpPr>
        <p:spPr>
          <a:xfrm>
            <a:off x="1577790" y="-157"/>
            <a:ext cx="9027459" cy="8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>
              <a:buSzPts val="1800"/>
            </a:pPr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Температура самовоспламенения твердых веществ и материалов</a:t>
            </a:r>
            <a:endParaRPr lang="ru-RU" sz="32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/>
          <a:srcRect l="6752" t="90203" r="2278"/>
          <a:stretch>
            <a:fillRect/>
          </a:stretch>
        </p:blipFill>
        <p:spPr bwMode="auto">
          <a:xfrm>
            <a:off x="62751" y="3980328"/>
            <a:ext cx="7313334" cy="770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7413817" y="2216235"/>
            <a:ext cx="468854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Segoe UI" pitchFamily="34" charset="0"/>
                <a:cs typeface="Segoe UI" pitchFamily="34" charset="0"/>
              </a:rPr>
              <a:t>3.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 Извлекают из камеры держатель с контейнером. В контейнер помещают образец за время не более 15 с и вводят его в реакционную камеру. Наблюдают за образцом в рабочей камере с помощью зеркала. </a:t>
            </a:r>
          </a:p>
          <a:p>
            <a:r>
              <a:rPr lang="ru-RU" sz="1600" b="1" dirty="0">
                <a:latin typeface="Segoe UI" pitchFamily="34" charset="0"/>
                <a:cs typeface="Segoe UI" pitchFamily="34" charset="0"/>
              </a:rPr>
              <a:t>4.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 Если при заданной температуре испытания наблюдается самовоспламенение, то следующее испытание проводят при меньшей температуре (например, на 50°С). </a:t>
            </a:r>
          </a:p>
          <a:p>
            <a:r>
              <a:rPr lang="ru-RU" sz="1600" dirty="0">
                <a:latin typeface="Segoe UI" pitchFamily="34" charset="0"/>
                <a:cs typeface="Segoe UI" pitchFamily="34" charset="0"/>
              </a:rPr>
              <a:t>Если в течение 20 мин или до момента полного прекращения </a:t>
            </a:r>
            <a:r>
              <a:rPr lang="ru-RU" sz="1600" dirty="0" err="1">
                <a:latin typeface="Segoe UI" pitchFamily="34" charset="0"/>
                <a:cs typeface="Segoe UI" pitchFamily="34" charset="0"/>
              </a:rPr>
              <a:t>дымовыделения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 самовоспламенение не наблюдается, испытание прекращают и в протоколе отмечают отказ.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68942" y="5628971"/>
            <a:ext cx="119230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Segoe UI" pitchFamily="34" charset="0"/>
                <a:cs typeface="Segoe UI" pitchFamily="34" charset="0"/>
              </a:rPr>
              <a:t>5.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 Методом последовательных приближений определяют минимальную температуру рабочей камеры, при которой образец самовоспламеняется и горит более 5 с, а при температуре на 10°С меньше - наблюдается отказ. 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925671" y="987804"/>
            <a:ext cx="6096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latin typeface="Segoe UI" pitchFamily="34" charset="0"/>
                <a:cs typeface="Segoe UI" pitchFamily="34" charset="0"/>
              </a:rPr>
              <a:t>Готовят 10-15 образцов.</a:t>
            </a:r>
          </a:p>
          <a:p>
            <a:r>
              <a:rPr lang="ru-RU" sz="1600" b="1" dirty="0">
                <a:latin typeface="Segoe UI" pitchFamily="34" charset="0"/>
                <a:cs typeface="Segoe UI" pitchFamily="34" charset="0"/>
              </a:rPr>
              <a:t>1.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 Нагревают рабочую камеру до температуры, превышающей на 200°С температуру начала разложения исследуемого вещества (материала), или до 500°С.  </a:t>
            </a:r>
          </a:p>
          <a:p>
            <a:r>
              <a:rPr lang="ru-RU" sz="1600" b="1" dirty="0">
                <a:solidFill>
                  <a:srgbClr val="FF0000"/>
                </a:solidFill>
                <a:latin typeface="Segoe UI" pitchFamily="34" charset="0"/>
                <a:cs typeface="Segoe UI" pitchFamily="34" charset="0"/>
              </a:rPr>
              <a:t>2.</a:t>
            </a:r>
            <a:r>
              <a:rPr lang="ru-RU" sz="1600" dirty="0">
                <a:solidFill>
                  <a:srgbClr val="FF0000"/>
                </a:solidFill>
                <a:latin typeface="Segoe UI" pitchFamily="34" charset="0"/>
                <a:cs typeface="Segoe UI" pitchFamily="34" charset="0"/>
              </a:rPr>
              <a:t> Горелку не используют!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/>
          <a:srcRect l="22614" t="25769" r="10563" b="12844"/>
          <a:stretch>
            <a:fillRect/>
          </a:stretch>
        </p:blipFill>
        <p:spPr bwMode="auto">
          <a:xfrm>
            <a:off x="2537012" y="993178"/>
            <a:ext cx="3343865" cy="300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Google Shape;2456;p265"/>
          <p:cNvSpPr/>
          <p:nvPr/>
        </p:nvSpPr>
        <p:spPr>
          <a:xfrm>
            <a:off x="5969933" y="2691651"/>
            <a:ext cx="1004608" cy="4908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5750" indent="-285750"/>
            <a:r>
              <a:rPr lang="ru-RU" sz="2800" b="1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ОТП</a:t>
            </a:r>
            <a:endParaRPr sz="2800" b="1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/>
          <a:srcRect l="6752" t="90203" r="2278"/>
          <a:stretch>
            <a:fillRect/>
          </a:stretch>
        </p:blipFill>
        <p:spPr bwMode="auto">
          <a:xfrm>
            <a:off x="62751" y="3980328"/>
            <a:ext cx="7313334" cy="770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/>
          <a:srcRect l="14374" t="1502" r="66405" b="77125"/>
          <a:stretch>
            <a:fillRect/>
          </a:stretch>
        </p:blipFill>
        <p:spPr bwMode="auto">
          <a:xfrm>
            <a:off x="564769" y="967935"/>
            <a:ext cx="977153" cy="106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 descr="https://ynich.ru/wp-content/uploads/2019/04/df6293ed882afdc80d2af09395a1e902.jpg"/>
          <p:cNvPicPr>
            <a:picLocks noChangeAspect="1" noChangeArrowheads="1"/>
          </p:cNvPicPr>
          <p:nvPr/>
        </p:nvPicPr>
        <p:blipFill>
          <a:blip r:embed="rId6"/>
          <a:srcRect l="5488" t="47251" r="59100" b="4551"/>
          <a:stretch>
            <a:fillRect/>
          </a:stretch>
        </p:blipFill>
        <p:spPr bwMode="auto">
          <a:xfrm>
            <a:off x="286869" y="2070837"/>
            <a:ext cx="1488140" cy="1359597"/>
          </a:xfrm>
          <a:prstGeom prst="rect">
            <a:avLst/>
          </a:prstGeom>
          <a:noFill/>
        </p:spPr>
      </p:pic>
      <p:cxnSp>
        <p:nvCxnSpPr>
          <p:cNvPr id="24" name="Прямая со стрелкой 23"/>
          <p:cNvCxnSpPr/>
          <p:nvPr/>
        </p:nvCxnSpPr>
        <p:spPr>
          <a:xfrm>
            <a:off x="1891550" y="2680438"/>
            <a:ext cx="0" cy="5400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 rot="16200000">
            <a:off x="1615275" y="2816548"/>
            <a:ext cx="10518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h = </a:t>
            </a:r>
            <a:r>
              <a:rPr lang="ru-RU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18 мм</a:t>
            </a:r>
            <a:endParaRPr lang="ru-RU" sz="1400" b="1" dirty="0">
              <a:latin typeface="Segoe UI" pitchFamily="34" charset="0"/>
              <a:cs typeface="Segoe UI" pitchFamily="34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rot="5400000">
            <a:off x="1047116" y="2822109"/>
            <a:ext cx="0" cy="14400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539510" y="3587513"/>
            <a:ext cx="10550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d = </a:t>
            </a:r>
            <a:r>
              <a:rPr lang="ru-RU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45 мм</a:t>
            </a:r>
            <a:endParaRPr lang="ru-RU" sz="1400" b="1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 rot="2797173">
            <a:off x="1239998" y="1493166"/>
            <a:ext cx="1692735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m</a:t>
            </a:r>
            <a:r>
              <a:rPr lang="ru-RU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 (образца)</a:t>
            </a:r>
            <a:r>
              <a:rPr lang="en-US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 = </a:t>
            </a:r>
            <a:r>
              <a:rPr lang="ru-RU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3 г</a:t>
            </a:r>
            <a:endParaRPr lang="ru-RU" sz="1400" b="1" dirty="0">
              <a:latin typeface="Segoe UI" pitchFamily="34" charset="0"/>
              <a:cs typeface="Segoe UI" pitchFamily="34" charset="0"/>
            </a:endParaRPr>
          </a:p>
        </p:txBody>
      </p:sp>
      <p:cxnSp>
        <p:nvCxnSpPr>
          <p:cNvPr id="29" name="Скругленная соединительная линия 34"/>
          <p:cNvCxnSpPr>
            <a:stCxn id="28" idx="2"/>
          </p:cNvCxnSpPr>
          <p:nvPr/>
        </p:nvCxnSpPr>
        <p:spPr>
          <a:xfrm rot="10800000" flipV="1">
            <a:off x="1165412" y="1752751"/>
            <a:ext cx="809106" cy="829083"/>
          </a:xfrm>
          <a:prstGeom prst="curvedConnector2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2735864" y="5030832"/>
            <a:ext cx="25266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3 воспламенения/3 отказа</a:t>
            </a:r>
            <a:endParaRPr lang="ru-RU" sz="1400" b="1" dirty="0"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2" name="ТСБ ОТП">
            <a:hlinkClick r:id="" action="ppaction://media"/>
            <a:extLst>
              <a:ext uri="{FF2B5EF4-FFF2-40B4-BE49-F238E27FC236}">
                <a16:creationId xmlns:a16="http://schemas.microsoft.com/office/drawing/2014/main" id="{49B010C0-AFD5-4FEB-AC7A-DA49D46B4E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2024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3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888;p237"/>
          <p:cNvSpPr/>
          <p:nvPr/>
        </p:nvSpPr>
        <p:spPr>
          <a:xfrm>
            <a:off x="0" y="0"/>
            <a:ext cx="12192000" cy="9592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4" name="Google Shape;1705;p229">
            <a:extLst>
              <a:ext uri="{FF2B5EF4-FFF2-40B4-BE49-F238E27FC236}">
                <a16:creationId xmlns:a16="http://schemas.microsoft.com/office/drawing/2014/main" id="{C59ABC1D-0F2F-450C-9B43-D6618C0C7C50}"/>
              </a:ext>
            </a:extLst>
          </p:cNvPr>
          <p:cNvSpPr txBox="1"/>
          <p:nvPr/>
        </p:nvSpPr>
        <p:spPr>
          <a:xfrm>
            <a:off x="1577790" y="-157"/>
            <a:ext cx="9027459" cy="8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>
              <a:buSzPts val="1800"/>
            </a:pPr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Нижний концентрационный предел распространения пламени (НКПР)</a:t>
            </a:r>
            <a:endParaRPr lang="ru-RU" sz="32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Google Shape;2456;p265"/>
          <p:cNvSpPr/>
          <p:nvPr/>
        </p:nvSpPr>
        <p:spPr>
          <a:xfrm>
            <a:off x="1372053" y="5012677"/>
            <a:ext cx="2590347" cy="418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5750" indent="-285750"/>
            <a:r>
              <a:rPr lang="ru-RU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	Давление до 1 МПа</a:t>
            </a:r>
            <a:r>
              <a:rPr lang="ru-RU" sz="1600" dirty="0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;</a:t>
            </a:r>
          </a:p>
        </p:txBody>
      </p:sp>
      <p:pic>
        <p:nvPicPr>
          <p:cNvPr id="5" name="Picture 4" descr="C:\Users\ДЖИН\Desktop\галка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1852" y="4872555"/>
            <a:ext cx="657005" cy="627805"/>
          </a:xfrm>
          <a:prstGeom prst="rect">
            <a:avLst/>
          </a:prstGeom>
          <a:noFill/>
        </p:spPr>
      </p:pic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4922" y="1027018"/>
            <a:ext cx="5737972" cy="3785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0" name="Picture 4" descr="https://historich.ru/kurs-lekcij-dlya-specialenostej-bezopasnoste-truda-i-jiznedeya/18457_html_1adbeffe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4546797" y="2849952"/>
            <a:ext cx="4614309" cy="1209367"/>
          </a:xfrm>
          <a:prstGeom prst="rect">
            <a:avLst/>
          </a:prstGeom>
          <a:noFill/>
        </p:spPr>
      </p:pic>
      <p:cxnSp>
        <p:nvCxnSpPr>
          <p:cNvPr id="22" name="Прямая со стрелкой 21"/>
          <p:cNvCxnSpPr/>
          <p:nvPr/>
        </p:nvCxnSpPr>
        <p:spPr>
          <a:xfrm flipH="1">
            <a:off x="7637929" y="1246094"/>
            <a:ext cx="0" cy="3765176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 rot="16200000">
            <a:off x="7453790" y="3193065"/>
            <a:ext cx="11544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h = </a:t>
            </a:r>
            <a:r>
              <a:rPr lang="ru-RU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450 мм</a:t>
            </a:r>
            <a:endParaRPr lang="ru-RU" sz="1400" b="1" dirty="0">
              <a:latin typeface="Segoe UI" pitchFamily="34" charset="0"/>
              <a:cs typeface="Segoe UI" pitchFamily="34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flipH="1">
            <a:off x="6194602" y="5908786"/>
            <a:ext cx="987186" cy="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6115546" y="5963154"/>
            <a:ext cx="11576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d = </a:t>
            </a:r>
            <a:r>
              <a:rPr lang="ru-RU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105 мм</a:t>
            </a:r>
            <a:endParaRPr lang="ru-RU" sz="1400" b="1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229601" y="1102578"/>
            <a:ext cx="384585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Segoe UI" pitchFamily="34" charset="0"/>
                <a:cs typeface="Segoe UI" pitchFamily="34" charset="0"/>
              </a:rPr>
              <a:t>При испытании используют образцы с размерами частиц менее 50 мкм для металлов и менее 100 мкм - для других веществ.</a:t>
            </a:r>
          </a:p>
          <a:p>
            <a:endParaRPr lang="ru-RU" sz="1600" dirty="0">
              <a:latin typeface="Segoe UI" pitchFamily="34" charset="0"/>
              <a:cs typeface="Segoe UI" pitchFamily="34" charset="0"/>
            </a:endParaRPr>
          </a:p>
          <a:p>
            <a:r>
              <a:rPr lang="ru-RU" sz="1600" dirty="0">
                <a:latin typeface="Segoe UI" pitchFamily="34" charset="0"/>
                <a:cs typeface="Segoe UI" pitchFamily="34" charset="0"/>
              </a:rPr>
              <a:t>Взвешивают образец исследуемого вещества с погрешностью не более 0,01 г и помещают его в </a:t>
            </a:r>
            <a:r>
              <a:rPr lang="ru-RU" sz="1600" dirty="0" err="1">
                <a:latin typeface="Segoe UI" pitchFamily="34" charset="0"/>
                <a:cs typeface="Segoe UI" pitchFamily="34" charset="0"/>
              </a:rPr>
              <a:t>форкамеру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.</a:t>
            </a:r>
          </a:p>
          <a:p>
            <a:endParaRPr lang="ru-RU" sz="1600" dirty="0">
              <a:latin typeface="Segoe UI" pitchFamily="34" charset="0"/>
              <a:cs typeface="Segoe UI" pitchFamily="34" charset="0"/>
            </a:endParaRPr>
          </a:p>
          <a:p>
            <a:r>
              <a:rPr lang="ru-RU" sz="1600" dirty="0">
                <a:latin typeface="Segoe UI" pitchFamily="34" charset="0"/>
                <a:cs typeface="Segoe UI" pitchFamily="34" charset="0"/>
              </a:rPr>
              <a:t>Включают источник зажигания и по выходу последнего на режим распыляют образец, фиксируя при этом наличие и распространение пламени в сосуде. После распыления образца определяют массу оставшегося в </a:t>
            </a:r>
            <a:r>
              <a:rPr lang="ru-RU" sz="1600" dirty="0" err="1">
                <a:latin typeface="Segoe UI" pitchFamily="34" charset="0"/>
                <a:cs typeface="Segoe UI" pitchFamily="34" charset="0"/>
              </a:rPr>
              <a:t>форкамере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600" dirty="0" err="1">
                <a:latin typeface="Segoe UI" pitchFamily="34" charset="0"/>
                <a:cs typeface="Segoe UI" pitchFamily="34" charset="0"/>
              </a:rPr>
              <a:t>нераспыленного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 вещества.</a:t>
            </a:r>
          </a:p>
          <a:p>
            <a:endParaRPr lang="ru-RU" sz="1600" dirty="0">
              <a:latin typeface="Segoe UI" pitchFamily="34" charset="0"/>
              <a:cs typeface="Segoe UI" pitchFamily="34" charset="0"/>
            </a:endParaRPr>
          </a:p>
          <a:p>
            <a:r>
              <a:rPr lang="ru-RU" sz="1600" dirty="0">
                <a:latin typeface="Segoe UI" pitchFamily="34" charset="0"/>
                <a:cs typeface="Segoe UI" pitchFamily="34" charset="0"/>
              </a:rPr>
              <a:t>Повторяют испытания с различными по массе образцами исследуемого вещества.</a:t>
            </a:r>
          </a:p>
        </p:txBody>
      </p:sp>
      <p:cxnSp>
        <p:nvCxnSpPr>
          <p:cNvPr id="3" name="Соединитель: изогнутый 2">
            <a:extLst>
              <a:ext uri="{FF2B5EF4-FFF2-40B4-BE49-F238E27FC236}">
                <a16:creationId xmlns:a16="http://schemas.microsoft.com/office/drawing/2014/main" id="{E49A6524-5488-4A57-8FDA-2C72AC3E113B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5582261" y="4681511"/>
            <a:ext cx="900834" cy="504946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A4C342B-BF2E-4495-93D1-B29E9FCDD841}"/>
              </a:ext>
            </a:extLst>
          </p:cNvPr>
          <p:cNvSpPr/>
          <p:nvPr/>
        </p:nvSpPr>
        <p:spPr>
          <a:xfrm>
            <a:off x="4346025" y="5032568"/>
            <a:ext cx="1236236" cy="307777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ru-RU" sz="1400" b="1" dirty="0">
                <a:solidFill>
                  <a:prstClr val="black"/>
                </a:solidFill>
                <a:latin typeface="Segoe UI" panose="020B0502040204020203" pitchFamily="34" charset="0"/>
                <a:cs typeface="Segoe UI" pitchFamily="34" charset="0"/>
              </a:rPr>
              <a:t>1050 ± 50 ℃</a:t>
            </a:r>
            <a:endParaRPr lang="ru-RU" sz="1400" b="1" dirty="0">
              <a:latin typeface="Segoe UI" panose="020B0502040204020203" pitchFamily="34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888;p237"/>
          <p:cNvSpPr/>
          <p:nvPr/>
        </p:nvSpPr>
        <p:spPr>
          <a:xfrm>
            <a:off x="0" y="0"/>
            <a:ext cx="12192000" cy="9592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4" name="Google Shape;1705;p229">
            <a:extLst>
              <a:ext uri="{FF2B5EF4-FFF2-40B4-BE49-F238E27FC236}">
                <a16:creationId xmlns:a16="http://schemas.microsoft.com/office/drawing/2014/main" id="{C59ABC1D-0F2F-450C-9B43-D6618C0C7C50}"/>
              </a:ext>
            </a:extLst>
          </p:cNvPr>
          <p:cNvSpPr txBox="1"/>
          <p:nvPr/>
        </p:nvSpPr>
        <p:spPr>
          <a:xfrm>
            <a:off x="1577790" y="-157"/>
            <a:ext cx="9027459" cy="8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>
              <a:buSzPts val="1800"/>
            </a:pPr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Нижний концентрационный предел распространения пламени (НКПР)</a:t>
            </a:r>
            <a:endParaRPr lang="ru-RU" sz="32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Google Shape;2456;p265"/>
          <p:cNvSpPr/>
          <p:nvPr/>
        </p:nvSpPr>
        <p:spPr>
          <a:xfrm>
            <a:off x="1372053" y="5012677"/>
            <a:ext cx="2590347" cy="418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5750" indent="-285750"/>
            <a:r>
              <a:rPr lang="ru-RU" sz="1600" dirty="0"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	Давление до 1 МПа</a:t>
            </a:r>
            <a:r>
              <a:rPr lang="ru-RU" sz="1600" dirty="0">
                <a:solidFill>
                  <a:schemeClr val="tx1"/>
                </a:solidFill>
                <a:latin typeface="Segoe UI" pitchFamily="34" charset="0"/>
                <a:ea typeface="Times New Roman" pitchFamily="18" charset="0"/>
                <a:cs typeface="Segoe UI" pitchFamily="34" charset="0"/>
              </a:rPr>
              <a:t>;</a:t>
            </a:r>
          </a:p>
        </p:txBody>
      </p:sp>
      <p:pic>
        <p:nvPicPr>
          <p:cNvPr id="5" name="Picture 4" descr="C:\Users\ДЖИН\Desktop\галка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1852" y="4872555"/>
            <a:ext cx="657005" cy="627805"/>
          </a:xfrm>
          <a:prstGeom prst="rect">
            <a:avLst/>
          </a:prstGeom>
          <a:noFill/>
        </p:spPr>
      </p:pic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4922" y="1027018"/>
            <a:ext cx="5737972" cy="3785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0" name="Picture 4" descr="https://historich.ru/kurs-lekcij-dlya-specialenostej-bezopasnoste-truda-i-jiznedeya/18457_html_1adbeffe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4546797" y="2849952"/>
            <a:ext cx="4614309" cy="1209367"/>
          </a:xfrm>
          <a:prstGeom prst="rect">
            <a:avLst/>
          </a:prstGeom>
          <a:noFill/>
        </p:spPr>
      </p:pic>
      <p:cxnSp>
        <p:nvCxnSpPr>
          <p:cNvPr id="22" name="Прямая со стрелкой 21"/>
          <p:cNvCxnSpPr/>
          <p:nvPr/>
        </p:nvCxnSpPr>
        <p:spPr>
          <a:xfrm flipH="1">
            <a:off x="7637929" y="1246094"/>
            <a:ext cx="0" cy="3765176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 rot="16200000">
            <a:off x="7453790" y="3193065"/>
            <a:ext cx="11544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h = </a:t>
            </a:r>
            <a:r>
              <a:rPr lang="ru-RU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450 мм</a:t>
            </a:r>
            <a:endParaRPr lang="ru-RU" sz="1400" b="1" dirty="0">
              <a:latin typeface="Segoe UI" pitchFamily="34" charset="0"/>
              <a:cs typeface="Segoe UI" pitchFamily="34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flipH="1">
            <a:off x="6194602" y="5908786"/>
            <a:ext cx="987186" cy="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6115546" y="5963154"/>
            <a:ext cx="11576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d = </a:t>
            </a:r>
            <a:r>
              <a:rPr lang="ru-RU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105 мм</a:t>
            </a:r>
            <a:endParaRPr lang="ru-RU" sz="1400" b="1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613649" y="1366937"/>
            <a:ext cx="29443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НКПР/ВКПР 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для газов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– среднеарифметическое значение 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6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 ближайших концентраций:</a:t>
            </a:r>
          </a:p>
        </p:txBody>
      </p:sp>
      <p:cxnSp>
        <p:nvCxnSpPr>
          <p:cNvPr id="3" name="Соединитель: изогнутый 2">
            <a:extLst>
              <a:ext uri="{FF2B5EF4-FFF2-40B4-BE49-F238E27FC236}">
                <a16:creationId xmlns:a16="http://schemas.microsoft.com/office/drawing/2014/main" id="{E49A6524-5488-4A57-8FDA-2C72AC3E113B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5582261" y="4681511"/>
            <a:ext cx="900834" cy="504946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A4C342B-BF2E-4495-93D1-B29E9FCDD841}"/>
              </a:ext>
            </a:extLst>
          </p:cNvPr>
          <p:cNvSpPr/>
          <p:nvPr/>
        </p:nvSpPr>
        <p:spPr>
          <a:xfrm>
            <a:off x="4346025" y="5032568"/>
            <a:ext cx="1236236" cy="307777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ru-RU" sz="1400" b="1" dirty="0">
                <a:solidFill>
                  <a:prstClr val="black"/>
                </a:solidFill>
                <a:latin typeface="Segoe UI" panose="020B0502040204020203" pitchFamily="34" charset="0"/>
                <a:cs typeface="Segoe UI" pitchFamily="34" charset="0"/>
              </a:rPr>
              <a:t>1050 ± 50 ℃</a:t>
            </a:r>
            <a:endParaRPr lang="ru-RU" sz="1400" b="1" dirty="0">
              <a:latin typeface="Segoe UI" panose="020B0502040204020203" pitchFamily="34" charset="0"/>
              <a:cs typeface="Segoe UI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3A34721-8380-403A-8875-3AF711C836CD}"/>
              </a:ext>
            </a:extLst>
          </p:cNvPr>
          <p:cNvSpPr/>
          <p:nvPr/>
        </p:nvSpPr>
        <p:spPr>
          <a:xfrm>
            <a:off x="9445753" y="2426500"/>
            <a:ext cx="1280158" cy="1077218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+++</a:t>
            </a:r>
          </a:p>
          <a:p>
            <a:pPr algn="ctr"/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- - -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7A3AA71-41EE-40AF-B078-CEFB8F471197}"/>
              </a:ext>
            </a:extLst>
          </p:cNvPr>
          <p:cNvSpPr/>
          <p:nvPr/>
        </p:nvSpPr>
        <p:spPr>
          <a:xfrm>
            <a:off x="8613649" y="3805461"/>
            <a:ext cx="29443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НКПР 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для пылей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– концентрация, которой соответствует давление взрыва 50 кПа: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669B5FD-4D36-4058-98EB-F06D445ED308}"/>
              </a:ext>
            </a:extLst>
          </p:cNvPr>
          <p:cNvSpPr/>
          <p:nvPr/>
        </p:nvSpPr>
        <p:spPr>
          <a:xfrm>
            <a:off x="8199397" y="4931912"/>
            <a:ext cx="3772870" cy="400110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∆P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=50 кПа =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&gt; c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(НКПР, мг/м</a:t>
            </a:r>
            <a:r>
              <a:rPr lang="ru-RU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3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)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44A04C0-4AAE-4ED8-8915-F527F74A6EFA}"/>
              </a:ext>
            </a:extLst>
          </p:cNvPr>
          <p:cNvSpPr/>
          <p:nvPr/>
        </p:nvSpPr>
        <p:spPr>
          <a:xfrm>
            <a:off x="7940242" y="5332022"/>
            <a:ext cx="42409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Segoe UI" pitchFamily="34" charset="0"/>
                <a:cs typeface="Segoe UI" pitchFamily="34" charset="0"/>
              </a:rPr>
              <a:t>Если в процессе испытаний пылевоздушных смесей максимальное давление взрыва не превышает 50 кПа, то исследуемое вещество можно отнести к взрывобезопасным только при условии, что оно является трудногорючим или негорючим по результатам определения группы горючести. Для горючих веществ в таком случае рекомендуется провести испытания в крупномасштабной взрывной камере вместимостью не менее 20 дм</a:t>
            </a:r>
            <a:r>
              <a:rPr lang="ru-RU" sz="1000" baseline="30000" dirty="0">
                <a:latin typeface="Segoe UI" pitchFamily="34" charset="0"/>
                <a:cs typeface="Segoe UI" pitchFamily="34" charset="0"/>
              </a:rPr>
              <a:t>3</a:t>
            </a:r>
            <a:r>
              <a:rPr lang="ru-RU" sz="1000" dirty="0">
                <a:latin typeface="Segoe UI" pitchFamily="34" charset="0"/>
                <a:cs typeface="Segoe UI" pitchFamily="34" charset="0"/>
              </a:rPr>
              <a:t> с использованием источника зажигания большей энергии и мощности (например, пиротехнического с запасом химической энергии не менее 10 кДж).</a:t>
            </a:r>
          </a:p>
        </p:txBody>
      </p:sp>
    </p:spTree>
    <p:extLst>
      <p:ext uri="{BB962C8B-B14F-4D97-AF65-F5344CB8AC3E}">
        <p14:creationId xmlns:p14="http://schemas.microsoft.com/office/powerpoint/2010/main" val="166886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888;p237"/>
          <p:cNvSpPr/>
          <p:nvPr/>
        </p:nvSpPr>
        <p:spPr>
          <a:xfrm>
            <a:off x="0" y="0"/>
            <a:ext cx="12192000" cy="9592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4" name="Google Shape;1705;p229">
            <a:extLst>
              <a:ext uri="{FF2B5EF4-FFF2-40B4-BE49-F238E27FC236}">
                <a16:creationId xmlns:a16="http://schemas.microsoft.com/office/drawing/2014/main" id="{C59ABC1D-0F2F-450C-9B43-D6618C0C7C50}"/>
              </a:ext>
            </a:extLst>
          </p:cNvPr>
          <p:cNvSpPr txBox="1"/>
          <p:nvPr/>
        </p:nvSpPr>
        <p:spPr>
          <a:xfrm>
            <a:off x="1577790" y="-157"/>
            <a:ext cx="9027459" cy="8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>
              <a:buSzPts val="1800"/>
            </a:pPr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Нижний концентрационный предел распространения пламени (НКПР)</a:t>
            </a:r>
            <a:endParaRPr lang="ru-RU" sz="32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6980" name="Picture 4" descr="https://historich.ru/kurs-lekcij-dlya-specialenostej-bezopasnoste-truda-i-jiznedeya/18457_html_1adbeffe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4546797" y="2849952"/>
            <a:ext cx="4614309" cy="1209367"/>
          </a:xfrm>
          <a:prstGeom prst="rect">
            <a:avLst/>
          </a:prstGeom>
          <a:noFill/>
        </p:spPr>
      </p:pic>
      <p:cxnSp>
        <p:nvCxnSpPr>
          <p:cNvPr id="22" name="Прямая со стрелкой 21"/>
          <p:cNvCxnSpPr/>
          <p:nvPr/>
        </p:nvCxnSpPr>
        <p:spPr>
          <a:xfrm flipH="1">
            <a:off x="7637929" y="1246094"/>
            <a:ext cx="0" cy="3765176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 rot="16200000">
            <a:off x="7453790" y="3193065"/>
            <a:ext cx="11544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h = </a:t>
            </a:r>
            <a:r>
              <a:rPr lang="ru-RU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450 мм</a:t>
            </a:r>
            <a:endParaRPr lang="ru-RU" sz="1400" b="1" dirty="0">
              <a:latin typeface="Segoe UI" pitchFamily="34" charset="0"/>
              <a:cs typeface="Segoe UI" pitchFamily="34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flipH="1">
            <a:off x="6194602" y="5908786"/>
            <a:ext cx="987186" cy="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6115546" y="5963154"/>
            <a:ext cx="11576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d = </a:t>
            </a:r>
            <a:r>
              <a:rPr lang="ru-RU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105 мм</a:t>
            </a:r>
            <a:endParaRPr lang="ru-RU" sz="1400" b="1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613649" y="1366937"/>
            <a:ext cx="29443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НКПР/ВКПР 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для газов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– среднеарифметическое значение 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6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 ближайших концентраций: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3A34721-8380-403A-8875-3AF711C836CD}"/>
              </a:ext>
            </a:extLst>
          </p:cNvPr>
          <p:cNvSpPr/>
          <p:nvPr/>
        </p:nvSpPr>
        <p:spPr>
          <a:xfrm>
            <a:off x="9445753" y="2426500"/>
            <a:ext cx="1280158" cy="1077218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+++</a:t>
            </a:r>
          </a:p>
          <a:p>
            <a:pPr algn="ctr"/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- - -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7A3AA71-41EE-40AF-B078-CEFB8F471197}"/>
              </a:ext>
            </a:extLst>
          </p:cNvPr>
          <p:cNvSpPr/>
          <p:nvPr/>
        </p:nvSpPr>
        <p:spPr>
          <a:xfrm>
            <a:off x="8613649" y="3805461"/>
            <a:ext cx="29443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НКПР 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для пылей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– концентрация, которой соответствует давление взрыва 50 кПа: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669B5FD-4D36-4058-98EB-F06D445ED308}"/>
              </a:ext>
            </a:extLst>
          </p:cNvPr>
          <p:cNvSpPr/>
          <p:nvPr/>
        </p:nvSpPr>
        <p:spPr>
          <a:xfrm>
            <a:off x="8199397" y="4931912"/>
            <a:ext cx="3772870" cy="400110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∆P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=50 кПа =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&gt; c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(НКПР, мг/м</a:t>
            </a:r>
            <a:r>
              <a:rPr lang="ru-RU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3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)</a:t>
            </a:r>
          </a:p>
        </p:txBody>
      </p:sp>
      <p:pic>
        <p:nvPicPr>
          <p:cNvPr id="19" name="Picture 2" descr="https://cf2.ppt-online.org/files2/slide/b/bjo74e9YtkFCLx1XaOAIVGJhmg5SKufUdNn3r0/slide-47.jpg">
            <a:extLst>
              <a:ext uri="{FF2B5EF4-FFF2-40B4-BE49-F238E27FC236}">
                <a16:creationId xmlns:a16="http://schemas.microsoft.com/office/drawing/2014/main" id="{FDFB3B43-6D32-4837-95B9-215E299421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54007" t="28818" r="4862" b="13868"/>
          <a:stretch/>
        </p:blipFill>
        <p:spPr bwMode="auto">
          <a:xfrm>
            <a:off x="446008" y="1147481"/>
            <a:ext cx="4971156" cy="51885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98247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888;p237"/>
          <p:cNvSpPr/>
          <p:nvPr/>
        </p:nvSpPr>
        <p:spPr>
          <a:xfrm>
            <a:off x="0" y="0"/>
            <a:ext cx="12192000" cy="9592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4" name="Google Shape;1705;p229">
            <a:extLst>
              <a:ext uri="{FF2B5EF4-FFF2-40B4-BE49-F238E27FC236}">
                <a16:creationId xmlns:a16="http://schemas.microsoft.com/office/drawing/2014/main" id="{C59ABC1D-0F2F-450C-9B43-D6618C0C7C50}"/>
              </a:ext>
            </a:extLst>
          </p:cNvPr>
          <p:cNvSpPr txBox="1"/>
          <p:nvPr/>
        </p:nvSpPr>
        <p:spPr>
          <a:xfrm>
            <a:off x="1577790" y="-157"/>
            <a:ext cx="9027459" cy="8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>
              <a:buSzPts val="1800"/>
            </a:pPr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Нижний концентрационный предел распространения пламени (НКПР)</a:t>
            </a:r>
            <a:endParaRPr lang="ru-RU" sz="32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4922" y="1027018"/>
            <a:ext cx="5737972" cy="3785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0" name="Picture 4" descr="https://historich.ru/kurs-lekcij-dlya-specialenostej-bezopasnoste-truda-i-jiznedeya/18457_html_1adbeffe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200000">
            <a:off x="4546797" y="2849952"/>
            <a:ext cx="4614309" cy="1209367"/>
          </a:xfrm>
          <a:prstGeom prst="rect">
            <a:avLst/>
          </a:prstGeom>
          <a:noFill/>
        </p:spPr>
      </p:pic>
      <p:cxnSp>
        <p:nvCxnSpPr>
          <p:cNvPr id="22" name="Прямая со стрелкой 21"/>
          <p:cNvCxnSpPr/>
          <p:nvPr/>
        </p:nvCxnSpPr>
        <p:spPr>
          <a:xfrm flipH="1">
            <a:off x="7637929" y="1246094"/>
            <a:ext cx="0" cy="3765176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 rot="16200000">
            <a:off x="7453790" y="3193065"/>
            <a:ext cx="11544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h = </a:t>
            </a:r>
            <a:r>
              <a:rPr lang="ru-RU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450 мм</a:t>
            </a:r>
            <a:endParaRPr lang="ru-RU" sz="1400" b="1" dirty="0">
              <a:latin typeface="Segoe UI" pitchFamily="34" charset="0"/>
              <a:cs typeface="Segoe UI" pitchFamily="34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flipH="1">
            <a:off x="6194602" y="5908786"/>
            <a:ext cx="987186" cy="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6115546" y="5963154"/>
            <a:ext cx="11576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d = </a:t>
            </a:r>
            <a:r>
              <a:rPr lang="ru-RU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105 мм</a:t>
            </a:r>
            <a:endParaRPr lang="ru-RU" sz="1400" b="1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229601" y="1102578"/>
            <a:ext cx="384585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Segoe UI" pitchFamily="34" charset="0"/>
                <a:cs typeface="Segoe UI" pitchFamily="34" charset="0"/>
              </a:rPr>
              <a:t>При испытании используют образцы с размерами частиц менее 50 мкм для металлов и менее 100 мкм - для других веществ.</a:t>
            </a:r>
          </a:p>
          <a:p>
            <a:endParaRPr lang="ru-RU" sz="1600" dirty="0">
              <a:latin typeface="Segoe UI" pitchFamily="34" charset="0"/>
              <a:cs typeface="Segoe UI" pitchFamily="34" charset="0"/>
            </a:endParaRPr>
          </a:p>
          <a:p>
            <a:r>
              <a:rPr lang="ru-RU" sz="1600" dirty="0">
                <a:latin typeface="Segoe UI" pitchFamily="34" charset="0"/>
                <a:cs typeface="Segoe UI" pitchFamily="34" charset="0"/>
              </a:rPr>
              <a:t>Взвешивают образец исследуемого вещества с погрешностью не более 0,01 г и помещают его в </a:t>
            </a:r>
            <a:r>
              <a:rPr lang="ru-RU" sz="1600" dirty="0" err="1">
                <a:latin typeface="Segoe UI" pitchFamily="34" charset="0"/>
                <a:cs typeface="Segoe UI" pitchFamily="34" charset="0"/>
              </a:rPr>
              <a:t>форкамеру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.</a:t>
            </a:r>
          </a:p>
          <a:p>
            <a:endParaRPr lang="ru-RU" sz="1600" dirty="0">
              <a:latin typeface="Segoe UI" pitchFamily="34" charset="0"/>
              <a:cs typeface="Segoe UI" pitchFamily="34" charset="0"/>
            </a:endParaRPr>
          </a:p>
          <a:p>
            <a:r>
              <a:rPr lang="ru-RU" sz="1600" dirty="0">
                <a:latin typeface="Segoe UI" pitchFamily="34" charset="0"/>
                <a:cs typeface="Segoe UI" pitchFamily="34" charset="0"/>
              </a:rPr>
              <a:t>Включают источник зажигания и по выходу последнего на режим распыляют образец, фиксируя при этом наличие и распространение пламени в сосуде. После распыления образца определяют массу оставшегося в </a:t>
            </a:r>
            <a:r>
              <a:rPr lang="ru-RU" sz="1600" dirty="0" err="1">
                <a:latin typeface="Segoe UI" pitchFamily="34" charset="0"/>
                <a:cs typeface="Segoe UI" pitchFamily="34" charset="0"/>
              </a:rPr>
              <a:t>форкамере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600" dirty="0" err="1">
                <a:latin typeface="Segoe UI" pitchFamily="34" charset="0"/>
                <a:cs typeface="Segoe UI" pitchFamily="34" charset="0"/>
              </a:rPr>
              <a:t>нераспыленного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 вещества.</a:t>
            </a:r>
          </a:p>
          <a:p>
            <a:endParaRPr lang="ru-RU" sz="1600" dirty="0">
              <a:latin typeface="Segoe UI" pitchFamily="34" charset="0"/>
              <a:cs typeface="Segoe UI" pitchFamily="34" charset="0"/>
            </a:endParaRPr>
          </a:p>
          <a:p>
            <a:r>
              <a:rPr lang="ru-RU" sz="1600" dirty="0">
                <a:latin typeface="Segoe UI" pitchFamily="34" charset="0"/>
                <a:cs typeface="Segoe UI" pitchFamily="34" charset="0"/>
              </a:rPr>
              <a:t>Повторяют испытания с различными по массе образцами исследуемого вещества.</a:t>
            </a:r>
          </a:p>
        </p:txBody>
      </p:sp>
      <p:pic>
        <p:nvPicPr>
          <p:cNvPr id="2" name="Инженерный химико-технологический факультет.mp4 - Медиапроигрыватель VLC 2021-12-01 23-09-39">
            <a:hlinkClick r:id="" action="ppaction://media"/>
            <a:extLst>
              <a:ext uri="{FF2B5EF4-FFF2-40B4-BE49-F238E27FC236}">
                <a16:creationId xmlns:a16="http://schemas.microsoft.com/office/drawing/2014/main" id="{E6D7F16B-CB01-4B8E-8881-AEED0BE804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4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888;p237"/>
          <p:cNvSpPr/>
          <p:nvPr/>
        </p:nvSpPr>
        <p:spPr>
          <a:xfrm>
            <a:off x="0" y="0"/>
            <a:ext cx="12192000" cy="95025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742" name="Google Shape;1742;p231"/>
          <p:cNvSpPr/>
          <p:nvPr/>
        </p:nvSpPr>
        <p:spPr>
          <a:xfrm>
            <a:off x="4523540" y="1262774"/>
            <a:ext cx="3138649" cy="48018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186262" indent="-186262" algn="ctr">
              <a:buClr>
                <a:schemeClr val="dk1"/>
              </a:buClr>
              <a:buSzPts val="1400"/>
            </a:pPr>
            <a:r>
              <a:rPr lang="ru-RU" sz="18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Технологические среды</a:t>
            </a:r>
            <a:endParaRPr lang="ru-RU" sz="24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14" name="Google Shape;1705;p229">
            <a:extLst>
              <a:ext uri="{FF2B5EF4-FFF2-40B4-BE49-F238E27FC236}">
                <a16:creationId xmlns:a16="http://schemas.microsoft.com/office/drawing/2014/main" id="{C59ABC1D-0F2F-450C-9B43-D6618C0C7C50}"/>
              </a:ext>
            </a:extLst>
          </p:cNvPr>
          <p:cNvSpPr txBox="1"/>
          <p:nvPr/>
        </p:nvSpPr>
        <p:spPr>
          <a:xfrm>
            <a:off x="3298866" y="131439"/>
            <a:ext cx="5587999" cy="8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>
              <a:buSzPts val="1800"/>
            </a:pPr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Технологические среды</a:t>
            </a:r>
            <a:endParaRPr lang="ru-RU" sz="32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" name="Google Shape;2456;p265">
            <a:extLst>
              <a:ext uri="{FF2B5EF4-FFF2-40B4-BE49-F238E27FC236}">
                <a16:creationId xmlns:a16="http://schemas.microsoft.com/office/drawing/2014/main" id="{4E38F33A-ED9F-4114-B499-44197FBC73FD}"/>
              </a:ext>
            </a:extLst>
          </p:cNvPr>
          <p:cNvSpPr/>
          <p:nvPr/>
        </p:nvSpPr>
        <p:spPr>
          <a:xfrm>
            <a:off x="328194" y="1989630"/>
            <a:ext cx="11535612" cy="4077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индивидуальные химические вещества в чистом виде и в виде технического продукта, отвечающего соответствующим требованиям стандарта или техническим условиям;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смеси индивидуальных химических веществ, выпускаемые в соответствии со стандартом или техническими условиями;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природные и искусственные материалы, отвечающие требованиям соответствующих стандартов или технических условий;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технологические полупродукты и продукты производства, которые выделяются в виде самостоятельных фракций и накапливаются в количествах, создающих пожарную опасность.</a:t>
            </a:r>
          </a:p>
        </p:txBody>
      </p:sp>
    </p:spTree>
    <p:extLst>
      <p:ext uri="{BB962C8B-B14F-4D97-AF65-F5344CB8AC3E}">
        <p14:creationId xmlns:p14="http://schemas.microsoft.com/office/powerpoint/2010/main" val="1785417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9550" y="482600"/>
            <a:ext cx="11744325" cy="5984875"/>
          </a:xfrm>
        </p:spPr>
        <p:txBody>
          <a:bodyPr/>
          <a:lstStyle/>
          <a:p>
            <a:pPr marL="608013" indent="20638">
              <a:buNone/>
            </a:pPr>
            <a:r>
              <a:rPr lang="ru-RU" dirty="0">
                <a:latin typeface="Segoe UI" pitchFamily="34" charset="0"/>
                <a:cs typeface="Segoe UI" pitchFamily="34" charset="0"/>
              </a:rPr>
              <a:t>Промышленные пыли по степени </a:t>
            </a:r>
            <a:r>
              <a:rPr lang="ru-RU" dirty="0" err="1">
                <a:latin typeface="Segoe UI" pitchFamily="34" charset="0"/>
                <a:cs typeface="Segoe UI" pitchFamily="34" charset="0"/>
              </a:rPr>
              <a:t>пожаро</a:t>
            </a:r>
            <a:r>
              <a:rPr lang="ru-RU" dirty="0">
                <a:latin typeface="Segoe UI" pitchFamily="34" charset="0"/>
                <a:cs typeface="Segoe UI" pitchFamily="34" charset="0"/>
              </a:rPr>
              <a:t>- и взрывоопасности классифицируются с учетом их свойств в осевшем и взвешенном состоянии. В соответствии с этим все промышленные пыли подразделены на четыре класса.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Segoe UI" pitchFamily="34" charset="0"/>
                <a:cs typeface="Segoe UI" pitchFamily="34" charset="0"/>
              </a:rPr>
              <a:t>I класс ‑ наиболее взрывоопасные пыли с нижним концентрационным пределом распространения пламени (воспламенения) 15 г/м3 и ниже.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Segoe UI" pitchFamily="34" charset="0"/>
                <a:cs typeface="Segoe UI" pitchFamily="34" charset="0"/>
              </a:rPr>
              <a:t>II класс ‑ взрывоопасные пыли с нижним концентрационным</a:t>
            </a:r>
            <a:r>
              <a:rPr lang="en-US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dirty="0">
                <a:latin typeface="Segoe UI" pitchFamily="34" charset="0"/>
                <a:cs typeface="Segoe UI" pitchFamily="34" charset="0"/>
              </a:rPr>
              <a:t>пределом  распространения пламени (воспламенения) от 16 до 65 г/м3.</a:t>
            </a:r>
          </a:p>
          <a:p>
            <a:pPr>
              <a:buFont typeface="Wingdings" pitchFamily="2" charset="2"/>
              <a:buChar char="v"/>
            </a:pPr>
            <a:r>
              <a:rPr lang="ru-RU" dirty="0" err="1">
                <a:latin typeface="Segoe UI" pitchFamily="34" charset="0"/>
                <a:cs typeface="Segoe UI" pitchFamily="34" charset="0"/>
              </a:rPr>
              <a:t>Ill</a:t>
            </a:r>
            <a:r>
              <a:rPr lang="ru-RU" dirty="0">
                <a:latin typeface="Segoe UI" pitchFamily="34" charset="0"/>
                <a:cs typeface="Segoe UI" pitchFamily="34" charset="0"/>
              </a:rPr>
              <a:t> класс ‑ наиболее пожароопасные пыли с температурой самовоспламенения в осевшем состоянии не выше 250 °С.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Segoe UI" pitchFamily="34" charset="0"/>
                <a:cs typeface="Segoe UI" pitchFamily="34" charset="0"/>
              </a:rPr>
              <a:t>IV класс ‑ пожароопасные пыли с температурой самовоспламенения осевшем состоянии выше 250 ° С.</a:t>
            </a:r>
          </a:p>
          <a:p>
            <a:pPr marL="608013" indent="20638">
              <a:buNone/>
            </a:pPr>
            <a:r>
              <a:rPr lang="ru-RU" dirty="0">
                <a:latin typeface="Segoe UI" pitchFamily="34" charset="0"/>
                <a:cs typeface="Segoe UI" pitchFamily="34" charset="0"/>
              </a:rPr>
              <a:t>Пыли с нижним концентрационным пределом распространения пламени (воспламенения) выше</a:t>
            </a:r>
            <a:endParaRPr lang="en-US" dirty="0">
              <a:latin typeface="Segoe UI" pitchFamily="34" charset="0"/>
              <a:cs typeface="Segoe UI" pitchFamily="34" charset="0"/>
            </a:endParaRPr>
          </a:p>
          <a:p>
            <a:pPr marL="608013" indent="20638">
              <a:buNone/>
            </a:pPr>
            <a:r>
              <a:rPr lang="ru-RU" dirty="0">
                <a:latin typeface="Segoe UI" pitchFamily="34" charset="0"/>
                <a:cs typeface="Segoe UI" pitchFamily="34" charset="0"/>
              </a:rPr>
              <a:t>65 г/м3 относятся к III и IV классам.</a:t>
            </a:r>
            <a:endParaRPr lang="en-US" dirty="0">
              <a:latin typeface="Segoe UI" pitchFamily="34" charset="0"/>
              <a:cs typeface="Segoe UI" pitchFamily="34" charset="0"/>
            </a:endParaRPr>
          </a:p>
          <a:p>
            <a:pPr marL="608013" indent="20638">
              <a:buNone/>
            </a:pPr>
            <a:endParaRPr lang="en-US" dirty="0">
              <a:latin typeface="Segoe UI" pitchFamily="34" charset="0"/>
              <a:cs typeface="Segoe UI" pitchFamily="34" charset="0"/>
            </a:endParaRPr>
          </a:p>
          <a:p>
            <a:pPr marL="608013" indent="20638">
              <a:buNone/>
            </a:pPr>
            <a:r>
              <a:rPr lang="ru-RU" dirty="0">
                <a:latin typeface="Segoe UI" pitchFamily="34" charset="0"/>
                <a:cs typeface="Segoe UI" pitchFamily="34" charset="0"/>
              </a:rPr>
              <a:t>Для пылей, находящихся в осевшем состоянии, определяют следующие показатели: температура воспламенения, температура самовоспламенения, температура самонагревания, температура тления, температурные условия теплового самовозгорания, способность гореть и взрываться при взаимодействии с водой, кислородом воздуха и другими веществами.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2" descr="C:\Documents and Settings\КецальКоатль\Рабочий стол\НКПР-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400" y="476250"/>
            <a:ext cx="11379200" cy="5810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>
          <a:xfrm>
            <a:off x="295275" y="47625"/>
            <a:ext cx="11563350" cy="533400"/>
          </a:xfrm>
        </p:spPr>
        <p:txBody>
          <a:bodyPr/>
          <a:lstStyle/>
          <a:p>
            <a:pPr algn="ctr" eaLnBrk="1" hangingPunct="1"/>
            <a:r>
              <a:rPr lang="ru-RU" sz="2000" b="1" dirty="0"/>
              <a:t>Определение влияния элементов </a:t>
            </a:r>
            <a:r>
              <a:rPr lang="en-US" sz="2000" b="1" dirty="0"/>
              <a:t>O </a:t>
            </a:r>
            <a:r>
              <a:rPr lang="ru-RU" sz="2000" b="1" dirty="0"/>
              <a:t>и </a:t>
            </a:r>
            <a:r>
              <a:rPr lang="en-US" sz="2000" b="1" dirty="0"/>
              <a:t>N </a:t>
            </a:r>
            <a:r>
              <a:rPr lang="ru-RU" sz="2000" b="1" dirty="0"/>
              <a:t>в структуре вещества на величину НКПР</a:t>
            </a:r>
            <a:endParaRPr lang="ru-RU" sz="3800" dirty="0"/>
          </a:p>
        </p:txBody>
      </p:sp>
      <p:sp>
        <p:nvSpPr>
          <p:cNvPr id="21509" name="Прямоугольник 9"/>
          <p:cNvSpPr>
            <a:spLocks noChangeArrowheads="1"/>
          </p:cNvSpPr>
          <p:nvPr/>
        </p:nvSpPr>
        <p:spPr bwMode="auto">
          <a:xfrm>
            <a:off x="266700" y="6219825"/>
            <a:ext cx="11706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Зависимость НКПР от массового содержания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N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и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O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в веществе с общей формулой </a:t>
            </a: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</a:t>
            </a:r>
            <a:r>
              <a:rPr kumimoji="0" lang="ru-RU" sz="1600" b="0" i="0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a</a:t>
            </a: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H</a:t>
            </a:r>
            <a:r>
              <a:rPr kumimoji="0" lang="ru-RU" sz="1600" b="0" i="0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</a:t>
            </a: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O</a:t>
            </a:r>
            <a:r>
              <a:rPr kumimoji="0" lang="ru-RU" sz="1600" b="0" i="0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</a:t>
            </a: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N</a:t>
            </a:r>
            <a:r>
              <a:rPr kumimoji="0" lang="ru-RU" sz="1600" b="0" i="0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d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Точки построены по данным НКПР 117 органических соединений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320800" y="1676400"/>
          <a:ext cx="3454400" cy="1280160"/>
        </p:xfrm>
        <a:graphic>
          <a:graphicData uri="http://schemas.openxmlformats.org/drawingml/2006/table">
            <a:tbl>
              <a:tblPr/>
              <a:tblGrid>
                <a:gridCol w="345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9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Исследованные соединения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N-метил-п-анизидин, C</a:t>
                      </a:r>
                      <a:r>
                        <a:rPr kumimoji="0" lang="ru-RU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8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H</a:t>
                      </a:r>
                      <a:r>
                        <a:rPr kumimoji="0" lang="ru-RU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11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ОN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SimSun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Ноопепт, C</a:t>
                      </a:r>
                      <a:r>
                        <a:rPr kumimoji="0" lang="ru-RU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17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H</a:t>
                      </a:r>
                      <a:r>
                        <a:rPr kumimoji="0" lang="ru-RU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22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О</a:t>
                      </a:r>
                      <a:r>
                        <a:rPr kumimoji="0" lang="ru-RU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4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N</a:t>
                      </a:r>
                      <a:r>
                        <a:rPr kumimoji="0" lang="ru-RU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2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SimSun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п-нитроанизол, C</a:t>
                      </a:r>
                      <a:r>
                        <a:rPr kumimoji="0" lang="ru-RU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7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H</a:t>
                      </a:r>
                      <a:r>
                        <a:rPr kumimoji="0" lang="ru-RU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7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О</a:t>
                      </a:r>
                      <a:r>
                        <a:rPr kumimoji="0" lang="ru-RU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N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SimSun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п-динитрозобензол,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ru-RU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ru-RU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ru-RU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НДФД, C</a:t>
                      </a:r>
                      <a:r>
                        <a:rPr kumimoji="0" lang="ru-RU" sz="1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ru-RU" sz="1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ru-RU" sz="1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ru-RU" sz="1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cover dir="r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888;p237"/>
          <p:cNvSpPr/>
          <p:nvPr/>
        </p:nvSpPr>
        <p:spPr>
          <a:xfrm>
            <a:off x="0" y="0"/>
            <a:ext cx="12192000" cy="9592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4" name="Google Shape;1705;p229">
            <a:extLst>
              <a:ext uri="{FF2B5EF4-FFF2-40B4-BE49-F238E27FC236}">
                <a16:creationId xmlns:a16="http://schemas.microsoft.com/office/drawing/2014/main" id="{C59ABC1D-0F2F-450C-9B43-D6618C0C7C50}"/>
              </a:ext>
            </a:extLst>
          </p:cNvPr>
          <p:cNvSpPr txBox="1"/>
          <p:nvPr/>
        </p:nvSpPr>
        <p:spPr>
          <a:xfrm>
            <a:off x="1577790" y="-157"/>
            <a:ext cx="9027459" cy="8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>
              <a:buSzPts val="1800"/>
            </a:pPr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Максимальное давление взрыва</a:t>
            </a:r>
            <a:endParaRPr lang="ru-RU" sz="32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7E9419-7E13-4BDA-A129-0F3396D6B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724" y="1102577"/>
            <a:ext cx="6319562" cy="4933921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F47BA21-819F-41BB-98C6-3AE3AEB7D5B2}"/>
              </a:ext>
            </a:extLst>
          </p:cNvPr>
          <p:cNvSpPr/>
          <p:nvPr/>
        </p:nvSpPr>
        <p:spPr>
          <a:xfrm>
            <a:off x="6091519" y="6032414"/>
            <a:ext cx="55571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Зависимость максимального давления взрыва муки разных производителей от концентрации мучной пыли</a:t>
            </a:r>
            <a:endParaRPr lang="ru-RU" sz="1400" b="1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BF8DF9A-62E4-490B-9469-715990EAA1D0}"/>
              </a:ext>
            </a:extLst>
          </p:cNvPr>
          <p:cNvSpPr/>
          <p:nvPr/>
        </p:nvSpPr>
        <p:spPr>
          <a:xfrm>
            <a:off x="1577790" y="4128733"/>
            <a:ext cx="29443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НКПР 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для пылей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– концентрация, которой соответствует давление взрыва 50 кПа: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0553A6B-F9D6-4F9A-BA97-3B182F68BA30}"/>
              </a:ext>
            </a:extLst>
          </p:cNvPr>
          <p:cNvSpPr/>
          <p:nvPr/>
        </p:nvSpPr>
        <p:spPr>
          <a:xfrm>
            <a:off x="1163538" y="5305640"/>
            <a:ext cx="3772870" cy="400110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∆P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=50 кПа =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&gt; c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(НКПР, мг/м</a:t>
            </a:r>
            <a:r>
              <a:rPr lang="ru-RU" sz="20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3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)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7AEEDED-8B43-41BF-8A0B-3DAE1D8AFEF8}"/>
              </a:ext>
            </a:extLst>
          </p:cNvPr>
          <p:cNvSpPr/>
          <p:nvPr/>
        </p:nvSpPr>
        <p:spPr>
          <a:xfrm>
            <a:off x="178264" y="1097536"/>
            <a:ext cx="526195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Segoe UI" pitchFamily="34" charset="0"/>
                <a:cs typeface="Segoe UI" pitchFamily="34" charset="0"/>
              </a:rPr>
              <a:t>Для определения максимального давления взрыва</a:t>
            </a:r>
            <a:r>
              <a:rPr lang="en-US" sz="1600" dirty="0">
                <a:latin typeface="Segoe UI" pitchFamily="34" charset="0"/>
                <a:cs typeface="Segoe UI" pitchFamily="34" charset="0"/>
              </a:rPr>
              <a:t> P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 исследуемого вещества строят кривую зависимости давления взрыва от концентрации вещества.</a:t>
            </a:r>
          </a:p>
          <a:p>
            <a:endParaRPr lang="ru-RU" sz="1600" dirty="0">
              <a:latin typeface="Segoe UI" pitchFamily="34" charset="0"/>
              <a:cs typeface="Segoe UI" pitchFamily="34" charset="0"/>
            </a:endParaRPr>
          </a:p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Массу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 образца, соответствующую наибольшему из полученных значений </a:t>
            </a:r>
            <a:r>
              <a:rPr lang="en-US" sz="1600" dirty="0">
                <a:latin typeface="Segoe UI" pitchFamily="34" charset="0"/>
                <a:cs typeface="Segoe UI" pitchFamily="34" charset="0"/>
              </a:rPr>
              <a:t>P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, принимают за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оптимальную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 (типичные значения оптимальных масс образца находятся в диапазоне от 1,5 до 5,0 г). Наибольшее из полученных значений давления взрыва принимают за максимальное давление взрыва исследуемого вещества.</a:t>
            </a:r>
          </a:p>
        </p:txBody>
      </p:sp>
      <p:cxnSp>
        <p:nvCxnSpPr>
          <p:cNvPr id="10" name="Соединитель: изогнутый 9">
            <a:extLst>
              <a:ext uri="{FF2B5EF4-FFF2-40B4-BE49-F238E27FC236}">
                <a16:creationId xmlns:a16="http://schemas.microsoft.com/office/drawing/2014/main" id="{713B36AD-B0D7-4766-82CB-4D55EC93C320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4522156" y="4667342"/>
            <a:ext cx="1499953" cy="610896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0279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888;p237"/>
          <p:cNvSpPr/>
          <p:nvPr/>
        </p:nvSpPr>
        <p:spPr>
          <a:xfrm>
            <a:off x="0" y="0"/>
            <a:ext cx="12192000" cy="9592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4" name="Google Shape;1705;p229">
            <a:extLst>
              <a:ext uri="{FF2B5EF4-FFF2-40B4-BE49-F238E27FC236}">
                <a16:creationId xmlns:a16="http://schemas.microsoft.com/office/drawing/2014/main" id="{C59ABC1D-0F2F-450C-9B43-D6618C0C7C50}"/>
              </a:ext>
            </a:extLst>
          </p:cNvPr>
          <p:cNvSpPr txBox="1"/>
          <p:nvPr/>
        </p:nvSpPr>
        <p:spPr>
          <a:xfrm>
            <a:off x="1577790" y="-157"/>
            <a:ext cx="9027459" cy="8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>
              <a:buSzPts val="1800"/>
            </a:pPr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Минимальное взрывоопасное содержание кислорода МВСК</a:t>
            </a:r>
            <a:endParaRPr lang="ru-RU" sz="32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BF8DF9A-62E4-490B-9469-715990EAA1D0}"/>
              </a:ext>
            </a:extLst>
          </p:cNvPr>
          <p:cNvSpPr/>
          <p:nvPr/>
        </p:nvSpPr>
        <p:spPr>
          <a:xfrm>
            <a:off x="4306732" y="3604986"/>
            <a:ext cx="34427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МВСК 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для пылей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– концентрация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O</a:t>
            </a:r>
            <a:r>
              <a:rPr lang="ru-RU" sz="16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2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 в наиболее взрывоопасной смеси, которой соответствует давление взрыва 50 кПа: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0553A6B-F9D6-4F9A-BA97-3B182F68BA30}"/>
              </a:ext>
            </a:extLst>
          </p:cNvPr>
          <p:cNvSpPr/>
          <p:nvPr/>
        </p:nvSpPr>
        <p:spPr>
          <a:xfrm>
            <a:off x="4141677" y="4784321"/>
            <a:ext cx="3772870" cy="400110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МВСК =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&gt; ∆P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=50 кПа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7AEEDED-8B43-41BF-8A0B-3DAE1D8AFEF8}"/>
              </a:ext>
            </a:extLst>
          </p:cNvPr>
          <p:cNvSpPr/>
          <p:nvPr/>
        </p:nvSpPr>
        <p:spPr>
          <a:xfrm>
            <a:off x="178263" y="1097536"/>
            <a:ext cx="116997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Segoe UI" pitchFamily="34" charset="0"/>
                <a:cs typeface="Segoe UI" pitchFamily="34" charset="0"/>
              </a:rPr>
              <a:t>Минимальное взрывоопасное содержание кислорода определяют на образцах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оптимальной массы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, соответствующей максимальному давлению взрыва, путем последовательного уменьшения содержания кислорода в </a:t>
            </a:r>
            <a:r>
              <a:rPr lang="ru-RU" sz="1600" dirty="0" err="1">
                <a:latin typeface="Segoe UI" pitchFamily="34" charset="0"/>
                <a:cs typeface="Segoe UI" pitchFamily="34" charset="0"/>
              </a:rPr>
              <a:t>газопылевоздушной</a:t>
            </a:r>
            <a:r>
              <a:rPr lang="ru-RU" sz="1600" dirty="0">
                <a:latin typeface="Segoe UI" pitchFamily="34" charset="0"/>
                <a:cs typeface="Segoe UI" pitchFamily="34" charset="0"/>
              </a:rPr>
              <a:t> смеси. За значение МВСК принимают среднее арифметическое двух концентраций кислорода в смеси, различающихся не более чем на 1 % об., при большем из которых наблюдается давление взрыва св. 50 кПа, а при меньшем давление взрыва не превышает 50 кПа при шестикратном повторении испытаний.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64680DD-462C-49E7-96DB-687FE09E102D}"/>
              </a:ext>
            </a:extLst>
          </p:cNvPr>
          <p:cNvSpPr/>
          <p:nvPr/>
        </p:nvSpPr>
        <p:spPr>
          <a:xfrm>
            <a:off x="4982881" y="2420975"/>
            <a:ext cx="2090464" cy="1077218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++++++</a:t>
            </a:r>
          </a:p>
          <a:p>
            <a:pPr algn="ctr"/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- - - - - -</a:t>
            </a:r>
          </a:p>
        </p:txBody>
      </p:sp>
      <p:sp>
        <p:nvSpPr>
          <p:cNvPr id="2" name="Стрелка: вниз 1">
            <a:extLst>
              <a:ext uri="{FF2B5EF4-FFF2-40B4-BE49-F238E27FC236}">
                <a16:creationId xmlns:a16="http://schemas.microsoft.com/office/drawing/2014/main" id="{73CBB252-92C4-4204-A180-6678348F0928}"/>
              </a:ext>
            </a:extLst>
          </p:cNvPr>
          <p:cNvSpPr/>
          <p:nvPr/>
        </p:nvSpPr>
        <p:spPr>
          <a:xfrm>
            <a:off x="4141677" y="5320670"/>
            <a:ext cx="3772870" cy="4397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2813C44-796B-4153-8605-AE81CAC09373}"/>
              </a:ext>
            </a:extLst>
          </p:cNvPr>
          <p:cNvSpPr/>
          <p:nvPr/>
        </p:nvSpPr>
        <p:spPr>
          <a:xfrm>
            <a:off x="2568078" y="5861539"/>
            <a:ext cx="6920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Segoe UI" pitchFamily="34" charset="0"/>
                <a:cs typeface="Segoe UI" pitchFamily="34" charset="0"/>
              </a:rPr>
              <a:t>Используя МВСК рассчитывают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минимальную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флегматизирующую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 концентрацию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флегматизатора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 в пылевоздушных смесях</a:t>
            </a:r>
          </a:p>
        </p:txBody>
      </p:sp>
    </p:spTree>
    <p:extLst>
      <p:ext uri="{BB962C8B-B14F-4D97-AF65-F5344CB8AC3E}">
        <p14:creationId xmlns:p14="http://schemas.microsoft.com/office/powerpoint/2010/main" val="11621976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888;p237"/>
          <p:cNvSpPr/>
          <p:nvPr/>
        </p:nvSpPr>
        <p:spPr>
          <a:xfrm>
            <a:off x="0" y="0"/>
            <a:ext cx="12192000" cy="9592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4" name="Google Shape;1705;p229">
            <a:extLst>
              <a:ext uri="{FF2B5EF4-FFF2-40B4-BE49-F238E27FC236}">
                <a16:creationId xmlns:a16="http://schemas.microsoft.com/office/drawing/2014/main" id="{C59ABC1D-0F2F-450C-9B43-D6618C0C7C50}"/>
              </a:ext>
            </a:extLst>
          </p:cNvPr>
          <p:cNvSpPr txBox="1"/>
          <p:nvPr/>
        </p:nvSpPr>
        <p:spPr>
          <a:xfrm>
            <a:off x="1577790" y="-157"/>
            <a:ext cx="9027459" cy="8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>
              <a:buSzPts val="1800"/>
            </a:pPr>
            <a:r>
              <a:rPr lang="ru-RU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Флегматизация</a:t>
            </a:r>
            <a:endParaRPr lang="ru-RU" sz="32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E6A19F-36DF-412C-9449-C2E7EAE1B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425" y="1082964"/>
            <a:ext cx="7720626" cy="494945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78C429B-21EE-45D0-897C-29FFC055341B}"/>
              </a:ext>
            </a:extLst>
          </p:cNvPr>
          <p:cNvSpPr/>
          <p:nvPr/>
        </p:nvSpPr>
        <p:spPr>
          <a:xfrm>
            <a:off x="3611416" y="6032414"/>
            <a:ext cx="74922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Изменение КПР метана в зависимости от количества и вида инертных элементов</a:t>
            </a:r>
            <a:endParaRPr lang="ru-RU" sz="1400" b="1" dirty="0"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E968256-DAF1-43A1-84C8-1BEDD0F6DB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061" t="54815" r="8384" b="8822"/>
          <a:stretch/>
        </p:blipFill>
        <p:spPr>
          <a:xfrm rot="16200000">
            <a:off x="-1503817" y="2453965"/>
            <a:ext cx="5907852" cy="290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648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8" name="Picture 4" descr="https://fireman.club/wp-content/uploads/2020/02/Rasprostranenie-plameni-v-vozduh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7048500" y="1714500"/>
            <a:ext cx="6858000" cy="3429000"/>
          </a:xfrm>
          <a:prstGeom prst="rect">
            <a:avLst/>
          </a:prstGeom>
          <a:noFill/>
        </p:spPr>
      </p:pic>
      <p:pic>
        <p:nvPicPr>
          <p:cNvPr id="134146" name="Picture 2" descr="https://mypresentation.ru/documents_5/172eb2db806182ddc9bd64d479ee27c1/img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3" name="Picture 1" descr="C:\Users\ДЖИН\Desktop\Б-1.29. ОПО НПЗ\Материалы\Изображения\Винтовой-нов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71925" y="4476508"/>
            <a:ext cx="3219450" cy="1467091"/>
          </a:xfrm>
          <a:prstGeom prst="roundRect">
            <a:avLst/>
          </a:prstGeom>
          <a:noFill/>
        </p:spPr>
      </p:pic>
      <p:sp>
        <p:nvSpPr>
          <p:cNvPr id="9" name="Google Shape;1743;p231"/>
          <p:cNvSpPr/>
          <p:nvPr/>
        </p:nvSpPr>
        <p:spPr>
          <a:xfrm>
            <a:off x="3768256" y="1291290"/>
            <a:ext cx="4053730" cy="373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4763" marR="0" lvl="0" indent="-47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При перекачке ЛВЖ, ГЖ и СГГ:</a:t>
            </a:r>
          </a:p>
        </p:txBody>
      </p:sp>
      <p:sp>
        <p:nvSpPr>
          <p:cNvPr id="10" name="Google Shape;1743;p231"/>
          <p:cNvSpPr/>
          <p:nvPr/>
        </p:nvSpPr>
        <p:spPr>
          <a:xfrm>
            <a:off x="312640" y="2696772"/>
            <a:ext cx="2821085" cy="373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4763" marR="0" lvl="0" indent="-47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Если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с =  20 % от НКПР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4A66AC">
                  <a:lumMod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</p:txBody>
      </p:sp>
      <p:pic>
        <p:nvPicPr>
          <p:cNvPr id="13" name="Picture 7" descr="C:\Users\ДЖИН\Desktop\сигнализаци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4822539" y="2031283"/>
            <a:ext cx="1297464" cy="1447329"/>
          </a:xfrm>
          <a:prstGeom prst="rect">
            <a:avLst/>
          </a:prstGeom>
          <a:noFill/>
        </p:spPr>
      </p:pic>
      <p:sp>
        <p:nvSpPr>
          <p:cNvPr id="15" name="Стрелка вправо 14"/>
          <p:cNvSpPr/>
          <p:nvPr/>
        </p:nvSpPr>
        <p:spPr>
          <a:xfrm>
            <a:off x="3133725" y="2754948"/>
            <a:ext cx="740069" cy="278939"/>
          </a:xfrm>
          <a:prstGeom prst="rightArrow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6" name="Google Shape;1743;p231"/>
          <p:cNvSpPr/>
          <p:nvPr/>
        </p:nvSpPr>
        <p:spPr>
          <a:xfrm>
            <a:off x="3963046" y="3401534"/>
            <a:ext cx="2906810" cy="659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4763" marR="0" lvl="0" indent="-476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система звуковой и световой сигнализации</a:t>
            </a:r>
          </a:p>
        </p:txBody>
      </p:sp>
      <p:sp>
        <p:nvSpPr>
          <p:cNvPr id="17" name="Стрелка вправо 16"/>
          <p:cNvSpPr/>
          <p:nvPr/>
        </p:nvSpPr>
        <p:spPr>
          <a:xfrm>
            <a:off x="7277100" y="2762762"/>
            <a:ext cx="762000" cy="247650"/>
          </a:xfrm>
          <a:prstGeom prst="rightArrow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9" name="Google Shape;1743;p231"/>
          <p:cNvSpPr/>
          <p:nvPr/>
        </p:nvSpPr>
        <p:spPr>
          <a:xfrm>
            <a:off x="8572227" y="3519057"/>
            <a:ext cx="2981814" cy="659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4763" marR="0" lvl="0" indent="-476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сигнал в операторную</a:t>
            </a:r>
          </a:p>
        </p:txBody>
      </p:sp>
      <p:pic>
        <p:nvPicPr>
          <p:cNvPr id="20" name="Рисунок 19" descr="Glavnay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4896" y="2272580"/>
            <a:ext cx="2096476" cy="1156420"/>
          </a:xfrm>
          <a:prstGeom prst="roundRect">
            <a:avLst/>
          </a:prstGeom>
          <a:noFill/>
        </p:spPr>
      </p:pic>
      <p:sp>
        <p:nvSpPr>
          <p:cNvPr id="21" name="Google Shape;1743;p231"/>
          <p:cNvSpPr/>
          <p:nvPr/>
        </p:nvSpPr>
        <p:spPr>
          <a:xfrm>
            <a:off x="312640" y="4988618"/>
            <a:ext cx="2821085" cy="373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4763" marR="0" lvl="0" indent="-47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Если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с =  50 % от НКПР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4A66AC">
                  <a:lumMod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23" name="Стрелка вправо 22"/>
          <p:cNvSpPr/>
          <p:nvPr/>
        </p:nvSpPr>
        <p:spPr>
          <a:xfrm>
            <a:off x="3105150" y="5048250"/>
            <a:ext cx="800100" cy="247650"/>
          </a:xfrm>
          <a:prstGeom prst="rightArrow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Google Shape;1743;p231"/>
          <p:cNvSpPr/>
          <p:nvPr/>
        </p:nvSpPr>
        <p:spPr>
          <a:xfrm>
            <a:off x="4017866" y="5903017"/>
            <a:ext cx="2906810" cy="659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4763" marR="0" lvl="0" indent="-476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автоматическое отключение насоса</a:t>
            </a:r>
          </a:p>
        </p:txBody>
      </p:sp>
      <p:sp>
        <p:nvSpPr>
          <p:cNvPr id="26" name="Стрелка вправо 25"/>
          <p:cNvSpPr/>
          <p:nvPr/>
        </p:nvSpPr>
        <p:spPr>
          <a:xfrm>
            <a:off x="7277100" y="5038725"/>
            <a:ext cx="762000" cy="247650"/>
          </a:xfrm>
          <a:prstGeom prst="rightArrow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27" name="Picture 3" descr="C:\Users\ДЖИН\Desktop\приточновытяжная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23502" y="4156047"/>
            <a:ext cx="3050239" cy="2020597"/>
          </a:xfrm>
          <a:prstGeom prst="rect">
            <a:avLst/>
          </a:prstGeom>
          <a:noFill/>
        </p:spPr>
      </p:pic>
      <p:sp>
        <p:nvSpPr>
          <p:cNvPr id="28" name="Google Shape;1743;p231"/>
          <p:cNvSpPr/>
          <p:nvPr/>
        </p:nvSpPr>
        <p:spPr>
          <a:xfrm>
            <a:off x="10068791" y="4048789"/>
            <a:ext cx="1276350" cy="478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4763" marR="0" lvl="0" indent="-476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Аварийная вентиляция</a:t>
            </a:r>
          </a:p>
        </p:txBody>
      </p:sp>
      <p:sp>
        <p:nvSpPr>
          <p:cNvPr id="29" name="Google Shape;1743;p231"/>
          <p:cNvSpPr/>
          <p:nvPr/>
        </p:nvSpPr>
        <p:spPr>
          <a:xfrm>
            <a:off x="8447857" y="6049039"/>
            <a:ext cx="3583084" cy="659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4763" marR="0" lvl="0" indent="-476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автоматическое включение аварийной вентиляции</a:t>
            </a:r>
          </a:p>
        </p:txBody>
      </p:sp>
      <p:pic>
        <p:nvPicPr>
          <p:cNvPr id="30" name="Picture 3" descr="C:\Users\ДЖИН\Desktop\воскл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225092" y="4077511"/>
            <a:ext cx="518904" cy="469900"/>
          </a:xfrm>
          <a:prstGeom prst="rect">
            <a:avLst/>
          </a:prstGeom>
          <a:noFill/>
        </p:spPr>
      </p:pic>
      <p:sp>
        <p:nvSpPr>
          <p:cNvPr id="22" name="Google Shape;1888;p237">
            <a:extLst>
              <a:ext uri="{FF2B5EF4-FFF2-40B4-BE49-F238E27FC236}">
                <a16:creationId xmlns:a16="http://schemas.microsoft.com/office/drawing/2014/main" id="{EDA9EE96-FB39-49A7-A24F-A828E6C28788}"/>
              </a:ext>
            </a:extLst>
          </p:cNvPr>
          <p:cNvSpPr/>
          <p:nvPr/>
        </p:nvSpPr>
        <p:spPr>
          <a:xfrm>
            <a:off x="0" y="0"/>
            <a:ext cx="12191999" cy="11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Требования безопасности </a:t>
            </a:r>
          </a:p>
          <a:p>
            <a:pPr marL="0" marR="0" lvl="0" indent="0" algn="ctr" defTabSz="914400" rtl="0" eaLnBrk="1" fontAlgn="auto" latinLnBrk="0" hangingPunct="1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при работе с насосным оборудованием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7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 animBg="1"/>
      <p:bldP spid="16" grpId="0"/>
      <p:bldP spid="17" grpId="0" animBg="1"/>
      <p:bldP spid="19" grpId="0"/>
      <p:bldP spid="21" grpId="0"/>
      <p:bldP spid="23" grpId="0" animBg="1"/>
      <p:bldP spid="25" grpId="0"/>
      <p:bldP spid="26" grpId="0" animBg="1"/>
      <p:bldP spid="28" grpId="0" animBg="1"/>
      <p:bldP spid="2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742;p231"/>
          <p:cNvSpPr/>
          <p:nvPr/>
        </p:nvSpPr>
        <p:spPr>
          <a:xfrm>
            <a:off x="1660015" y="5880649"/>
            <a:ext cx="10092089" cy="431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4763" marR="0" lvl="0" indent="-47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Arial"/>
              </a:rPr>
              <a:t>Алгоритм остановки компрессоров определяется разработчиком проектной документации.</a:t>
            </a:r>
          </a:p>
        </p:txBody>
      </p:sp>
      <p:sp>
        <p:nvSpPr>
          <p:cNvPr id="7" name="Google Shape;1743;p231"/>
          <p:cNvSpPr/>
          <p:nvPr/>
        </p:nvSpPr>
        <p:spPr>
          <a:xfrm>
            <a:off x="442560" y="3239693"/>
            <a:ext cx="2821085" cy="373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4763" marR="0" lvl="0" indent="-47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Если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с =  50 % от НКПР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4A66AC">
                  <a:lumMod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3235070" y="3299325"/>
            <a:ext cx="800100" cy="247650"/>
          </a:xfrm>
          <a:prstGeom prst="rightArrow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Google Shape;1743;p231"/>
          <p:cNvSpPr/>
          <p:nvPr/>
        </p:nvSpPr>
        <p:spPr>
          <a:xfrm>
            <a:off x="3475793" y="4436753"/>
            <a:ext cx="3048001" cy="659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4763" marR="0" lvl="0" indent="-476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автоматическое отключение компрессора</a:t>
            </a:r>
          </a:p>
        </p:txBody>
      </p:sp>
      <p:pic>
        <p:nvPicPr>
          <p:cNvPr id="15" name="Picture 3" descr="C:\Users\ДЖИН\Desktop\приточновытяжна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76331" y="2403975"/>
            <a:ext cx="3050239" cy="2020597"/>
          </a:xfrm>
          <a:prstGeom prst="rect">
            <a:avLst/>
          </a:prstGeom>
          <a:noFill/>
        </p:spPr>
      </p:pic>
      <p:sp>
        <p:nvSpPr>
          <p:cNvPr id="16" name="Google Shape;1743;p231"/>
          <p:cNvSpPr/>
          <p:nvPr/>
        </p:nvSpPr>
        <p:spPr>
          <a:xfrm>
            <a:off x="9921620" y="2296717"/>
            <a:ext cx="1276350" cy="478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4763" marR="0" lvl="0" indent="-476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Аварийная вентиляция</a:t>
            </a:r>
          </a:p>
        </p:txBody>
      </p:sp>
      <p:sp>
        <p:nvSpPr>
          <p:cNvPr id="17" name="Google Shape;1743;p231"/>
          <p:cNvSpPr/>
          <p:nvPr/>
        </p:nvSpPr>
        <p:spPr>
          <a:xfrm>
            <a:off x="8169020" y="4439106"/>
            <a:ext cx="3583084" cy="659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4763" marR="0" lvl="0" indent="-476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автоматическое включение аварийной вентиляции</a:t>
            </a:r>
          </a:p>
        </p:txBody>
      </p:sp>
      <p:pic>
        <p:nvPicPr>
          <p:cNvPr id="18" name="Picture 3" descr="C:\Users\ДЖИН\Desktop\воскл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077921" y="2325439"/>
            <a:ext cx="518904" cy="469900"/>
          </a:xfrm>
          <a:prstGeom prst="rect">
            <a:avLst/>
          </a:prstGeom>
          <a:noFill/>
        </p:spPr>
      </p:pic>
      <p:sp>
        <p:nvSpPr>
          <p:cNvPr id="19" name="Google Shape;1743;p231"/>
          <p:cNvSpPr/>
          <p:nvPr/>
        </p:nvSpPr>
        <p:spPr>
          <a:xfrm>
            <a:off x="3851176" y="1492034"/>
            <a:ext cx="4301379" cy="373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4763" marR="0" lvl="0" indent="-47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При перекачке горючих газов:</a:t>
            </a:r>
          </a:p>
        </p:txBody>
      </p:sp>
      <p:pic>
        <p:nvPicPr>
          <p:cNvPr id="20" name="Picture 2" descr="https://upload.wikimedia.org/wikipedia/commons/thumb/6/60/%D0%93%D0%9E%D0%A1%D0%A2_%D0%A0_21.1101-2013._%D0%9F%D1%80%D0%B8%D0%BB%D0%BE%D0%B6%D0%B5%D0%BD%D0%B8%D0%B5_%D0%A0._%D0%A0%D0%B8%D1%81%D1%83%D0%BD%D0%BE%D0%BA_%D0%A0.1.tif/lossy-page1-610px-%D0%93%D0%9E%D0%A1%D0%A2_%D0%A0_21.1101-2013._%D0%9F%D1%80%D0%B8%D0%BB%D0%BE%D0%B6%D0%B5%D0%BD%D0%B8%D0%B5_%D0%A0._%D0%A0%D0%B8%D1%81%D1%83%D0%BD%D0%BE%D0%BA_%D0%A0.1.tif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316" y="5486399"/>
            <a:ext cx="867201" cy="1116157"/>
          </a:xfrm>
          <a:prstGeom prst="rect">
            <a:avLst/>
          </a:prstGeom>
          <a:noFill/>
        </p:spPr>
      </p:pic>
      <p:pic>
        <p:nvPicPr>
          <p:cNvPr id="199681" name="Picture 1" descr="C:\Users\ДЖИН\Desktop\Pudj2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11370" y="2242026"/>
            <a:ext cx="3209925" cy="2052662"/>
          </a:xfrm>
          <a:prstGeom prst="rect">
            <a:avLst/>
          </a:prstGeom>
          <a:noFill/>
        </p:spPr>
      </p:pic>
      <p:sp>
        <p:nvSpPr>
          <p:cNvPr id="21" name="Google Shape;1888;p237">
            <a:extLst>
              <a:ext uri="{FF2B5EF4-FFF2-40B4-BE49-F238E27FC236}">
                <a16:creationId xmlns:a16="http://schemas.microsoft.com/office/drawing/2014/main" id="{08992FD9-2703-4897-855E-521B1728EB18}"/>
              </a:ext>
            </a:extLst>
          </p:cNvPr>
          <p:cNvSpPr/>
          <p:nvPr/>
        </p:nvSpPr>
        <p:spPr>
          <a:xfrm>
            <a:off x="0" y="0"/>
            <a:ext cx="12191999" cy="11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Требования безопасности </a:t>
            </a:r>
          </a:p>
          <a:p>
            <a:pPr marL="0" marR="0" lvl="0" indent="0" algn="ctr" defTabSz="914400" rtl="0" eaLnBrk="1" fontAlgn="auto" latinLnBrk="0" hangingPunct="1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при работе с компрессорным оборудованием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6827680" y="3290448"/>
            <a:ext cx="762000" cy="247650"/>
          </a:xfrm>
          <a:prstGeom prst="rightArrow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9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8" grpId="0" animBg="1"/>
      <p:bldP spid="12" grpId="0"/>
      <p:bldP spid="16" grpId="0" animBg="1"/>
      <p:bldP spid="17" grpId="0"/>
      <p:bldP spid="19" grpId="0"/>
      <p:bldP spid="1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ÐÑÐ¾Ð¼ÑÑÐ»ÐµÐ½Ð½Ð¾ÑÑÐ¸, ÐÑÐ¾Ð¼ÑÑÐ»ÐµÐ½Ð½Ð¾Ð³Ð¾, Ð¢ÐºÐ°Ð½Ð¸, Ð¢ÑÑÐ±Ñ">
            <a:extLst>
              <a:ext uri="{FF2B5EF4-FFF2-40B4-BE49-F238E27FC236}">
                <a16:creationId xmlns:a16="http://schemas.microsoft.com/office/drawing/2014/main" id="{D75F88B2-D3EE-493E-9B8C-1214B0C44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8" name="Google Shape;1888;p237"/>
          <p:cNvSpPr/>
          <p:nvPr/>
        </p:nvSpPr>
        <p:spPr>
          <a:xfrm>
            <a:off x="0" y="0"/>
            <a:ext cx="12192000" cy="11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891" name="Google Shape;1891;p237"/>
          <p:cNvSpPr/>
          <p:nvPr/>
        </p:nvSpPr>
        <p:spPr>
          <a:xfrm>
            <a:off x="3705225" y="320040"/>
            <a:ext cx="5804534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Пожароопасные зоны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grpSp>
        <p:nvGrpSpPr>
          <p:cNvPr id="2" name="Google Shape;1681;p228">
            <a:extLst>
              <a:ext uri="{FF2B5EF4-FFF2-40B4-BE49-F238E27FC236}">
                <a16:creationId xmlns:a16="http://schemas.microsoft.com/office/drawing/2014/main" id="{19019F6E-2DA4-45B1-B230-D02E6181E72A}"/>
              </a:ext>
            </a:extLst>
          </p:cNvPr>
          <p:cNvGrpSpPr/>
          <p:nvPr/>
        </p:nvGrpSpPr>
        <p:grpSpPr>
          <a:xfrm>
            <a:off x="1168745" y="1756515"/>
            <a:ext cx="778165" cy="778165"/>
            <a:chOff x="1088605" y="1664387"/>
            <a:chExt cx="1440000" cy="1440000"/>
          </a:xfrm>
        </p:grpSpPr>
        <p:sp>
          <p:nvSpPr>
            <p:cNvPr id="12" name="Google Shape;1682;p228">
              <a:extLst>
                <a:ext uri="{FF2B5EF4-FFF2-40B4-BE49-F238E27FC236}">
                  <a16:creationId xmlns:a16="http://schemas.microsoft.com/office/drawing/2014/main" id="{A41A6A27-3280-4A81-8057-88BD073728FA}"/>
                </a:ext>
              </a:extLst>
            </p:cNvPr>
            <p:cNvSpPr/>
            <p:nvPr/>
          </p:nvSpPr>
          <p:spPr>
            <a:xfrm>
              <a:off x="1088605" y="1664387"/>
              <a:ext cx="1440000" cy="1440000"/>
            </a:xfrm>
            <a:prstGeom prst="ellipse">
              <a:avLst/>
            </a:prstGeom>
            <a:solidFill>
              <a:srgbClr val="F8BC20"/>
            </a:solidFill>
            <a:ln w="22225" cap="flat" cmpd="sng">
              <a:solidFill>
                <a:schemeClr val="tx2">
                  <a:lumMod val="1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1000" sy="101000" algn="ctr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endParaRPr>
            </a:p>
          </p:txBody>
        </p:sp>
        <p:sp>
          <p:nvSpPr>
            <p:cNvPr id="13" name="Google Shape;1683;p228">
              <a:extLst>
                <a:ext uri="{FF2B5EF4-FFF2-40B4-BE49-F238E27FC236}">
                  <a16:creationId xmlns:a16="http://schemas.microsoft.com/office/drawing/2014/main" id="{AA76E3AE-BB0B-46D9-A7D0-7F0154005EAC}"/>
                </a:ext>
              </a:extLst>
            </p:cNvPr>
            <p:cNvSpPr/>
            <p:nvPr/>
          </p:nvSpPr>
          <p:spPr>
            <a:xfrm>
              <a:off x="1520605" y="1951917"/>
              <a:ext cx="576000" cy="864941"/>
            </a:xfrm>
            <a:custGeom>
              <a:avLst/>
              <a:gdLst/>
              <a:ahLst/>
              <a:cxnLst/>
              <a:rect l="l" t="t" r="r" b="b"/>
              <a:pathLst>
                <a:path w="128" h="192" extrusionOk="0">
                  <a:moveTo>
                    <a:pt x="90" y="144"/>
                  </a:moveTo>
                  <a:cubicBezTo>
                    <a:pt x="38" y="144"/>
                    <a:pt x="38" y="144"/>
                    <a:pt x="38" y="144"/>
                  </a:cubicBezTo>
                  <a:cubicBezTo>
                    <a:pt x="35" y="144"/>
                    <a:pt x="32" y="147"/>
                    <a:pt x="32" y="150"/>
                  </a:cubicBezTo>
                  <a:cubicBezTo>
                    <a:pt x="32" y="153"/>
                    <a:pt x="35" y="156"/>
                    <a:pt x="38" y="156"/>
                  </a:cubicBezTo>
                  <a:cubicBezTo>
                    <a:pt x="90" y="156"/>
                    <a:pt x="90" y="156"/>
                    <a:pt x="90" y="156"/>
                  </a:cubicBezTo>
                  <a:cubicBezTo>
                    <a:pt x="93" y="156"/>
                    <a:pt x="96" y="153"/>
                    <a:pt x="96" y="150"/>
                  </a:cubicBezTo>
                  <a:cubicBezTo>
                    <a:pt x="96" y="147"/>
                    <a:pt x="93" y="144"/>
                    <a:pt x="90" y="144"/>
                  </a:cubicBezTo>
                  <a:close/>
                  <a:moveTo>
                    <a:pt x="51" y="181"/>
                  </a:moveTo>
                  <a:cubicBezTo>
                    <a:pt x="51" y="185"/>
                    <a:pt x="51" y="185"/>
                    <a:pt x="51" y="185"/>
                  </a:cubicBezTo>
                  <a:cubicBezTo>
                    <a:pt x="51" y="189"/>
                    <a:pt x="54" y="192"/>
                    <a:pt x="58" y="192"/>
                  </a:cubicBezTo>
                  <a:cubicBezTo>
                    <a:pt x="68" y="192"/>
                    <a:pt x="68" y="192"/>
                    <a:pt x="68" y="192"/>
                  </a:cubicBezTo>
                  <a:cubicBezTo>
                    <a:pt x="72" y="192"/>
                    <a:pt x="76" y="189"/>
                    <a:pt x="76" y="185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84" y="181"/>
                    <a:pt x="90" y="172"/>
                    <a:pt x="90" y="164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72"/>
                    <a:pt x="43" y="180"/>
                    <a:pt x="51" y="181"/>
                  </a:cubicBezTo>
                  <a:close/>
                  <a:moveTo>
                    <a:pt x="64" y="0"/>
                  </a:moveTo>
                  <a:cubicBezTo>
                    <a:pt x="29" y="0"/>
                    <a:pt x="0" y="29"/>
                    <a:pt x="0" y="65"/>
                  </a:cubicBezTo>
                  <a:cubicBezTo>
                    <a:pt x="0" y="74"/>
                    <a:pt x="2" y="82"/>
                    <a:pt x="5" y="90"/>
                  </a:cubicBezTo>
                  <a:cubicBezTo>
                    <a:pt x="5" y="91"/>
                    <a:pt x="5" y="92"/>
                    <a:pt x="6" y="93"/>
                  </a:cubicBezTo>
                  <a:cubicBezTo>
                    <a:pt x="9" y="99"/>
                    <a:pt x="12" y="105"/>
                    <a:pt x="17" y="110"/>
                  </a:cubicBezTo>
                  <a:cubicBezTo>
                    <a:pt x="33" y="136"/>
                    <a:pt x="33" y="136"/>
                    <a:pt x="33" y="136"/>
                  </a:cubicBezTo>
                  <a:cubicBezTo>
                    <a:pt x="95" y="136"/>
                    <a:pt x="95" y="136"/>
                    <a:pt x="95" y="136"/>
                  </a:cubicBezTo>
                  <a:cubicBezTo>
                    <a:pt x="111" y="110"/>
                    <a:pt x="111" y="110"/>
                    <a:pt x="111" y="110"/>
                  </a:cubicBezTo>
                  <a:cubicBezTo>
                    <a:pt x="116" y="105"/>
                    <a:pt x="119" y="99"/>
                    <a:pt x="122" y="93"/>
                  </a:cubicBezTo>
                  <a:cubicBezTo>
                    <a:pt x="123" y="92"/>
                    <a:pt x="123" y="91"/>
                    <a:pt x="123" y="90"/>
                  </a:cubicBezTo>
                  <a:cubicBezTo>
                    <a:pt x="126" y="82"/>
                    <a:pt x="128" y="74"/>
                    <a:pt x="128" y="65"/>
                  </a:cubicBezTo>
                  <a:cubicBezTo>
                    <a:pt x="128" y="29"/>
                    <a:pt x="99" y="0"/>
                    <a:pt x="64" y="0"/>
                  </a:cubicBezTo>
                  <a:close/>
                  <a:moveTo>
                    <a:pt x="62" y="25"/>
                  </a:moveTo>
                  <a:cubicBezTo>
                    <a:pt x="62" y="25"/>
                    <a:pt x="62" y="25"/>
                    <a:pt x="62" y="25"/>
                  </a:cubicBezTo>
                  <a:cubicBezTo>
                    <a:pt x="55" y="25"/>
                    <a:pt x="49" y="27"/>
                    <a:pt x="43" y="31"/>
                  </a:cubicBezTo>
                  <a:cubicBezTo>
                    <a:pt x="31" y="38"/>
                    <a:pt x="25" y="51"/>
                    <a:pt x="24" y="70"/>
                  </a:cubicBezTo>
                  <a:cubicBezTo>
                    <a:pt x="24" y="73"/>
                    <a:pt x="22" y="76"/>
                    <a:pt x="18" y="76"/>
                  </a:cubicBezTo>
                  <a:cubicBezTo>
                    <a:pt x="15" y="76"/>
                    <a:pt x="12" y="73"/>
                    <a:pt x="12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3" y="40"/>
                    <a:pt x="26" y="26"/>
                    <a:pt x="37" y="19"/>
                  </a:cubicBezTo>
                  <a:cubicBezTo>
                    <a:pt x="45" y="15"/>
                    <a:pt x="53" y="12"/>
                    <a:pt x="62" y="12"/>
                  </a:cubicBezTo>
                  <a:cubicBezTo>
                    <a:pt x="65" y="12"/>
                    <a:pt x="68" y="15"/>
                    <a:pt x="68" y="18"/>
                  </a:cubicBezTo>
                  <a:cubicBezTo>
                    <a:pt x="68" y="22"/>
                    <a:pt x="65" y="25"/>
                    <a:pt x="62" y="25"/>
                  </a:cubicBezTo>
                  <a:close/>
                </a:path>
              </a:pathLst>
            </a:custGeom>
            <a:solidFill>
              <a:srgbClr val="FFFFFF">
                <a:alpha val="89800"/>
              </a:srgbClr>
            </a:solidFill>
            <a:ln>
              <a:solidFill>
                <a:schemeClr val="tx2">
                  <a:lumMod val="1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endParaRPr>
            </a:p>
          </p:txBody>
        </p:sp>
      </p:grpSp>
      <p:pic>
        <p:nvPicPr>
          <p:cNvPr id="151554" name="Picture 2" descr="https://image3.slideserve.com/6464337/slide34-l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924"/>
          <a:stretch>
            <a:fillRect/>
          </a:stretch>
        </p:blipFill>
        <p:spPr bwMode="auto">
          <a:xfrm>
            <a:off x="1990724" y="1151227"/>
            <a:ext cx="8639176" cy="57067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ÐÑÐ¾Ð¼ÑÑÐ»ÐµÐ½Ð½Ð¾ÑÑÐ¸, ÐÑÐ¾Ð¼ÑÑÐ»ÐµÐ½Ð½Ð¾Ð³Ð¾, Ð¢ÐºÐ°Ð½Ð¸, Ð¢ÑÑÐ±Ñ">
            <a:extLst>
              <a:ext uri="{FF2B5EF4-FFF2-40B4-BE49-F238E27FC236}">
                <a16:creationId xmlns:a16="http://schemas.microsoft.com/office/drawing/2014/main" id="{D75F88B2-D3EE-493E-9B8C-1214B0C44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8" name="Google Shape;1888;p237"/>
          <p:cNvSpPr/>
          <p:nvPr/>
        </p:nvSpPr>
        <p:spPr>
          <a:xfrm>
            <a:off x="0" y="0"/>
            <a:ext cx="12192000" cy="11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891" name="Google Shape;1891;p237"/>
          <p:cNvSpPr/>
          <p:nvPr/>
        </p:nvSpPr>
        <p:spPr>
          <a:xfrm>
            <a:off x="2649220" y="320040"/>
            <a:ext cx="686054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Взрывоопасные зоны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32" name="Google Shape;1742;p231"/>
          <p:cNvSpPr/>
          <p:nvPr/>
        </p:nvSpPr>
        <p:spPr>
          <a:xfrm>
            <a:off x="1432561" y="1435791"/>
            <a:ext cx="7726679" cy="91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186262" marR="0" lvl="0" indent="-18626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	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В соответствии с ГОСТ 30852.9-2002</a:t>
            </a:r>
          </a:p>
          <a:p>
            <a:pPr marL="186262" marR="0" lvl="0" indent="-18626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	взрывоопасные зоны в зависимости от частоты и длительности присутствия взрывчатой газовой смеси подразделяют на три класса: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</p:txBody>
      </p:sp>
      <p:grpSp>
        <p:nvGrpSpPr>
          <p:cNvPr id="2" name="Google Shape;1681;p228">
            <a:extLst>
              <a:ext uri="{FF2B5EF4-FFF2-40B4-BE49-F238E27FC236}">
                <a16:creationId xmlns:a16="http://schemas.microsoft.com/office/drawing/2014/main" id="{19019F6E-2DA4-45B1-B230-D02E6181E72A}"/>
              </a:ext>
            </a:extLst>
          </p:cNvPr>
          <p:cNvGrpSpPr/>
          <p:nvPr/>
        </p:nvGrpSpPr>
        <p:grpSpPr>
          <a:xfrm>
            <a:off x="501995" y="1251690"/>
            <a:ext cx="778165" cy="778165"/>
            <a:chOff x="1088605" y="1664387"/>
            <a:chExt cx="1440000" cy="1440000"/>
          </a:xfrm>
        </p:grpSpPr>
        <p:sp>
          <p:nvSpPr>
            <p:cNvPr id="12" name="Google Shape;1682;p228">
              <a:extLst>
                <a:ext uri="{FF2B5EF4-FFF2-40B4-BE49-F238E27FC236}">
                  <a16:creationId xmlns:a16="http://schemas.microsoft.com/office/drawing/2014/main" id="{A41A6A27-3280-4A81-8057-88BD073728FA}"/>
                </a:ext>
              </a:extLst>
            </p:cNvPr>
            <p:cNvSpPr/>
            <p:nvPr/>
          </p:nvSpPr>
          <p:spPr>
            <a:xfrm>
              <a:off x="1088605" y="1664387"/>
              <a:ext cx="1440000" cy="1440000"/>
            </a:xfrm>
            <a:prstGeom prst="ellipse">
              <a:avLst/>
            </a:prstGeom>
            <a:solidFill>
              <a:srgbClr val="F8BC20"/>
            </a:solidFill>
            <a:ln w="22225" cap="flat" cmpd="sng">
              <a:solidFill>
                <a:schemeClr val="tx2">
                  <a:lumMod val="1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1000" sy="101000" algn="ctr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endParaRPr>
            </a:p>
          </p:txBody>
        </p:sp>
        <p:sp>
          <p:nvSpPr>
            <p:cNvPr id="13" name="Google Shape;1683;p228">
              <a:extLst>
                <a:ext uri="{FF2B5EF4-FFF2-40B4-BE49-F238E27FC236}">
                  <a16:creationId xmlns:a16="http://schemas.microsoft.com/office/drawing/2014/main" id="{AA76E3AE-BB0B-46D9-A7D0-7F0154005EAC}"/>
                </a:ext>
              </a:extLst>
            </p:cNvPr>
            <p:cNvSpPr/>
            <p:nvPr/>
          </p:nvSpPr>
          <p:spPr>
            <a:xfrm>
              <a:off x="1520605" y="1951917"/>
              <a:ext cx="576000" cy="864941"/>
            </a:xfrm>
            <a:custGeom>
              <a:avLst/>
              <a:gdLst/>
              <a:ahLst/>
              <a:cxnLst/>
              <a:rect l="l" t="t" r="r" b="b"/>
              <a:pathLst>
                <a:path w="128" h="192" extrusionOk="0">
                  <a:moveTo>
                    <a:pt x="90" y="144"/>
                  </a:moveTo>
                  <a:cubicBezTo>
                    <a:pt x="38" y="144"/>
                    <a:pt x="38" y="144"/>
                    <a:pt x="38" y="144"/>
                  </a:cubicBezTo>
                  <a:cubicBezTo>
                    <a:pt x="35" y="144"/>
                    <a:pt x="32" y="147"/>
                    <a:pt x="32" y="150"/>
                  </a:cubicBezTo>
                  <a:cubicBezTo>
                    <a:pt x="32" y="153"/>
                    <a:pt x="35" y="156"/>
                    <a:pt x="38" y="156"/>
                  </a:cubicBezTo>
                  <a:cubicBezTo>
                    <a:pt x="90" y="156"/>
                    <a:pt x="90" y="156"/>
                    <a:pt x="90" y="156"/>
                  </a:cubicBezTo>
                  <a:cubicBezTo>
                    <a:pt x="93" y="156"/>
                    <a:pt x="96" y="153"/>
                    <a:pt x="96" y="150"/>
                  </a:cubicBezTo>
                  <a:cubicBezTo>
                    <a:pt x="96" y="147"/>
                    <a:pt x="93" y="144"/>
                    <a:pt x="90" y="144"/>
                  </a:cubicBezTo>
                  <a:close/>
                  <a:moveTo>
                    <a:pt x="51" y="181"/>
                  </a:moveTo>
                  <a:cubicBezTo>
                    <a:pt x="51" y="185"/>
                    <a:pt x="51" y="185"/>
                    <a:pt x="51" y="185"/>
                  </a:cubicBezTo>
                  <a:cubicBezTo>
                    <a:pt x="51" y="189"/>
                    <a:pt x="54" y="192"/>
                    <a:pt x="58" y="192"/>
                  </a:cubicBezTo>
                  <a:cubicBezTo>
                    <a:pt x="68" y="192"/>
                    <a:pt x="68" y="192"/>
                    <a:pt x="68" y="192"/>
                  </a:cubicBezTo>
                  <a:cubicBezTo>
                    <a:pt x="72" y="192"/>
                    <a:pt x="76" y="189"/>
                    <a:pt x="76" y="185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84" y="181"/>
                    <a:pt x="90" y="172"/>
                    <a:pt x="90" y="164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72"/>
                    <a:pt x="43" y="180"/>
                    <a:pt x="51" y="181"/>
                  </a:cubicBezTo>
                  <a:close/>
                  <a:moveTo>
                    <a:pt x="64" y="0"/>
                  </a:moveTo>
                  <a:cubicBezTo>
                    <a:pt x="29" y="0"/>
                    <a:pt x="0" y="29"/>
                    <a:pt x="0" y="65"/>
                  </a:cubicBezTo>
                  <a:cubicBezTo>
                    <a:pt x="0" y="74"/>
                    <a:pt x="2" y="82"/>
                    <a:pt x="5" y="90"/>
                  </a:cubicBezTo>
                  <a:cubicBezTo>
                    <a:pt x="5" y="91"/>
                    <a:pt x="5" y="92"/>
                    <a:pt x="6" y="93"/>
                  </a:cubicBezTo>
                  <a:cubicBezTo>
                    <a:pt x="9" y="99"/>
                    <a:pt x="12" y="105"/>
                    <a:pt x="17" y="110"/>
                  </a:cubicBezTo>
                  <a:cubicBezTo>
                    <a:pt x="33" y="136"/>
                    <a:pt x="33" y="136"/>
                    <a:pt x="33" y="136"/>
                  </a:cubicBezTo>
                  <a:cubicBezTo>
                    <a:pt x="95" y="136"/>
                    <a:pt x="95" y="136"/>
                    <a:pt x="95" y="136"/>
                  </a:cubicBezTo>
                  <a:cubicBezTo>
                    <a:pt x="111" y="110"/>
                    <a:pt x="111" y="110"/>
                    <a:pt x="111" y="110"/>
                  </a:cubicBezTo>
                  <a:cubicBezTo>
                    <a:pt x="116" y="105"/>
                    <a:pt x="119" y="99"/>
                    <a:pt x="122" y="93"/>
                  </a:cubicBezTo>
                  <a:cubicBezTo>
                    <a:pt x="123" y="92"/>
                    <a:pt x="123" y="91"/>
                    <a:pt x="123" y="90"/>
                  </a:cubicBezTo>
                  <a:cubicBezTo>
                    <a:pt x="126" y="82"/>
                    <a:pt x="128" y="74"/>
                    <a:pt x="128" y="65"/>
                  </a:cubicBezTo>
                  <a:cubicBezTo>
                    <a:pt x="128" y="29"/>
                    <a:pt x="99" y="0"/>
                    <a:pt x="64" y="0"/>
                  </a:cubicBezTo>
                  <a:close/>
                  <a:moveTo>
                    <a:pt x="62" y="25"/>
                  </a:moveTo>
                  <a:cubicBezTo>
                    <a:pt x="62" y="25"/>
                    <a:pt x="62" y="25"/>
                    <a:pt x="62" y="25"/>
                  </a:cubicBezTo>
                  <a:cubicBezTo>
                    <a:pt x="55" y="25"/>
                    <a:pt x="49" y="27"/>
                    <a:pt x="43" y="31"/>
                  </a:cubicBezTo>
                  <a:cubicBezTo>
                    <a:pt x="31" y="38"/>
                    <a:pt x="25" y="51"/>
                    <a:pt x="24" y="70"/>
                  </a:cubicBezTo>
                  <a:cubicBezTo>
                    <a:pt x="24" y="73"/>
                    <a:pt x="22" y="76"/>
                    <a:pt x="18" y="76"/>
                  </a:cubicBezTo>
                  <a:cubicBezTo>
                    <a:pt x="15" y="76"/>
                    <a:pt x="12" y="73"/>
                    <a:pt x="12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3" y="40"/>
                    <a:pt x="26" y="26"/>
                    <a:pt x="37" y="19"/>
                  </a:cubicBezTo>
                  <a:cubicBezTo>
                    <a:pt x="45" y="15"/>
                    <a:pt x="53" y="12"/>
                    <a:pt x="62" y="12"/>
                  </a:cubicBezTo>
                  <a:cubicBezTo>
                    <a:pt x="65" y="12"/>
                    <a:pt x="68" y="15"/>
                    <a:pt x="68" y="18"/>
                  </a:cubicBezTo>
                  <a:cubicBezTo>
                    <a:pt x="68" y="22"/>
                    <a:pt x="65" y="25"/>
                    <a:pt x="62" y="25"/>
                  </a:cubicBezTo>
                  <a:close/>
                </a:path>
              </a:pathLst>
            </a:custGeom>
            <a:solidFill>
              <a:srgbClr val="FFFFFF">
                <a:alpha val="89800"/>
              </a:srgbClr>
            </a:solidFill>
            <a:ln>
              <a:solidFill>
                <a:schemeClr val="tx2">
                  <a:lumMod val="1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endParaRPr>
            </a:p>
          </p:txBody>
        </p:sp>
      </p:grpSp>
      <p:pic>
        <p:nvPicPr>
          <p:cNvPr id="14" name="Google Shape;2458;p2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85186" y="1402080"/>
            <a:ext cx="3121274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2456;p265"/>
          <p:cNvSpPr/>
          <p:nvPr/>
        </p:nvSpPr>
        <p:spPr>
          <a:xfrm>
            <a:off x="623540" y="2459280"/>
            <a:ext cx="7758460" cy="37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взрывоопасная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зона класса 0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– пространство, в котором взрывоопасная среда присутствует постоянно или на протяжении длительного периода (может иметь место только в пределах корпусов технологического оборудования);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взрывоопасная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зона класса 1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– пространство, в котором существует вероятность присутствия взрывоопасной газовой смеси в нормальных условиях эксплуатации;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взрывоопасная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зона класса 2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– пространство, в котором маловероятно присутствие взрывоопасной газовой смеси в нормальных условиях эксплуатации, а если она возникает, то редко, и существует очень непродолжительное время.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888;p237"/>
          <p:cNvSpPr/>
          <p:nvPr/>
        </p:nvSpPr>
        <p:spPr>
          <a:xfrm>
            <a:off x="0" y="0"/>
            <a:ext cx="12192000" cy="95025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742" name="Google Shape;1742;p231"/>
          <p:cNvSpPr/>
          <p:nvPr/>
        </p:nvSpPr>
        <p:spPr>
          <a:xfrm>
            <a:off x="4523540" y="1262774"/>
            <a:ext cx="3138649" cy="48018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186262" indent="-186262" algn="ctr">
              <a:buClr>
                <a:schemeClr val="dk1"/>
              </a:buClr>
              <a:buSzPts val="1400"/>
            </a:pPr>
            <a:r>
              <a:rPr lang="ru-RU" sz="18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Технологические среды</a:t>
            </a:r>
            <a:endParaRPr lang="ru-RU" sz="24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14" name="Google Shape;1705;p229">
            <a:extLst>
              <a:ext uri="{FF2B5EF4-FFF2-40B4-BE49-F238E27FC236}">
                <a16:creationId xmlns:a16="http://schemas.microsoft.com/office/drawing/2014/main" id="{C59ABC1D-0F2F-450C-9B43-D6618C0C7C50}"/>
              </a:ext>
            </a:extLst>
          </p:cNvPr>
          <p:cNvSpPr txBox="1"/>
          <p:nvPr/>
        </p:nvSpPr>
        <p:spPr>
          <a:xfrm>
            <a:off x="3298866" y="131439"/>
            <a:ext cx="5587999" cy="8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>
              <a:buSzPts val="1800"/>
            </a:pPr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Технологические среды</a:t>
            </a:r>
            <a:endParaRPr lang="ru-RU" sz="32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Google Shape;1742;p231">
            <a:extLst>
              <a:ext uri="{FF2B5EF4-FFF2-40B4-BE49-F238E27FC236}">
                <a16:creationId xmlns:a16="http://schemas.microsoft.com/office/drawing/2014/main" id="{EC628B29-FB7B-42ED-9FE0-00B1E83F8E0A}"/>
              </a:ext>
            </a:extLst>
          </p:cNvPr>
          <p:cNvSpPr/>
          <p:nvPr/>
        </p:nvSpPr>
        <p:spPr>
          <a:xfrm>
            <a:off x="1668022" y="1879751"/>
            <a:ext cx="2146598" cy="48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9525" indent="-9525" algn="ctr">
              <a:buClr>
                <a:schemeClr val="dk1"/>
              </a:buClr>
              <a:buSzPts val="1400"/>
            </a:pPr>
            <a:r>
              <a:rPr lang="ru-RU" sz="18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пожароопасные</a:t>
            </a:r>
            <a:endParaRPr lang="ru-RU" sz="24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10" name="Google Shape;1742;p231">
            <a:extLst>
              <a:ext uri="{FF2B5EF4-FFF2-40B4-BE49-F238E27FC236}">
                <a16:creationId xmlns:a16="http://schemas.microsoft.com/office/drawing/2014/main" id="{CB44ECEF-8BF1-405E-AE6E-17643F429534}"/>
              </a:ext>
            </a:extLst>
          </p:cNvPr>
          <p:cNvSpPr/>
          <p:nvPr/>
        </p:nvSpPr>
        <p:spPr>
          <a:xfrm>
            <a:off x="1720304" y="3078170"/>
            <a:ext cx="2794000" cy="48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buClr>
                <a:schemeClr val="dk1"/>
              </a:buClr>
              <a:buSzPts val="1400"/>
            </a:pPr>
            <a:r>
              <a:rPr lang="ru-RU" sz="18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пожаровзрывоопасные</a:t>
            </a:r>
            <a:endParaRPr lang="ru-RU" sz="24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11" name="Google Shape;1742;p231">
            <a:extLst>
              <a:ext uri="{FF2B5EF4-FFF2-40B4-BE49-F238E27FC236}">
                <a16:creationId xmlns:a16="http://schemas.microsoft.com/office/drawing/2014/main" id="{9539AEA9-F107-437D-A89D-05F9CAB372D4}"/>
              </a:ext>
            </a:extLst>
          </p:cNvPr>
          <p:cNvSpPr/>
          <p:nvPr/>
        </p:nvSpPr>
        <p:spPr>
          <a:xfrm>
            <a:off x="1766484" y="4276589"/>
            <a:ext cx="1881878" cy="48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9525" indent="-9525" algn="ctr">
              <a:buClr>
                <a:schemeClr val="dk1"/>
              </a:buClr>
              <a:buSzPts val="1400"/>
            </a:pPr>
            <a:r>
              <a:rPr lang="ru-RU" sz="18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взрывоопасные</a:t>
            </a:r>
            <a:endParaRPr lang="ru-RU" sz="24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12" name="Google Shape;1742;p231">
            <a:extLst>
              <a:ext uri="{FF2B5EF4-FFF2-40B4-BE49-F238E27FC236}">
                <a16:creationId xmlns:a16="http://schemas.microsoft.com/office/drawing/2014/main" id="{3008D066-DC97-470C-BD00-C20BB7090C04}"/>
              </a:ext>
            </a:extLst>
          </p:cNvPr>
          <p:cNvSpPr/>
          <p:nvPr/>
        </p:nvSpPr>
        <p:spPr>
          <a:xfrm>
            <a:off x="1729540" y="5482025"/>
            <a:ext cx="2349798" cy="48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9525" indent="-9525" algn="ctr">
              <a:buClr>
                <a:schemeClr val="dk1"/>
              </a:buClr>
              <a:buSzPts val="1400"/>
            </a:pPr>
            <a:r>
              <a:rPr lang="ru-RU" sz="18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пожаробезопасные</a:t>
            </a:r>
            <a:endParaRPr lang="ru-RU" sz="24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13" name="Google Shape;1742;p231">
            <a:extLst>
              <a:ext uri="{FF2B5EF4-FFF2-40B4-BE49-F238E27FC236}">
                <a16:creationId xmlns:a16="http://schemas.microsoft.com/office/drawing/2014/main" id="{9230E1E8-5FF0-44B8-BA72-6EC6C102E237}"/>
              </a:ext>
            </a:extLst>
          </p:cNvPr>
          <p:cNvSpPr/>
          <p:nvPr/>
        </p:nvSpPr>
        <p:spPr>
          <a:xfrm>
            <a:off x="480291" y="2221496"/>
            <a:ext cx="11711709" cy="45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chemeClr val="dk1"/>
              </a:buClr>
              <a:buSzPts val="1400"/>
            </a:pPr>
            <a:r>
              <a:rPr lang="ru-RU" sz="16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возможно образование ГС, а также появление источника зажигания достаточной мощности для возникновения </a:t>
            </a:r>
            <a:r>
              <a:rPr lang="ru-RU" sz="16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пожара</a:t>
            </a:r>
          </a:p>
        </p:txBody>
      </p:sp>
      <p:sp>
        <p:nvSpPr>
          <p:cNvPr id="15" name="Google Shape;1742;p231">
            <a:extLst>
              <a:ext uri="{FF2B5EF4-FFF2-40B4-BE49-F238E27FC236}">
                <a16:creationId xmlns:a16="http://schemas.microsoft.com/office/drawing/2014/main" id="{3505840E-7009-46D4-8955-28E0B7F14F3D}"/>
              </a:ext>
            </a:extLst>
          </p:cNvPr>
          <p:cNvSpPr/>
          <p:nvPr/>
        </p:nvSpPr>
        <p:spPr>
          <a:xfrm>
            <a:off x="480291" y="3396915"/>
            <a:ext cx="11711709" cy="743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chemeClr val="dk1"/>
              </a:buClr>
              <a:buSzPts val="1400"/>
            </a:pPr>
            <a:r>
              <a:rPr lang="ru-RU" sz="16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возможно образование смесей окислителя с горючими газами, парами ЛВЖ, горючими аэрозолями и горючими </a:t>
            </a:r>
            <a:r>
              <a:rPr lang="ru-RU" sz="1600" dirty="0" err="1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пылями</a:t>
            </a:r>
            <a:r>
              <a:rPr lang="ru-RU" sz="16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, в которых при появлении источника зажигания возможно инициирование </a:t>
            </a:r>
            <a:r>
              <a:rPr lang="ru-RU" sz="16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взрыва</a:t>
            </a:r>
            <a:r>
              <a:rPr lang="ru-RU" sz="16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и (или) </a:t>
            </a:r>
            <a:r>
              <a:rPr lang="ru-RU" sz="16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пожара</a:t>
            </a:r>
          </a:p>
        </p:txBody>
      </p:sp>
      <p:sp>
        <p:nvSpPr>
          <p:cNvPr id="16" name="Google Shape;1742;p231">
            <a:extLst>
              <a:ext uri="{FF2B5EF4-FFF2-40B4-BE49-F238E27FC236}">
                <a16:creationId xmlns:a16="http://schemas.microsoft.com/office/drawing/2014/main" id="{428518EC-F8E4-459D-B0EE-14955D5B761A}"/>
              </a:ext>
            </a:extLst>
          </p:cNvPr>
          <p:cNvSpPr/>
          <p:nvPr/>
        </p:nvSpPr>
        <p:spPr>
          <a:xfrm>
            <a:off x="480291" y="4623042"/>
            <a:ext cx="11711709" cy="743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chemeClr val="dk1"/>
              </a:buClr>
              <a:buSzPts val="1400"/>
            </a:pPr>
            <a:r>
              <a:rPr lang="ru-RU" sz="16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возможно образование смесей воздуха с ГГ, парами ЛВЖ, ГЖ, горючими аэрозолями и горючими </a:t>
            </a:r>
            <a:r>
              <a:rPr lang="ru-RU" sz="1600" dirty="0" err="1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пылями</a:t>
            </a:r>
            <a:r>
              <a:rPr lang="ru-RU" sz="16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или волокнами и если при определенной концентрации горючего и появлении источника  зажигания она способна </a:t>
            </a:r>
            <a:r>
              <a:rPr lang="ru-RU" sz="16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взрываться</a:t>
            </a:r>
          </a:p>
        </p:txBody>
      </p:sp>
      <p:sp>
        <p:nvSpPr>
          <p:cNvPr id="17" name="Google Shape;1742;p231">
            <a:extLst>
              <a:ext uri="{FF2B5EF4-FFF2-40B4-BE49-F238E27FC236}">
                <a16:creationId xmlns:a16="http://schemas.microsoft.com/office/drawing/2014/main" id="{A3C24CD7-14A3-4589-8BBF-6D15B41519B5}"/>
              </a:ext>
            </a:extLst>
          </p:cNvPr>
          <p:cNvSpPr/>
          <p:nvPr/>
        </p:nvSpPr>
        <p:spPr>
          <a:xfrm>
            <a:off x="480291" y="5801873"/>
            <a:ext cx="4701309" cy="28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chemeClr val="dk1"/>
              </a:buClr>
              <a:buSzPts val="1400"/>
            </a:pPr>
            <a:r>
              <a:rPr lang="ru-RU" sz="16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отсутствуют</a:t>
            </a:r>
            <a:r>
              <a:rPr lang="ru-RU" sz="16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горючая среда и (или) окислитель</a:t>
            </a:r>
          </a:p>
        </p:txBody>
      </p:sp>
      <p:cxnSp>
        <p:nvCxnSpPr>
          <p:cNvPr id="3" name="Соединитель: уступ 2">
            <a:extLst>
              <a:ext uri="{FF2B5EF4-FFF2-40B4-BE49-F238E27FC236}">
                <a16:creationId xmlns:a16="http://schemas.microsoft.com/office/drawing/2014/main" id="{3E0233E0-FD00-424B-88F2-27CAC463B586}"/>
              </a:ext>
            </a:extLst>
          </p:cNvPr>
          <p:cNvCxnSpPr>
            <a:stCxn id="1742" idx="1"/>
            <a:endCxn id="9" idx="1"/>
          </p:cNvCxnSpPr>
          <p:nvPr/>
        </p:nvCxnSpPr>
        <p:spPr>
          <a:xfrm rot="10800000" flipV="1">
            <a:off x="1668022" y="1502867"/>
            <a:ext cx="2855518" cy="616977"/>
          </a:xfrm>
          <a:prstGeom prst="bentConnector3">
            <a:avLst>
              <a:gd name="adj1" fmla="val 149732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: уступ 17">
            <a:extLst>
              <a:ext uri="{FF2B5EF4-FFF2-40B4-BE49-F238E27FC236}">
                <a16:creationId xmlns:a16="http://schemas.microsoft.com/office/drawing/2014/main" id="{C563708A-C0FA-4406-9F73-79DAEB143A4F}"/>
              </a:ext>
            </a:extLst>
          </p:cNvPr>
          <p:cNvCxnSpPr>
            <a:cxnSpLocks/>
            <a:stCxn id="1742" idx="1"/>
            <a:endCxn id="10" idx="1"/>
          </p:cNvCxnSpPr>
          <p:nvPr/>
        </p:nvCxnSpPr>
        <p:spPr>
          <a:xfrm rot="10800000" flipV="1">
            <a:off x="1720304" y="1502868"/>
            <a:ext cx="2803236" cy="1815396"/>
          </a:xfrm>
          <a:prstGeom prst="bentConnector3">
            <a:avLst>
              <a:gd name="adj1" fmla="val 152307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: уступ 20">
            <a:extLst>
              <a:ext uri="{FF2B5EF4-FFF2-40B4-BE49-F238E27FC236}">
                <a16:creationId xmlns:a16="http://schemas.microsoft.com/office/drawing/2014/main" id="{F9C4F657-2414-40E9-8C9E-618F06C42A62}"/>
              </a:ext>
            </a:extLst>
          </p:cNvPr>
          <p:cNvCxnSpPr>
            <a:cxnSpLocks/>
            <a:endCxn id="11" idx="1"/>
          </p:cNvCxnSpPr>
          <p:nvPr/>
        </p:nvCxnSpPr>
        <p:spPr>
          <a:xfrm rot="5400000">
            <a:off x="1646172" y="1630078"/>
            <a:ext cx="3006918" cy="2766293"/>
          </a:xfrm>
          <a:prstGeom prst="bentConnector4">
            <a:avLst>
              <a:gd name="adj1" fmla="val -69"/>
              <a:gd name="adj2" fmla="val 155009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оединитель: уступ 25">
            <a:extLst>
              <a:ext uri="{FF2B5EF4-FFF2-40B4-BE49-F238E27FC236}">
                <a16:creationId xmlns:a16="http://schemas.microsoft.com/office/drawing/2014/main" id="{6CAFEF6E-305B-40D2-A1A3-86302B3344DE}"/>
              </a:ext>
            </a:extLst>
          </p:cNvPr>
          <p:cNvCxnSpPr>
            <a:cxnSpLocks/>
            <a:endCxn id="12" idx="1"/>
          </p:cNvCxnSpPr>
          <p:nvPr/>
        </p:nvCxnSpPr>
        <p:spPr>
          <a:xfrm rot="5400000">
            <a:off x="1026124" y="2220081"/>
            <a:ext cx="4205455" cy="2798621"/>
          </a:xfrm>
          <a:prstGeom prst="bentConnector4">
            <a:avLst>
              <a:gd name="adj1" fmla="val -295"/>
              <a:gd name="adj2" fmla="val 153052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9223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ÐÑÐ¾Ð¼ÑÑÐ»ÐµÐ½Ð½Ð¾ÑÑÐ¸, ÐÑÐ¾Ð¼ÑÑÐ»ÐµÐ½Ð½Ð¾Ð³Ð¾, Ð¢ÐºÐ°Ð½Ð¸, Ð¢ÑÑÐ±Ñ">
            <a:extLst>
              <a:ext uri="{FF2B5EF4-FFF2-40B4-BE49-F238E27FC236}">
                <a16:creationId xmlns:a16="http://schemas.microsoft.com/office/drawing/2014/main" id="{D75F88B2-D3EE-493E-9B8C-1214B0C44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8" name="Google Shape;1888;p237"/>
          <p:cNvSpPr/>
          <p:nvPr/>
        </p:nvSpPr>
        <p:spPr>
          <a:xfrm>
            <a:off x="0" y="0"/>
            <a:ext cx="12192000" cy="11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891" name="Google Shape;1891;p237"/>
          <p:cNvSpPr/>
          <p:nvPr/>
        </p:nvSpPr>
        <p:spPr>
          <a:xfrm>
            <a:off x="2649220" y="320040"/>
            <a:ext cx="686054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Взрывоопасные зоны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grpSp>
        <p:nvGrpSpPr>
          <p:cNvPr id="2" name="Google Shape;1681;p228">
            <a:extLst>
              <a:ext uri="{FF2B5EF4-FFF2-40B4-BE49-F238E27FC236}">
                <a16:creationId xmlns:a16="http://schemas.microsoft.com/office/drawing/2014/main" id="{19019F6E-2DA4-45B1-B230-D02E6181E72A}"/>
              </a:ext>
            </a:extLst>
          </p:cNvPr>
          <p:cNvGrpSpPr/>
          <p:nvPr/>
        </p:nvGrpSpPr>
        <p:grpSpPr>
          <a:xfrm>
            <a:off x="501995" y="1251690"/>
            <a:ext cx="778165" cy="778165"/>
            <a:chOff x="1088605" y="1664387"/>
            <a:chExt cx="1440000" cy="1440000"/>
          </a:xfrm>
        </p:grpSpPr>
        <p:sp>
          <p:nvSpPr>
            <p:cNvPr id="12" name="Google Shape;1682;p228">
              <a:extLst>
                <a:ext uri="{FF2B5EF4-FFF2-40B4-BE49-F238E27FC236}">
                  <a16:creationId xmlns:a16="http://schemas.microsoft.com/office/drawing/2014/main" id="{A41A6A27-3280-4A81-8057-88BD073728FA}"/>
                </a:ext>
              </a:extLst>
            </p:cNvPr>
            <p:cNvSpPr/>
            <p:nvPr/>
          </p:nvSpPr>
          <p:spPr>
            <a:xfrm>
              <a:off x="1088605" y="1664387"/>
              <a:ext cx="1440000" cy="1440000"/>
            </a:xfrm>
            <a:prstGeom prst="ellipse">
              <a:avLst/>
            </a:prstGeom>
            <a:solidFill>
              <a:srgbClr val="F8BC20"/>
            </a:solidFill>
            <a:ln w="22225" cap="flat" cmpd="sng">
              <a:solidFill>
                <a:schemeClr val="tx2">
                  <a:lumMod val="1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1000" sy="101000" algn="ctr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endParaRPr>
            </a:p>
          </p:txBody>
        </p:sp>
        <p:sp>
          <p:nvSpPr>
            <p:cNvPr id="13" name="Google Shape;1683;p228">
              <a:extLst>
                <a:ext uri="{FF2B5EF4-FFF2-40B4-BE49-F238E27FC236}">
                  <a16:creationId xmlns:a16="http://schemas.microsoft.com/office/drawing/2014/main" id="{AA76E3AE-BB0B-46D9-A7D0-7F0154005EAC}"/>
                </a:ext>
              </a:extLst>
            </p:cNvPr>
            <p:cNvSpPr/>
            <p:nvPr/>
          </p:nvSpPr>
          <p:spPr>
            <a:xfrm>
              <a:off x="1520605" y="1951917"/>
              <a:ext cx="576000" cy="864941"/>
            </a:xfrm>
            <a:custGeom>
              <a:avLst/>
              <a:gdLst/>
              <a:ahLst/>
              <a:cxnLst/>
              <a:rect l="l" t="t" r="r" b="b"/>
              <a:pathLst>
                <a:path w="128" h="192" extrusionOk="0">
                  <a:moveTo>
                    <a:pt x="90" y="144"/>
                  </a:moveTo>
                  <a:cubicBezTo>
                    <a:pt x="38" y="144"/>
                    <a:pt x="38" y="144"/>
                    <a:pt x="38" y="144"/>
                  </a:cubicBezTo>
                  <a:cubicBezTo>
                    <a:pt x="35" y="144"/>
                    <a:pt x="32" y="147"/>
                    <a:pt x="32" y="150"/>
                  </a:cubicBezTo>
                  <a:cubicBezTo>
                    <a:pt x="32" y="153"/>
                    <a:pt x="35" y="156"/>
                    <a:pt x="38" y="156"/>
                  </a:cubicBezTo>
                  <a:cubicBezTo>
                    <a:pt x="90" y="156"/>
                    <a:pt x="90" y="156"/>
                    <a:pt x="90" y="156"/>
                  </a:cubicBezTo>
                  <a:cubicBezTo>
                    <a:pt x="93" y="156"/>
                    <a:pt x="96" y="153"/>
                    <a:pt x="96" y="150"/>
                  </a:cubicBezTo>
                  <a:cubicBezTo>
                    <a:pt x="96" y="147"/>
                    <a:pt x="93" y="144"/>
                    <a:pt x="90" y="144"/>
                  </a:cubicBezTo>
                  <a:close/>
                  <a:moveTo>
                    <a:pt x="51" y="181"/>
                  </a:moveTo>
                  <a:cubicBezTo>
                    <a:pt x="51" y="185"/>
                    <a:pt x="51" y="185"/>
                    <a:pt x="51" y="185"/>
                  </a:cubicBezTo>
                  <a:cubicBezTo>
                    <a:pt x="51" y="189"/>
                    <a:pt x="54" y="192"/>
                    <a:pt x="58" y="192"/>
                  </a:cubicBezTo>
                  <a:cubicBezTo>
                    <a:pt x="68" y="192"/>
                    <a:pt x="68" y="192"/>
                    <a:pt x="68" y="192"/>
                  </a:cubicBezTo>
                  <a:cubicBezTo>
                    <a:pt x="72" y="192"/>
                    <a:pt x="76" y="189"/>
                    <a:pt x="76" y="185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84" y="181"/>
                    <a:pt x="90" y="172"/>
                    <a:pt x="90" y="164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72"/>
                    <a:pt x="43" y="180"/>
                    <a:pt x="51" y="181"/>
                  </a:cubicBezTo>
                  <a:close/>
                  <a:moveTo>
                    <a:pt x="64" y="0"/>
                  </a:moveTo>
                  <a:cubicBezTo>
                    <a:pt x="29" y="0"/>
                    <a:pt x="0" y="29"/>
                    <a:pt x="0" y="65"/>
                  </a:cubicBezTo>
                  <a:cubicBezTo>
                    <a:pt x="0" y="74"/>
                    <a:pt x="2" y="82"/>
                    <a:pt x="5" y="90"/>
                  </a:cubicBezTo>
                  <a:cubicBezTo>
                    <a:pt x="5" y="91"/>
                    <a:pt x="5" y="92"/>
                    <a:pt x="6" y="93"/>
                  </a:cubicBezTo>
                  <a:cubicBezTo>
                    <a:pt x="9" y="99"/>
                    <a:pt x="12" y="105"/>
                    <a:pt x="17" y="110"/>
                  </a:cubicBezTo>
                  <a:cubicBezTo>
                    <a:pt x="33" y="136"/>
                    <a:pt x="33" y="136"/>
                    <a:pt x="33" y="136"/>
                  </a:cubicBezTo>
                  <a:cubicBezTo>
                    <a:pt x="95" y="136"/>
                    <a:pt x="95" y="136"/>
                    <a:pt x="95" y="136"/>
                  </a:cubicBezTo>
                  <a:cubicBezTo>
                    <a:pt x="111" y="110"/>
                    <a:pt x="111" y="110"/>
                    <a:pt x="111" y="110"/>
                  </a:cubicBezTo>
                  <a:cubicBezTo>
                    <a:pt x="116" y="105"/>
                    <a:pt x="119" y="99"/>
                    <a:pt x="122" y="93"/>
                  </a:cubicBezTo>
                  <a:cubicBezTo>
                    <a:pt x="123" y="92"/>
                    <a:pt x="123" y="91"/>
                    <a:pt x="123" y="90"/>
                  </a:cubicBezTo>
                  <a:cubicBezTo>
                    <a:pt x="126" y="82"/>
                    <a:pt x="128" y="74"/>
                    <a:pt x="128" y="65"/>
                  </a:cubicBezTo>
                  <a:cubicBezTo>
                    <a:pt x="128" y="29"/>
                    <a:pt x="99" y="0"/>
                    <a:pt x="64" y="0"/>
                  </a:cubicBezTo>
                  <a:close/>
                  <a:moveTo>
                    <a:pt x="62" y="25"/>
                  </a:moveTo>
                  <a:cubicBezTo>
                    <a:pt x="62" y="25"/>
                    <a:pt x="62" y="25"/>
                    <a:pt x="62" y="25"/>
                  </a:cubicBezTo>
                  <a:cubicBezTo>
                    <a:pt x="55" y="25"/>
                    <a:pt x="49" y="27"/>
                    <a:pt x="43" y="31"/>
                  </a:cubicBezTo>
                  <a:cubicBezTo>
                    <a:pt x="31" y="38"/>
                    <a:pt x="25" y="51"/>
                    <a:pt x="24" y="70"/>
                  </a:cubicBezTo>
                  <a:cubicBezTo>
                    <a:pt x="24" y="73"/>
                    <a:pt x="22" y="76"/>
                    <a:pt x="18" y="76"/>
                  </a:cubicBezTo>
                  <a:cubicBezTo>
                    <a:pt x="15" y="76"/>
                    <a:pt x="12" y="73"/>
                    <a:pt x="12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3" y="40"/>
                    <a:pt x="26" y="26"/>
                    <a:pt x="37" y="19"/>
                  </a:cubicBezTo>
                  <a:cubicBezTo>
                    <a:pt x="45" y="15"/>
                    <a:pt x="53" y="12"/>
                    <a:pt x="62" y="12"/>
                  </a:cubicBezTo>
                  <a:cubicBezTo>
                    <a:pt x="65" y="12"/>
                    <a:pt x="68" y="15"/>
                    <a:pt x="68" y="18"/>
                  </a:cubicBezTo>
                  <a:cubicBezTo>
                    <a:pt x="68" y="22"/>
                    <a:pt x="65" y="25"/>
                    <a:pt x="62" y="25"/>
                  </a:cubicBezTo>
                  <a:close/>
                </a:path>
              </a:pathLst>
            </a:custGeom>
            <a:solidFill>
              <a:srgbClr val="FFFFFF">
                <a:alpha val="89800"/>
              </a:srgbClr>
            </a:solidFill>
            <a:ln>
              <a:solidFill>
                <a:schemeClr val="tx2">
                  <a:lumMod val="10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endParaRPr>
            </a:p>
          </p:txBody>
        </p:sp>
      </p:grpSp>
      <p:sp>
        <p:nvSpPr>
          <p:cNvPr id="11" name="Google Shape;1742;p231"/>
          <p:cNvSpPr/>
          <p:nvPr/>
        </p:nvSpPr>
        <p:spPr>
          <a:xfrm>
            <a:off x="1441188" y="1246010"/>
            <a:ext cx="7726679" cy="91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186262" marR="0" lvl="0" indent="-18626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	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В соответствии с ФЗ № 123</a:t>
            </a:r>
          </a:p>
          <a:p>
            <a:pPr marL="186262" marR="0" lvl="0" indent="-18626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	взрывоопасные зоны в зависимости от частоты и длительности присутствия пылевоздушной смеси подразделяют на три класса: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16" name="Google Shape;2456;p265"/>
          <p:cNvSpPr/>
          <p:nvPr/>
        </p:nvSpPr>
        <p:spPr>
          <a:xfrm>
            <a:off x="249016" y="2157356"/>
            <a:ext cx="9852516" cy="37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Взрывоопасные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зоны класса 20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– зоны, в которых взрывоопасные смеси горючей пыли с воздухом имеют НКПР менее 65 граммов на кубический метр и присутствуют постоянно;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Взрывоопасные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зоны класса 21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– зоны, расположенные в помещениях, в которых при нормальном режиме работы оборудования выделяются переходящие во взвешенное состояние горючие пыли или волокна, способные образовывать с воздухом взрывоопасные смеси при концентрации 65 и менее граммов на кубический метр;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Взрывоопасные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зоны класса 22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– зоны, расположенные в помещениях, в которых при нормальном режиме работы оборудования не образуются взрывоопасные смеси горючих пылей или волокон с воздухом при концентрации 65 и менее граммов на кубический метр, но возможно образование такой взрывоопасной смеси горючих пылей или волокон с воздухом только в результате аварии или повреждения технологического оборудования.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Arial"/>
            </a:endParaRPr>
          </a:p>
        </p:txBody>
      </p:sp>
      <p:pic>
        <p:nvPicPr>
          <p:cNvPr id="17" name="Google Shape;2458;p2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96273" y="1759501"/>
            <a:ext cx="3088158" cy="5202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ÐÑÐ¾Ð¼ÑÑÐ»ÐµÐ½Ð½Ð¾ÑÑÐ¸, ÐÑÐ¾Ð¼ÑÑÐ»ÐµÐ½Ð½Ð¾Ð³Ð¾, Ð¢ÐºÐ°Ð½Ð¸, Ð¢ÑÑÐ±Ñ">
            <a:extLst>
              <a:ext uri="{FF2B5EF4-FFF2-40B4-BE49-F238E27FC236}">
                <a16:creationId xmlns:a16="http://schemas.microsoft.com/office/drawing/2014/main" id="{D75F88B2-D3EE-493E-9B8C-1214B0C44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8" name="Google Shape;1888;p237"/>
          <p:cNvSpPr/>
          <p:nvPr/>
        </p:nvSpPr>
        <p:spPr>
          <a:xfrm>
            <a:off x="0" y="0"/>
            <a:ext cx="12192000" cy="11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891" name="Google Shape;1891;p237"/>
          <p:cNvSpPr/>
          <p:nvPr/>
        </p:nvSpPr>
        <p:spPr>
          <a:xfrm>
            <a:off x="2649220" y="320040"/>
            <a:ext cx="686054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Взрывоопасные зоны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pic>
        <p:nvPicPr>
          <p:cNvPr id="2050" name="Picture 2" descr="https://www.radio-center.ru/sites/default/files/classification_stranica_03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6999" y="1296987"/>
            <a:ext cx="6927717" cy="5360988"/>
          </a:xfrm>
          <a:prstGeom prst="rect">
            <a:avLst/>
          </a:prstGeom>
          <a:noFill/>
        </p:spPr>
      </p:pic>
      <p:pic>
        <p:nvPicPr>
          <p:cNvPr id="2051" name="Picture 3" descr="C:\Users\ДЖИН\Desktop\зоны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36594" y="3000375"/>
            <a:ext cx="5012531" cy="1428750"/>
          </a:xfrm>
          <a:prstGeom prst="rect">
            <a:avLst/>
          </a:prstGeom>
          <a:noFill/>
        </p:spPr>
      </p:pic>
      <p:sp>
        <p:nvSpPr>
          <p:cNvPr id="14" name="Google Shape;1742;p231"/>
          <p:cNvSpPr/>
          <p:nvPr/>
        </p:nvSpPr>
        <p:spPr>
          <a:xfrm>
            <a:off x="1569721" y="1150760"/>
            <a:ext cx="3354703" cy="38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186262" marR="0" lvl="0" indent="-18626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Arial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Горючие газы, пары ЛВЖ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15" name="Google Shape;1742;p231"/>
          <p:cNvSpPr/>
          <p:nvPr/>
        </p:nvSpPr>
        <p:spPr>
          <a:xfrm>
            <a:off x="8067675" y="2522360"/>
            <a:ext cx="3238499" cy="38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186262" marR="0" lvl="0" indent="-18626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Arial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Горючие пыли, волокна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237"/>
          <p:cNvSpPr/>
          <p:nvPr/>
        </p:nvSpPr>
        <p:spPr>
          <a:xfrm>
            <a:off x="0" y="0"/>
            <a:ext cx="12192000" cy="8196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889" name="Google Shape;1889;p237"/>
          <p:cNvSpPr/>
          <p:nvPr/>
        </p:nvSpPr>
        <p:spPr>
          <a:xfrm>
            <a:off x="873569" y="1630680"/>
            <a:ext cx="5702636" cy="1980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во взрывоопасных зонах классов 1, 2;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667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на открытых площадках технологических установок, насосных и компрессорных установок, резервуарных парков по периметру взрывоопасной зоны классов 1, 2;</a:t>
            </a:r>
          </a:p>
        </p:txBody>
      </p:sp>
      <p:pic>
        <p:nvPicPr>
          <p:cNvPr id="108546" name="Picture 2" descr="https://ptfm.kz/images/stories/virtuemart/product/ddk-5.jpg"/>
          <p:cNvPicPr>
            <a:picLocks noChangeAspect="1" noChangeArrowheads="1"/>
          </p:cNvPicPr>
          <p:nvPr/>
        </p:nvPicPr>
        <p:blipFill>
          <a:blip r:embed="rId3"/>
          <a:srcRect b="20048"/>
          <a:stretch>
            <a:fillRect/>
          </a:stretch>
        </p:blipFill>
        <p:spPr bwMode="auto">
          <a:xfrm>
            <a:off x="2500150" y="3773110"/>
            <a:ext cx="3435700" cy="2317724"/>
          </a:xfrm>
          <a:prstGeom prst="rect">
            <a:avLst/>
          </a:prstGeom>
          <a:noFill/>
        </p:spPr>
      </p:pic>
      <p:sp>
        <p:nvSpPr>
          <p:cNvPr id="26" name="Google Shape;1668;p227"/>
          <p:cNvSpPr/>
          <p:nvPr/>
        </p:nvSpPr>
        <p:spPr>
          <a:xfrm>
            <a:off x="453858" y="1606782"/>
            <a:ext cx="358421" cy="360000"/>
          </a:xfrm>
          <a:custGeom>
            <a:avLst/>
            <a:gdLst/>
            <a:ahLst/>
            <a:cxnLst/>
            <a:rect l="l" t="t" r="r" b="b"/>
            <a:pathLst>
              <a:path w="192" h="192" extrusionOk="0">
                <a:moveTo>
                  <a:pt x="96" y="0"/>
                </a:moveTo>
                <a:cubicBezTo>
                  <a:pt x="43" y="0"/>
                  <a:pt x="0" y="43"/>
                  <a:pt x="0" y="96"/>
                </a:cubicBezTo>
                <a:cubicBezTo>
                  <a:pt x="0" y="149"/>
                  <a:pt x="43" y="192"/>
                  <a:pt x="96" y="192"/>
                </a:cubicBezTo>
                <a:cubicBezTo>
                  <a:pt x="149" y="192"/>
                  <a:pt x="192" y="149"/>
                  <a:pt x="192" y="96"/>
                </a:cubicBezTo>
                <a:cubicBezTo>
                  <a:pt x="192" y="43"/>
                  <a:pt x="149" y="0"/>
                  <a:pt x="96" y="0"/>
                </a:cubicBezTo>
                <a:close/>
                <a:moveTo>
                  <a:pt x="152" y="66"/>
                </a:moveTo>
                <a:cubicBezTo>
                  <a:pt x="78" y="141"/>
                  <a:pt x="78" y="141"/>
                  <a:pt x="78" y="141"/>
                </a:cubicBezTo>
                <a:cubicBezTo>
                  <a:pt x="75" y="144"/>
                  <a:pt x="69" y="144"/>
                  <a:pt x="66" y="141"/>
                </a:cubicBezTo>
                <a:cubicBezTo>
                  <a:pt x="35" y="110"/>
                  <a:pt x="35" y="110"/>
                  <a:pt x="35" y="110"/>
                </a:cubicBezTo>
                <a:cubicBezTo>
                  <a:pt x="32" y="107"/>
                  <a:pt x="32" y="101"/>
                  <a:pt x="35" y="98"/>
                </a:cubicBezTo>
                <a:cubicBezTo>
                  <a:pt x="39" y="95"/>
                  <a:pt x="44" y="95"/>
                  <a:pt x="48" y="98"/>
                </a:cubicBezTo>
                <a:cubicBezTo>
                  <a:pt x="72" y="122"/>
                  <a:pt x="72" y="122"/>
                  <a:pt x="72" y="122"/>
                </a:cubicBezTo>
                <a:cubicBezTo>
                  <a:pt x="140" y="54"/>
                  <a:pt x="140" y="54"/>
                  <a:pt x="140" y="54"/>
                </a:cubicBezTo>
                <a:cubicBezTo>
                  <a:pt x="143" y="51"/>
                  <a:pt x="149" y="51"/>
                  <a:pt x="152" y="54"/>
                </a:cubicBezTo>
                <a:cubicBezTo>
                  <a:pt x="156" y="57"/>
                  <a:pt x="156" y="63"/>
                  <a:pt x="152" y="66"/>
                </a:cubicBezTo>
                <a:close/>
              </a:path>
            </a:pathLst>
          </a:custGeom>
          <a:solidFill>
            <a:srgbClr val="134263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4A66AC">
                  <a:lumMod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Roboto"/>
              <a:cs typeface="Segoe UI" panose="020B0502040204020203" pitchFamily="34" charset="0"/>
              <a:sym typeface="Roboto"/>
            </a:endParaRPr>
          </a:p>
        </p:txBody>
      </p:sp>
      <p:sp>
        <p:nvSpPr>
          <p:cNvPr id="27" name="Google Shape;1669;p227"/>
          <p:cNvSpPr/>
          <p:nvPr/>
        </p:nvSpPr>
        <p:spPr>
          <a:xfrm>
            <a:off x="453857" y="2285759"/>
            <a:ext cx="358421" cy="360000"/>
          </a:xfrm>
          <a:custGeom>
            <a:avLst/>
            <a:gdLst/>
            <a:ahLst/>
            <a:cxnLst/>
            <a:rect l="l" t="t" r="r" b="b"/>
            <a:pathLst>
              <a:path w="192" h="192" extrusionOk="0">
                <a:moveTo>
                  <a:pt x="96" y="0"/>
                </a:moveTo>
                <a:cubicBezTo>
                  <a:pt x="43" y="0"/>
                  <a:pt x="0" y="43"/>
                  <a:pt x="0" y="96"/>
                </a:cubicBezTo>
                <a:cubicBezTo>
                  <a:pt x="0" y="149"/>
                  <a:pt x="43" y="192"/>
                  <a:pt x="96" y="192"/>
                </a:cubicBezTo>
                <a:cubicBezTo>
                  <a:pt x="149" y="192"/>
                  <a:pt x="192" y="149"/>
                  <a:pt x="192" y="96"/>
                </a:cubicBezTo>
                <a:cubicBezTo>
                  <a:pt x="192" y="43"/>
                  <a:pt x="149" y="0"/>
                  <a:pt x="96" y="0"/>
                </a:cubicBezTo>
                <a:close/>
                <a:moveTo>
                  <a:pt x="152" y="66"/>
                </a:moveTo>
                <a:cubicBezTo>
                  <a:pt x="78" y="141"/>
                  <a:pt x="78" y="141"/>
                  <a:pt x="78" y="141"/>
                </a:cubicBezTo>
                <a:cubicBezTo>
                  <a:pt x="75" y="144"/>
                  <a:pt x="69" y="144"/>
                  <a:pt x="66" y="141"/>
                </a:cubicBezTo>
                <a:cubicBezTo>
                  <a:pt x="35" y="110"/>
                  <a:pt x="35" y="110"/>
                  <a:pt x="35" y="110"/>
                </a:cubicBezTo>
                <a:cubicBezTo>
                  <a:pt x="32" y="107"/>
                  <a:pt x="32" y="101"/>
                  <a:pt x="35" y="98"/>
                </a:cubicBezTo>
                <a:cubicBezTo>
                  <a:pt x="39" y="95"/>
                  <a:pt x="44" y="95"/>
                  <a:pt x="48" y="98"/>
                </a:cubicBezTo>
                <a:cubicBezTo>
                  <a:pt x="72" y="122"/>
                  <a:pt x="72" y="122"/>
                  <a:pt x="72" y="122"/>
                </a:cubicBezTo>
                <a:cubicBezTo>
                  <a:pt x="140" y="54"/>
                  <a:pt x="140" y="54"/>
                  <a:pt x="140" y="54"/>
                </a:cubicBezTo>
                <a:cubicBezTo>
                  <a:pt x="143" y="51"/>
                  <a:pt x="149" y="51"/>
                  <a:pt x="152" y="54"/>
                </a:cubicBezTo>
                <a:cubicBezTo>
                  <a:pt x="156" y="57"/>
                  <a:pt x="156" y="63"/>
                  <a:pt x="152" y="66"/>
                </a:cubicBezTo>
                <a:close/>
              </a:path>
            </a:pathLst>
          </a:custGeom>
          <a:solidFill>
            <a:srgbClr val="134263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4A66AC">
                  <a:lumMod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Roboto"/>
              <a:cs typeface="Segoe UI" panose="020B0502040204020203" pitchFamily="34" charset="0"/>
              <a:sym typeface="Roboto"/>
            </a:endParaRPr>
          </a:p>
        </p:txBody>
      </p:sp>
      <p:sp>
        <p:nvSpPr>
          <p:cNvPr id="32" name="Google Shape;1742;p231"/>
          <p:cNvSpPr/>
          <p:nvPr/>
        </p:nvSpPr>
        <p:spPr>
          <a:xfrm>
            <a:off x="873569" y="1130991"/>
            <a:ext cx="4742227" cy="453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186262" marR="0" lvl="0" indent="-18626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	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Датчики ДВК следует устанавливать: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4A66AC">
                  <a:lumMod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11" name="Google Shape;1742;p231"/>
          <p:cNvSpPr/>
          <p:nvPr/>
        </p:nvSpPr>
        <p:spPr>
          <a:xfrm>
            <a:off x="3270923" y="3905188"/>
            <a:ext cx="1826377" cy="341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186262" marR="0" lvl="0" indent="-18626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	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Датчик ДВК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12" name="Google Shape;1891;p237"/>
          <p:cNvSpPr/>
          <p:nvPr/>
        </p:nvSpPr>
        <p:spPr>
          <a:xfrm>
            <a:off x="1680395" y="76860"/>
            <a:ext cx="9247517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Требования к установке датчиков ДВК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pic>
        <p:nvPicPr>
          <p:cNvPr id="145409" name="Picture 1" descr="C:\Users\ДЖИН\Desktop\зоны-0,-1-и-2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05655" y="1371478"/>
            <a:ext cx="5390033" cy="4719355"/>
          </a:xfrm>
          <a:prstGeom prst="rect">
            <a:avLst/>
          </a:prstGeom>
          <a:noFill/>
        </p:spPr>
      </p:pic>
      <p:cxnSp>
        <p:nvCxnSpPr>
          <p:cNvPr id="15" name="Прямая со стрелкой 14"/>
          <p:cNvCxnSpPr/>
          <p:nvPr/>
        </p:nvCxnSpPr>
        <p:spPr>
          <a:xfrm flipV="1">
            <a:off x="5579390" y="4107051"/>
            <a:ext cx="2200759" cy="294469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5576807" y="2991173"/>
            <a:ext cx="3412210" cy="139226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625885" y="4386020"/>
            <a:ext cx="3626603" cy="134835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563892" y="4386020"/>
            <a:ext cx="3998562" cy="929899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Овал 27"/>
          <p:cNvSpPr/>
          <p:nvPr/>
        </p:nvSpPr>
        <p:spPr>
          <a:xfrm>
            <a:off x="5501898" y="4277532"/>
            <a:ext cx="232475" cy="232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9" name="Picture 1" descr="C:\Users\ДЖИН\Desktop\зоны-0,-1-и-2-2.jpg"/>
          <p:cNvPicPr>
            <a:picLocks noChangeAspect="1" noChangeArrowheads="1"/>
          </p:cNvPicPr>
          <p:nvPr/>
        </p:nvPicPr>
        <p:blipFill>
          <a:blip r:embed="rId4"/>
          <a:srcRect l="23563" t="71812" r="60622" b="3558"/>
          <a:stretch>
            <a:fillRect/>
          </a:stretch>
        </p:blipFill>
        <p:spPr bwMode="auto">
          <a:xfrm>
            <a:off x="7857641" y="4773478"/>
            <a:ext cx="852406" cy="11623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237"/>
          <p:cNvSpPr/>
          <p:nvPr/>
        </p:nvSpPr>
        <p:spPr>
          <a:xfrm>
            <a:off x="0" y="0"/>
            <a:ext cx="12192000" cy="8196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889" name="Google Shape;1889;p237"/>
          <p:cNvSpPr/>
          <p:nvPr/>
        </p:nvSpPr>
        <p:spPr>
          <a:xfrm>
            <a:off x="873569" y="1270861"/>
            <a:ext cx="5465238" cy="1952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667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в заглубленных помещениях и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незасыпанных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приямках с технологическим оборудованием в границах взрывопожароопасной установки, куда возможно проникновение взрывоопасных газов и паров извне;</a:t>
            </a:r>
          </a:p>
        </p:txBody>
      </p:sp>
      <p:sp>
        <p:nvSpPr>
          <p:cNvPr id="26" name="Google Shape;1668;p227"/>
          <p:cNvSpPr/>
          <p:nvPr/>
        </p:nvSpPr>
        <p:spPr>
          <a:xfrm>
            <a:off x="453858" y="1606782"/>
            <a:ext cx="358421" cy="360000"/>
          </a:xfrm>
          <a:custGeom>
            <a:avLst/>
            <a:gdLst/>
            <a:ahLst/>
            <a:cxnLst/>
            <a:rect l="l" t="t" r="r" b="b"/>
            <a:pathLst>
              <a:path w="192" h="192" extrusionOk="0">
                <a:moveTo>
                  <a:pt x="96" y="0"/>
                </a:moveTo>
                <a:cubicBezTo>
                  <a:pt x="43" y="0"/>
                  <a:pt x="0" y="43"/>
                  <a:pt x="0" y="96"/>
                </a:cubicBezTo>
                <a:cubicBezTo>
                  <a:pt x="0" y="149"/>
                  <a:pt x="43" y="192"/>
                  <a:pt x="96" y="192"/>
                </a:cubicBezTo>
                <a:cubicBezTo>
                  <a:pt x="149" y="192"/>
                  <a:pt x="192" y="149"/>
                  <a:pt x="192" y="96"/>
                </a:cubicBezTo>
                <a:cubicBezTo>
                  <a:pt x="192" y="43"/>
                  <a:pt x="149" y="0"/>
                  <a:pt x="96" y="0"/>
                </a:cubicBezTo>
                <a:close/>
                <a:moveTo>
                  <a:pt x="152" y="66"/>
                </a:moveTo>
                <a:cubicBezTo>
                  <a:pt x="78" y="141"/>
                  <a:pt x="78" y="141"/>
                  <a:pt x="78" y="141"/>
                </a:cubicBezTo>
                <a:cubicBezTo>
                  <a:pt x="75" y="144"/>
                  <a:pt x="69" y="144"/>
                  <a:pt x="66" y="141"/>
                </a:cubicBezTo>
                <a:cubicBezTo>
                  <a:pt x="35" y="110"/>
                  <a:pt x="35" y="110"/>
                  <a:pt x="35" y="110"/>
                </a:cubicBezTo>
                <a:cubicBezTo>
                  <a:pt x="32" y="107"/>
                  <a:pt x="32" y="101"/>
                  <a:pt x="35" y="98"/>
                </a:cubicBezTo>
                <a:cubicBezTo>
                  <a:pt x="39" y="95"/>
                  <a:pt x="44" y="95"/>
                  <a:pt x="48" y="98"/>
                </a:cubicBezTo>
                <a:cubicBezTo>
                  <a:pt x="72" y="122"/>
                  <a:pt x="72" y="122"/>
                  <a:pt x="72" y="122"/>
                </a:cubicBezTo>
                <a:cubicBezTo>
                  <a:pt x="140" y="54"/>
                  <a:pt x="140" y="54"/>
                  <a:pt x="140" y="54"/>
                </a:cubicBezTo>
                <a:cubicBezTo>
                  <a:pt x="143" y="51"/>
                  <a:pt x="149" y="51"/>
                  <a:pt x="152" y="54"/>
                </a:cubicBezTo>
                <a:cubicBezTo>
                  <a:pt x="156" y="57"/>
                  <a:pt x="156" y="63"/>
                  <a:pt x="152" y="66"/>
                </a:cubicBezTo>
                <a:close/>
              </a:path>
            </a:pathLst>
          </a:custGeom>
          <a:solidFill>
            <a:srgbClr val="134263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4A66AC">
                  <a:lumMod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Roboto"/>
              <a:cs typeface="Segoe UI" panose="020B0502040204020203" pitchFamily="34" charset="0"/>
              <a:sym typeface="Roboto"/>
            </a:endParaRPr>
          </a:p>
        </p:txBody>
      </p:sp>
      <p:sp>
        <p:nvSpPr>
          <p:cNvPr id="12" name="Google Shape;1891;p237"/>
          <p:cNvSpPr/>
          <p:nvPr/>
        </p:nvSpPr>
        <p:spPr>
          <a:xfrm>
            <a:off x="1680395" y="76860"/>
            <a:ext cx="9247517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Требования к установке датчиков ДВК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9547982" y="3325849"/>
            <a:ext cx="2385712" cy="8108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6" name="Picture 4" descr="http://spk-group.kz/userfiles/images/okraska_samoletov.JPG"/>
          <p:cNvPicPr>
            <a:picLocks noChangeAspect="1" noChangeArrowheads="1"/>
          </p:cNvPicPr>
          <p:nvPr/>
        </p:nvPicPr>
        <p:blipFill>
          <a:blip r:embed="rId3"/>
          <a:srcRect l="16304" t="36930" r="21463" b="4339"/>
          <a:stretch>
            <a:fillRect/>
          </a:stretch>
        </p:blipFill>
        <p:spPr bwMode="auto">
          <a:xfrm>
            <a:off x="5982342" y="2913682"/>
            <a:ext cx="3580109" cy="25339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Прямоугольник 16"/>
          <p:cNvSpPr/>
          <p:nvPr/>
        </p:nvSpPr>
        <p:spPr>
          <a:xfrm>
            <a:off x="6679483" y="2462972"/>
            <a:ext cx="1922077" cy="373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Приямок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Стрелка вправо 17"/>
          <p:cNvSpPr/>
          <p:nvPr/>
        </p:nvSpPr>
        <p:spPr>
          <a:xfrm flipH="1">
            <a:off x="8516466" y="3617392"/>
            <a:ext cx="1185470" cy="226187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Стрелка вправо 18"/>
          <p:cNvSpPr/>
          <p:nvPr/>
        </p:nvSpPr>
        <p:spPr>
          <a:xfrm rot="19620919" flipH="1">
            <a:off x="7728075" y="3814182"/>
            <a:ext cx="783578" cy="25879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772270" y="3392031"/>
            <a:ext cx="1990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Взрывоопасные газы и пары!</a:t>
            </a:r>
          </a:p>
        </p:txBody>
      </p:sp>
      <p:pic>
        <p:nvPicPr>
          <p:cNvPr id="25" name="Picture 2" descr="https://ptfm.kz/images/stories/virtuemart/product/ddk-5.jpg"/>
          <p:cNvPicPr>
            <a:picLocks noChangeAspect="1" noChangeArrowheads="1"/>
          </p:cNvPicPr>
          <p:nvPr/>
        </p:nvPicPr>
        <p:blipFill>
          <a:blip r:embed="rId4"/>
          <a:srcRect b="20048"/>
          <a:stretch>
            <a:fillRect/>
          </a:stretch>
        </p:blipFill>
        <p:spPr bwMode="auto">
          <a:xfrm>
            <a:off x="1430767" y="3680121"/>
            <a:ext cx="3435700" cy="2317724"/>
          </a:xfrm>
          <a:prstGeom prst="rect">
            <a:avLst/>
          </a:prstGeom>
          <a:noFill/>
        </p:spPr>
      </p:pic>
      <p:cxnSp>
        <p:nvCxnSpPr>
          <p:cNvPr id="28" name="Прямая со стрелкой 27"/>
          <p:cNvCxnSpPr/>
          <p:nvPr/>
        </p:nvCxnSpPr>
        <p:spPr>
          <a:xfrm flipV="1">
            <a:off x="4556502" y="4432515"/>
            <a:ext cx="3518115" cy="30997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Google Shape;1742;p231"/>
          <p:cNvSpPr/>
          <p:nvPr/>
        </p:nvSpPr>
        <p:spPr>
          <a:xfrm>
            <a:off x="2279032" y="3812198"/>
            <a:ext cx="1826377" cy="341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186262" marR="0" lvl="0" indent="-18626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	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Датчик ДВК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Овал 20"/>
          <p:cNvSpPr/>
          <p:nvPr/>
        </p:nvSpPr>
        <p:spPr>
          <a:xfrm>
            <a:off x="2311879" y="3976777"/>
            <a:ext cx="2743200" cy="8108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Google Shape;1888;p237"/>
          <p:cNvSpPr/>
          <p:nvPr/>
        </p:nvSpPr>
        <p:spPr>
          <a:xfrm>
            <a:off x="1" y="0"/>
            <a:ext cx="12192000" cy="11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8" name="Google Shape;1600;p219"/>
          <p:cNvSpPr txBox="1"/>
          <p:nvPr/>
        </p:nvSpPr>
        <p:spPr>
          <a:xfrm>
            <a:off x="1518248" y="296654"/>
            <a:ext cx="9079798" cy="630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262626"/>
              </a:buClr>
              <a:buSzPts val="3300"/>
            </a:pPr>
            <a:r>
              <a:rPr lang="ru" sz="32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  <a:sym typeface="Open Sans"/>
              </a:rPr>
              <a:t>Приямки и каналы в машинном зале</a:t>
            </a:r>
            <a:endParaRPr sz="3200" b="1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  <a:sym typeface="Open San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89527" y="1657449"/>
            <a:ext cx="39923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Не допускается </a:t>
            </a: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устройство </a:t>
            </a:r>
            <a:r>
              <a:rPr lang="ru-RU" sz="18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незасыпных каналов и приямков </a:t>
            </a: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в машинном зале компрессорной из за возможного скопления там горючих и токсичных газов!</a:t>
            </a:r>
          </a:p>
        </p:txBody>
      </p:sp>
      <p:pic>
        <p:nvPicPr>
          <p:cNvPr id="58372" name="Picture 4" descr="http://spk-group.kz/userfiles/images/okraska_samoleto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58961" y="1723292"/>
            <a:ext cx="5752717" cy="4314538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185140" y="1316098"/>
            <a:ext cx="4832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Приямок в помещении компрессорной</a:t>
            </a:r>
            <a:endParaRPr lang="ru-RU" sz="1800" b="1" dirty="0"/>
          </a:p>
        </p:txBody>
      </p:sp>
      <p:sp>
        <p:nvSpPr>
          <p:cNvPr id="18" name="Стрелка вправо 17"/>
          <p:cNvSpPr/>
          <p:nvPr/>
        </p:nvSpPr>
        <p:spPr>
          <a:xfrm>
            <a:off x="5046453" y="4252822"/>
            <a:ext cx="2493034" cy="25879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1979081">
            <a:off x="7667689" y="4465109"/>
            <a:ext cx="783578" cy="25879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536167" y="4042959"/>
            <a:ext cx="2320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Тяжелые токсичные и горючие газы!</a:t>
            </a:r>
          </a:p>
        </p:txBody>
      </p:sp>
      <p:pic>
        <p:nvPicPr>
          <p:cNvPr id="16" name="Picture 3" descr="C:\Users\ДЖИН\Desktop\запр2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035892" y="1651323"/>
            <a:ext cx="5521966" cy="455107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7" name="Picture 3" descr="C:\Users\ДЖИН\Desktop\газонаполнительные-станции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0827" y="2334401"/>
            <a:ext cx="9484962" cy="3911281"/>
          </a:xfrm>
          <a:prstGeom prst="rect">
            <a:avLst/>
          </a:prstGeom>
          <a:noFill/>
        </p:spPr>
      </p:pic>
      <p:sp>
        <p:nvSpPr>
          <p:cNvPr id="1888" name="Google Shape;1888;p237"/>
          <p:cNvSpPr/>
          <p:nvPr/>
        </p:nvSpPr>
        <p:spPr>
          <a:xfrm>
            <a:off x="0" y="0"/>
            <a:ext cx="12192000" cy="8196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889" name="Google Shape;1889;p237"/>
          <p:cNvSpPr/>
          <p:nvPr/>
        </p:nvSpPr>
        <p:spPr>
          <a:xfrm>
            <a:off x="842573" y="1103736"/>
            <a:ext cx="5434242" cy="1329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на газонаполнительных станциях по одному датчику на каждый узел на расстоянии не более 5 метров от узла наполнения со стороны подхода обслуживающего персонала.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26" name="Google Shape;1668;p227"/>
          <p:cNvSpPr/>
          <p:nvPr/>
        </p:nvSpPr>
        <p:spPr>
          <a:xfrm>
            <a:off x="422861" y="1079839"/>
            <a:ext cx="358421" cy="360000"/>
          </a:xfrm>
          <a:custGeom>
            <a:avLst/>
            <a:gdLst/>
            <a:ahLst/>
            <a:cxnLst/>
            <a:rect l="l" t="t" r="r" b="b"/>
            <a:pathLst>
              <a:path w="192" h="192" extrusionOk="0">
                <a:moveTo>
                  <a:pt x="96" y="0"/>
                </a:moveTo>
                <a:cubicBezTo>
                  <a:pt x="43" y="0"/>
                  <a:pt x="0" y="43"/>
                  <a:pt x="0" y="96"/>
                </a:cubicBezTo>
                <a:cubicBezTo>
                  <a:pt x="0" y="149"/>
                  <a:pt x="43" y="192"/>
                  <a:pt x="96" y="192"/>
                </a:cubicBezTo>
                <a:cubicBezTo>
                  <a:pt x="149" y="192"/>
                  <a:pt x="192" y="149"/>
                  <a:pt x="192" y="96"/>
                </a:cubicBezTo>
                <a:cubicBezTo>
                  <a:pt x="192" y="43"/>
                  <a:pt x="149" y="0"/>
                  <a:pt x="96" y="0"/>
                </a:cubicBezTo>
                <a:close/>
                <a:moveTo>
                  <a:pt x="152" y="66"/>
                </a:moveTo>
                <a:cubicBezTo>
                  <a:pt x="78" y="141"/>
                  <a:pt x="78" y="141"/>
                  <a:pt x="78" y="141"/>
                </a:cubicBezTo>
                <a:cubicBezTo>
                  <a:pt x="75" y="144"/>
                  <a:pt x="69" y="144"/>
                  <a:pt x="66" y="141"/>
                </a:cubicBezTo>
                <a:cubicBezTo>
                  <a:pt x="35" y="110"/>
                  <a:pt x="35" y="110"/>
                  <a:pt x="35" y="110"/>
                </a:cubicBezTo>
                <a:cubicBezTo>
                  <a:pt x="32" y="107"/>
                  <a:pt x="32" y="101"/>
                  <a:pt x="35" y="98"/>
                </a:cubicBezTo>
                <a:cubicBezTo>
                  <a:pt x="39" y="95"/>
                  <a:pt x="44" y="95"/>
                  <a:pt x="48" y="98"/>
                </a:cubicBezTo>
                <a:cubicBezTo>
                  <a:pt x="72" y="122"/>
                  <a:pt x="72" y="122"/>
                  <a:pt x="72" y="122"/>
                </a:cubicBezTo>
                <a:cubicBezTo>
                  <a:pt x="140" y="54"/>
                  <a:pt x="140" y="54"/>
                  <a:pt x="140" y="54"/>
                </a:cubicBezTo>
                <a:cubicBezTo>
                  <a:pt x="143" y="51"/>
                  <a:pt x="149" y="51"/>
                  <a:pt x="152" y="54"/>
                </a:cubicBezTo>
                <a:cubicBezTo>
                  <a:pt x="156" y="57"/>
                  <a:pt x="156" y="63"/>
                  <a:pt x="152" y="66"/>
                </a:cubicBezTo>
                <a:close/>
              </a:path>
            </a:pathLst>
          </a:custGeom>
          <a:solidFill>
            <a:srgbClr val="134263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4A66AC">
                  <a:lumMod val="5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Roboto"/>
              <a:cs typeface="Segoe UI" panose="020B0502040204020203" pitchFamily="34" charset="0"/>
              <a:sym typeface="Roboto"/>
            </a:endParaRPr>
          </a:p>
        </p:txBody>
      </p:sp>
      <p:sp>
        <p:nvSpPr>
          <p:cNvPr id="12" name="Google Shape;1891;p237"/>
          <p:cNvSpPr/>
          <p:nvPr/>
        </p:nvSpPr>
        <p:spPr>
          <a:xfrm>
            <a:off x="1680395" y="76860"/>
            <a:ext cx="9247517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Требования к установке датчиков ДВК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64703" y="6275555"/>
            <a:ext cx="3673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Газонаполнительные станции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flipH="1">
            <a:off x="6276814" y="5160936"/>
            <a:ext cx="1673817" cy="464949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Google Shape;1742;p231"/>
          <p:cNvSpPr/>
          <p:nvPr/>
        </p:nvSpPr>
        <p:spPr>
          <a:xfrm>
            <a:off x="4553919" y="5142471"/>
            <a:ext cx="1301858" cy="341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186262" marR="0" lvl="0" indent="-186262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	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Датчик ДВК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</p:txBody>
      </p:sp>
      <p:pic>
        <p:nvPicPr>
          <p:cNvPr id="35" name="Picture 4" descr="C:\Users\ДЖИН\Desktop\ДВК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16925" y="4716294"/>
            <a:ext cx="812288" cy="1551397"/>
          </a:xfrm>
          <a:prstGeom prst="rect">
            <a:avLst/>
          </a:prstGeom>
          <a:noFill/>
        </p:spPr>
      </p:pic>
      <p:sp>
        <p:nvSpPr>
          <p:cNvPr id="37" name="Google Shape;1742;p231"/>
          <p:cNvSpPr/>
          <p:nvPr/>
        </p:nvSpPr>
        <p:spPr>
          <a:xfrm rot="20698123">
            <a:off x="6366457" y="5401665"/>
            <a:ext cx="1541534" cy="39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186262" marR="0" lvl="0" indent="-186262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	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не более 5 метров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 flipH="1">
            <a:off x="2988589" y="4538421"/>
            <a:ext cx="1673817" cy="464949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Google Shape;1742;p231"/>
          <p:cNvSpPr/>
          <p:nvPr/>
        </p:nvSpPr>
        <p:spPr>
          <a:xfrm>
            <a:off x="1327689" y="4535454"/>
            <a:ext cx="1301858" cy="341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186262" marR="0" lvl="0" indent="-186262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	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Датчик ДВК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</p:txBody>
      </p:sp>
      <p:pic>
        <p:nvPicPr>
          <p:cNvPr id="41" name="Picture 4" descr="C:\Users\ДЖИН\Desktop\ДВК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90695" y="4109277"/>
            <a:ext cx="812288" cy="1551397"/>
          </a:xfrm>
          <a:prstGeom prst="rect">
            <a:avLst/>
          </a:prstGeom>
          <a:noFill/>
        </p:spPr>
      </p:pic>
      <p:sp>
        <p:nvSpPr>
          <p:cNvPr id="42" name="Google Shape;1742;p231"/>
          <p:cNvSpPr/>
          <p:nvPr/>
        </p:nvSpPr>
        <p:spPr>
          <a:xfrm rot="20698123">
            <a:off x="3078232" y="4779150"/>
            <a:ext cx="1541534" cy="39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186262" marR="0" lvl="0" indent="-186262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	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не более 5 метров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888;p237"/>
          <p:cNvSpPr/>
          <p:nvPr/>
        </p:nvSpPr>
        <p:spPr>
          <a:xfrm>
            <a:off x="1" y="0"/>
            <a:ext cx="12192000" cy="11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742" name="Google Shape;1742;p231"/>
          <p:cNvSpPr/>
          <p:nvPr/>
        </p:nvSpPr>
        <p:spPr>
          <a:xfrm>
            <a:off x="670560" y="1328537"/>
            <a:ext cx="2255520" cy="485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186262" indent="-186262" algn="ctr">
              <a:buClr>
                <a:schemeClr val="dk1"/>
              </a:buClr>
              <a:buSzPts val="1400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</a:t>
            </a:r>
            <a:r>
              <a:rPr lang="ru-RU" sz="18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Не допускается!</a:t>
            </a:r>
            <a:endParaRPr sz="1800" b="1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186262" indent="-67732" algn="just">
              <a:spcBef>
                <a:spcPts val="1200"/>
              </a:spcBef>
              <a:buClr>
                <a:schemeClr val="dk1"/>
              </a:buClr>
              <a:buSzPts val="1400"/>
            </a:pPr>
            <a:endParaRPr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186262" indent="-67732" algn="just">
              <a:spcBef>
                <a:spcPts val="1200"/>
              </a:spcBef>
              <a:buClr>
                <a:schemeClr val="dk1"/>
              </a:buClr>
              <a:buSzPts val="1400"/>
            </a:pPr>
            <a:endParaRPr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186262" indent="-67732" algn="just">
              <a:spcBef>
                <a:spcPts val="1200"/>
              </a:spcBef>
              <a:buClr>
                <a:schemeClr val="dk1"/>
              </a:buClr>
              <a:buSzPts val="1400"/>
            </a:pPr>
            <a:endParaRPr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</p:txBody>
      </p:sp>
      <p:pic>
        <p:nvPicPr>
          <p:cNvPr id="20" name="Google Shape;3947;p4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760" y="1877751"/>
            <a:ext cx="1325625" cy="13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0" name="Picture 8" descr="https://teploekonom64.ru/wp-content/uploads/2019/04/schem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39914" y="1112519"/>
            <a:ext cx="4405326" cy="2682241"/>
          </a:xfrm>
          <a:prstGeom prst="rect">
            <a:avLst/>
          </a:prstGeom>
          <a:noFill/>
        </p:spPr>
      </p:pic>
      <p:sp>
        <p:nvSpPr>
          <p:cNvPr id="22" name="Google Shape;1742;p231"/>
          <p:cNvSpPr/>
          <p:nvPr/>
        </p:nvSpPr>
        <p:spPr>
          <a:xfrm>
            <a:off x="2529841" y="1877751"/>
            <a:ext cx="4297679" cy="1292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186262" indent="-186262">
              <a:buClr>
                <a:schemeClr val="dk1"/>
              </a:buClr>
              <a:buSzPts val="1400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	транзитная прокладка технологических трубопроводов с </a:t>
            </a:r>
            <a:r>
              <a:rPr lang="ru-RU" sz="18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опасными веществами</a:t>
            </a: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под зданиями и сооружениями</a:t>
            </a:r>
            <a:endParaRPr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12" name="Google Shape;1742;p231"/>
          <p:cNvSpPr/>
          <p:nvPr/>
        </p:nvSpPr>
        <p:spPr>
          <a:xfrm>
            <a:off x="640080" y="3858377"/>
            <a:ext cx="2255520" cy="485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186262" indent="-186262" algn="ctr">
              <a:buClr>
                <a:schemeClr val="dk1"/>
              </a:buClr>
              <a:buSzPts val="1400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</a:t>
            </a:r>
            <a:r>
              <a:rPr lang="ru-RU" sz="18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Не допускается!</a:t>
            </a:r>
            <a:endParaRPr sz="1800" b="1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186262" indent="-67732" algn="just">
              <a:spcBef>
                <a:spcPts val="1200"/>
              </a:spcBef>
              <a:buClr>
                <a:schemeClr val="dk1"/>
              </a:buClr>
              <a:buSzPts val="1400"/>
            </a:pPr>
            <a:endParaRPr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186262" indent="-67732" algn="just">
              <a:spcBef>
                <a:spcPts val="1200"/>
              </a:spcBef>
              <a:buClr>
                <a:schemeClr val="dk1"/>
              </a:buClr>
              <a:buSzPts val="1400"/>
            </a:pPr>
            <a:endParaRPr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186262" indent="-67732" algn="just">
              <a:spcBef>
                <a:spcPts val="1200"/>
              </a:spcBef>
              <a:buClr>
                <a:schemeClr val="dk1"/>
              </a:buClr>
              <a:buSzPts val="1400"/>
            </a:pPr>
            <a:endParaRPr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</p:txBody>
      </p:sp>
      <p:pic>
        <p:nvPicPr>
          <p:cNvPr id="13" name="Google Shape;3947;p4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414" y="4502300"/>
            <a:ext cx="1325625" cy="13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 descr="http://www.kidpo.ru/file/rent-trub-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04760" y="3877263"/>
            <a:ext cx="3611880" cy="2407920"/>
          </a:xfrm>
          <a:prstGeom prst="rect">
            <a:avLst/>
          </a:prstGeom>
          <a:noFill/>
        </p:spPr>
      </p:pic>
      <p:sp>
        <p:nvSpPr>
          <p:cNvPr id="18" name="Google Shape;1742;p231"/>
          <p:cNvSpPr/>
          <p:nvPr/>
        </p:nvSpPr>
        <p:spPr>
          <a:xfrm>
            <a:off x="2432649" y="4142760"/>
            <a:ext cx="5085847" cy="204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186262" indent="-186262">
              <a:buClr>
                <a:schemeClr val="dk1"/>
              </a:buClr>
              <a:buSzPts val="1400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	размещать наземные технологические трубопроводы с </a:t>
            </a:r>
            <a:r>
              <a:rPr lang="ru-RU" sz="18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опасными веществами</a:t>
            </a: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в открытых лотках и траншеях на отметках ниже планировочных отметок производственных площадок, в каналах и тоннелях полузаглубленного типа из-за возможности скопления тяжелых газов</a:t>
            </a:r>
            <a:endParaRPr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</p:txBody>
      </p:sp>
      <p:pic>
        <p:nvPicPr>
          <p:cNvPr id="1027" name="Picture 3" descr="C:\Users\ДЖИН\Desktop\запр2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770627" y="1794294"/>
            <a:ext cx="2423045" cy="1997015"/>
          </a:xfrm>
          <a:prstGeom prst="rect">
            <a:avLst/>
          </a:prstGeom>
          <a:noFill/>
        </p:spPr>
      </p:pic>
      <p:pic>
        <p:nvPicPr>
          <p:cNvPr id="23" name="Picture 3" descr="C:\Users\ДЖИН\Desktop\запр2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61978" y="3835878"/>
            <a:ext cx="2990052" cy="2464328"/>
          </a:xfrm>
          <a:prstGeom prst="rect">
            <a:avLst/>
          </a:prstGeom>
          <a:noFill/>
        </p:spPr>
      </p:pic>
      <p:sp>
        <p:nvSpPr>
          <p:cNvPr id="24" name="Google Shape;1705;p229">
            <a:extLst>
              <a:ext uri="{FF2B5EF4-FFF2-40B4-BE49-F238E27FC236}">
                <a16:creationId xmlns:a16="http://schemas.microsoft.com/office/drawing/2014/main" id="{C59ABC1D-0F2F-450C-9B43-D6618C0C7C50}"/>
              </a:ext>
            </a:extLst>
          </p:cNvPr>
          <p:cNvSpPr txBox="1"/>
          <p:nvPr/>
        </p:nvSpPr>
        <p:spPr>
          <a:xfrm>
            <a:off x="465826" y="205741"/>
            <a:ext cx="11274725" cy="814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lvl="0" algn="ctr">
              <a:buSzPts val="1800"/>
            </a:pPr>
            <a:endParaRPr lang="ru-RU" sz="24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Quattrocento Sans"/>
            </a:endParaRPr>
          </a:p>
          <a:p>
            <a:pPr lvl="0" algn="ctr">
              <a:buSzPts val="1800"/>
            </a:pPr>
            <a:r>
              <a:rPr lang="ru-RU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Размещение и устройство технологических сетей</a:t>
            </a:r>
          </a:p>
          <a:p>
            <a:pPr lvl="0" algn="ctr">
              <a:buSzPts val="1800"/>
            </a:pPr>
            <a:endParaRPr lang="ru-RU" sz="2400" b="1" dirty="0">
              <a:solidFill>
                <a:schemeClr val="tx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237"/>
          <p:cNvSpPr/>
          <p:nvPr/>
        </p:nvSpPr>
        <p:spPr>
          <a:xfrm>
            <a:off x="0" y="0"/>
            <a:ext cx="12191999" cy="11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891" name="Google Shape;1891;p237"/>
          <p:cNvSpPr/>
          <p:nvPr/>
        </p:nvSpPr>
        <p:spPr>
          <a:xfrm>
            <a:off x="1224950" y="320615"/>
            <a:ext cx="9911751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14285"/>
              </a:lnSpc>
            </a:pPr>
            <a:r>
              <a:rPr lang="ru-RU" sz="2800" b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Перед сливо-наливными операциями необходимо:</a:t>
            </a:r>
            <a:endParaRPr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43200" y="1469342"/>
            <a:ext cx="897057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останавливать и закреплять на рельсовом пути состав с цистернами при помощи специальных башмаков из </a:t>
            </a:r>
            <a:r>
              <a:rPr lang="ru-RU" sz="1800" dirty="0" err="1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неискрящего</a:t>
            </a: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материала;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заземлять цистерны. Заземлять резиновые шланги с металлическими наконечниками медной проволокой диаметром не менее 2 мм или медным </a:t>
            </a:r>
            <a:r>
              <a:rPr lang="ru-RU" sz="1800" dirty="0" err="1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тросиком</a:t>
            </a: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сечением не менее 4 квадратных миллиметров, обвитыми по шлангу снаружи с шагом витка не более 100 мм;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осматривать шланги в целях выявления трещин, надрезов, потертостей. Раз в три месяца шланги должны подвергаться гидравлическому испытанию на прочность давлением, равным 1,25 рабочего давления;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убедиться, что не проводятся ремонтные работы на цистернах или вблизи</a:t>
            </a:r>
            <a:r>
              <a:rPr lang="ru-RU" sz="18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</a:t>
            </a: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них, а также иные работы не связанные со сливо-наливными операциями.</a:t>
            </a:r>
          </a:p>
        </p:txBody>
      </p:sp>
      <p:pic>
        <p:nvPicPr>
          <p:cNvPr id="98306" name="Picture 2" descr="https://upload.wikimedia.org/wikipedia/commons/thumb/1/1a/%D0%A2%D0%BE%D1%80%D0%BC%D0%BE%D0%B7%D0%BD%D0%BE%D0%B9_%D0%B1%D0%B0%D1%88%D0%BC%D0%B0%D0%BA_%D1%83%D1%81%D1%82%D0%B0%D0%BD%D0%BE%D0%B2%D0%BB%D0%B5%D0%BD%D0%BD%D1%8B%D0%B9_%D1%81%D0%BE_%D1%81%D0%BA%D0%BE%D0%B1%D0%BE%D0%B9_f08.jpg/970px-%D0%A2%D0%BE%D1%80%D0%BC%D0%BE%D0%B7%D0%BD%D0%BE%D0%B9_%D0%B1%D0%B0%D1%88%D0%BC%D0%B0%D0%BA_%D1%83%D1%81%D1%82%D0%B0%D0%BD%D0%BE%D0%B2%D0%BB%D0%B5%D0%BD%D0%BD%D1%8B%D0%B9_%D1%81%D0%BE_%D1%81%D0%BA%D0%BE%D0%B1%D0%BE%D0%B9_f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0869" y="1221787"/>
            <a:ext cx="1658660" cy="10144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8310" name="Picture 6" descr="https://sc01.alicdn.com/kf/HTB1gAR4X6DuK1Rjy1zjq6zraFXaU/Composite-Hose-Industrial-Composite-Hose-Delivery-Oil.jpg"/>
          <p:cNvPicPr>
            <a:picLocks noChangeAspect="1" noChangeArrowheads="1"/>
          </p:cNvPicPr>
          <p:nvPr/>
        </p:nvPicPr>
        <p:blipFill>
          <a:blip r:embed="rId4"/>
          <a:srcRect l="5933" t="44008" r="48086" b="21984"/>
          <a:stretch>
            <a:fillRect/>
          </a:stretch>
        </p:blipFill>
        <p:spPr bwMode="auto">
          <a:xfrm>
            <a:off x="925039" y="2434374"/>
            <a:ext cx="1662674" cy="10938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8312" name="Picture 8" descr="https://proffidom.ru/uploads/posts/2019-09/1569165161_datchik-davlenija-v-rukav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5035" y="3731500"/>
            <a:ext cx="1669213" cy="11134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8315" name="Picture 11" descr="C:\Users\ДЖИН\Desktop\ремонт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5587" y="5063704"/>
            <a:ext cx="1685969" cy="11542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237"/>
          <p:cNvSpPr/>
          <p:nvPr/>
        </p:nvSpPr>
        <p:spPr>
          <a:xfrm>
            <a:off x="1" y="0"/>
            <a:ext cx="12192000" cy="11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891" name="Google Shape;1891;p237"/>
          <p:cNvSpPr/>
          <p:nvPr/>
        </p:nvSpPr>
        <p:spPr>
          <a:xfrm>
            <a:off x="1526874" y="320040"/>
            <a:ext cx="8704053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14285"/>
              </a:lnSpc>
            </a:pPr>
            <a:r>
              <a:rPr lang="ru-RU" sz="3200" b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Действия при превышении ПДК и ДВК</a:t>
            </a:r>
            <a:endParaRPr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Google Shape;2456;p265"/>
          <p:cNvSpPr/>
          <p:nvPr/>
        </p:nvSpPr>
        <p:spPr>
          <a:xfrm>
            <a:off x="1526875" y="1713645"/>
            <a:ext cx="9146380" cy="37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5750" indent="-285750" algn="ctr"/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	В случае обнаружения загазованности воздуха рабочей зоны необходимо </a:t>
            </a:r>
            <a:r>
              <a:rPr lang="ru-RU" sz="18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незамедлительно</a:t>
            </a: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:</a:t>
            </a:r>
          </a:p>
          <a:p>
            <a:pPr marL="285750" indent="-285750"/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285750" indent="-285750"/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	предупредить производственный персонал близлежащих установок о возможной опасности;</a:t>
            </a:r>
          </a:p>
          <a:p>
            <a:pPr marL="285750" indent="-285750"/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285750" indent="-285750"/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	оградить загазованный участок;</a:t>
            </a:r>
          </a:p>
          <a:p>
            <a:pPr marL="285750" indent="-285750"/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285750" indent="-285750"/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	принять меры по устранению источника загазованности.</a:t>
            </a:r>
            <a:endParaRPr sz="18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pic>
        <p:nvPicPr>
          <p:cNvPr id="126978" name="Picture 2" descr="C:\Users\ДЖИН\Desktop\воскл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8074" y="2522482"/>
            <a:ext cx="553665" cy="487766"/>
          </a:xfrm>
          <a:prstGeom prst="rect">
            <a:avLst/>
          </a:prstGeom>
          <a:noFill/>
        </p:spPr>
      </p:pic>
      <p:pic>
        <p:nvPicPr>
          <p:cNvPr id="17" name="Picture 2" descr="C:\Users\ДЖИН\Desktop\воскл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5197" y="3459884"/>
            <a:ext cx="553665" cy="487766"/>
          </a:xfrm>
          <a:prstGeom prst="rect">
            <a:avLst/>
          </a:prstGeom>
          <a:noFill/>
        </p:spPr>
      </p:pic>
      <p:pic>
        <p:nvPicPr>
          <p:cNvPr id="18" name="Picture 2" descr="C:\Users\ДЖИН\Desktop\воскл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5197" y="4305273"/>
            <a:ext cx="553665" cy="4877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Google Shape;2312;p255"/>
          <p:cNvSpPr/>
          <p:nvPr/>
        </p:nvSpPr>
        <p:spPr>
          <a:xfrm>
            <a:off x="5159375" y="0"/>
            <a:ext cx="7032400" cy="6858000"/>
          </a:xfrm>
          <a:prstGeom prst="rect">
            <a:avLst/>
          </a:prstGeom>
          <a:solidFill>
            <a:schemeClr val="dk1">
              <a:alpha val="588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16" name="Google Shape;2316;p255"/>
          <p:cNvSpPr/>
          <p:nvPr/>
        </p:nvSpPr>
        <p:spPr>
          <a:xfrm>
            <a:off x="0" y="0"/>
            <a:ext cx="12191999" cy="11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Нормативная база. Выбор электрооборудования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96034" y="1578363"/>
            <a:ext cx="62813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Для обеспечения взрывобезопасности при работе с взрывоопасными газами необходимо использовать взрывозащищенное электрооборудование.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	Уровень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взрывозащиты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электрооборудования 	выбирается в соответствии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с требованиями к 	устройству электроустановок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!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AEA05F7-C0B8-4015-A1A0-065C2C674339}"/>
              </a:ext>
            </a:extLst>
          </p:cNvPr>
          <p:cNvSpPr/>
          <p:nvPr/>
        </p:nvSpPr>
        <p:spPr>
          <a:xfrm>
            <a:off x="8877229" y="4451359"/>
            <a:ext cx="801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500"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ПУЭ</a:t>
            </a:r>
          </a:p>
        </p:txBody>
      </p:sp>
      <p:grpSp>
        <p:nvGrpSpPr>
          <p:cNvPr id="2" name="Google Shape;1840;p235">
            <a:extLst>
              <a:ext uri="{FF2B5EF4-FFF2-40B4-BE49-F238E27FC236}">
                <a16:creationId xmlns:a16="http://schemas.microsoft.com/office/drawing/2014/main" id="{A15FA177-2121-4731-B84A-34ADAD305D38}"/>
              </a:ext>
            </a:extLst>
          </p:cNvPr>
          <p:cNvGrpSpPr/>
          <p:nvPr/>
        </p:nvGrpSpPr>
        <p:grpSpPr>
          <a:xfrm>
            <a:off x="7202448" y="4091779"/>
            <a:ext cx="1337835" cy="1222725"/>
            <a:chOff x="4573226" y="900340"/>
            <a:chExt cx="1584000" cy="1584000"/>
          </a:xfrm>
        </p:grpSpPr>
        <p:sp>
          <p:nvSpPr>
            <p:cNvPr id="8" name="Google Shape;1841;p235">
              <a:extLst>
                <a:ext uri="{FF2B5EF4-FFF2-40B4-BE49-F238E27FC236}">
                  <a16:creationId xmlns:a16="http://schemas.microsoft.com/office/drawing/2014/main" id="{4A262B63-C796-4BBC-BF0F-5760716106D5}"/>
                </a:ext>
              </a:extLst>
            </p:cNvPr>
            <p:cNvSpPr/>
            <p:nvPr/>
          </p:nvSpPr>
          <p:spPr>
            <a:xfrm>
              <a:off x="4573226" y="900340"/>
              <a:ext cx="1584000" cy="158400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accent2">
                  <a:lumMod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1000" sy="101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endParaRPr>
            </a:p>
          </p:txBody>
        </p:sp>
        <p:pic>
          <p:nvPicPr>
            <p:cNvPr id="10" name="Google Shape;1842;p235">
              <a:extLst>
                <a:ext uri="{FF2B5EF4-FFF2-40B4-BE49-F238E27FC236}">
                  <a16:creationId xmlns:a16="http://schemas.microsoft.com/office/drawing/2014/main" id="{8387A8C1-7FD0-402A-B374-64B31EFDAD0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61920" y="1169043"/>
              <a:ext cx="795570" cy="1018573"/>
            </a:xfrm>
            <a:prstGeom prst="rect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</p:pic>
      </p:grpSp>
      <p:pic>
        <p:nvPicPr>
          <p:cNvPr id="56322" name="Picture 2" descr="https://www.centrmag.ru/catalog/12_1612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321" y="1119048"/>
            <a:ext cx="4189501" cy="5738952"/>
          </a:xfrm>
          <a:prstGeom prst="rect">
            <a:avLst/>
          </a:prstGeom>
          <a:noFill/>
        </p:spPr>
      </p:pic>
      <p:pic>
        <p:nvPicPr>
          <p:cNvPr id="56323" name="Picture 3" descr="C:\Users\ДЖИН\Desktop\воскл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5657" y="2942361"/>
            <a:ext cx="994373" cy="90046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Google Shape;2312;p255"/>
          <p:cNvSpPr/>
          <p:nvPr/>
        </p:nvSpPr>
        <p:spPr>
          <a:xfrm>
            <a:off x="5159600" y="0"/>
            <a:ext cx="7032400" cy="6858000"/>
          </a:xfrm>
          <a:prstGeom prst="rect">
            <a:avLst/>
          </a:prstGeom>
          <a:solidFill>
            <a:schemeClr val="dk1">
              <a:alpha val="588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16" name="Google Shape;2316;p255"/>
          <p:cNvSpPr/>
          <p:nvPr/>
        </p:nvSpPr>
        <p:spPr>
          <a:xfrm>
            <a:off x="0" y="0"/>
            <a:ext cx="12192000" cy="11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r>
              <a:rPr lang="ru-RU" sz="2400" b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Межгосударственный стандарт</a:t>
            </a:r>
            <a:endParaRPr sz="2400" b="1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26015" y="1233166"/>
            <a:ext cx="63023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Основным нормативно-правовым актом, описывающим  методы определения пожаровзрывоопасных характеристик веществ и материалов является ССБТ «Пожаровзрывоопасность веществ и материалов. Номенклатура показателей и методы их определения», от 12.12.89 г. № 3683</a:t>
            </a:r>
            <a:endParaRPr lang="ru-RU" sz="1800" b="1" dirty="0"/>
          </a:p>
        </p:txBody>
      </p:sp>
      <p:pic>
        <p:nvPicPr>
          <p:cNvPr id="428034" name="Picture 2" descr="https://docplan.ru/Data/40/4085/l0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3372" y="1159505"/>
            <a:ext cx="3980386" cy="563637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256361" y="4849998"/>
            <a:ext cx="67947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Segoe UI" pitchFamily="34" charset="0"/>
                <a:cs typeface="Segoe UI" pitchFamily="34" charset="0"/>
              </a:rPr>
              <a:t>Действие данного документа, утратившего силу с 1 мая 2019 г. в связи с введением в действие </a:t>
            </a:r>
            <a:r>
              <a:rPr lang="ru-RU" sz="1800" dirty="0">
                <a:latin typeface="Segoe UI" pitchFamily="34" charset="0"/>
                <a:cs typeface="Segoe UI" pitchFamily="34" charset="0"/>
                <a:hlinkClick r:id="rId4"/>
              </a:rPr>
              <a:t>ГОСТ 12.1.044-2018</a:t>
            </a:r>
            <a:r>
              <a:rPr lang="ru-RU" sz="1800" dirty="0">
                <a:latin typeface="Segoe UI" pitchFamily="34" charset="0"/>
                <a:cs typeface="Segoe UI" pitchFamily="34" charset="0"/>
              </a:rPr>
              <a:t> Приказом </a:t>
            </a:r>
            <a:r>
              <a:rPr lang="ru-RU" sz="1800" dirty="0" err="1">
                <a:latin typeface="Segoe UI" pitchFamily="34" charset="0"/>
                <a:cs typeface="Segoe UI" pitchFamily="34" charset="0"/>
              </a:rPr>
              <a:t>Росстандарта</a:t>
            </a:r>
            <a:r>
              <a:rPr lang="ru-RU" sz="1800" dirty="0">
                <a:latin typeface="Segoe UI" pitchFamily="34" charset="0"/>
                <a:cs typeface="Segoe UI" pitchFamily="34" charset="0"/>
              </a:rPr>
              <a:t> от 05.10.2018 N 717-ст, восстановлено</a:t>
            </a:r>
            <a:br>
              <a:rPr lang="ru-RU" sz="1800" dirty="0">
                <a:latin typeface="Segoe UI" pitchFamily="34" charset="0"/>
                <a:cs typeface="Segoe UI" pitchFamily="34" charset="0"/>
              </a:rPr>
            </a:br>
            <a:r>
              <a:rPr lang="ru-RU" sz="1800" dirty="0">
                <a:latin typeface="Segoe UI" pitchFamily="34" charset="0"/>
                <a:cs typeface="Segoe UI" pitchFamily="34" charset="0"/>
              </a:rPr>
              <a:t>с 21 октября 2019 года на период до 1 мая 2021 года</a:t>
            </a:r>
            <a:br>
              <a:rPr lang="ru-RU" sz="1800" dirty="0">
                <a:latin typeface="Segoe UI" pitchFamily="34" charset="0"/>
                <a:cs typeface="Segoe UI" pitchFamily="34" charset="0"/>
              </a:rPr>
            </a:br>
            <a:r>
              <a:rPr lang="ru-RU" sz="1800" dirty="0">
                <a:latin typeface="Segoe UI" pitchFamily="34" charset="0"/>
                <a:cs typeface="Segoe UI" pitchFamily="34" charset="0"/>
              </a:rPr>
              <a:t>(Приказ </a:t>
            </a:r>
            <a:r>
              <a:rPr lang="ru-RU" sz="1800" dirty="0" err="1">
                <a:latin typeface="Segoe UI" pitchFamily="34" charset="0"/>
                <a:cs typeface="Segoe UI" pitchFamily="34" charset="0"/>
              </a:rPr>
              <a:t>Росстандарта</a:t>
            </a:r>
            <a:r>
              <a:rPr lang="ru-RU" sz="1800" dirty="0">
                <a:latin typeface="Segoe UI" pitchFamily="34" charset="0"/>
                <a:cs typeface="Segoe UI" pitchFamily="34" charset="0"/>
              </a:rPr>
              <a:t> от 11.10.2019 N 965-ст).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AEA05F7-C0B8-4015-A1A0-065C2C674339}"/>
              </a:ext>
            </a:extLst>
          </p:cNvPr>
          <p:cNvSpPr/>
          <p:nvPr/>
        </p:nvSpPr>
        <p:spPr>
          <a:xfrm>
            <a:off x="7985093" y="3450271"/>
            <a:ext cx="2901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1500"/>
            </a:pPr>
            <a:r>
              <a:rPr lang="ru-RU" sz="24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ГОСТ 12.1.044-89</a:t>
            </a:r>
          </a:p>
        </p:txBody>
      </p:sp>
      <p:grpSp>
        <p:nvGrpSpPr>
          <p:cNvPr id="11" name="Google Shape;1840;p235">
            <a:extLst>
              <a:ext uri="{FF2B5EF4-FFF2-40B4-BE49-F238E27FC236}">
                <a16:creationId xmlns:a16="http://schemas.microsoft.com/office/drawing/2014/main" id="{A15FA177-2121-4731-B84A-34ADAD305D38}"/>
              </a:ext>
            </a:extLst>
          </p:cNvPr>
          <p:cNvGrpSpPr/>
          <p:nvPr/>
        </p:nvGrpSpPr>
        <p:grpSpPr>
          <a:xfrm>
            <a:off x="6406980" y="3068630"/>
            <a:ext cx="1337835" cy="1222725"/>
            <a:chOff x="4573226" y="900340"/>
            <a:chExt cx="1584000" cy="1584000"/>
          </a:xfrm>
        </p:grpSpPr>
        <p:sp>
          <p:nvSpPr>
            <p:cNvPr id="12" name="Google Shape;1841;p235">
              <a:extLst>
                <a:ext uri="{FF2B5EF4-FFF2-40B4-BE49-F238E27FC236}">
                  <a16:creationId xmlns:a16="http://schemas.microsoft.com/office/drawing/2014/main" id="{4A262B63-C796-4BBC-BF0F-5760716106D5}"/>
                </a:ext>
              </a:extLst>
            </p:cNvPr>
            <p:cNvSpPr/>
            <p:nvPr/>
          </p:nvSpPr>
          <p:spPr>
            <a:xfrm>
              <a:off x="4573226" y="900340"/>
              <a:ext cx="1584000" cy="158400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accent2">
                  <a:lumMod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1000" sy="101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endParaRPr dirty="0">
                <a:solidFill>
                  <a:schemeClr val="lt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endParaRPr>
            </a:p>
          </p:txBody>
        </p:sp>
        <p:pic>
          <p:nvPicPr>
            <p:cNvPr id="13" name="Google Shape;1842;p235">
              <a:extLst>
                <a:ext uri="{FF2B5EF4-FFF2-40B4-BE49-F238E27FC236}">
                  <a16:creationId xmlns:a16="http://schemas.microsoft.com/office/drawing/2014/main" id="{8387A8C1-7FD0-402A-B374-64B31EFDAD0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961920" y="1169043"/>
              <a:ext cx="795570" cy="1018573"/>
            </a:xfrm>
            <a:prstGeom prst="rect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</p:pic>
      </p:grp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gosti-meroprijatija-izuchajut-oborudovani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53" y="3545886"/>
            <a:ext cx="2656377" cy="2325142"/>
          </a:xfrm>
          <a:prstGeom prst="rect">
            <a:avLst/>
          </a:prstGeom>
        </p:spPr>
      </p:pic>
      <p:pic>
        <p:nvPicPr>
          <p:cNvPr id="36875" name="Picture 11" descr="C:\Users\INKOGNITO\Desktop\1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45828" y="3260933"/>
            <a:ext cx="4363809" cy="2048096"/>
          </a:xfrm>
          <a:prstGeom prst="rect">
            <a:avLst/>
          </a:prstGeom>
          <a:noFill/>
        </p:spPr>
      </p:pic>
      <p:sp>
        <p:nvSpPr>
          <p:cNvPr id="13" name="Google Shape;1888;p237"/>
          <p:cNvSpPr/>
          <p:nvPr/>
        </p:nvSpPr>
        <p:spPr>
          <a:xfrm>
            <a:off x="0" y="0"/>
            <a:ext cx="12192000" cy="11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4" name="Google Shape;1705;p229">
            <a:extLst>
              <a:ext uri="{FF2B5EF4-FFF2-40B4-BE49-F238E27FC236}">
                <a16:creationId xmlns:a16="http://schemas.microsoft.com/office/drawing/2014/main" id="{C59ABC1D-0F2F-450C-9B43-D6618C0C7C50}"/>
              </a:ext>
            </a:extLst>
          </p:cNvPr>
          <p:cNvSpPr txBox="1"/>
          <p:nvPr/>
        </p:nvSpPr>
        <p:spPr>
          <a:xfrm>
            <a:off x="1398474" y="205741"/>
            <a:ext cx="10793525" cy="881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Quattrocento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Надежность взрывозащиты оборудования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127184" y="2920661"/>
            <a:ext cx="48814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Знак взрывозащищенного оборудования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2578123"/>
            <a:ext cx="4094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Испытания на</a:t>
            </a:r>
            <a:b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</a:br>
            <a:r>
              <a:rPr kumimoji="0" lang="ru-RU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взрывозащищенность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организацией-изготовителем</a:t>
            </a: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425670" y="1119742"/>
            <a:ext cx="1138396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Для оборудования (аппаратов и трубопроводов), где невозможно исключить образование взрывоопасных сред и возникновение источников энергии, величина которой превышает минимальную энергию зажигания обращающихся в процессе веществ, предусматриваются методы и средства по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взрывозащите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и локализации пламени, а в обоснованных случаях - повышение механической прочности в расчете на полное давление взрыва.</a:t>
            </a: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3497945" y="3470205"/>
            <a:ext cx="3512456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Эффективность и надежность: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средств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взрывозащиты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систем локализации пламени;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других противоаварийных устройств.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6661611" y="4101067"/>
            <a:ext cx="609600" cy="449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9434286" y="5391944"/>
            <a:ext cx="464457" cy="4209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654318" y="5846893"/>
            <a:ext cx="2079332" cy="7016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647107" y="5860487"/>
            <a:ext cx="20443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Использование на ОПО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248524" y="2526168"/>
            <a:ext cx="448627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Безопасный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экспериментальный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максимальный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зазор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БЭМЗ</a:t>
            </a:r>
          </a:p>
        </p:txBody>
      </p:sp>
    </p:spTree>
    <p:extLst>
      <p:ext uri="{BB962C8B-B14F-4D97-AF65-F5344CB8AC3E}">
        <p14:creationId xmlns:p14="http://schemas.microsoft.com/office/powerpoint/2010/main" val="98209719"/>
      </p:ext>
    </p:extLst>
  </p:cSld>
  <p:clrMapOvr>
    <a:masterClrMapping/>
  </p:clrMapOvr>
  <p:transition spd="slow">
    <p:push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237"/>
          <p:cNvSpPr/>
          <p:nvPr/>
        </p:nvSpPr>
        <p:spPr>
          <a:xfrm>
            <a:off x="0" y="0"/>
            <a:ext cx="12192000" cy="11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6" name="Google Shape;1742;p231"/>
          <p:cNvSpPr/>
          <p:nvPr/>
        </p:nvSpPr>
        <p:spPr>
          <a:xfrm>
            <a:off x="1625991" y="1198985"/>
            <a:ext cx="5410200" cy="560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186262" indent="-186262">
              <a:buClr>
                <a:schemeClr val="dk1"/>
              </a:buClr>
              <a:buSzPts val="1400"/>
            </a:pPr>
            <a:r>
              <a:rPr lang="ru-RU" sz="24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	</a:t>
            </a:r>
            <a:r>
              <a:rPr lang="ru-RU" sz="18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Требования к вентиляционным установкам:</a:t>
            </a:r>
            <a:endParaRPr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17" name="Google Shape;2456;p265"/>
          <p:cNvSpPr/>
          <p:nvPr/>
        </p:nvSpPr>
        <p:spPr>
          <a:xfrm>
            <a:off x="501163" y="1948153"/>
            <a:ext cx="7482252" cy="3986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во избежание образования взрывоопасных смесей в помещениях, в которых возможно достижение ДВК горючих газов и паров </a:t>
            </a:r>
            <a:r>
              <a:rPr lang="ru-RU" sz="18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круглосуточно должна функционировать вентиляция</a:t>
            </a: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помещения, в которых достижение ДВК горючих газов и паров возможно только вследствие их поступления извне допускается оборудовать только </a:t>
            </a:r>
            <a:r>
              <a:rPr lang="ru-RU" sz="18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постоянно действующей приточной вентиляцией</a:t>
            </a: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на вентиляционные системы должны быть оформлены паспорта, в которые вносится информация о производительности системы, ее схема, характеристика, тип вентилятора и электродвигателя, сведения о ремонтах и наладках.</a:t>
            </a:r>
            <a:endParaRPr sz="18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7" name="Google Shape;1891;p237">
            <a:extLst>
              <a:ext uri="{FF2B5EF4-FFF2-40B4-BE49-F238E27FC236}">
                <a16:creationId xmlns:a16="http://schemas.microsoft.com/office/drawing/2014/main" id="{6715F005-B61B-4399-9482-0117F4E4AB1D}"/>
              </a:ext>
            </a:extLst>
          </p:cNvPr>
          <p:cNvSpPr/>
          <p:nvPr/>
        </p:nvSpPr>
        <p:spPr>
          <a:xfrm>
            <a:off x="1300834" y="215192"/>
            <a:ext cx="10205624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lnSpc>
                <a:spcPct val="114285"/>
              </a:lnSpc>
            </a:pPr>
            <a:r>
              <a:rPr lang="ru-RU" sz="3200" b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Вентиляционные установки</a:t>
            </a:r>
            <a:endParaRPr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2" descr="http://tehexp.ru/wp-content/uploads/2019/06/726237d183d181d182d0b0d0bdd0bed0b2d0bad0b8-d0b4d18bd0bcd0bed183d0b4d0b0d0bbd0b5d0bdd0b8d18f.png">
            <a:extLst>
              <a:ext uri="{FF2B5EF4-FFF2-40B4-BE49-F238E27FC236}">
                <a16:creationId xmlns:a16="http://schemas.microsoft.com/office/drawing/2014/main" id="{B9365D0A-98F2-4499-A520-7ABD18088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5185" r="16296"/>
          <a:stretch>
            <a:fillRect/>
          </a:stretch>
        </p:blipFill>
        <p:spPr bwMode="auto">
          <a:xfrm>
            <a:off x="8121321" y="2482726"/>
            <a:ext cx="3763108" cy="2917508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3" name="Picture 5" descr="C:\Users\ДЖИН\Desktop\нагревательная-печь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5884" y="2131299"/>
            <a:ext cx="4409548" cy="3148648"/>
          </a:xfrm>
          <a:prstGeom prst="rect">
            <a:avLst/>
          </a:prstGeom>
          <a:noFill/>
        </p:spPr>
      </p:pic>
      <p:sp>
        <p:nvSpPr>
          <p:cNvPr id="1888" name="Google Shape;1888;p237"/>
          <p:cNvSpPr/>
          <p:nvPr/>
        </p:nvSpPr>
        <p:spPr>
          <a:xfrm>
            <a:off x="0" y="0"/>
            <a:ext cx="12191999" cy="11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891" name="Google Shape;1891;p237"/>
          <p:cNvSpPr/>
          <p:nvPr/>
        </p:nvSpPr>
        <p:spPr>
          <a:xfrm>
            <a:off x="1486043" y="301349"/>
            <a:ext cx="9083039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lnSpc>
                <a:spcPct val="114285"/>
              </a:lnSpc>
            </a:pPr>
            <a:r>
              <a:rPr lang="ru-RU" sz="3200" b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Нагревательные печи</a:t>
            </a:r>
            <a:endParaRPr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90755" y="2609131"/>
            <a:ext cx="63421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Подогрев углеводородного сырья осуществляется с помощью </a:t>
            </a:r>
            <a:r>
              <a:rPr lang="ru-RU" sz="18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трубчатых печей</a:t>
            </a: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.</a:t>
            </a:r>
          </a:p>
          <a:p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Нагрев происходит путем открытого огневого обогрева трубчатого змеевика</a:t>
            </a:r>
            <a:r>
              <a:rPr lang="en-US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</a:t>
            </a: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с теплоносителем газами в топочной камере, образующимися при сгорании жидкого или газообразного топлива. Теплоноситель, в свою очередь, нагревает нефтепродукты.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237"/>
          <p:cNvSpPr/>
          <p:nvPr/>
        </p:nvSpPr>
        <p:spPr>
          <a:xfrm>
            <a:off x="0" y="0"/>
            <a:ext cx="12192000" cy="11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21853" y="1253495"/>
            <a:ext cx="3203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Требования безопасности:</a:t>
            </a:r>
            <a:endParaRPr lang="ru-RU" sz="1800" b="1" dirty="0"/>
          </a:p>
        </p:txBody>
      </p:sp>
      <p:sp>
        <p:nvSpPr>
          <p:cNvPr id="6" name="Google Shape;1891;p237"/>
          <p:cNvSpPr/>
          <p:nvPr/>
        </p:nvSpPr>
        <p:spPr>
          <a:xfrm>
            <a:off x="1406106" y="327228"/>
            <a:ext cx="10086004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14285"/>
              </a:lnSpc>
            </a:pPr>
            <a:r>
              <a:rPr lang="ru-RU" sz="2800" b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Требования безопасности к нагревательным печам</a:t>
            </a:r>
            <a:endParaRPr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5091" y="1658786"/>
            <a:ext cx="81203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Для безаварийной работы печи проводят </a:t>
            </a:r>
            <a:r>
              <a:rPr lang="ru-RU" sz="18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периодический визуальный контроль</a:t>
            </a: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состояния труб змеевика, трубных подвесок и кладки печи, технологических параметров. При каких-либо деформациях или повреждениях на трубах змеевиков, в конструкции печи, неисправностях </a:t>
            </a:r>
            <a:r>
              <a:rPr lang="ru-RU" sz="1800" dirty="0" err="1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КИПиА</a:t>
            </a: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, систем противоаварийной или противопожарной защиты эксплуатация </a:t>
            </a:r>
            <a:r>
              <a:rPr lang="ru-RU" sz="18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не допускается</a:t>
            </a: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!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66468" y="4415468"/>
            <a:ext cx="69126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Для изоляции печей от взрывоопасной среды, образующейся при авариях на наружных установках или в зданиях, печи должны быть оборудованы </a:t>
            </a:r>
            <a:r>
              <a:rPr lang="ru-RU" sz="18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паровой завесой или завесой в виде струйной подачи инертных газов</a:t>
            </a: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, с автоматическим или дистанционным включением.</a:t>
            </a:r>
          </a:p>
        </p:txBody>
      </p:sp>
      <p:pic>
        <p:nvPicPr>
          <p:cNvPr id="447490" name="Picture 2" descr="https://i.ytimg.com/vi/vwwdEfJJfOM/maxresdefault.jpg"/>
          <p:cNvPicPr>
            <a:picLocks noChangeAspect="1" noChangeArrowheads="1"/>
          </p:cNvPicPr>
          <p:nvPr/>
        </p:nvPicPr>
        <p:blipFill>
          <a:blip r:embed="rId3"/>
          <a:srcRect l="22073" t="3458" r="13611" b="18681"/>
          <a:stretch>
            <a:fillRect/>
          </a:stretch>
        </p:blipFill>
        <p:spPr bwMode="auto">
          <a:xfrm>
            <a:off x="7396571" y="3579962"/>
            <a:ext cx="4243737" cy="2889850"/>
          </a:xfrm>
          <a:prstGeom prst="rect">
            <a:avLst/>
          </a:prstGeom>
          <a:noFill/>
        </p:spPr>
      </p:pic>
      <p:pic>
        <p:nvPicPr>
          <p:cNvPr id="447491" name="Picture 3" descr="C:\Users\ДЖИН\Desktop\1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73088" y="1799518"/>
            <a:ext cx="1892678" cy="1219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237"/>
          <p:cNvSpPr/>
          <p:nvPr/>
        </p:nvSpPr>
        <p:spPr>
          <a:xfrm>
            <a:off x="1" y="0"/>
            <a:ext cx="12192000" cy="11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3" name="Google Shape;1889;p237"/>
          <p:cNvSpPr/>
          <p:nvPr/>
        </p:nvSpPr>
        <p:spPr>
          <a:xfrm>
            <a:off x="1718442" y="1337347"/>
            <a:ext cx="9096703" cy="507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just"/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Подготовительные мероприятия для проведения работ внутри оборудования:</a:t>
            </a:r>
          </a:p>
        </p:txBody>
      </p:sp>
      <p:sp>
        <p:nvSpPr>
          <p:cNvPr id="10" name="Google Shape;1891;p237"/>
          <p:cNvSpPr/>
          <p:nvPr/>
        </p:nvSpPr>
        <p:spPr>
          <a:xfrm>
            <a:off x="1173192" y="303415"/>
            <a:ext cx="9825487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14285"/>
              </a:lnSpc>
            </a:pPr>
            <a:r>
              <a:rPr lang="ru-RU" sz="3200" b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Работы внутри оборудования. Подготовка</a:t>
            </a:r>
            <a:endParaRPr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" name="Google Shape;3968;p4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6810" y="1959305"/>
            <a:ext cx="1928141" cy="210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889;p237"/>
          <p:cNvSpPr/>
          <p:nvPr/>
        </p:nvSpPr>
        <p:spPr>
          <a:xfrm>
            <a:off x="1350580" y="4185650"/>
            <a:ext cx="1865586" cy="922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Пропарка, промывка и проветривание</a:t>
            </a:r>
          </a:p>
        </p:txBody>
      </p:sp>
      <p:sp>
        <p:nvSpPr>
          <p:cNvPr id="22" name="Стрелка вправо 21"/>
          <p:cNvSpPr/>
          <p:nvPr/>
        </p:nvSpPr>
        <p:spPr>
          <a:xfrm>
            <a:off x="3563008" y="2727434"/>
            <a:ext cx="1182413" cy="7725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" descr="Датчик кислорода"/>
          <p:cNvPicPr>
            <a:picLocks noChangeAspect="1" noChangeArrowheads="1"/>
          </p:cNvPicPr>
          <p:nvPr/>
        </p:nvPicPr>
        <p:blipFill>
          <a:blip r:embed="rId4"/>
          <a:srcRect l="8449" t="7480" r="14055" b="8699"/>
          <a:stretch>
            <a:fillRect/>
          </a:stretch>
        </p:blipFill>
        <p:spPr bwMode="auto">
          <a:xfrm>
            <a:off x="5189830" y="2116619"/>
            <a:ext cx="2962531" cy="2136204"/>
          </a:xfrm>
          <a:prstGeom prst="rect">
            <a:avLst/>
          </a:prstGeom>
          <a:noFill/>
        </p:spPr>
      </p:pic>
      <p:pic>
        <p:nvPicPr>
          <p:cNvPr id="241668" name="Picture 4" descr="C:\Users\ДЖИН\Desktop\датчик-сервод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39330" y="2130725"/>
            <a:ext cx="1890130" cy="1420902"/>
          </a:xfrm>
          <a:prstGeom prst="rect">
            <a:avLst/>
          </a:prstGeom>
          <a:noFill/>
        </p:spPr>
      </p:pic>
      <p:sp>
        <p:nvSpPr>
          <p:cNvPr id="25" name="Google Shape;1889;p237"/>
          <p:cNvSpPr/>
          <p:nvPr/>
        </p:nvSpPr>
        <p:spPr>
          <a:xfrm>
            <a:off x="5082050" y="4190210"/>
            <a:ext cx="2769177" cy="1280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Анализ воздуха внутри оборудования на содержание вредных веществ и кислорода</a:t>
            </a:r>
          </a:p>
        </p:txBody>
      </p:sp>
      <p:sp>
        <p:nvSpPr>
          <p:cNvPr id="26" name="Стрелка вправо 25"/>
          <p:cNvSpPr/>
          <p:nvPr/>
        </p:nvSpPr>
        <p:spPr>
          <a:xfrm>
            <a:off x="8433761" y="2714743"/>
            <a:ext cx="1182413" cy="7725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Google Shape;4046;p4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33133" y="2242511"/>
            <a:ext cx="1265336" cy="1509682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4047;p432"/>
          <p:cNvSpPr/>
          <p:nvPr/>
        </p:nvSpPr>
        <p:spPr>
          <a:xfrm>
            <a:off x="10084528" y="2512868"/>
            <a:ext cx="1377004" cy="666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 defTabSz="1219170"/>
            <a:r>
              <a:rPr lang="ru" sz="1400" b="1" dirty="0">
                <a:latin typeface="Quattrocento Sans"/>
                <a:ea typeface="Quattrocento Sans"/>
                <a:cs typeface="Quattrocento Sans"/>
                <a:sym typeface="Quattrocento Sans"/>
              </a:rPr>
              <a:t>НАРЯД-ДОПУСК</a:t>
            </a:r>
            <a:endParaRPr sz="1400" b="1" dirty="0"/>
          </a:p>
        </p:txBody>
      </p:sp>
      <p:sp>
        <p:nvSpPr>
          <p:cNvPr id="29" name="Google Shape;1889;p237"/>
          <p:cNvSpPr/>
          <p:nvPr/>
        </p:nvSpPr>
        <p:spPr>
          <a:xfrm>
            <a:off x="9858703" y="3928147"/>
            <a:ext cx="1865586" cy="922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Запись результатов в наряд-допуск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237"/>
          <p:cNvSpPr/>
          <p:nvPr/>
        </p:nvSpPr>
        <p:spPr>
          <a:xfrm>
            <a:off x="0" y="0"/>
            <a:ext cx="12191999" cy="11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3" name="Google Shape;1889;p237"/>
          <p:cNvSpPr/>
          <p:nvPr/>
        </p:nvSpPr>
        <p:spPr>
          <a:xfrm>
            <a:off x="2364828" y="1384643"/>
            <a:ext cx="7535917" cy="507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just"/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Меры безопасности при работе с пирофорными соединениями:</a:t>
            </a:r>
          </a:p>
        </p:txBody>
      </p:sp>
      <p:pic>
        <p:nvPicPr>
          <p:cNvPr id="20" name="Google Shape;3968;p4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2162" y="2306146"/>
            <a:ext cx="1928141" cy="210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889;p237"/>
          <p:cNvSpPr/>
          <p:nvPr/>
        </p:nvSpPr>
        <p:spPr>
          <a:xfrm>
            <a:off x="4382814" y="4532490"/>
            <a:ext cx="2806262" cy="1679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Пропарка водяным паром, промывка водой.</a:t>
            </a:r>
          </a:p>
          <a:p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Возможна дезактивация пенными системами на основе поверхностно-активных веществ.</a:t>
            </a:r>
          </a:p>
        </p:txBody>
      </p:sp>
      <p:sp>
        <p:nvSpPr>
          <p:cNvPr id="16" name="Google Shape;1889;p237"/>
          <p:cNvSpPr/>
          <p:nvPr/>
        </p:nvSpPr>
        <p:spPr>
          <a:xfrm>
            <a:off x="7548890" y="2729965"/>
            <a:ext cx="2806262" cy="174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Пар должен подаваться так, чтобы давление в аппарате было выше атмосферного во избежание подсоса воздуха и возгорания.</a:t>
            </a:r>
          </a:p>
        </p:txBody>
      </p:sp>
      <p:pic>
        <p:nvPicPr>
          <p:cNvPr id="17" name="Google Shape;3963;p4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8103" y="3309006"/>
            <a:ext cx="1000067" cy="100006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Стрелка вправо 17"/>
          <p:cNvSpPr/>
          <p:nvPr/>
        </p:nvSpPr>
        <p:spPr>
          <a:xfrm>
            <a:off x="4132053" y="2691441"/>
            <a:ext cx="405442" cy="1639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632016" y="2556085"/>
            <a:ext cx="1545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Водяной пар</a:t>
            </a:r>
            <a:endParaRPr lang="ru-RU" sz="1800" dirty="0"/>
          </a:p>
        </p:txBody>
      </p:sp>
      <p:sp>
        <p:nvSpPr>
          <p:cNvPr id="11" name="Google Shape;1891;p237"/>
          <p:cNvSpPr/>
          <p:nvPr/>
        </p:nvSpPr>
        <p:spPr>
          <a:xfrm>
            <a:off x="1155940" y="303415"/>
            <a:ext cx="10843404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lnSpc>
                <a:spcPct val="114285"/>
              </a:lnSpc>
            </a:pPr>
            <a:r>
              <a:rPr lang="ru-RU" sz="2800" b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Работы внутри оборудования. Пирофорные соединения</a:t>
            </a:r>
            <a:endParaRPr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9" name="Picture 3" descr="C:\Users\ДЖИН\Desktop\приточновытяжна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2251" y="1259457"/>
            <a:ext cx="5004784" cy="3315364"/>
          </a:xfrm>
          <a:prstGeom prst="rect">
            <a:avLst/>
          </a:prstGeom>
          <a:noFill/>
        </p:spPr>
      </p:pic>
      <p:sp>
        <p:nvSpPr>
          <p:cNvPr id="1888" name="Google Shape;1888;p237"/>
          <p:cNvSpPr/>
          <p:nvPr/>
        </p:nvSpPr>
        <p:spPr>
          <a:xfrm>
            <a:off x="0" y="0"/>
            <a:ext cx="12192000" cy="11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5" name="Google Shape;1889;p237"/>
          <p:cNvSpPr/>
          <p:nvPr/>
        </p:nvSpPr>
        <p:spPr>
          <a:xfrm>
            <a:off x="1418205" y="4110490"/>
            <a:ext cx="3588984" cy="712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Если работы проводятся во взрывоопасных помещениях…</a:t>
            </a:r>
          </a:p>
        </p:txBody>
      </p:sp>
      <p:sp>
        <p:nvSpPr>
          <p:cNvPr id="26" name="Стрелка вправо 25"/>
          <p:cNvSpPr/>
          <p:nvPr/>
        </p:nvSpPr>
        <p:spPr>
          <a:xfrm>
            <a:off x="5282739" y="2882512"/>
            <a:ext cx="1182413" cy="7725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Google Shape;1889;p237"/>
          <p:cNvSpPr/>
          <p:nvPr/>
        </p:nvSpPr>
        <p:spPr>
          <a:xfrm>
            <a:off x="5492053" y="4077870"/>
            <a:ext cx="3588984" cy="702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… должна работать приточно-вытяжная вентиляция.</a:t>
            </a:r>
          </a:p>
        </p:txBody>
      </p:sp>
      <p:pic>
        <p:nvPicPr>
          <p:cNvPr id="11" name="Picture 2" descr="https://ptfm.kz/images/stories/virtuemart/product/ddk-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02445" y="1765147"/>
            <a:ext cx="2322786" cy="1959877"/>
          </a:xfrm>
          <a:prstGeom prst="rect">
            <a:avLst/>
          </a:prstGeom>
          <a:noFill/>
        </p:spPr>
      </p:pic>
      <p:pic>
        <p:nvPicPr>
          <p:cNvPr id="14" name="Google Shape;139;p28"/>
          <p:cNvPicPr preferRelativeResize="0"/>
          <p:nvPr/>
        </p:nvPicPr>
        <p:blipFill rotWithShape="1">
          <a:blip r:embed="rId5">
            <a:alphaModFix/>
          </a:blip>
          <a:srcRect b="33683"/>
          <a:stretch/>
        </p:blipFill>
        <p:spPr>
          <a:xfrm>
            <a:off x="2984837" y="2067518"/>
            <a:ext cx="2358625" cy="212492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889;p237"/>
          <p:cNvSpPr/>
          <p:nvPr/>
        </p:nvSpPr>
        <p:spPr>
          <a:xfrm>
            <a:off x="1700595" y="5223100"/>
            <a:ext cx="8417595" cy="712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Периодичность и содержание работ по ремонту должны быть установлены техническими документами эксплуатирующей организации.</a:t>
            </a:r>
          </a:p>
        </p:txBody>
      </p:sp>
      <p:pic>
        <p:nvPicPr>
          <p:cNvPr id="20" name="Google Shape;4046;p4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03736" y="4925683"/>
            <a:ext cx="1124339" cy="134145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4047;p432"/>
          <p:cNvSpPr/>
          <p:nvPr/>
        </p:nvSpPr>
        <p:spPr>
          <a:xfrm>
            <a:off x="10024145" y="4937068"/>
            <a:ext cx="1078054" cy="834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 defTabSz="1219170"/>
            <a:r>
              <a:rPr lang="ru" sz="1000" b="1" dirty="0">
                <a:latin typeface="Quattrocento Sans"/>
                <a:ea typeface="Quattrocento Sans"/>
                <a:cs typeface="Quattrocento Sans"/>
                <a:sym typeface="Quattrocento Sans"/>
              </a:rPr>
              <a:t>Планово-предупреди-тельные ремонтные работы</a:t>
            </a:r>
            <a:endParaRPr sz="1000" b="1" dirty="0"/>
          </a:p>
        </p:txBody>
      </p:sp>
      <p:sp>
        <p:nvSpPr>
          <p:cNvPr id="13" name="Google Shape;1891;p237"/>
          <p:cNvSpPr/>
          <p:nvPr/>
        </p:nvSpPr>
        <p:spPr>
          <a:xfrm>
            <a:off x="1326387" y="294789"/>
            <a:ext cx="9364716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lnSpc>
                <a:spcPct val="114285"/>
              </a:lnSpc>
            </a:pPr>
            <a:r>
              <a:rPr lang="ru-RU" sz="3200" b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Подготовка к ремонту и его проведение</a:t>
            </a:r>
            <a:endParaRPr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237"/>
          <p:cNvSpPr/>
          <p:nvPr/>
        </p:nvSpPr>
        <p:spPr>
          <a:xfrm>
            <a:off x="0" y="0"/>
            <a:ext cx="12191999" cy="11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0" name="Google Shape;1891;p237"/>
          <p:cNvSpPr/>
          <p:nvPr/>
        </p:nvSpPr>
        <p:spPr>
          <a:xfrm>
            <a:off x="2033752" y="303415"/>
            <a:ext cx="8592207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lnSpc>
                <a:spcPct val="114285"/>
              </a:lnSpc>
            </a:pPr>
            <a:r>
              <a:rPr lang="ru-RU" sz="3200" b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Ремонт тарельчатых колонн</a:t>
            </a:r>
            <a:endParaRPr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48834" name="Picture 2" descr="C:\Users\ДЖИН\Desktop\колонн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46198" y="1728541"/>
            <a:ext cx="3952272" cy="4560314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7791438" y="1234295"/>
            <a:ext cx="33547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Колонна с тарелками</a:t>
            </a:r>
            <a:endParaRPr lang="ru-RU" sz="1800" b="1" dirty="0"/>
          </a:p>
        </p:txBody>
      </p:sp>
      <p:sp>
        <p:nvSpPr>
          <p:cNvPr id="13" name="Google Shape;1889;p237"/>
          <p:cNvSpPr/>
          <p:nvPr/>
        </p:nvSpPr>
        <p:spPr>
          <a:xfrm>
            <a:off x="5754415" y="2582824"/>
            <a:ext cx="2538248" cy="617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ru-RU" sz="18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Разбирать тарелки следует сверху вниз!</a:t>
            </a:r>
          </a:p>
        </p:txBody>
      </p:sp>
      <p:sp>
        <p:nvSpPr>
          <p:cNvPr id="17" name="Стрелка вниз 16"/>
          <p:cNvSpPr/>
          <p:nvPr/>
        </p:nvSpPr>
        <p:spPr>
          <a:xfrm>
            <a:off x="6826470" y="3358056"/>
            <a:ext cx="441434" cy="23490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Штриховая стрелка вправо 17"/>
          <p:cNvSpPr/>
          <p:nvPr/>
        </p:nvSpPr>
        <p:spPr>
          <a:xfrm rot="20006751" flipH="1">
            <a:off x="5649748" y="5269170"/>
            <a:ext cx="1138068" cy="31888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8835" name="Picture 3" descr="C:\Users\ДЖИН\Desktop\тарелка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2087" y="5665533"/>
            <a:ext cx="1215905" cy="895096"/>
          </a:xfrm>
          <a:prstGeom prst="rect">
            <a:avLst/>
          </a:prstGeom>
          <a:noFill/>
        </p:spPr>
      </p:pic>
      <p:pic>
        <p:nvPicPr>
          <p:cNvPr id="24" name="Picture 3" descr="C:\Users\ДЖИН\Desktop\тарелка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57400" y="5377986"/>
            <a:ext cx="1215905" cy="895096"/>
          </a:xfrm>
          <a:prstGeom prst="rect">
            <a:avLst/>
          </a:prstGeom>
          <a:noFill/>
        </p:spPr>
      </p:pic>
      <p:sp>
        <p:nvSpPr>
          <p:cNvPr id="30" name="Google Shape;1889;p237"/>
          <p:cNvSpPr/>
          <p:nvPr/>
        </p:nvSpPr>
        <p:spPr>
          <a:xfrm rot="20059390">
            <a:off x="4715428" y="4498132"/>
            <a:ext cx="2376375" cy="677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ru-RU" sz="18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Детали складывать вне колонны!</a:t>
            </a:r>
          </a:p>
        </p:txBody>
      </p:sp>
      <p:sp>
        <p:nvSpPr>
          <p:cNvPr id="31" name="Google Shape;1889;p237"/>
          <p:cNvSpPr/>
          <p:nvPr/>
        </p:nvSpPr>
        <p:spPr>
          <a:xfrm>
            <a:off x="693384" y="2794914"/>
            <a:ext cx="4241224" cy="1840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Категорически запрещается одновременно открывать верхний и нижний люки, а также сначала нижний, а затем верхний, так как это может привести к образованию взрывоопасной смеси!</a:t>
            </a:r>
          </a:p>
        </p:txBody>
      </p:sp>
      <p:pic>
        <p:nvPicPr>
          <p:cNvPr id="32" name="Google Shape;3947;p4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21693" y="1394517"/>
            <a:ext cx="1325625" cy="13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09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71305" y="4734181"/>
            <a:ext cx="934907" cy="938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2" descr="C:\Users\ДЖИН\Desktop\Б-1.2. ОПО НПЗ\Материалы\Изображения\кр-круг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60975" y="4559505"/>
            <a:ext cx="1367301" cy="1367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888;p237"/>
          <p:cNvSpPr/>
          <p:nvPr/>
        </p:nvSpPr>
        <p:spPr>
          <a:xfrm>
            <a:off x="0" y="0"/>
            <a:ext cx="12192000" cy="11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7" name="Google Shape;1600;p219"/>
          <p:cNvSpPr txBox="1"/>
          <p:nvPr/>
        </p:nvSpPr>
        <p:spPr>
          <a:xfrm>
            <a:off x="1558977" y="296654"/>
            <a:ext cx="10633023" cy="630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262626"/>
              </a:buClr>
              <a:buSzPts val="3300"/>
            </a:pPr>
            <a:r>
              <a:rPr lang="ru" sz="32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  <a:sym typeface="Open Sans"/>
              </a:rPr>
              <a:t>Взрывобезопасность</a:t>
            </a:r>
            <a:endParaRPr sz="3200" b="1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  <a:sym typeface="Open Sans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068643" y="1407163"/>
            <a:ext cx="78698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Отбор проб воздуха на содержание опасных веществ осуществляется:</a:t>
            </a:r>
          </a:p>
          <a:p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>
              <a:buFont typeface="Wingdings" pitchFamily="2" charset="2"/>
              <a:buChar char="Ø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до начала проведения огневых работ;</a:t>
            </a:r>
          </a:p>
          <a:p>
            <a:pPr>
              <a:buFont typeface="Wingdings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>
              <a:buFont typeface="Wingdings" pitchFamily="2" charset="2"/>
              <a:buChar char="Ø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при длительных перерывах в работе (более одного часа).</a:t>
            </a:r>
            <a:endParaRPr lang="ru-RU" sz="1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92490" y="304052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При значениях концентрации взрывопожароопасных веществ выше 20 % от НКПР работы ЗАПРЕЩЕНЫ!</a:t>
            </a:r>
            <a:endParaRPr lang="ru-RU" sz="1800" dirty="0"/>
          </a:p>
        </p:txBody>
      </p:sp>
      <p:pic>
        <p:nvPicPr>
          <p:cNvPr id="15" name="Google Shape;10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39252" y="2769810"/>
            <a:ext cx="934907" cy="938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" descr="C:\Users\ДЖИН\Desktop\Б-1.2. ОПО НПЗ\Материалы\Изображения\кр-круг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28922" y="2595134"/>
            <a:ext cx="1367301" cy="1367301"/>
          </a:xfrm>
          <a:prstGeom prst="rect">
            <a:avLst/>
          </a:prstGeom>
          <a:noFill/>
        </p:spPr>
      </p:pic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0" y="76200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7286" name="Rectangle 6"/>
          <p:cNvSpPr>
            <a:spLocks noChangeArrowheads="1"/>
          </p:cNvSpPr>
          <p:nvPr/>
        </p:nvSpPr>
        <p:spPr bwMode="auto">
          <a:xfrm>
            <a:off x="0" y="76200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7288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7289" name="Rectangle 9"/>
          <p:cNvSpPr>
            <a:spLocks noChangeArrowheads="1"/>
          </p:cNvSpPr>
          <p:nvPr/>
        </p:nvSpPr>
        <p:spPr bwMode="auto">
          <a:xfrm>
            <a:off x="0" y="76200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7287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19479" y="3302503"/>
            <a:ext cx="2237208" cy="370936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/>
        </p:nvSpPr>
        <p:spPr>
          <a:xfrm>
            <a:off x="1754555" y="466196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После проведения работ необходимо организовать контроль за местом наиболее возможного очага возгорания в течение 3 часов!</a:t>
            </a:r>
            <a:endParaRPr lang="ru-RU" sz="18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677761" y="1366620"/>
            <a:ext cx="12559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1.</a:t>
            </a:r>
            <a:endParaRPr lang="ru-RU" sz="88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665270" y="4307192"/>
            <a:ext cx="12559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2.</a:t>
            </a:r>
            <a:endParaRPr lang="ru-RU" sz="8800" dirty="0"/>
          </a:p>
        </p:txBody>
      </p:sp>
      <p:pic>
        <p:nvPicPr>
          <p:cNvPr id="33" name="Google Shape;4068;p4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40689" y="4261448"/>
            <a:ext cx="1771062" cy="1771062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Прямоугольник 33"/>
          <p:cNvSpPr/>
          <p:nvPr/>
        </p:nvSpPr>
        <p:spPr>
          <a:xfrm>
            <a:off x="8928856" y="5142164"/>
            <a:ext cx="11467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3 часа!</a:t>
            </a:r>
            <a:endParaRPr lang="ru-RU" sz="1800" b="1" dirty="0"/>
          </a:p>
        </p:txBody>
      </p:sp>
      <p:pic>
        <p:nvPicPr>
          <p:cNvPr id="35" name="Google Shape;116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0076771" y="4710022"/>
            <a:ext cx="414688" cy="802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teplo-ufa.ru/wp-content/uploads/2019/09/ventilyatsiya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24977" y="1785670"/>
            <a:ext cx="6985324" cy="4951561"/>
          </a:xfrm>
          <a:prstGeom prst="rect">
            <a:avLst/>
          </a:prstGeom>
          <a:noFill/>
        </p:spPr>
      </p:pic>
      <p:sp>
        <p:nvSpPr>
          <p:cNvPr id="21" name="Прямоугольник: скругленные углы 20"/>
          <p:cNvSpPr/>
          <p:nvPr/>
        </p:nvSpPr>
        <p:spPr>
          <a:xfrm>
            <a:off x="439947" y="4356342"/>
            <a:ext cx="3554084" cy="18805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itchFamily="34" charset="0"/>
                <a:ea typeface="+mn-ea"/>
                <a:cs typeface="Segoe UI" pitchFamily="34" charset="0"/>
                <a:sym typeface="Arial"/>
              </a:rPr>
              <a:t>Воздухозабор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itchFamily="34" charset="0"/>
                <a:ea typeface="+mn-ea"/>
                <a:cs typeface="Segoe UI" pitchFamily="34" charset="0"/>
                <a:sym typeface="Arial"/>
              </a:rPr>
              <a:t> осуществлять из мест, исключающих попадание в систему взрывоопасных и химически опасных веществ при всех режимах работы!</a:t>
            </a:r>
          </a:p>
        </p:txBody>
      </p:sp>
      <p:sp>
        <p:nvSpPr>
          <p:cNvPr id="11" name="Google Shape;1705;p229">
            <a:extLst>
              <a:ext uri="{FF2B5EF4-FFF2-40B4-BE49-F238E27FC236}">
                <a16:creationId xmlns:a16="http://schemas.microsoft.com/office/drawing/2014/main" id="{C59ABC1D-0F2F-450C-9B43-D6618C0C7C50}"/>
              </a:ext>
            </a:extLst>
          </p:cNvPr>
          <p:cNvSpPr txBox="1"/>
          <p:nvPr/>
        </p:nvSpPr>
        <p:spPr>
          <a:xfrm>
            <a:off x="694841" y="53845"/>
            <a:ext cx="11125200" cy="881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Quattrocento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Взрывобезопасность вентиляционных систем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5" name="Скругленная соединительная линия 14"/>
          <p:cNvCxnSpPr/>
          <p:nvPr/>
        </p:nvCxnSpPr>
        <p:spPr>
          <a:xfrm flipV="1">
            <a:off x="2838090" y="2958865"/>
            <a:ext cx="1414733" cy="1414729"/>
          </a:xfrm>
          <a:prstGeom prst="curved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: скругленные углы 25"/>
          <p:cNvSpPr/>
          <p:nvPr/>
        </p:nvSpPr>
        <p:spPr>
          <a:xfrm>
            <a:off x="388188" y="1308342"/>
            <a:ext cx="3148642" cy="17971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itchFamily="34" charset="0"/>
                <a:ea typeface="+mn-ea"/>
                <a:cs typeface="Segoe UI" pitchFamily="34" charset="0"/>
                <a:sym typeface="Arial"/>
              </a:rPr>
              <a:t>Выбросы должны эффективно рассеиваться и исключать возможность образования взрывоопасных смесей над площадкой ОПО!</a:t>
            </a:r>
          </a:p>
        </p:txBody>
      </p:sp>
      <p:cxnSp>
        <p:nvCxnSpPr>
          <p:cNvPr id="33" name="Прямая со стрелкой 32"/>
          <p:cNvCxnSpPr/>
          <p:nvPr/>
        </p:nvCxnSpPr>
        <p:spPr>
          <a:xfrm flipH="1">
            <a:off x="3545456" y="2156606"/>
            <a:ext cx="2104845" cy="862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Скругленная соединительная линия 34"/>
          <p:cNvCxnSpPr/>
          <p:nvPr/>
        </p:nvCxnSpPr>
        <p:spPr>
          <a:xfrm rot="5400000" flipH="1" flipV="1">
            <a:off x="8760123" y="3161586"/>
            <a:ext cx="966164" cy="923024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: скругленные углы 38"/>
          <p:cNvSpPr/>
          <p:nvPr/>
        </p:nvSpPr>
        <p:spPr>
          <a:xfrm>
            <a:off x="8140460" y="1153065"/>
            <a:ext cx="3679581" cy="19869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itchFamily="34" charset="0"/>
                <a:ea typeface="+mn-ea"/>
                <a:cs typeface="Segoe UI" pitchFamily="34" charset="0"/>
                <a:sym typeface="Arial"/>
              </a:rPr>
              <a:t>Если местный отсос, удаляющий горючие пыль и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itchFamily="34" charset="0"/>
                <a:ea typeface="+mn-ea"/>
                <a:cs typeface="Segoe UI" pitchFamily="34" charset="0"/>
                <a:sym typeface="Arial"/>
              </a:rPr>
              <a:t>газы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itchFamily="34" charset="0"/>
                <a:ea typeface="+mn-ea"/>
                <a:cs typeface="Segoe UI" pitchFamily="34" charset="0"/>
                <a:sym typeface="Arial"/>
              </a:rPr>
              <a:t> не работает, должна срабатывать блокировка, исключающая работу связанного с отсосом оборудования!</a:t>
            </a:r>
          </a:p>
        </p:txBody>
      </p:sp>
      <p:sp>
        <p:nvSpPr>
          <p:cNvPr id="44" name="Прямоугольник: скругленные углы 43"/>
          <p:cNvSpPr/>
          <p:nvPr/>
        </p:nvSpPr>
        <p:spPr>
          <a:xfrm>
            <a:off x="8050923" y="4827707"/>
            <a:ext cx="3769118" cy="19095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itchFamily="34" charset="0"/>
                <a:ea typeface="+mn-ea"/>
                <a:cs typeface="Segoe UI" pitchFamily="34" charset="0"/>
                <a:sym typeface="Arial"/>
              </a:rPr>
              <a:t>Электрооборудование вентиляционных систем по уровням взрывозащиты должно соответствовать требованиям к оборудованию для работы во взрывоопасных средах!</a:t>
            </a:r>
          </a:p>
        </p:txBody>
      </p:sp>
      <p:sp>
        <p:nvSpPr>
          <p:cNvPr id="16" name="Google Shape;1742;p231"/>
          <p:cNvSpPr/>
          <p:nvPr/>
        </p:nvSpPr>
        <p:spPr>
          <a:xfrm>
            <a:off x="3759591" y="2436115"/>
            <a:ext cx="893091" cy="47741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6350" marR="0" lvl="0" indent="-6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Чистый воздух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</p:txBody>
      </p:sp>
      <p:pic>
        <p:nvPicPr>
          <p:cNvPr id="17" name="Google Shape;109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71094" y="1610685"/>
            <a:ext cx="437198" cy="439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" descr="C:\Users\ДЖИН\Desktop\Б-1.2. ОПО НПЗ\Материалы\Изображения\кр-круг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68340" y="1502753"/>
            <a:ext cx="639402" cy="639402"/>
          </a:xfrm>
          <a:prstGeom prst="rect">
            <a:avLst/>
          </a:prstGeom>
          <a:noFill/>
        </p:spPr>
      </p:pic>
      <p:pic>
        <p:nvPicPr>
          <p:cNvPr id="182273" name="Picture 1" descr="C:\Users\ДЖИН\Desktop\блокировка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27641" y="2527940"/>
            <a:ext cx="1575061" cy="11900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2274" name="Picture 2" descr="C:\Users\ДЖИН\Desktop\Ex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022202" y="4410635"/>
            <a:ext cx="928177" cy="782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61717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2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2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6" grpId="0" animBg="1"/>
      <p:bldP spid="39" grpId="0" animBg="1"/>
      <p:bldP spid="4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Google Shape;2312;p255"/>
          <p:cNvSpPr/>
          <p:nvPr/>
        </p:nvSpPr>
        <p:spPr>
          <a:xfrm>
            <a:off x="5159600" y="0"/>
            <a:ext cx="7032400" cy="6858000"/>
          </a:xfrm>
          <a:prstGeom prst="rect">
            <a:avLst/>
          </a:prstGeom>
          <a:solidFill>
            <a:schemeClr val="dk1">
              <a:alpha val="588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16" name="Google Shape;2316;p255"/>
          <p:cNvSpPr/>
          <p:nvPr/>
        </p:nvSpPr>
        <p:spPr>
          <a:xfrm>
            <a:off x="0" y="0"/>
            <a:ext cx="12192000" cy="11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r>
              <a:rPr lang="ru-RU" sz="2400" b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Межгосударственный стандарт</a:t>
            </a:r>
            <a:endParaRPr sz="2400" b="1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428034" name="Picture 2" descr="https://docplan.ru/Data/40/4085/l0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3372" y="1159505"/>
            <a:ext cx="3980386" cy="5636371"/>
          </a:xfrm>
          <a:prstGeom prst="rect">
            <a:avLst/>
          </a:prstGeom>
          <a:noFill/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AEA05F7-C0B8-4015-A1A0-065C2C674339}"/>
              </a:ext>
            </a:extLst>
          </p:cNvPr>
          <p:cNvSpPr/>
          <p:nvPr/>
        </p:nvSpPr>
        <p:spPr>
          <a:xfrm>
            <a:off x="7592592" y="1455793"/>
            <a:ext cx="2901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1500"/>
            </a:pPr>
            <a:r>
              <a:rPr lang="ru-RU" sz="24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ГОСТ 12.1.044-89</a:t>
            </a:r>
          </a:p>
        </p:txBody>
      </p:sp>
      <p:grpSp>
        <p:nvGrpSpPr>
          <p:cNvPr id="2" name="Google Shape;1840;p235">
            <a:extLst>
              <a:ext uri="{FF2B5EF4-FFF2-40B4-BE49-F238E27FC236}">
                <a16:creationId xmlns:a16="http://schemas.microsoft.com/office/drawing/2014/main" id="{A15FA177-2121-4731-B84A-34ADAD305D38}"/>
              </a:ext>
            </a:extLst>
          </p:cNvPr>
          <p:cNvGrpSpPr/>
          <p:nvPr/>
        </p:nvGrpSpPr>
        <p:grpSpPr>
          <a:xfrm>
            <a:off x="6419920" y="1220802"/>
            <a:ext cx="1024677" cy="936512"/>
            <a:chOff x="4573226" y="900340"/>
            <a:chExt cx="1584000" cy="1584000"/>
          </a:xfrm>
        </p:grpSpPr>
        <p:sp>
          <p:nvSpPr>
            <p:cNvPr id="12" name="Google Shape;1841;p235">
              <a:extLst>
                <a:ext uri="{FF2B5EF4-FFF2-40B4-BE49-F238E27FC236}">
                  <a16:creationId xmlns:a16="http://schemas.microsoft.com/office/drawing/2014/main" id="{4A262B63-C796-4BBC-BF0F-5760716106D5}"/>
                </a:ext>
              </a:extLst>
            </p:cNvPr>
            <p:cNvSpPr/>
            <p:nvPr/>
          </p:nvSpPr>
          <p:spPr>
            <a:xfrm>
              <a:off x="4573226" y="900340"/>
              <a:ext cx="1584000" cy="158400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accent2">
                  <a:lumMod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1000" sy="101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endParaRPr dirty="0">
                <a:solidFill>
                  <a:schemeClr val="lt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endParaRPr>
            </a:p>
          </p:txBody>
        </p:sp>
        <p:pic>
          <p:nvPicPr>
            <p:cNvPr id="13" name="Google Shape;1842;p235">
              <a:extLst>
                <a:ext uri="{FF2B5EF4-FFF2-40B4-BE49-F238E27FC236}">
                  <a16:creationId xmlns:a16="http://schemas.microsoft.com/office/drawing/2014/main" id="{8387A8C1-7FD0-402A-B374-64B31EFDAD0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961920" y="1169043"/>
              <a:ext cx="795570" cy="1018573"/>
            </a:xfrm>
            <a:prstGeom prst="rect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</p:pic>
      </p:grpSp>
      <p:sp>
        <p:nvSpPr>
          <p:cNvPr id="11" name="Прямоугольник 10"/>
          <p:cNvSpPr/>
          <p:nvPr/>
        </p:nvSpPr>
        <p:spPr>
          <a:xfrm>
            <a:off x="5245993" y="2276820"/>
            <a:ext cx="56071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Стандарт </a:t>
            </a:r>
            <a:r>
              <a:rPr lang="ru-RU" sz="18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распространяется </a:t>
            </a: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на применяемые в отраслях народного хозяйства:</a:t>
            </a:r>
          </a:p>
          <a:p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>
              <a:buFont typeface="Wingdings" pitchFamily="2" charset="2"/>
              <a:buChar char="Ø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простые вещества;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химические соединения и их смеси, в том числе полимерные и композиционные материалы.</a:t>
            </a:r>
          </a:p>
        </p:txBody>
      </p:sp>
      <p:pic>
        <p:nvPicPr>
          <p:cNvPr id="16" name="Picture 4" descr="C:\Users\ДЖИН\Desktop\галка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42515" y="3104822"/>
            <a:ext cx="969047" cy="925978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5318917" y="4579884"/>
            <a:ext cx="56071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Стандарт </a:t>
            </a:r>
            <a:r>
              <a:rPr lang="ru-RU" sz="18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не распространяются</a:t>
            </a: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на вещества:</a:t>
            </a:r>
          </a:p>
          <a:p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>
              <a:buFont typeface="Wingdings" pitchFamily="2" charset="2"/>
              <a:buChar char="Ø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взрывчатые;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радиоактивные.</a:t>
            </a:r>
          </a:p>
        </p:txBody>
      </p:sp>
      <p:pic>
        <p:nvPicPr>
          <p:cNvPr id="20" name="Picture 3" descr="C:\Users\ДЖИН\Desktop\запр2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0548499" y="4858834"/>
            <a:ext cx="1234337" cy="1017311"/>
          </a:xfrm>
          <a:prstGeom prst="rect">
            <a:avLst/>
          </a:prstGeom>
          <a:noFill/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EF1D505-E69A-4687-820F-1BB4CE7BCFDE}"/>
              </a:ext>
            </a:extLst>
          </p:cNvPr>
          <p:cNvSpPr/>
          <p:nvPr/>
        </p:nvSpPr>
        <p:spPr>
          <a:xfrm>
            <a:off x="849746" y="4233490"/>
            <a:ext cx="354676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Пожаровзрывоопасность</a:t>
            </a:r>
            <a:r>
              <a:rPr lang="ru-RU" sz="15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веществ и материалов – способность веществ и материалов к образованию горючей (пожароопасной или взрывоопасной) среды, характеризуемая их физико-химическими свойствами и (или) поведением в условиях пожара</a:t>
            </a:r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237"/>
          <p:cNvSpPr/>
          <p:nvPr/>
        </p:nvSpPr>
        <p:spPr>
          <a:xfrm>
            <a:off x="0" y="0"/>
            <a:ext cx="12192000" cy="11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6" name="Google Shape;1742;p231"/>
          <p:cNvSpPr/>
          <p:nvPr/>
        </p:nvSpPr>
        <p:spPr>
          <a:xfrm>
            <a:off x="1625991" y="1198985"/>
            <a:ext cx="5410200" cy="560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186262" indent="-186262">
              <a:buClr>
                <a:schemeClr val="dk1"/>
              </a:buClr>
              <a:buSzPts val="1400"/>
            </a:pPr>
            <a:r>
              <a:rPr lang="ru-RU" sz="24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Факторы, влияющие на КПР:</a:t>
            </a:r>
            <a:endParaRPr sz="18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17" name="Google Shape;2456;p265"/>
          <p:cNvSpPr/>
          <p:nvPr/>
        </p:nvSpPr>
        <p:spPr>
          <a:xfrm>
            <a:off x="501163" y="1948153"/>
            <a:ext cx="7482252" cy="3986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введение инертных газов (</a:t>
            </a:r>
            <a:r>
              <a:rPr lang="ru-RU" sz="1800" dirty="0" err="1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флегматизация</a:t>
            </a: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введение небольших добавок галогенпроизводных (ингибирование);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изменение давления;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изменение температуры;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направление фронта пламени;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диаметр сосуда.</a:t>
            </a:r>
            <a:endParaRPr sz="18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7" name="Google Shape;1891;p237">
            <a:extLst>
              <a:ext uri="{FF2B5EF4-FFF2-40B4-BE49-F238E27FC236}">
                <a16:creationId xmlns:a16="http://schemas.microsoft.com/office/drawing/2014/main" id="{6715F005-B61B-4399-9482-0117F4E4AB1D}"/>
              </a:ext>
            </a:extLst>
          </p:cNvPr>
          <p:cNvSpPr/>
          <p:nvPr/>
        </p:nvSpPr>
        <p:spPr>
          <a:xfrm>
            <a:off x="993188" y="215192"/>
            <a:ext cx="10205624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lnSpc>
                <a:spcPct val="114285"/>
              </a:lnSpc>
            </a:pPr>
            <a:r>
              <a:rPr lang="ru-RU" sz="3200" b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Изменение КПР</a:t>
            </a:r>
            <a:endParaRPr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2" descr="http://tehexp.ru/wp-content/uploads/2019/06/726237d183d181d182d0b0d0bdd0bed0b2d0bad0b8-d0b4d18bd0bcd0bed183d0b4d0b0d0bbd0b5d0bdd0b8d18f.png">
            <a:extLst>
              <a:ext uri="{FF2B5EF4-FFF2-40B4-BE49-F238E27FC236}">
                <a16:creationId xmlns:a16="http://schemas.microsoft.com/office/drawing/2014/main" id="{B9365D0A-98F2-4499-A520-7ABD18088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5185" r="16296"/>
          <a:stretch>
            <a:fillRect/>
          </a:stretch>
        </p:blipFill>
        <p:spPr bwMode="auto">
          <a:xfrm>
            <a:off x="8121321" y="2482726"/>
            <a:ext cx="3763108" cy="2917508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903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237"/>
          <p:cNvSpPr/>
          <p:nvPr/>
        </p:nvSpPr>
        <p:spPr>
          <a:xfrm>
            <a:off x="0" y="0"/>
            <a:ext cx="12192000" cy="7524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891" name="Google Shape;1891;p237"/>
          <p:cNvSpPr/>
          <p:nvPr/>
        </p:nvSpPr>
        <p:spPr>
          <a:xfrm>
            <a:off x="4124325" y="62865"/>
            <a:ext cx="394335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Самовозгорание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6" name="Google Shape;2456;p265"/>
          <p:cNvSpPr/>
          <p:nvPr/>
        </p:nvSpPr>
        <p:spPr>
          <a:xfrm>
            <a:off x="180975" y="895351"/>
            <a:ext cx="11601450" cy="1755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Самовозгорание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является результатом самонагревания веществ, т. е. самопроизвольного процесса, заканчивающегося тлением или пламенным горением.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ea typeface="Open Sans" panose="020B0606030504020204" pitchFamily="34" charset="0"/>
              <a:cs typeface="Segoe UI" pitchFamily="34" charset="0"/>
              <a:sym typeface="Arial"/>
            </a:endParaRP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ea typeface="Open Sans" panose="020B0606030504020204" pitchFamily="34" charset="0"/>
                <a:cs typeface="Segoe UI" pitchFamily="34" charset="0"/>
                <a:sym typeface="Arial"/>
              </a:rPr>
              <a:t>Самонагревание веществ может быть вызвано различными причинами: микробиологические процессы в соответствующей питательной среде, воздействие высокой температуры на вещества, выделение тепла в результате химических реакций.</a:t>
            </a:r>
          </a:p>
        </p:txBody>
      </p:sp>
      <p:pic>
        <p:nvPicPr>
          <p:cNvPr id="192516" name="Picture 4" descr="http://kirov-news.net/img/20190708/9c061850896bd5b595348224af4f01d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6685" y="3725223"/>
            <a:ext cx="4598627" cy="2586729"/>
          </a:xfrm>
          <a:prstGeom prst="rect">
            <a:avLst/>
          </a:prstGeom>
          <a:noFill/>
        </p:spPr>
      </p:pic>
      <p:sp>
        <p:nvSpPr>
          <p:cNvPr id="7" name="Google Shape;2456;p265">
            <a:extLst>
              <a:ext uri="{FF2B5EF4-FFF2-40B4-BE49-F238E27FC236}">
                <a16:creationId xmlns:a16="http://schemas.microsoft.com/office/drawing/2014/main" id="{C2CE7550-98FF-4B6D-8727-54EBACA7256C}"/>
              </a:ext>
            </a:extLst>
          </p:cNvPr>
          <p:cNvSpPr/>
          <p:nvPr/>
        </p:nvSpPr>
        <p:spPr>
          <a:xfrm>
            <a:off x="4179328" y="2664755"/>
            <a:ext cx="3815708" cy="423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Open Sans" panose="020B0606030504020204" pitchFamily="34" charset="0"/>
                <a:cs typeface="Segoe UI" pitchFamily="34" charset="0"/>
                <a:sym typeface="Arial"/>
              </a:rPr>
              <a:t>Механизмы самовозгорания:</a:t>
            </a:r>
            <a:endParaRPr kumimoji="0" sz="1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" pitchFamily="34" charset="0"/>
              <a:ea typeface="Open Sans" panose="020B0606030504020204" pitchFamily="34" charset="0"/>
              <a:cs typeface="Segoe UI" pitchFamily="34" charset="0"/>
              <a:sym typeface="Arial"/>
            </a:endParaRPr>
          </a:p>
        </p:txBody>
      </p:sp>
      <p:sp>
        <p:nvSpPr>
          <p:cNvPr id="8" name="Google Shape;2456;p265">
            <a:extLst>
              <a:ext uri="{FF2B5EF4-FFF2-40B4-BE49-F238E27FC236}">
                <a16:creationId xmlns:a16="http://schemas.microsoft.com/office/drawing/2014/main" id="{D17F1B53-14DD-408E-AA2D-75BAD1A0951A}"/>
              </a:ext>
            </a:extLst>
          </p:cNvPr>
          <p:cNvSpPr/>
          <p:nvPr/>
        </p:nvSpPr>
        <p:spPr>
          <a:xfrm>
            <a:off x="1294941" y="3110346"/>
            <a:ext cx="1260632" cy="423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Open Sans" panose="020B0606030504020204" pitchFamily="34" charset="0"/>
                <a:cs typeface="Segoe UI" pitchFamily="34" charset="0"/>
                <a:sym typeface="Arial"/>
              </a:rPr>
              <a:t>тепловой</a:t>
            </a:r>
            <a:endParaRPr kumimoji="0" sz="180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" pitchFamily="34" charset="0"/>
              <a:ea typeface="Open Sans" panose="020B0606030504020204" pitchFamily="34" charset="0"/>
              <a:cs typeface="Segoe UI" pitchFamily="34" charset="0"/>
              <a:sym typeface="Arial"/>
            </a:endParaRPr>
          </a:p>
        </p:txBody>
      </p:sp>
      <p:sp>
        <p:nvSpPr>
          <p:cNvPr id="9" name="Google Shape;2456;p265">
            <a:extLst>
              <a:ext uri="{FF2B5EF4-FFF2-40B4-BE49-F238E27FC236}">
                <a16:creationId xmlns:a16="http://schemas.microsoft.com/office/drawing/2014/main" id="{6176196B-1610-4EAD-B6BB-ED934F1115FB}"/>
              </a:ext>
            </a:extLst>
          </p:cNvPr>
          <p:cNvSpPr/>
          <p:nvPr/>
        </p:nvSpPr>
        <p:spPr>
          <a:xfrm>
            <a:off x="4830683" y="3283507"/>
            <a:ext cx="2530633" cy="423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Open Sans" panose="020B0606030504020204" pitchFamily="34" charset="0"/>
                <a:cs typeface="Segoe UI" pitchFamily="34" charset="0"/>
                <a:sym typeface="Arial"/>
              </a:rPr>
              <a:t>микробиологический</a:t>
            </a:r>
            <a:endParaRPr kumimoji="0" sz="180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" pitchFamily="34" charset="0"/>
              <a:ea typeface="Open Sans" panose="020B0606030504020204" pitchFamily="34" charset="0"/>
              <a:cs typeface="Segoe UI" pitchFamily="34" charset="0"/>
              <a:sym typeface="Arial"/>
            </a:endParaRPr>
          </a:p>
        </p:txBody>
      </p:sp>
      <p:sp>
        <p:nvSpPr>
          <p:cNvPr id="10" name="Google Shape;2456;p265">
            <a:extLst>
              <a:ext uri="{FF2B5EF4-FFF2-40B4-BE49-F238E27FC236}">
                <a16:creationId xmlns:a16="http://schemas.microsoft.com/office/drawing/2014/main" id="{90634A58-0A2F-4B70-8123-8806B26B8636}"/>
              </a:ext>
            </a:extLst>
          </p:cNvPr>
          <p:cNvSpPr/>
          <p:nvPr/>
        </p:nvSpPr>
        <p:spPr>
          <a:xfrm>
            <a:off x="9370005" y="3071844"/>
            <a:ext cx="1639165" cy="423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</a:tabLst>
              <a:defRPr/>
            </a:pPr>
            <a:r>
              <a:rPr kumimoji="0" lang="ru-RU" sz="18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Open Sans" panose="020B0606030504020204" pitchFamily="34" charset="0"/>
                <a:cs typeface="Segoe UI" pitchFamily="34" charset="0"/>
                <a:sym typeface="Arial"/>
              </a:rPr>
              <a:t>химический</a:t>
            </a:r>
            <a:endParaRPr kumimoji="0" sz="180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" pitchFamily="34" charset="0"/>
              <a:ea typeface="Open Sans" panose="020B0606030504020204" pitchFamily="34" charset="0"/>
              <a:cs typeface="Segoe UI" pitchFamily="34" charset="0"/>
              <a:sym typeface="Arial"/>
            </a:endParaRPr>
          </a:p>
        </p:txBody>
      </p:sp>
      <p:cxnSp>
        <p:nvCxnSpPr>
          <p:cNvPr id="3" name="Соединитель: уступ 2">
            <a:extLst>
              <a:ext uri="{FF2B5EF4-FFF2-40B4-BE49-F238E27FC236}">
                <a16:creationId xmlns:a16="http://schemas.microsoft.com/office/drawing/2014/main" id="{02B8C88E-4456-487B-A741-1CF8B7608798}"/>
              </a:ext>
            </a:extLst>
          </p:cNvPr>
          <p:cNvCxnSpPr>
            <a:stCxn id="7" idx="1"/>
            <a:endCxn id="8" idx="0"/>
          </p:cNvCxnSpPr>
          <p:nvPr/>
        </p:nvCxnSpPr>
        <p:spPr>
          <a:xfrm rot="10800000" flipV="1">
            <a:off x="1925258" y="2876418"/>
            <a:ext cx="2254071" cy="233928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Соединитель: уступ 12">
            <a:extLst>
              <a:ext uri="{FF2B5EF4-FFF2-40B4-BE49-F238E27FC236}">
                <a16:creationId xmlns:a16="http://schemas.microsoft.com/office/drawing/2014/main" id="{A4AC413E-9A24-4DAA-9126-07A65B7C750F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 rot="16200000" flipH="1">
            <a:off x="5993878" y="3181385"/>
            <a:ext cx="195426" cy="8818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: уступ 15">
            <a:extLst>
              <a:ext uri="{FF2B5EF4-FFF2-40B4-BE49-F238E27FC236}">
                <a16:creationId xmlns:a16="http://schemas.microsoft.com/office/drawing/2014/main" id="{8973B0EE-A75B-4565-AD6B-F6DDA35B1618}"/>
              </a:ext>
            </a:extLst>
          </p:cNvPr>
          <p:cNvCxnSpPr>
            <a:cxnSpLocks/>
            <a:stCxn id="7" idx="3"/>
            <a:endCxn id="10" idx="0"/>
          </p:cNvCxnSpPr>
          <p:nvPr/>
        </p:nvCxnSpPr>
        <p:spPr>
          <a:xfrm>
            <a:off x="7995036" y="2876418"/>
            <a:ext cx="2194552" cy="195426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41D5373-9408-48E8-B687-3B080BA9D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" y="3569856"/>
            <a:ext cx="3467389" cy="231076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F0D18C-DCE3-4C2A-BC92-D8AAC2D48A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45"/>
          <a:stretch/>
        </p:blipFill>
        <p:spPr>
          <a:xfrm>
            <a:off x="8526060" y="3492851"/>
            <a:ext cx="3484966" cy="2215222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237"/>
          <p:cNvSpPr/>
          <p:nvPr/>
        </p:nvSpPr>
        <p:spPr>
          <a:xfrm>
            <a:off x="0" y="0"/>
            <a:ext cx="12192000" cy="7524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891" name="Google Shape;1891;p237"/>
          <p:cNvSpPr/>
          <p:nvPr/>
        </p:nvSpPr>
        <p:spPr>
          <a:xfrm>
            <a:off x="0" y="62865"/>
            <a:ext cx="12192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Факторы, влияющие на возможность самовозгорания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14" name="Google Shape;2456;p265">
            <a:extLst>
              <a:ext uri="{FF2B5EF4-FFF2-40B4-BE49-F238E27FC236}">
                <a16:creationId xmlns:a16="http://schemas.microsoft.com/office/drawing/2014/main" id="{E2C39201-5709-460F-B604-A60465B4A63E}"/>
              </a:ext>
            </a:extLst>
          </p:cNvPr>
          <p:cNvSpPr/>
          <p:nvPr/>
        </p:nvSpPr>
        <p:spPr>
          <a:xfrm>
            <a:off x="6802967" y="1478328"/>
            <a:ext cx="5014554" cy="4617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ru-RU" sz="1800" i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Физико-химические свойства веществ:</a:t>
            </a:r>
          </a:p>
          <a:p>
            <a:endParaRPr lang="ru-RU" sz="1800" i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endParaRPr lang="ru-RU" sz="1800" i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i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теплота сгорания;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i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i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i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теплопроводность;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i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i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i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удельная поверхность;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i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i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i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объемная плотность;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i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i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i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условия теплообмена с внешней средой.</a:t>
            </a:r>
          </a:p>
        </p:txBody>
      </p:sp>
      <p:sp>
        <p:nvSpPr>
          <p:cNvPr id="15" name="Google Shape;2456;p265">
            <a:extLst>
              <a:ext uri="{FF2B5EF4-FFF2-40B4-BE49-F238E27FC236}">
                <a16:creationId xmlns:a16="http://schemas.microsoft.com/office/drawing/2014/main" id="{5516236C-F90E-4B65-B636-8C12F8F44FC6}"/>
              </a:ext>
            </a:extLst>
          </p:cNvPr>
          <p:cNvSpPr/>
          <p:nvPr/>
        </p:nvSpPr>
        <p:spPr>
          <a:xfrm>
            <a:off x="0" y="933602"/>
            <a:ext cx="8243455" cy="41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ru-RU" sz="1800" i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Способность окисляться и условия, необходимые для накопления тепла: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3D4788-7FDE-49B4-BF58-B078C872C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13" y="1653818"/>
            <a:ext cx="3487277" cy="242815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4EE3AE8-81EC-4A3E-B0B4-4B2E1F328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004" y="4155863"/>
            <a:ext cx="3487277" cy="2345060"/>
          </a:xfrm>
          <a:prstGeom prst="rect">
            <a:avLst/>
          </a:prstGeom>
        </p:spPr>
      </p:pic>
      <p:sp>
        <p:nvSpPr>
          <p:cNvPr id="8" name="Google Shape;2456;p265">
            <a:extLst>
              <a:ext uri="{FF2B5EF4-FFF2-40B4-BE49-F238E27FC236}">
                <a16:creationId xmlns:a16="http://schemas.microsoft.com/office/drawing/2014/main" id="{3845DB67-722C-47C6-83E7-82255D02B284}"/>
              </a:ext>
            </a:extLst>
          </p:cNvPr>
          <p:cNvSpPr/>
          <p:nvPr/>
        </p:nvSpPr>
        <p:spPr>
          <a:xfrm>
            <a:off x="7970982" y="933602"/>
            <a:ext cx="4221018" cy="41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US" sz="1800" b="1" i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Q</a:t>
            </a:r>
            <a:r>
              <a:rPr lang="ru-RU" sz="1800" b="1" i="1" baseline="-250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п</a:t>
            </a:r>
            <a:r>
              <a:rPr lang="ru-RU" sz="1800" b="1" i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</a:t>
            </a:r>
            <a:r>
              <a:rPr lang="ru-RU" sz="1800" i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(</a:t>
            </a:r>
            <a:r>
              <a:rPr lang="ru-RU" sz="1800" i="1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теплоприход</a:t>
            </a:r>
            <a:r>
              <a:rPr lang="ru-RU" sz="1800" i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) </a:t>
            </a:r>
            <a:r>
              <a:rPr lang="en-US" sz="1800" i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&gt; </a:t>
            </a:r>
            <a:r>
              <a:rPr lang="en-US" sz="1800" b="1" i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Q</a:t>
            </a:r>
            <a:r>
              <a:rPr lang="ru-RU" sz="1800" b="1" i="1" baseline="-250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о</a:t>
            </a:r>
            <a:r>
              <a:rPr lang="ru-RU" sz="1800" i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(теплоотвод)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B2AA76-E689-47DE-9459-E37A63241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9890" y="1799743"/>
            <a:ext cx="1105293" cy="10030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2BD8F1-FE24-4035-8829-F087A7481E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4869" y="2921738"/>
            <a:ext cx="2098555" cy="5847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B79117-BADD-49F0-8111-96762AE287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482874" y="3962093"/>
            <a:ext cx="1415677" cy="7996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FF0412C-D226-446E-9239-4D052DF3C1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5676"/>
          <a:stretch/>
        </p:blipFill>
        <p:spPr>
          <a:xfrm>
            <a:off x="5689298" y="5204531"/>
            <a:ext cx="934593" cy="101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928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237"/>
          <p:cNvSpPr/>
          <p:nvPr/>
        </p:nvSpPr>
        <p:spPr>
          <a:xfrm>
            <a:off x="2796452" y="101221"/>
            <a:ext cx="6599093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sz="3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Тепловое самовозгорание</a:t>
            </a:r>
            <a:endParaRPr kumimoji="0" sz="32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6" name="Google Shape;2456;p265"/>
          <p:cNvSpPr/>
          <p:nvPr/>
        </p:nvSpPr>
        <p:spPr>
          <a:xfrm>
            <a:off x="180974" y="821463"/>
            <a:ext cx="12011025" cy="942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</a:tabLst>
              <a:defRPr/>
            </a:pPr>
            <a:r>
              <a:rPr kumimoji="0" lang="ru-RU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Присуще дисперсным веществам, обладающим сильно развитой поверхностью, способным адсорбировать кислород и вступать с ним в реакцию, а теплообмен веществ с внешней средой не является интенсивным (ископаемые угли (бурый и каменный), хранящиеся в кучах или штабелях).</a:t>
            </a:r>
            <a:endParaRPr kumimoji="0" lang="ru-RU" sz="1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" pitchFamily="34" charset="0"/>
              <a:ea typeface="Open Sans" panose="020B0606030504020204" pitchFamily="34" charset="0"/>
              <a:cs typeface="Segoe UI" pitchFamily="34" charset="0"/>
              <a:sym typeface="Arial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7CC208-A371-4A20-B19D-3B5E7D4FD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87" y="1902689"/>
            <a:ext cx="3401413" cy="2019589"/>
          </a:xfrm>
          <a:prstGeom prst="rect">
            <a:avLst/>
          </a:prstGeom>
        </p:spPr>
      </p:pic>
      <p:sp>
        <p:nvSpPr>
          <p:cNvPr id="17" name="Google Shape;2456;p265">
            <a:extLst>
              <a:ext uri="{FF2B5EF4-FFF2-40B4-BE49-F238E27FC236}">
                <a16:creationId xmlns:a16="http://schemas.microsoft.com/office/drawing/2014/main" id="{6A1B194E-DDF2-4A02-97A9-B99AEFD1BF62}"/>
              </a:ext>
            </a:extLst>
          </p:cNvPr>
          <p:cNvSpPr/>
          <p:nvPr/>
        </p:nvSpPr>
        <p:spPr>
          <a:xfrm>
            <a:off x="5804115" y="4675100"/>
            <a:ext cx="6212869" cy="181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</a:tabLst>
              <a:defRPr/>
            </a:pPr>
            <a:r>
              <a:rPr kumimoji="0" lang="ru-RU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Самонагревание угля, возникающее в штабелях, происходит вначале по всему объему штабеля, исключая слой 30 - 50 см от его поверхности. Но с увеличением температуры процесс самонагревания приобретает гнездовой характер. При этом до 60 </a:t>
            </a:r>
            <a:r>
              <a:rPr kumimoji="0" lang="ru-RU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℃</a:t>
            </a:r>
            <a:r>
              <a:rPr kumimoji="0" lang="ru-RU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температура растет очень медленно, и интенсивное проветривание препятствует ее повышению.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cs typeface="Segoe UI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</a:tabLst>
              <a:defRPr/>
            </a:pPr>
            <a:endParaRPr kumimoji="0" lang="ru-RU" sz="1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</a:tabLst>
              <a:defRPr/>
            </a:pPr>
            <a:r>
              <a:rPr kumimoji="0" lang="ru-RU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Однако, начиная с 60 </a:t>
            </a:r>
            <a:r>
              <a:rPr kumimoji="0" lang="ru-RU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℃</a:t>
            </a:r>
            <a:r>
              <a:rPr kumimoji="0" lang="ru-RU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резко увеличивается скорость самонагревания. Поэтому 60 </a:t>
            </a:r>
            <a:r>
              <a:rPr kumimoji="0" lang="ru-RU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℃</a:t>
            </a:r>
            <a:r>
              <a:rPr kumimoji="0" lang="ru-RU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считают критической температурой для угля.</a:t>
            </a:r>
            <a:endParaRPr kumimoji="0" lang="ru-RU" sz="1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" pitchFamily="34" charset="0"/>
              <a:ea typeface="Open Sans" panose="020B0606030504020204" pitchFamily="34" charset="0"/>
              <a:cs typeface="Segoe UI" pitchFamily="34" charset="0"/>
              <a:sym typeface="Arial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BCA0A6D-D83B-42F4-AD93-46794D47D88F}"/>
              </a:ext>
            </a:extLst>
          </p:cNvPr>
          <p:cNvSpPr/>
          <p:nvPr/>
        </p:nvSpPr>
        <p:spPr>
          <a:xfrm>
            <a:off x="3590657" y="3248034"/>
            <a:ext cx="1480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Каменный уголь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9381C21-11C0-4E74-8150-0FBAE8811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779" y="3959600"/>
            <a:ext cx="4197267" cy="2797179"/>
          </a:xfrm>
          <a:prstGeom prst="rect">
            <a:avLst/>
          </a:prstGeom>
        </p:spPr>
      </p:pic>
      <p:sp>
        <p:nvSpPr>
          <p:cNvPr id="8" name="Google Shape;2456;p265">
            <a:extLst>
              <a:ext uri="{FF2B5EF4-FFF2-40B4-BE49-F238E27FC236}">
                <a16:creationId xmlns:a16="http://schemas.microsoft.com/office/drawing/2014/main" id="{85E9E0BB-B5F1-45CF-87EE-942DC545F7CF}"/>
              </a:ext>
            </a:extLst>
          </p:cNvPr>
          <p:cNvSpPr/>
          <p:nvPr/>
        </p:nvSpPr>
        <p:spPr>
          <a:xfrm>
            <a:off x="5624948" y="1902689"/>
            <a:ext cx="5973885" cy="105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</a:tabLst>
              <a:defRPr/>
            </a:pPr>
            <a:r>
              <a:rPr kumimoji="0" lang="ru-RU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Причина самовозгорания кроется в способности: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>
                <a:tab pos="0" algn="l"/>
              </a:tabLst>
              <a:defRPr/>
            </a:pPr>
            <a:r>
              <a:rPr kumimoji="0" lang="ru-RU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окисляться;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>
                <a:tab pos="0" algn="l"/>
              </a:tabLst>
              <a:defRPr/>
            </a:pPr>
            <a:r>
              <a:rPr kumimoji="0" lang="ru-RU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адсорбировать кислород при низких температурах.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11DAFE8-7975-412C-AEAA-760B0439B9D0}"/>
              </a:ext>
            </a:extLst>
          </p:cNvPr>
          <p:cNvSpPr/>
          <p:nvPr/>
        </p:nvSpPr>
        <p:spPr>
          <a:xfrm>
            <a:off x="5698911" y="3060443"/>
            <a:ext cx="2604654" cy="7113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A44823D-EBDB-4EDD-810E-5A89D8DFC207}"/>
              </a:ext>
            </a:extLst>
          </p:cNvPr>
          <p:cNvSpPr/>
          <p:nvPr/>
        </p:nvSpPr>
        <p:spPr>
          <a:xfrm>
            <a:off x="6040656" y="3314532"/>
            <a:ext cx="1967346" cy="451744"/>
          </a:xfrm>
          <a:prstGeom prst="rect">
            <a:avLst/>
          </a:prstGeom>
          <a:solidFill>
            <a:srgbClr val="DAA960"/>
          </a:solidFill>
          <a:ln>
            <a:solidFill>
              <a:srgbClr val="DAA9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6B89C170-5725-4A6A-B312-78F37D3C9040}"/>
              </a:ext>
            </a:extLst>
          </p:cNvPr>
          <p:cNvCxnSpPr>
            <a:stCxn id="2" idx="1"/>
          </p:cNvCxnSpPr>
          <p:nvPr/>
        </p:nvCxnSpPr>
        <p:spPr>
          <a:xfrm>
            <a:off x="5698911" y="3416133"/>
            <a:ext cx="341745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Google Shape;2456;p265">
            <a:extLst>
              <a:ext uri="{FF2B5EF4-FFF2-40B4-BE49-F238E27FC236}">
                <a16:creationId xmlns:a16="http://schemas.microsoft.com/office/drawing/2014/main" id="{AEBAD96C-B3A3-44D0-96BD-2233B64C799A}"/>
              </a:ext>
            </a:extLst>
          </p:cNvPr>
          <p:cNvSpPr/>
          <p:nvPr/>
        </p:nvSpPr>
        <p:spPr>
          <a:xfrm>
            <a:off x="5623142" y="2991232"/>
            <a:ext cx="12303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</a:tabLst>
              <a:defRPr/>
            </a:pPr>
            <a:r>
              <a:rPr kumimoji="0" lang="ru-RU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30 - 50 см</a:t>
            </a:r>
            <a:endParaRPr kumimoji="0" lang="ru-RU" sz="1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" pitchFamily="34" charset="0"/>
              <a:ea typeface="Open Sans" panose="020B0606030504020204" pitchFamily="34" charset="0"/>
              <a:cs typeface="Segoe UI" pitchFamily="34" charset="0"/>
              <a:sym typeface="Arial"/>
            </a:endParaRP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98FAEEF7-9DF7-4C9D-AAE3-D8DB9ED5D8DB}"/>
              </a:ext>
            </a:extLst>
          </p:cNvPr>
          <p:cNvCxnSpPr>
            <a:stCxn id="2" idx="0"/>
          </p:cNvCxnSpPr>
          <p:nvPr/>
        </p:nvCxnSpPr>
        <p:spPr>
          <a:xfrm>
            <a:off x="7001238" y="3060443"/>
            <a:ext cx="0" cy="230909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2456;p265">
            <a:extLst>
              <a:ext uri="{FF2B5EF4-FFF2-40B4-BE49-F238E27FC236}">
                <a16:creationId xmlns:a16="http://schemas.microsoft.com/office/drawing/2014/main" id="{A164AFC0-FAF2-42F7-A15B-793E4747A728}"/>
              </a:ext>
            </a:extLst>
          </p:cNvPr>
          <p:cNvSpPr/>
          <p:nvPr/>
        </p:nvSpPr>
        <p:spPr>
          <a:xfrm>
            <a:off x="6040657" y="3284547"/>
            <a:ext cx="196734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</a:tabLst>
              <a:defRPr/>
            </a:pPr>
            <a:r>
              <a:rPr kumimoji="0" lang="ru-RU" sz="1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Зона повышенной температуры</a:t>
            </a:r>
            <a:endParaRPr kumimoji="0" lang="ru-RU" sz="1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" pitchFamily="34" charset="0"/>
              <a:ea typeface="Open Sans" panose="020B0606030504020204" pitchFamily="34" charset="0"/>
              <a:cs typeface="Segoe UI" pitchFamily="34" charset="0"/>
              <a:sym typeface="Arial"/>
            </a:endParaRPr>
          </a:p>
        </p:txBody>
      </p:sp>
      <p:pic>
        <p:nvPicPr>
          <p:cNvPr id="19" name="Picture 2" descr="C:\Users\ДЖИН\Desktop\высокая-температура2.gif">
            <a:extLst>
              <a:ext uri="{FF2B5EF4-FFF2-40B4-BE49-F238E27FC236}">
                <a16:creationId xmlns:a16="http://schemas.microsoft.com/office/drawing/2014/main" id="{01445951-2880-4712-8711-1EA61B67F4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05431" y="2803075"/>
            <a:ext cx="397750" cy="1251849"/>
          </a:xfrm>
          <a:prstGeom prst="rect">
            <a:avLst/>
          </a:prstGeom>
          <a:noFill/>
        </p:spPr>
      </p:pic>
      <p:sp>
        <p:nvSpPr>
          <p:cNvPr id="20" name="Google Shape;2456;p265">
            <a:extLst>
              <a:ext uri="{FF2B5EF4-FFF2-40B4-BE49-F238E27FC236}">
                <a16:creationId xmlns:a16="http://schemas.microsoft.com/office/drawing/2014/main" id="{BEE4C735-046C-471A-BA31-044203C48304}"/>
              </a:ext>
            </a:extLst>
          </p:cNvPr>
          <p:cNvSpPr/>
          <p:nvPr/>
        </p:nvSpPr>
        <p:spPr>
          <a:xfrm>
            <a:off x="5607519" y="3748026"/>
            <a:ext cx="2918761" cy="235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</a:tabLst>
              <a:defRPr/>
            </a:pPr>
            <a:r>
              <a:rPr kumimoji="0" lang="ru-RU" sz="1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Медленное повышение температуры</a:t>
            </a:r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4C5432D4-D721-42F1-8EC8-C851F5E2FD42}"/>
              </a:ext>
            </a:extLst>
          </p:cNvPr>
          <p:cNvSpPr/>
          <p:nvPr/>
        </p:nvSpPr>
        <p:spPr>
          <a:xfrm>
            <a:off x="8369950" y="3291352"/>
            <a:ext cx="340358" cy="3393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Google Shape;2456;p265">
            <a:extLst>
              <a:ext uri="{FF2B5EF4-FFF2-40B4-BE49-F238E27FC236}">
                <a16:creationId xmlns:a16="http://schemas.microsoft.com/office/drawing/2014/main" id="{FD0282AA-51FD-4C2E-89A4-8D6A4D31FF0B}"/>
              </a:ext>
            </a:extLst>
          </p:cNvPr>
          <p:cNvSpPr/>
          <p:nvPr/>
        </p:nvSpPr>
        <p:spPr>
          <a:xfrm>
            <a:off x="8885644" y="2983994"/>
            <a:ext cx="776349" cy="339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</a:tabLst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60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℃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" pitchFamily="34" charset="0"/>
              <a:ea typeface="Open Sans" panose="020B0606030504020204" pitchFamily="34" charset="0"/>
              <a:cs typeface="Segoe UI" pitchFamily="34" charset="0"/>
              <a:sym typeface="Arial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A1007D9-DCF7-448D-9F0C-D755B8120AD8}"/>
              </a:ext>
            </a:extLst>
          </p:cNvPr>
          <p:cNvSpPr/>
          <p:nvPr/>
        </p:nvSpPr>
        <p:spPr>
          <a:xfrm>
            <a:off x="9648819" y="3060038"/>
            <a:ext cx="2309092" cy="7113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82E7FD1-6C54-4B70-9B68-153E4E3A3834}"/>
              </a:ext>
            </a:extLst>
          </p:cNvPr>
          <p:cNvSpPr/>
          <p:nvPr/>
        </p:nvSpPr>
        <p:spPr>
          <a:xfrm>
            <a:off x="9842941" y="3179442"/>
            <a:ext cx="1921162" cy="586429"/>
          </a:xfrm>
          <a:prstGeom prst="rect">
            <a:avLst/>
          </a:prstGeom>
          <a:solidFill>
            <a:srgbClr val="DAA960"/>
          </a:solidFill>
          <a:ln>
            <a:solidFill>
              <a:srgbClr val="DAA9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FA26ECFB-1D05-4698-9579-2489C400D7B8}"/>
              </a:ext>
            </a:extLst>
          </p:cNvPr>
          <p:cNvCxnSpPr>
            <a:cxnSpLocks/>
          </p:cNvCxnSpPr>
          <p:nvPr/>
        </p:nvCxnSpPr>
        <p:spPr>
          <a:xfrm>
            <a:off x="9630115" y="3375515"/>
            <a:ext cx="194122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Google Shape;2456;p265">
            <a:extLst>
              <a:ext uri="{FF2B5EF4-FFF2-40B4-BE49-F238E27FC236}">
                <a16:creationId xmlns:a16="http://schemas.microsoft.com/office/drawing/2014/main" id="{B14FE154-2A46-43B8-AEA3-CE8AE039104B}"/>
              </a:ext>
            </a:extLst>
          </p:cNvPr>
          <p:cNvSpPr/>
          <p:nvPr/>
        </p:nvSpPr>
        <p:spPr>
          <a:xfrm>
            <a:off x="9513598" y="3752807"/>
            <a:ext cx="2608065" cy="235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</a:tabLst>
              <a:defRPr/>
            </a:pPr>
            <a:r>
              <a:rPr kumimoji="0" lang="ru-RU" sz="1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Быстрое повышение температуры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5B8A336-8649-4C24-A578-561A589059D1}"/>
              </a:ext>
            </a:extLst>
          </p:cNvPr>
          <p:cNvSpPr/>
          <p:nvPr/>
        </p:nvSpPr>
        <p:spPr>
          <a:xfrm>
            <a:off x="10207583" y="3284143"/>
            <a:ext cx="1191563" cy="48450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Google Shape;2456;p265">
            <a:extLst>
              <a:ext uri="{FF2B5EF4-FFF2-40B4-BE49-F238E27FC236}">
                <a16:creationId xmlns:a16="http://schemas.microsoft.com/office/drawing/2014/main" id="{C6F77F5C-AD24-479C-A78B-1316524311A7}"/>
              </a:ext>
            </a:extLst>
          </p:cNvPr>
          <p:cNvSpPr/>
          <p:nvPr/>
        </p:nvSpPr>
        <p:spPr>
          <a:xfrm>
            <a:off x="9842941" y="3284142"/>
            <a:ext cx="19211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</a:tabLst>
              <a:defRPr/>
            </a:pPr>
            <a:r>
              <a:rPr kumimoji="0" lang="ru-RU" sz="1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Зона быстрого разогрева</a:t>
            </a:r>
            <a:endParaRPr kumimoji="0" lang="ru-RU" sz="1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" pitchFamily="34" charset="0"/>
              <a:ea typeface="Open Sans" panose="020B0606030504020204" pitchFamily="34" charset="0"/>
              <a:cs typeface="Segoe UI" pitchFamily="34" charset="0"/>
              <a:sym typeface="Arial"/>
            </a:endParaRPr>
          </a:p>
        </p:txBody>
      </p:sp>
      <p:sp>
        <p:nvSpPr>
          <p:cNvPr id="32" name="Google Shape;2456;p265">
            <a:extLst>
              <a:ext uri="{FF2B5EF4-FFF2-40B4-BE49-F238E27FC236}">
                <a16:creationId xmlns:a16="http://schemas.microsoft.com/office/drawing/2014/main" id="{B4CBFC89-5306-40CA-AD27-508724FD563C}"/>
              </a:ext>
            </a:extLst>
          </p:cNvPr>
          <p:cNvSpPr/>
          <p:nvPr/>
        </p:nvSpPr>
        <p:spPr>
          <a:xfrm>
            <a:off x="8255496" y="4007525"/>
            <a:ext cx="1310108" cy="65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</a:tabLst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критическая температура для угля</a:t>
            </a: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9D1D1529-E345-4419-95E3-2AFB76BA494A}"/>
              </a:ext>
            </a:extLst>
          </p:cNvPr>
          <p:cNvCxnSpPr>
            <a:cxnSpLocks/>
          </p:cNvCxnSpPr>
          <p:nvPr/>
        </p:nvCxnSpPr>
        <p:spPr>
          <a:xfrm>
            <a:off x="6257711" y="3300678"/>
            <a:ext cx="0" cy="465193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3091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237"/>
          <p:cNvSpPr/>
          <p:nvPr/>
        </p:nvSpPr>
        <p:spPr>
          <a:xfrm>
            <a:off x="1855427" y="113463"/>
            <a:ext cx="8481145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sz="3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Микробиологическое самовозгорание</a:t>
            </a:r>
            <a:endParaRPr kumimoji="0" sz="32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6" name="Google Shape;2456;p265"/>
          <p:cNvSpPr/>
          <p:nvPr/>
        </p:nvSpPr>
        <p:spPr>
          <a:xfrm>
            <a:off x="180976" y="727650"/>
            <a:ext cx="10505498" cy="359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</a:tabLst>
              <a:defRPr/>
            </a:pPr>
            <a:r>
              <a:rPr kumimoji="0" lang="ru-RU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Подвержены вещества растительного происхождения: недосушенное сено, опилки, листья, торф.</a:t>
            </a:r>
            <a:endParaRPr kumimoji="0" lang="ru-RU" sz="1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" pitchFamily="34" charset="0"/>
              <a:ea typeface="Open Sans" panose="020B0606030504020204" pitchFamily="34" charset="0"/>
              <a:cs typeface="Segoe UI" pitchFamily="34" charset="0"/>
              <a:sym typeface="Arial"/>
            </a:endParaRPr>
          </a:p>
        </p:txBody>
      </p:sp>
      <p:sp>
        <p:nvSpPr>
          <p:cNvPr id="17" name="Google Shape;2456;p265">
            <a:extLst>
              <a:ext uri="{FF2B5EF4-FFF2-40B4-BE49-F238E27FC236}">
                <a16:creationId xmlns:a16="http://schemas.microsoft.com/office/drawing/2014/main" id="{6A1B194E-DDF2-4A02-97A9-B99AEFD1BF62}"/>
              </a:ext>
            </a:extLst>
          </p:cNvPr>
          <p:cNvSpPr/>
          <p:nvPr/>
        </p:nvSpPr>
        <p:spPr>
          <a:xfrm>
            <a:off x="7096253" y="3708062"/>
            <a:ext cx="5092990" cy="2999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</a:tabLst>
              <a:defRPr/>
            </a:pP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При 75 </a:t>
            </a: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℃</a:t>
            </a: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микроорганизмы, как правило, погибают. Но повышение температуры не прекращается, так как при 70 </a:t>
            </a: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℃</a:t>
            </a: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некоторые органические вещества способны обугливаться. Образующийся при этом пористый уголь адсорбирует газы и пары и процесс самонагревания продолжается.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</a:tabLst>
              <a:defRPr/>
            </a:pP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cs typeface="Segoe UI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</a:tabLst>
              <a:defRPr/>
            </a:pP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cs typeface="Segoe UI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</a:tabLst>
              <a:defRPr/>
            </a:pP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При 200 </a:t>
            </a: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℃</a:t>
            </a: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начинает разлагаться клетчатка.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</a:tabLst>
              <a:defRPr/>
            </a:pP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Происходит интенсификация окисления и возникновение самовозгорания.</a:t>
            </a:r>
            <a:endParaRPr kumimoji="0" lang="ru-RU" sz="1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" pitchFamily="34" charset="0"/>
              <a:ea typeface="Open Sans" panose="020B0606030504020204" pitchFamily="34" charset="0"/>
              <a:cs typeface="Segoe UI" pitchFamily="34" charset="0"/>
              <a:sym typeface="Arial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BCA0A6D-D83B-42F4-AD93-46794D47D88F}"/>
              </a:ext>
            </a:extLst>
          </p:cNvPr>
          <p:cNvSpPr/>
          <p:nvPr/>
        </p:nvSpPr>
        <p:spPr>
          <a:xfrm>
            <a:off x="467301" y="3775765"/>
            <a:ext cx="11064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sz="1800" b="1" dirty="0">
                <a:solidFill>
                  <a:prstClr val="black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Торф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2E1745-0901-46EA-9186-70D15827E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741" y="3785955"/>
            <a:ext cx="4497096" cy="299956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08C0CE-68FC-4C43-B85E-BDFEB6BE0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65" y="1603666"/>
            <a:ext cx="5922372" cy="210439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D8196B-FE94-4C09-8D83-9785CB8AB8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8646" r="22258"/>
          <a:stretch/>
        </p:blipFill>
        <p:spPr>
          <a:xfrm>
            <a:off x="9768321" y="965710"/>
            <a:ext cx="2423679" cy="2345902"/>
          </a:xfrm>
          <a:prstGeom prst="rect">
            <a:avLst/>
          </a:prstGeom>
        </p:spPr>
      </p:pic>
      <p:sp>
        <p:nvSpPr>
          <p:cNvPr id="10" name="Google Shape;2456;p265">
            <a:extLst>
              <a:ext uri="{FF2B5EF4-FFF2-40B4-BE49-F238E27FC236}">
                <a16:creationId xmlns:a16="http://schemas.microsoft.com/office/drawing/2014/main" id="{A0FA9AA8-0C2C-45FB-A15D-8DD229040DC3}"/>
              </a:ext>
            </a:extLst>
          </p:cNvPr>
          <p:cNvSpPr/>
          <p:nvPr/>
        </p:nvSpPr>
        <p:spPr>
          <a:xfrm>
            <a:off x="6095998" y="1207216"/>
            <a:ext cx="3953165" cy="2104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</a:tabLst>
              <a:defRPr/>
            </a:pPr>
            <a:r>
              <a:rPr kumimoji="0" lang="ru-RU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Жизнедеятельность бактерий и грибков в торфе может начаться уже при 10 – 18 </a:t>
            </a:r>
            <a:r>
              <a:rPr kumimoji="0" lang="ru-RU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℃</a:t>
            </a:r>
            <a:r>
              <a:rPr kumimoji="0" lang="ru-RU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и заканчивается при 70 </a:t>
            </a:r>
            <a:r>
              <a:rPr kumimoji="0" lang="ru-RU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℃</a:t>
            </a:r>
            <a:r>
              <a:rPr kumimoji="0" lang="ru-RU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. Питательной средой для бактерий служат вещества, образующиеся в результате распада растений. Особенно склонны к самовозгоранию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недосушенные</a:t>
            </a:r>
            <a:r>
              <a:rPr kumimoji="0" lang="ru-RU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материалы, так как влага и тепло способствуют жизнедеятельности микроорганизмов. </a:t>
            </a:r>
          </a:p>
        </p:txBody>
      </p:sp>
      <p:sp>
        <p:nvSpPr>
          <p:cNvPr id="11" name="Google Shape;2456;p265">
            <a:extLst>
              <a:ext uri="{FF2B5EF4-FFF2-40B4-BE49-F238E27FC236}">
                <a16:creationId xmlns:a16="http://schemas.microsoft.com/office/drawing/2014/main" id="{A45D23A0-7345-4841-8356-95900BF40FE8}"/>
              </a:ext>
            </a:extLst>
          </p:cNvPr>
          <p:cNvSpPr/>
          <p:nvPr/>
        </p:nvSpPr>
        <p:spPr>
          <a:xfrm>
            <a:off x="10555227" y="3286189"/>
            <a:ext cx="1202580" cy="339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</a:tabLst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15-7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0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℃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" pitchFamily="34" charset="0"/>
              <a:ea typeface="Open Sans" panose="020B0606030504020204" pitchFamily="34" charset="0"/>
              <a:cs typeface="Segoe UI" pitchFamily="34" charset="0"/>
              <a:sym typeface="Arial"/>
            </a:endParaRPr>
          </a:p>
        </p:txBody>
      </p:sp>
      <p:pic>
        <p:nvPicPr>
          <p:cNvPr id="12" name="Picture 2" descr="C:\Users\ДЖИН\Desktop\высокая-температура2.gif">
            <a:extLst>
              <a:ext uri="{FF2B5EF4-FFF2-40B4-BE49-F238E27FC236}">
                <a16:creationId xmlns:a16="http://schemas.microsoft.com/office/drawing/2014/main" id="{9F33F28D-F131-48B3-8298-246AFA01DC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5999" y="3976093"/>
            <a:ext cx="397750" cy="1251849"/>
          </a:xfrm>
          <a:prstGeom prst="rect">
            <a:avLst/>
          </a:prstGeom>
          <a:noFill/>
        </p:spPr>
      </p:pic>
      <p:sp>
        <p:nvSpPr>
          <p:cNvPr id="13" name="Google Shape;2456;p265">
            <a:extLst>
              <a:ext uri="{FF2B5EF4-FFF2-40B4-BE49-F238E27FC236}">
                <a16:creationId xmlns:a16="http://schemas.microsoft.com/office/drawing/2014/main" id="{2526CCF0-7012-4990-9A57-FBE784508327}"/>
              </a:ext>
            </a:extLst>
          </p:cNvPr>
          <p:cNvSpPr/>
          <p:nvPr/>
        </p:nvSpPr>
        <p:spPr>
          <a:xfrm>
            <a:off x="6150544" y="4262677"/>
            <a:ext cx="972733" cy="339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</a:tabLst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&gt;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7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0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℃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" pitchFamily="34" charset="0"/>
              <a:ea typeface="Open Sans" panose="020B0606030504020204" pitchFamily="34" charset="0"/>
              <a:cs typeface="Segoe UI" pitchFamily="34" charset="0"/>
              <a:sym typeface="Arial"/>
            </a:endParaRPr>
          </a:p>
        </p:txBody>
      </p:sp>
      <p:pic>
        <p:nvPicPr>
          <p:cNvPr id="14" name="Picture 2" descr="C:\Users\ДЖИН\Desktop\высокая-температура2.gif">
            <a:extLst>
              <a:ext uri="{FF2B5EF4-FFF2-40B4-BE49-F238E27FC236}">
                <a16:creationId xmlns:a16="http://schemas.microsoft.com/office/drawing/2014/main" id="{FAF92ED2-2E62-4A6A-AAB3-7DC7FB8F01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5999" y="5455776"/>
            <a:ext cx="397750" cy="1251849"/>
          </a:xfrm>
          <a:prstGeom prst="rect">
            <a:avLst/>
          </a:prstGeom>
          <a:noFill/>
        </p:spPr>
      </p:pic>
      <p:sp>
        <p:nvSpPr>
          <p:cNvPr id="15" name="Google Shape;2456;p265">
            <a:extLst>
              <a:ext uri="{FF2B5EF4-FFF2-40B4-BE49-F238E27FC236}">
                <a16:creationId xmlns:a16="http://schemas.microsoft.com/office/drawing/2014/main" id="{E04A14A7-EF24-4468-831E-245D61EF92B9}"/>
              </a:ext>
            </a:extLst>
          </p:cNvPr>
          <p:cNvSpPr/>
          <p:nvPr/>
        </p:nvSpPr>
        <p:spPr>
          <a:xfrm>
            <a:off x="6150544" y="5871664"/>
            <a:ext cx="1063056" cy="339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</a:tabLst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&gt;200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℃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" pitchFamily="34" charset="0"/>
              <a:ea typeface="Open Sans" panose="020B0606030504020204" pitchFamily="34" charset="0"/>
              <a:cs typeface="Segoe UI" pitchFamily="34" charset="0"/>
              <a:sym typeface="Arial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1D0192A-EDA1-4EDA-953C-BA963EDAC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6346350" y="4616237"/>
            <a:ext cx="581120" cy="6197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615173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237"/>
          <p:cNvSpPr/>
          <p:nvPr/>
        </p:nvSpPr>
        <p:spPr>
          <a:xfrm>
            <a:off x="1855427" y="113463"/>
            <a:ext cx="8481145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sz="3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Микробиологическое самовозгорание</a:t>
            </a:r>
            <a:endParaRPr kumimoji="0" sz="32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BCA0A6D-D83B-42F4-AD93-46794D47D88F}"/>
              </a:ext>
            </a:extLst>
          </p:cNvPr>
          <p:cNvSpPr/>
          <p:nvPr/>
        </p:nvSpPr>
        <p:spPr>
          <a:xfrm>
            <a:off x="3936563" y="3689467"/>
            <a:ext cx="11064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sz="1800" b="1" dirty="0">
                <a:solidFill>
                  <a:prstClr val="black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Сено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627862-C226-4007-BFA1-0E70E03B3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087" y="4076954"/>
            <a:ext cx="4497096" cy="25967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781D05-E619-49BD-9BE5-249584859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42" y="1482691"/>
            <a:ext cx="3870613" cy="2576108"/>
          </a:xfrm>
          <a:prstGeom prst="rect">
            <a:avLst/>
          </a:prstGeom>
        </p:spPr>
      </p:pic>
      <p:sp>
        <p:nvSpPr>
          <p:cNvPr id="8" name="Google Shape;2456;p265">
            <a:extLst>
              <a:ext uri="{FF2B5EF4-FFF2-40B4-BE49-F238E27FC236}">
                <a16:creationId xmlns:a16="http://schemas.microsoft.com/office/drawing/2014/main" id="{7B202425-B56D-470F-91CA-5DBFBAEFFC7C}"/>
              </a:ext>
            </a:extLst>
          </p:cNvPr>
          <p:cNvSpPr/>
          <p:nvPr/>
        </p:nvSpPr>
        <p:spPr>
          <a:xfrm>
            <a:off x="7096253" y="3708062"/>
            <a:ext cx="5092990" cy="2999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</a:tabLst>
              <a:defRPr/>
            </a:pP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При 75 </a:t>
            </a: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℃</a:t>
            </a: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микроорганизмы, как правило, погибают. Но повышение температуры не прекращается, так как при 70 </a:t>
            </a: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℃</a:t>
            </a: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некоторые органические вещества способны обугливаться. Образующийся при этом пористый уголь адсорбирует газы и пары и процесс самонагревания продолжается.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</a:tabLst>
              <a:defRPr/>
            </a:pP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cs typeface="Segoe UI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</a:tabLst>
              <a:defRPr/>
            </a:pP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cs typeface="Segoe UI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</a:tabLst>
              <a:defRPr/>
            </a:pP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При 200 </a:t>
            </a: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℃</a:t>
            </a: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начинает разлагаться клетчатка.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</a:tabLst>
              <a:defRPr/>
            </a:pP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Происходит интенсификация окисления и возникновение самовозгорания.</a:t>
            </a:r>
            <a:endParaRPr kumimoji="0" lang="ru-RU" sz="1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" pitchFamily="34" charset="0"/>
              <a:ea typeface="Open Sans" panose="020B0606030504020204" pitchFamily="34" charset="0"/>
              <a:cs typeface="Segoe UI" pitchFamily="34" charset="0"/>
              <a:sym typeface="Arial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B86E6A8-0C91-40EA-9AF5-0E2BF3ABD9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8646" r="22258"/>
          <a:stretch/>
        </p:blipFill>
        <p:spPr>
          <a:xfrm>
            <a:off x="9768321" y="965710"/>
            <a:ext cx="2423679" cy="2345902"/>
          </a:xfrm>
          <a:prstGeom prst="rect">
            <a:avLst/>
          </a:prstGeom>
        </p:spPr>
      </p:pic>
      <p:sp>
        <p:nvSpPr>
          <p:cNvPr id="10" name="Google Shape;2456;p265">
            <a:extLst>
              <a:ext uri="{FF2B5EF4-FFF2-40B4-BE49-F238E27FC236}">
                <a16:creationId xmlns:a16="http://schemas.microsoft.com/office/drawing/2014/main" id="{EC8E5ABD-5E16-42A0-9B44-472593273841}"/>
              </a:ext>
            </a:extLst>
          </p:cNvPr>
          <p:cNvSpPr/>
          <p:nvPr/>
        </p:nvSpPr>
        <p:spPr>
          <a:xfrm>
            <a:off x="6095998" y="1207216"/>
            <a:ext cx="3953165" cy="2104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</a:tabLst>
              <a:defRPr/>
            </a:pPr>
            <a:r>
              <a:rPr kumimoji="0" lang="ru-RU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Жизнедеятельность бактерий и грибков в торфе может начаться уже при 10 – 18 </a:t>
            </a:r>
            <a:r>
              <a:rPr kumimoji="0" lang="ru-RU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℃</a:t>
            </a:r>
            <a:r>
              <a:rPr kumimoji="0" lang="ru-RU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и заканчивается при 70 </a:t>
            </a:r>
            <a:r>
              <a:rPr kumimoji="0" lang="ru-RU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℃</a:t>
            </a:r>
            <a:r>
              <a:rPr kumimoji="0" lang="ru-RU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. Питательной средой для бактерий служат вещества, образующиеся в результате распада растений. Особенно склонны к самовозгоранию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недосушенные</a:t>
            </a:r>
            <a:r>
              <a:rPr kumimoji="0" lang="ru-RU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материалы, так как влага и тепло способствуют жизнедеятельности микроорганизмов. </a:t>
            </a:r>
          </a:p>
        </p:txBody>
      </p:sp>
      <p:sp>
        <p:nvSpPr>
          <p:cNvPr id="11" name="Google Shape;2456;p265">
            <a:extLst>
              <a:ext uri="{FF2B5EF4-FFF2-40B4-BE49-F238E27FC236}">
                <a16:creationId xmlns:a16="http://schemas.microsoft.com/office/drawing/2014/main" id="{ECA74683-B026-4CD9-B938-A4107351D32C}"/>
              </a:ext>
            </a:extLst>
          </p:cNvPr>
          <p:cNvSpPr/>
          <p:nvPr/>
        </p:nvSpPr>
        <p:spPr>
          <a:xfrm>
            <a:off x="10555227" y="3286189"/>
            <a:ext cx="1202580" cy="339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</a:tabLst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15-7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0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℃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" pitchFamily="34" charset="0"/>
              <a:ea typeface="Open Sans" panose="020B0606030504020204" pitchFamily="34" charset="0"/>
              <a:cs typeface="Segoe UI" pitchFamily="34" charset="0"/>
              <a:sym typeface="Arial"/>
            </a:endParaRPr>
          </a:p>
        </p:txBody>
      </p:sp>
      <p:pic>
        <p:nvPicPr>
          <p:cNvPr id="12" name="Picture 2" descr="C:\Users\ДЖИН\Desktop\высокая-температура2.gif">
            <a:extLst>
              <a:ext uri="{FF2B5EF4-FFF2-40B4-BE49-F238E27FC236}">
                <a16:creationId xmlns:a16="http://schemas.microsoft.com/office/drawing/2014/main" id="{C2F560F1-C196-434B-B348-10E991CEF1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5999" y="3976093"/>
            <a:ext cx="397750" cy="1251849"/>
          </a:xfrm>
          <a:prstGeom prst="rect">
            <a:avLst/>
          </a:prstGeom>
          <a:noFill/>
        </p:spPr>
      </p:pic>
      <p:sp>
        <p:nvSpPr>
          <p:cNvPr id="15" name="Google Shape;2456;p265">
            <a:extLst>
              <a:ext uri="{FF2B5EF4-FFF2-40B4-BE49-F238E27FC236}">
                <a16:creationId xmlns:a16="http://schemas.microsoft.com/office/drawing/2014/main" id="{D041DAA5-9DAC-42A2-990D-EC79535E041F}"/>
              </a:ext>
            </a:extLst>
          </p:cNvPr>
          <p:cNvSpPr/>
          <p:nvPr/>
        </p:nvSpPr>
        <p:spPr>
          <a:xfrm>
            <a:off x="6150544" y="4262677"/>
            <a:ext cx="972733" cy="339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</a:tabLst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&gt;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7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0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℃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" pitchFamily="34" charset="0"/>
              <a:ea typeface="Open Sans" panose="020B0606030504020204" pitchFamily="34" charset="0"/>
              <a:cs typeface="Segoe UI" pitchFamily="34" charset="0"/>
              <a:sym typeface="Arial"/>
            </a:endParaRPr>
          </a:p>
        </p:txBody>
      </p:sp>
      <p:pic>
        <p:nvPicPr>
          <p:cNvPr id="16" name="Picture 2" descr="C:\Users\ДЖИН\Desktop\высокая-температура2.gif">
            <a:extLst>
              <a:ext uri="{FF2B5EF4-FFF2-40B4-BE49-F238E27FC236}">
                <a16:creationId xmlns:a16="http://schemas.microsoft.com/office/drawing/2014/main" id="{73BB34E9-BDC3-4D8E-B873-FE3E7925DA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5999" y="5455776"/>
            <a:ext cx="397750" cy="1251849"/>
          </a:xfrm>
          <a:prstGeom prst="rect">
            <a:avLst/>
          </a:prstGeom>
          <a:noFill/>
        </p:spPr>
      </p:pic>
      <p:sp>
        <p:nvSpPr>
          <p:cNvPr id="17" name="Google Shape;2456;p265">
            <a:extLst>
              <a:ext uri="{FF2B5EF4-FFF2-40B4-BE49-F238E27FC236}">
                <a16:creationId xmlns:a16="http://schemas.microsoft.com/office/drawing/2014/main" id="{BB689405-0258-4B1B-8C63-CC3EC9952A72}"/>
              </a:ext>
            </a:extLst>
          </p:cNvPr>
          <p:cNvSpPr/>
          <p:nvPr/>
        </p:nvSpPr>
        <p:spPr>
          <a:xfrm>
            <a:off x="6150544" y="5871664"/>
            <a:ext cx="1063056" cy="339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</a:tabLst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&gt;200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℃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" pitchFamily="34" charset="0"/>
              <a:ea typeface="Open Sans" panose="020B0606030504020204" pitchFamily="34" charset="0"/>
              <a:cs typeface="Segoe UI" pitchFamily="34" charset="0"/>
              <a:sym typeface="Arial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3D08006-5A3D-456B-A650-2795BF6A51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6346350" y="4616237"/>
            <a:ext cx="581120" cy="6197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Google Shape;2456;p265">
            <a:extLst>
              <a:ext uri="{FF2B5EF4-FFF2-40B4-BE49-F238E27FC236}">
                <a16:creationId xmlns:a16="http://schemas.microsoft.com/office/drawing/2014/main" id="{9E60C6CF-FD2E-41A4-BEDB-0A3A11F5CA57}"/>
              </a:ext>
            </a:extLst>
          </p:cNvPr>
          <p:cNvSpPr/>
          <p:nvPr/>
        </p:nvSpPr>
        <p:spPr>
          <a:xfrm>
            <a:off x="180976" y="727650"/>
            <a:ext cx="10505498" cy="359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</a:tabLst>
              <a:defRPr/>
            </a:pPr>
            <a:r>
              <a:rPr kumimoji="0" lang="ru-RU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Подвержены вещества растительного происхождения: недосушенное сено, опилки, листья, торф.</a:t>
            </a:r>
            <a:endParaRPr kumimoji="0" lang="ru-RU" sz="1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" pitchFamily="34" charset="0"/>
              <a:ea typeface="Open Sans" panose="020B0606030504020204" pitchFamily="34" charset="0"/>
              <a:cs typeface="Segoe UI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01644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237"/>
          <p:cNvSpPr/>
          <p:nvPr/>
        </p:nvSpPr>
        <p:spPr>
          <a:xfrm>
            <a:off x="3048001" y="206048"/>
            <a:ext cx="6095996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sz="3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Химическое самовозгорание</a:t>
            </a:r>
            <a:endParaRPr kumimoji="0" sz="32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13" name="Google Shape;2456;p265">
            <a:extLst>
              <a:ext uri="{FF2B5EF4-FFF2-40B4-BE49-F238E27FC236}">
                <a16:creationId xmlns:a16="http://schemas.microsoft.com/office/drawing/2014/main" id="{62D70F4A-EA99-444F-9C69-36EEB1B60DB4}"/>
              </a:ext>
            </a:extLst>
          </p:cNvPr>
          <p:cNvSpPr/>
          <p:nvPr/>
        </p:nvSpPr>
        <p:spPr>
          <a:xfrm>
            <a:off x="0" y="3910035"/>
            <a:ext cx="4827877" cy="294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R="0" lvl="0" algn="l" defTabSz="442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</a:tabLst>
              <a:defRPr/>
            </a:pPr>
            <a:r>
              <a:rPr kumimoji="0" lang="ru-RU" sz="1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		Наличие глицеридов жирных кислот в животных жирах (тюленьем, дельфиньем, моржовом), в рыбьих жирах обусловливают их способность к самовозгоранию. Однако масла и жиры способны к самовозгоранию только тогда, когда они содержат значительное количество глицеридов непредельных кислот, поверхность окисления масел и жиров достаточно велика, а теплоотдача мала, если ими пропитаны горючие материалы и промасленный материал уплотнен.</a:t>
            </a:r>
          </a:p>
          <a:p>
            <a:pPr marR="0" lvl="0" algn="l" defTabSz="442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</a:tabLst>
              <a:defRPr/>
            </a:pPr>
            <a:r>
              <a:rPr kumimoji="0" lang="ru-RU" sz="1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Open Sans" panose="020B0606030504020204" pitchFamily="34" charset="0"/>
                <a:cs typeface="Segoe UI" pitchFamily="34" charset="0"/>
                <a:sym typeface="Arial"/>
              </a:rPr>
              <a:t>		При хранении высокомолекулярных непредельных веществ в бочках, бутылях, канистрах самовозгорания не происходит, что связано с малой площадью поверхности соприкосновения  с воздухом. Если же эти вещества нанести на волокнистые или пористые материалы, то вследствие увеличения площади поверхности окисления происходит самовозгорание (одежда, обтирочные материалы уже при 10-15 </a:t>
            </a:r>
            <a:r>
              <a:rPr kumimoji="0" lang="ru-RU" sz="1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Arial"/>
              </a:rPr>
              <a:t>℃)</a:t>
            </a:r>
            <a:r>
              <a:rPr kumimoji="0" lang="ru-RU" sz="1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Open Sans" panose="020B0606030504020204" pitchFamily="34" charset="0"/>
                <a:cs typeface="Segoe UI" pitchFamily="34" charset="0"/>
                <a:sym typeface="Arial"/>
              </a:rPr>
              <a:t>.</a:t>
            </a:r>
          </a:p>
        </p:txBody>
      </p:sp>
      <p:sp>
        <p:nvSpPr>
          <p:cNvPr id="7" name="Google Shape;2456;p265">
            <a:extLst>
              <a:ext uri="{FF2B5EF4-FFF2-40B4-BE49-F238E27FC236}">
                <a16:creationId xmlns:a16="http://schemas.microsoft.com/office/drawing/2014/main" id="{996EFBDC-C17F-4E4D-B624-0E2C88322209}"/>
              </a:ext>
            </a:extLst>
          </p:cNvPr>
          <p:cNvSpPr/>
          <p:nvPr/>
        </p:nvSpPr>
        <p:spPr>
          <a:xfrm>
            <a:off x="203203" y="997527"/>
            <a:ext cx="3943924" cy="94268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Open Sans" panose="020B0606030504020204" pitchFamily="34" charset="0"/>
                <a:cs typeface="Segoe UI" pitchFamily="34" charset="0"/>
                <a:sym typeface="Arial"/>
              </a:rPr>
              <a:t>Вещества, самовозгорающиеся при взаимодействии с кислородом воздуха</a:t>
            </a:r>
          </a:p>
        </p:txBody>
      </p:sp>
      <p:sp>
        <p:nvSpPr>
          <p:cNvPr id="8" name="Google Shape;2456;p265">
            <a:extLst>
              <a:ext uri="{FF2B5EF4-FFF2-40B4-BE49-F238E27FC236}">
                <a16:creationId xmlns:a16="http://schemas.microsoft.com/office/drawing/2014/main" id="{16445547-6663-4B88-9855-7B082D32888A}"/>
              </a:ext>
            </a:extLst>
          </p:cNvPr>
          <p:cNvSpPr/>
          <p:nvPr/>
        </p:nvSpPr>
        <p:spPr>
          <a:xfrm>
            <a:off x="4322618" y="1940209"/>
            <a:ext cx="3546764" cy="707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Open Sans" panose="020B0606030504020204" pitchFamily="34" charset="0"/>
                <a:cs typeface="Segoe UI" pitchFamily="34" charset="0"/>
                <a:sym typeface="Arial"/>
              </a:rPr>
              <a:t>Вещества, самовозгорающиеся при взаимодействии с водой</a:t>
            </a:r>
          </a:p>
        </p:txBody>
      </p:sp>
      <p:sp>
        <p:nvSpPr>
          <p:cNvPr id="9" name="Google Shape;2456;p265">
            <a:extLst>
              <a:ext uri="{FF2B5EF4-FFF2-40B4-BE49-F238E27FC236}">
                <a16:creationId xmlns:a16="http://schemas.microsoft.com/office/drawing/2014/main" id="{D3F5072D-28A9-41A6-9817-7D62114D3C60}"/>
              </a:ext>
            </a:extLst>
          </p:cNvPr>
          <p:cNvSpPr/>
          <p:nvPr/>
        </p:nvSpPr>
        <p:spPr>
          <a:xfrm>
            <a:off x="8442037" y="997525"/>
            <a:ext cx="3592946" cy="94268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</a:tabLst>
              <a:defRPr/>
            </a:pPr>
            <a:r>
              <a:rPr kumimoji="0" lang="ru-RU" sz="18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Open Sans" panose="020B0606030504020204" pitchFamily="34" charset="0"/>
                <a:cs typeface="Segoe UI" pitchFamily="34" charset="0"/>
                <a:sym typeface="Arial"/>
              </a:rPr>
              <a:t>Вещества, самовозгорающиеся при взаимодействии друг с другом</a:t>
            </a:r>
          </a:p>
        </p:txBody>
      </p:sp>
      <p:cxnSp>
        <p:nvCxnSpPr>
          <p:cNvPr id="10" name="Соединитель: уступ 9">
            <a:extLst>
              <a:ext uri="{FF2B5EF4-FFF2-40B4-BE49-F238E27FC236}">
                <a16:creationId xmlns:a16="http://schemas.microsoft.com/office/drawing/2014/main" id="{E8A080BB-8F87-40DE-8487-FFA292875245}"/>
              </a:ext>
            </a:extLst>
          </p:cNvPr>
          <p:cNvCxnSpPr>
            <a:cxnSpLocks/>
            <a:stCxn id="1891" idx="1"/>
            <a:endCxn id="7" idx="0"/>
          </p:cNvCxnSpPr>
          <p:nvPr/>
        </p:nvCxnSpPr>
        <p:spPr>
          <a:xfrm rot="10800000" flipV="1">
            <a:off x="2175165" y="560047"/>
            <a:ext cx="872836" cy="437479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: уступ 10">
            <a:extLst>
              <a:ext uri="{FF2B5EF4-FFF2-40B4-BE49-F238E27FC236}">
                <a16:creationId xmlns:a16="http://schemas.microsoft.com/office/drawing/2014/main" id="{1FDD57FE-87D6-4637-AB4B-9903414D5A70}"/>
              </a:ext>
            </a:extLst>
          </p:cNvPr>
          <p:cNvCxnSpPr>
            <a:cxnSpLocks/>
            <a:stCxn id="1891" idx="2"/>
            <a:endCxn id="8" idx="0"/>
          </p:cNvCxnSpPr>
          <p:nvPr/>
        </p:nvCxnSpPr>
        <p:spPr>
          <a:xfrm rot="16200000" flipH="1">
            <a:off x="5582919" y="1427127"/>
            <a:ext cx="1026161" cy="1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Соединитель: уступ 11">
            <a:extLst>
              <a:ext uri="{FF2B5EF4-FFF2-40B4-BE49-F238E27FC236}">
                <a16:creationId xmlns:a16="http://schemas.microsoft.com/office/drawing/2014/main" id="{416030E8-6076-4D17-9EB3-FB4722829FFE}"/>
              </a:ext>
            </a:extLst>
          </p:cNvPr>
          <p:cNvCxnSpPr>
            <a:cxnSpLocks/>
            <a:stCxn id="1891" idx="3"/>
            <a:endCxn id="9" idx="0"/>
          </p:cNvCxnSpPr>
          <p:nvPr/>
        </p:nvCxnSpPr>
        <p:spPr>
          <a:xfrm>
            <a:off x="9143997" y="560048"/>
            <a:ext cx="1094513" cy="437477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A794E88-959B-47BE-8B68-C193640FA3F0}"/>
              </a:ext>
            </a:extLst>
          </p:cNvPr>
          <p:cNvSpPr/>
          <p:nvPr/>
        </p:nvSpPr>
        <p:spPr>
          <a:xfrm>
            <a:off x="203203" y="2094153"/>
            <a:ext cx="3943924" cy="1815882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щелочные металлы и их сульфиды;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белый фосфор;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аэрогели алюминия, цинка;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диэтиловый эфир (↑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H</a:t>
            </a:r>
            <a:r>
              <a:rPr lang="en-US" sz="16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2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O</a:t>
            </a:r>
            <a:r>
              <a:rPr lang="en-US" sz="16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2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)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олифы, растительные и животные масла (= и полимеризация глицеридов жирных кислот)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8766736-8D3F-477F-9FFD-F563A719B954}"/>
              </a:ext>
            </a:extLst>
          </p:cNvPr>
          <p:cNvSpPr/>
          <p:nvPr/>
        </p:nvSpPr>
        <p:spPr>
          <a:xfrm>
            <a:off x="4827877" y="2766428"/>
            <a:ext cx="3724996" cy="2308324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щелочные металлы и их карбиды и гидриды (↑ горючие газы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)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негашёная известь;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гидросульфит натрия и сернистый натрий (↑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S)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силициды (↑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SiH</a:t>
            </a:r>
            <a:r>
              <a:rPr lang="en-US" sz="16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4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)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пероксиды щ. металлов (↑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H</a:t>
            </a:r>
            <a:r>
              <a:rPr lang="en-US" sz="16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2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O</a:t>
            </a:r>
            <a:r>
              <a:rPr lang="en-US" sz="16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2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)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надпероксиды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 щ. металлов</a:t>
            </a:r>
          </a:p>
          <a:p>
            <a:pPr indent="360363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(↑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H</a:t>
            </a:r>
            <a:r>
              <a:rPr lang="en-US" sz="16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2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O</a:t>
            </a:r>
            <a:r>
              <a:rPr lang="en-US" sz="16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2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+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O</a:t>
            </a:r>
            <a:r>
              <a:rPr lang="en-US" sz="16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2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)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DB52F93-5DC7-4C34-BB19-EDFBE53C0368}"/>
              </a:ext>
            </a:extLst>
          </p:cNvPr>
          <p:cNvSpPr/>
          <p:nvPr/>
        </p:nvSpPr>
        <p:spPr>
          <a:xfrm>
            <a:off x="8719126" y="2035946"/>
            <a:ext cx="3472873" cy="3046988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пероксиды водорода и щ. металлов (↑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O</a:t>
            </a:r>
            <a:r>
              <a:rPr lang="en-US" sz="16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2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)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 + органика;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перхлораты, нитраты (↑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O</a:t>
            </a:r>
            <a:r>
              <a:rPr lang="en-US" sz="16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2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)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 + органика;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концентрированная </a:t>
            </a:r>
            <a:r>
              <a:rPr lang="ru-RU" sz="1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азотная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 и серная кислоты + органика;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меланж;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тетраоксид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 азота</a:t>
            </a: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N</a:t>
            </a:r>
            <a:r>
              <a:rPr kumimoji="0" lang="ru-RU" sz="160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2</a:t>
            </a: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О</a:t>
            </a:r>
            <a:r>
              <a:rPr kumimoji="0" lang="ru-RU" sz="160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4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конц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. серная кислота+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KMnO</a:t>
            </a:r>
            <a:r>
              <a:rPr lang="en-US" sz="16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4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;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cs typeface="Segoe UI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конц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. хлорная и хлорноватая кислота + органика;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фтор, хлор, бром</a:t>
            </a:r>
          </a:p>
        </p:txBody>
      </p:sp>
      <p:sp>
        <p:nvSpPr>
          <p:cNvPr id="17" name="Google Shape;2456;p265">
            <a:extLst>
              <a:ext uri="{FF2B5EF4-FFF2-40B4-BE49-F238E27FC236}">
                <a16:creationId xmlns:a16="http://schemas.microsoft.com/office/drawing/2014/main" id="{C110F082-93DB-4696-9CA5-F60BC358CAA4}"/>
              </a:ext>
            </a:extLst>
          </p:cNvPr>
          <p:cNvSpPr/>
          <p:nvPr/>
        </p:nvSpPr>
        <p:spPr>
          <a:xfrm>
            <a:off x="8719127" y="5168634"/>
            <a:ext cx="3472872" cy="154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  <a:tab pos="360363" algn="l"/>
              </a:tabLst>
              <a:defRPr/>
            </a:pPr>
            <a:r>
              <a:rPr kumimoji="0" lang="ru-RU" sz="1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		При обычной температуре в присутствии смеси азотной кислоты и </a:t>
            </a:r>
            <a:r>
              <a:rPr kumimoji="0" lang="ru-RU" sz="1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тетраоксида</a:t>
            </a:r>
            <a:r>
              <a:rPr kumimoji="0" lang="ru-RU" sz="1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азота N</a:t>
            </a:r>
            <a:r>
              <a:rPr kumimoji="0" lang="ru-RU" sz="120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2</a:t>
            </a:r>
            <a:r>
              <a:rPr kumimoji="0" lang="ru-RU" sz="1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О</a:t>
            </a:r>
            <a:r>
              <a:rPr kumimoji="0" lang="ru-RU" sz="120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4</a:t>
            </a:r>
            <a:r>
              <a:rPr kumimoji="0" lang="ru-RU" sz="1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самовозгорается большинство горючих веществ.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0" algn="l"/>
                <a:tab pos="360363" algn="l"/>
              </a:tabLst>
              <a:defRPr/>
            </a:pPr>
            <a:r>
              <a:rPr kumimoji="0" lang="ru-RU" sz="1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Open Sans" panose="020B0606030504020204" pitchFamily="34" charset="0"/>
                <a:cs typeface="Segoe UI" pitchFamily="34" charset="0"/>
                <a:sym typeface="Arial"/>
              </a:rPr>
              <a:t>		Концентрированные растворы (до 40 %) хлорноватой кислоты НСlO</a:t>
            </a:r>
            <a:r>
              <a:rPr kumimoji="0" lang="ru-RU" sz="120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Open Sans" panose="020B0606030504020204" pitchFamily="34" charset="0"/>
                <a:cs typeface="Segoe UI" pitchFamily="34" charset="0"/>
                <a:sym typeface="Arial"/>
              </a:rPr>
              <a:t>3</a:t>
            </a:r>
            <a:r>
              <a:rPr kumimoji="0" lang="ru-RU" sz="1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Open Sans" panose="020B0606030504020204" pitchFamily="34" charset="0"/>
                <a:cs typeface="Segoe UI" pitchFamily="34" charset="0"/>
                <a:sym typeface="Arial"/>
              </a:rPr>
              <a:t> при температуре выше 40 </a:t>
            </a:r>
            <a:r>
              <a:rPr kumimoji="0" lang="ru-RU" sz="1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  <a:sym typeface="Arial"/>
              </a:rPr>
              <a:t>℃ </a:t>
            </a:r>
            <a:r>
              <a:rPr kumimoji="0" lang="ru-RU" sz="1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Open Sans" panose="020B0606030504020204" pitchFamily="34" charset="0"/>
                <a:cs typeface="Segoe UI" pitchFamily="34" charset="0"/>
                <a:sym typeface="Arial"/>
              </a:rPr>
              <a:t>разлагаются со взрывом</a:t>
            </a:r>
          </a:p>
        </p:txBody>
      </p:sp>
    </p:spTree>
    <p:extLst>
      <p:ext uri="{BB962C8B-B14F-4D97-AF65-F5344CB8AC3E}">
        <p14:creationId xmlns:p14="http://schemas.microsoft.com/office/powerpoint/2010/main" val="269719460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cdn.pixabay.com/photo/2015/01/02/17/41/firefighters-586831_1280.jpg">
            <a:extLst>
              <a:ext uri="{FF2B5EF4-FFF2-40B4-BE49-F238E27FC236}">
                <a16:creationId xmlns:a16="http://schemas.microsoft.com/office/drawing/2014/main" id="{4EA7E011-2588-4286-9B4B-66477002F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9632"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</p:spPr>
      </p:pic>
      <p:sp>
        <p:nvSpPr>
          <p:cNvPr id="2493" name="Google Shape;2493;p268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lt1">
              <a:alpha val="65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494" name="Google Shape;2494;p268"/>
          <p:cNvSpPr txBox="1">
            <a:spLocks noGrp="1"/>
          </p:cNvSpPr>
          <p:nvPr>
            <p:ph type="ctrTitle"/>
          </p:nvPr>
        </p:nvSpPr>
        <p:spPr>
          <a:xfrm>
            <a:off x="1268585" y="3468453"/>
            <a:ext cx="9708000" cy="15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b" anchorCtr="0">
            <a:noAutofit/>
          </a:bodyPr>
          <a:lstStyle/>
          <a:p>
            <a:pPr>
              <a:lnSpc>
                <a:spcPct val="65384"/>
              </a:lnSpc>
              <a:buSzPts val="3900"/>
            </a:pPr>
            <a:r>
              <a:rPr lang="ru" sz="4000" b="1" dirty="0">
                <a:sym typeface="Quattrocento Sans"/>
              </a:rPr>
              <a:t>Спасибо за внимание!</a:t>
            </a:r>
            <a:endParaRPr sz="4000" dirty="0"/>
          </a:p>
        </p:txBody>
      </p:sp>
      <p:sp>
        <p:nvSpPr>
          <p:cNvPr id="2495" name="Google Shape;2495;p268"/>
          <p:cNvSpPr/>
          <p:nvPr/>
        </p:nvSpPr>
        <p:spPr>
          <a:xfrm>
            <a:off x="1802525" y="3675692"/>
            <a:ext cx="8640000" cy="36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333" dirty="0">
              <a:solidFill>
                <a:srgbClr val="73B5E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496" name="Google Shape;2496;p268"/>
          <p:cNvSpPr/>
          <p:nvPr/>
        </p:nvSpPr>
        <p:spPr>
          <a:xfrm>
            <a:off x="1802525" y="5529567"/>
            <a:ext cx="8640000" cy="36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333" dirty="0">
              <a:solidFill>
                <a:srgbClr val="73B5E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497" name="Google Shape;2497;p268">
            <a:hlinkClick r:id="" action="ppaction://noaction"/>
          </p:cNvPr>
          <p:cNvSpPr/>
          <p:nvPr/>
        </p:nvSpPr>
        <p:spPr>
          <a:xfrm>
            <a:off x="350640" y="5922706"/>
            <a:ext cx="745957" cy="657641"/>
          </a:xfrm>
          <a:custGeom>
            <a:avLst/>
            <a:gdLst/>
            <a:ahLst/>
            <a:cxnLst/>
            <a:rect l="l" t="t" r="r" b="b"/>
            <a:pathLst>
              <a:path w="200" h="176" extrusionOk="0">
                <a:moveTo>
                  <a:pt x="28" y="105"/>
                </a:moveTo>
                <a:cubicBezTo>
                  <a:pt x="28" y="168"/>
                  <a:pt x="28" y="168"/>
                  <a:pt x="28" y="168"/>
                </a:cubicBezTo>
                <a:cubicBezTo>
                  <a:pt x="28" y="173"/>
                  <a:pt x="31" y="176"/>
                  <a:pt x="36" y="176"/>
                </a:cubicBezTo>
                <a:cubicBezTo>
                  <a:pt x="80" y="176"/>
                  <a:pt x="80" y="176"/>
                  <a:pt x="80" y="176"/>
                </a:cubicBezTo>
                <a:cubicBezTo>
                  <a:pt x="82" y="176"/>
                  <a:pt x="84" y="174"/>
                  <a:pt x="84" y="172"/>
                </a:cubicBezTo>
                <a:cubicBezTo>
                  <a:pt x="84" y="116"/>
                  <a:pt x="84" y="116"/>
                  <a:pt x="84" y="116"/>
                </a:cubicBezTo>
                <a:cubicBezTo>
                  <a:pt x="116" y="116"/>
                  <a:pt x="116" y="116"/>
                  <a:pt x="116" y="116"/>
                </a:cubicBezTo>
                <a:cubicBezTo>
                  <a:pt x="116" y="172"/>
                  <a:pt x="116" y="172"/>
                  <a:pt x="116" y="172"/>
                </a:cubicBezTo>
                <a:cubicBezTo>
                  <a:pt x="116" y="174"/>
                  <a:pt x="118" y="176"/>
                  <a:pt x="120" y="176"/>
                </a:cubicBezTo>
                <a:cubicBezTo>
                  <a:pt x="164" y="176"/>
                  <a:pt x="164" y="176"/>
                  <a:pt x="164" y="176"/>
                </a:cubicBezTo>
                <a:cubicBezTo>
                  <a:pt x="169" y="176"/>
                  <a:pt x="172" y="173"/>
                  <a:pt x="172" y="168"/>
                </a:cubicBezTo>
                <a:cubicBezTo>
                  <a:pt x="172" y="105"/>
                  <a:pt x="172" y="105"/>
                  <a:pt x="172" y="105"/>
                </a:cubicBezTo>
                <a:cubicBezTo>
                  <a:pt x="100" y="37"/>
                  <a:pt x="100" y="37"/>
                  <a:pt x="100" y="37"/>
                </a:cubicBezTo>
                <a:lnTo>
                  <a:pt x="28" y="105"/>
                </a:lnTo>
                <a:close/>
                <a:moveTo>
                  <a:pt x="198" y="93"/>
                </a:moveTo>
                <a:cubicBezTo>
                  <a:pt x="198" y="93"/>
                  <a:pt x="198" y="93"/>
                  <a:pt x="198" y="93"/>
                </a:cubicBezTo>
                <a:cubicBezTo>
                  <a:pt x="156" y="52"/>
                  <a:pt x="156" y="52"/>
                  <a:pt x="156" y="52"/>
                </a:cubicBezTo>
                <a:cubicBezTo>
                  <a:pt x="156" y="28"/>
                  <a:pt x="156" y="28"/>
                  <a:pt x="156" y="28"/>
                </a:cubicBezTo>
                <a:cubicBezTo>
                  <a:pt x="156" y="23"/>
                  <a:pt x="152" y="19"/>
                  <a:pt x="147" y="19"/>
                </a:cubicBezTo>
                <a:cubicBezTo>
                  <a:pt x="143" y="19"/>
                  <a:pt x="139" y="23"/>
                  <a:pt x="139" y="28"/>
                </a:cubicBezTo>
                <a:cubicBezTo>
                  <a:pt x="139" y="35"/>
                  <a:pt x="139" y="35"/>
                  <a:pt x="139" y="35"/>
                </a:cubicBezTo>
                <a:cubicBezTo>
                  <a:pt x="106" y="2"/>
                  <a:pt x="106" y="2"/>
                  <a:pt x="106" y="2"/>
                </a:cubicBezTo>
                <a:cubicBezTo>
                  <a:pt x="106" y="2"/>
                  <a:pt x="106" y="2"/>
                  <a:pt x="106" y="2"/>
                </a:cubicBezTo>
                <a:cubicBezTo>
                  <a:pt x="104" y="1"/>
                  <a:pt x="102" y="0"/>
                  <a:pt x="100" y="0"/>
                </a:cubicBezTo>
                <a:cubicBezTo>
                  <a:pt x="100" y="0"/>
                  <a:pt x="100" y="0"/>
                  <a:pt x="100" y="0"/>
                </a:cubicBezTo>
                <a:cubicBezTo>
                  <a:pt x="98" y="0"/>
                  <a:pt x="96" y="1"/>
                  <a:pt x="94" y="2"/>
                </a:cubicBezTo>
                <a:cubicBezTo>
                  <a:pt x="94" y="2"/>
                  <a:pt x="94" y="2"/>
                  <a:pt x="94" y="2"/>
                </a:cubicBezTo>
                <a:cubicBezTo>
                  <a:pt x="2" y="93"/>
                  <a:pt x="2" y="93"/>
                  <a:pt x="2" y="93"/>
                </a:cubicBezTo>
                <a:cubicBezTo>
                  <a:pt x="2" y="93"/>
                  <a:pt x="2" y="93"/>
                  <a:pt x="2" y="93"/>
                </a:cubicBezTo>
                <a:cubicBezTo>
                  <a:pt x="1" y="94"/>
                  <a:pt x="0" y="96"/>
                  <a:pt x="0" y="98"/>
                </a:cubicBezTo>
                <a:cubicBezTo>
                  <a:pt x="0" y="103"/>
                  <a:pt x="4" y="106"/>
                  <a:pt x="8" y="106"/>
                </a:cubicBezTo>
                <a:cubicBezTo>
                  <a:pt x="10" y="106"/>
                  <a:pt x="12" y="105"/>
                  <a:pt x="14" y="104"/>
                </a:cubicBezTo>
                <a:cubicBezTo>
                  <a:pt x="100" y="19"/>
                  <a:pt x="100" y="19"/>
                  <a:pt x="100" y="19"/>
                </a:cubicBezTo>
                <a:cubicBezTo>
                  <a:pt x="187" y="104"/>
                  <a:pt x="187" y="104"/>
                  <a:pt x="187" y="104"/>
                </a:cubicBezTo>
                <a:cubicBezTo>
                  <a:pt x="187" y="104"/>
                  <a:pt x="187" y="104"/>
                  <a:pt x="187" y="104"/>
                </a:cubicBezTo>
                <a:cubicBezTo>
                  <a:pt x="188" y="106"/>
                  <a:pt x="190" y="106"/>
                  <a:pt x="192" y="106"/>
                </a:cubicBezTo>
                <a:cubicBezTo>
                  <a:pt x="196" y="106"/>
                  <a:pt x="200" y="103"/>
                  <a:pt x="200" y="98"/>
                </a:cubicBezTo>
                <a:cubicBezTo>
                  <a:pt x="200" y="96"/>
                  <a:pt x="199" y="94"/>
                  <a:pt x="198" y="93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endParaRPr dirty="0">
              <a:solidFill>
                <a:schemeClr val="dk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</p:spTree>
  </p:cSld>
  <p:clrMapOvr>
    <a:masterClrMapping/>
  </p:clrMapOvr>
  <p:transition spd="med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Google Shape;2312;p25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588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16" name="Google Shape;2316;p255"/>
          <p:cNvSpPr/>
          <p:nvPr/>
        </p:nvSpPr>
        <p:spPr>
          <a:xfrm>
            <a:off x="0" y="0"/>
            <a:ext cx="12192000" cy="11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r>
              <a:rPr lang="ru-RU" sz="2400" b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Строительные материалы </a:t>
            </a:r>
            <a:endParaRPr sz="2400" b="1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03087" y="1508938"/>
            <a:ext cx="10058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Пожарная опасность строительных материалов характеризуется следующими свойствами:</a:t>
            </a:r>
            <a:endParaRPr lang="ru-RU" sz="1800" b="1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AEA05F7-C0B8-4015-A1A0-065C2C674339}"/>
              </a:ext>
            </a:extLst>
          </p:cNvPr>
          <p:cNvSpPr/>
          <p:nvPr/>
        </p:nvSpPr>
        <p:spPr>
          <a:xfrm>
            <a:off x="8928521" y="2129471"/>
            <a:ext cx="29014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1500"/>
            </a:pPr>
            <a:r>
              <a:rPr lang="ru-RU" sz="20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ГОСТ 30244-94</a:t>
            </a:r>
          </a:p>
        </p:txBody>
      </p:sp>
      <p:grpSp>
        <p:nvGrpSpPr>
          <p:cNvPr id="2" name="Google Shape;1840;p235">
            <a:extLst>
              <a:ext uri="{FF2B5EF4-FFF2-40B4-BE49-F238E27FC236}">
                <a16:creationId xmlns:a16="http://schemas.microsoft.com/office/drawing/2014/main" id="{A15FA177-2121-4731-B84A-34ADAD305D38}"/>
              </a:ext>
            </a:extLst>
          </p:cNvPr>
          <p:cNvGrpSpPr/>
          <p:nvPr/>
        </p:nvGrpSpPr>
        <p:grpSpPr>
          <a:xfrm>
            <a:off x="8148696" y="2017486"/>
            <a:ext cx="693418" cy="633755"/>
            <a:chOff x="4573226" y="900340"/>
            <a:chExt cx="1584000" cy="1584000"/>
          </a:xfrm>
        </p:grpSpPr>
        <p:sp>
          <p:nvSpPr>
            <p:cNvPr id="12" name="Google Shape;1841;p235">
              <a:extLst>
                <a:ext uri="{FF2B5EF4-FFF2-40B4-BE49-F238E27FC236}">
                  <a16:creationId xmlns:a16="http://schemas.microsoft.com/office/drawing/2014/main" id="{4A262B63-C796-4BBC-BF0F-5760716106D5}"/>
                </a:ext>
              </a:extLst>
            </p:cNvPr>
            <p:cNvSpPr/>
            <p:nvPr/>
          </p:nvSpPr>
          <p:spPr>
            <a:xfrm>
              <a:off x="4573226" y="900340"/>
              <a:ext cx="1584000" cy="158400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accent2">
                  <a:lumMod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1000" sy="101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endParaRPr dirty="0">
                <a:solidFill>
                  <a:schemeClr val="lt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endParaRPr>
            </a:p>
          </p:txBody>
        </p:sp>
        <p:pic>
          <p:nvPicPr>
            <p:cNvPr id="13" name="Google Shape;1842;p235">
              <a:extLst>
                <a:ext uri="{FF2B5EF4-FFF2-40B4-BE49-F238E27FC236}">
                  <a16:creationId xmlns:a16="http://schemas.microsoft.com/office/drawing/2014/main" id="{8387A8C1-7FD0-402A-B374-64B31EFDAD0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61920" y="1169043"/>
              <a:ext cx="795570" cy="1018573"/>
            </a:xfrm>
            <a:prstGeom prst="rect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</p:pic>
      </p:grpSp>
      <p:sp>
        <p:nvSpPr>
          <p:cNvPr id="11" name="Прямоугольник 10"/>
          <p:cNvSpPr/>
          <p:nvPr/>
        </p:nvSpPr>
        <p:spPr>
          <a:xfrm>
            <a:off x="1573878" y="2189734"/>
            <a:ext cx="725080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горючесть;</a:t>
            </a:r>
          </a:p>
          <a:p>
            <a:pPr>
              <a:buFont typeface="Wingdings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>
              <a:buFont typeface="Wingdings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>
              <a:buFont typeface="Wingdings" pitchFamily="2" charset="2"/>
              <a:buChar char="Ø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воспламеняемость;</a:t>
            </a:r>
          </a:p>
          <a:p>
            <a:pPr>
              <a:buFont typeface="Wingdings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>
              <a:buFont typeface="Wingdings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>
              <a:buFont typeface="Wingdings" pitchFamily="2" charset="2"/>
              <a:buChar char="Ø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способность распространения пламени по поверхности;</a:t>
            </a:r>
          </a:p>
          <a:p>
            <a:pPr>
              <a:buFont typeface="Wingdings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>
              <a:buFont typeface="Wingdings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>
              <a:buFont typeface="Wingdings" pitchFamily="2" charset="2"/>
              <a:buChar char="Ø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дымообразующая способность;</a:t>
            </a:r>
          </a:p>
          <a:p>
            <a:pPr>
              <a:buFont typeface="Wingdings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>
              <a:buFont typeface="Wingdings" pitchFamily="2" charset="2"/>
              <a:buChar char="Ø"/>
            </a:pPr>
            <a:endParaRPr lang="ru-RU" sz="1800" dirty="0">
              <a:solidFill>
                <a:schemeClr val="dk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>
              <a:buFont typeface="Wingdings" pitchFamily="2" charset="2"/>
              <a:buChar char="Ø"/>
            </a:pPr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токсичность продуктов горения.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AEA05F7-C0B8-4015-A1A0-065C2C674339}"/>
              </a:ext>
            </a:extLst>
          </p:cNvPr>
          <p:cNvSpPr/>
          <p:nvPr/>
        </p:nvSpPr>
        <p:spPr>
          <a:xfrm>
            <a:off x="8942076" y="4705757"/>
            <a:ext cx="29014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1500"/>
            </a:pPr>
            <a:r>
              <a:rPr lang="ru-RU" sz="20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ГОСТ 12.1.044-89</a:t>
            </a:r>
          </a:p>
        </p:txBody>
      </p:sp>
      <p:grpSp>
        <p:nvGrpSpPr>
          <p:cNvPr id="15" name="Google Shape;1840;p235">
            <a:extLst>
              <a:ext uri="{FF2B5EF4-FFF2-40B4-BE49-F238E27FC236}">
                <a16:creationId xmlns:a16="http://schemas.microsoft.com/office/drawing/2014/main" id="{A15FA177-2121-4731-B84A-34ADAD305D38}"/>
              </a:ext>
            </a:extLst>
          </p:cNvPr>
          <p:cNvGrpSpPr/>
          <p:nvPr/>
        </p:nvGrpSpPr>
        <p:grpSpPr>
          <a:xfrm>
            <a:off x="8162251" y="4593772"/>
            <a:ext cx="693418" cy="633755"/>
            <a:chOff x="4573226" y="900340"/>
            <a:chExt cx="1584000" cy="1584000"/>
          </a:xfrm>
        </p:grpSpPr>
        <p:sp>
          <p:nvSpPr>
            <p:cNvPr id="16" name="Google Shape;1841;p235">
              <a:extLst>
                <a:ext uri="{FF2B5EF4-FFF2-40B4-BE49-F238E27FC236}">
                  <a16:creationId xmlns:a16="http://schemas.microsoft.com/office/drawing/2014/main" id="{4A262B63-C796-4BBC-BF0F-5760716106D5}"/>
                </a:ext>
              </a:extLst>
            </p:cNvPr>
            <p:cNvSpPr/>
            <p:nvPr/>
          </p:nvSpPr>
          <p:spPr>
            <a:xfrm>
              <a:off x="4573226" y="900340"/>
              <a:ext cx="1584000" cy="158400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accent2">
                  <a:lumMod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1000" sy="101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endParaRPr dirty="0">
                <a:solidFill>
                  <a:schemeClr val="lt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endParaRPr>
            </a:p>
          </p:txBody>
        </p:sp>
        <p:pic>
          <p:nvPicPr>
            <p:cNvPr id="17" name="Google Shape;1842;p235">
              <a:extLst>
                <a:ext uri="{FF2B5EF4-FFF2-40B4-BE49-F238E27FC236}">
                  <a16:creationId xmlns:a16="http://schemas.microsoft.com/office/drawing/2014/main" id="{8387A8C1-7FD0-402A-B374-64B31EFDAD0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61920" y="1169043"/>
              <a:ext cx="795570" cy="1018573"/>
            </a:xfrm>
            <a:prstGeom prst="rect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</p:pic>
      </p:grp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AEA05F7-C0B8-4015-A1A0-065C2C674339}"/>
              </a:ext>
            </a:extLst>
          </p:cNvPr>
          <p:cNvSpPr/>
          <p:nvPr/>
        </p:nvSpPr>
        <p:spPr>
          <a:xfrm>
            <a:off x="8942898" y="5490898"/>
            <a:ext cx="29014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1500"/>
            </a:pPr>
            <a:r>
              <a:rPr lang="ru-RU" sz="20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ГОСТ 12.1.044-89</a:t>
            </a:r>
          </a:p>
        </p:txBody>
      </p:sp>
      <p:grpSp>
        <p:nvGrpSpPr>
          <p:cNvPr id="20" name="Google Shape;1840;p235">
            <a:extLst>
              <a:ext uri="{FF2B5EF4-FFF2-40B4-BE49-F238E27FC236}">
                <a16:creationId xmlns:a16="http://schemas.microsoft.com/office/drawing/2014/main" id="{A15FA177-2121-4731-B84A-34ADAD305D38}"/>
              </a:ext>
            </a:extLst>
          </p:cNvPr>
          <p:cNvGrpSpPr/>
          <p:nvPr/>
        </p:nvGrpSpPr>
        <p:grpSpPr>
          <a:xfrm>
            <a:off x="8163073" y="5378913"/>
            <a:ext cx="693418" cy="633755"/>
            <a:chOff x="4573226" y="900340"/>
            <a:chExt cx="1584000" cy="1584000"/>
          </a:xfrm>
        </p:grpSpPr>
        <p:sp>
          <p:nvSpPr>
            <p:cNvPr id="21" name="Google Shape;1841;p235">
              <a:extLst>
                <a:ext uri="{FF2B5EF4-FFF2-40B4-BE49-F238E27FC236}">
                  <a16:creationId xmlns:a16="http://schemas.microsoft.com/office/drawing/2014/main" id="{4A262B63-C796-4BBC-BF0F-5760716106D5}"/>
                </a:ext>
              </a:extLst>
            </p:cNvPr>
            <p:cNvSpPr/>
            <p:nvPr/>
          </p:nvSpPr>
          <p:spPr>
            <a:xfrm>
              <a:off x="4573226" y="900340"/>
              <a:ext cx="1584000" cy="158400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accent2">
                  <a:lumMod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1000" sy="101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endParaRPr dirty="0">
                <a:solidFill>
                  <a:schemeClr val="lt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endParaRPr>
            </a:p>
          </p:txBody>
        </p:sp>
        <p:pic>
          <p:nvPicPr>
            <p:cNvPr id="22" name="Google Shape;1842;p235">
              <a:extLst>
                <a:ext uri="{FF2B5EF4-FFF2-40B4-BE49-F238E27FC236}">
                  <a16:creationId xmlns:a16="http://schemas.microsoft.com/office/drawing/2014/main" id="{8387A8C1-7FD0-402A-B374-64B31EFDAD0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61920" y="1169043"/>
              <a:ext cx="795570" cy="1018573"/>
            </a:xfrm>
            <a:prstGeom prst="rect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</p:pic>
      </p:grp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AEA05F7-C0B8-4015-A1A0-065C2C674339}"/>
              </a:ext>
            </a:extLst>
          </p:cNvPr>
          <p:cNvSpPr/>
          <p:nvPr/>
        </p:nvSpPr>
        <p:spPr>
          <a:xfrm>
            <a:off x="8934272" y="2902972"/>
            <a:ext cx="29014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1500"/>
            </a:pPr>
            <a:r>
              <a:rPr lang="ru-RU" sz="20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ГОСТ 30402-96</a:t>
            </a:r>
          </a:p>
        </p:txBody>
      </p:sp>
      <p:grpSp>
        <p:nvGrpSpPr>
          <p:cNvPr id="24" name="Google Shape;1840;p235">
            <a:extLst>
              <a:ext uri="{FF2B5EF4-FFF2-40B4-BE49-F238E27FC236}">
                <a16:creationId xmlns:a16="http://schemas.microsoft.com/office/drawing/2014/main" id="{A15FA177-2121-4731-B84A-34ADAD305D38}"/>
              </a:ext>
            </a:extLst>
          </p:cNvPr>
          <p:cNvGrpSpPr/>
          <p:nvPr/>
        </p:nvGrpSpPr>
        <p:grpSpPr>
          <a:xfrm>
            <a:off x="8154447" y="2790987"/>
            <a:ext cx="693418" cy="633755"/>
            <a:chOff x="4573226" y="900340"/>
            <a:chExt cx="1584000" cy="1584000"/>
          </a:xfrm>
        </p:grpSpPr>
        <p:sp>
          <p:nvSpPr>
            <p:cNvPr id="25" name="Google Shape;1841;p235">
              <a:extLst>
                <a:ext uri="{FF2B5EF4-FFF2-40B4-BE49-F238E27FC236}">
                  <a16:creationId xmlns:a16="http://schemas.microsoft.com/office/drawing/2014/main" id="{4A262B63-C796-4BBC-BF0F-5760716106D5}"/>
                </a:ext>
              </a:extLst>
            </p:cNvPr>
            <p:cNvSpPr/>
            <p:nvPr/>
          </p:nvSpPr>
          <p:spPr>
            <a:xfrm>
              <a:off x="4573226" y="900340"/>
              <a:ext cx="1584000" cy="158400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accent2">
                  <a:lumMod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1000" sy="101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endParaRPr dirty="0">
                <a:solidFill>
                  <a:schemeClr val="lt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endParaRPr>
            </a:p>
          </p:txBody>
        </p:sp>
        <p:pic>
          <p:nvPicPr>
            <p:cNvPr id="26" name="Google Shape;1842;p235">
              <a:extLst>
                <a:ext uri="{FF2B5EF4-FFF2-40B4-BE49-F238E27FC236}">
                  <a16:creationId xmlns:a16="http://schemas.microsoft.com/office/drawing/2014/main" id="{8387A8C1-7FD0-402A-B374-64B31EFDAD0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61920" y="1169043"/>
              <a:ext cx="795570" cy="1018573"/>
            </a:xfrm>
            <a:prstGeom prst="rect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</p:pic>
      </p:grp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AEA05F7-C0B8-4015-A1A0-065C2C674339}"/>
              </a:ext>
            </a:extLst>
          </p:cNvPr>
          <p:cNvSpPr/>
          <p:nvPr/>
        </p:nvSpPr>
        <p:spPr>
          <a:xfrm>
            <a:off x="8934272" y="3808747"/>
            <a:ext cx="29014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1500"/>
            </a:pPr>
            <a:r>
              <a:rPr lang="ru-RU" sz="20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ГОСТ Р 51032-97</a:t>
            </a:r>
          </a:p>
        </p:txBody>
      </p:sp>
      <p:grpSp>
        <p:nvGrpSpPr>
          <p:cNvPr id="28" name="Google Shape;1840;p235">
            <a:extLst>
              <a:ext uri="{FF2B5EF4-FFF2-40B4-BE49-F238E27FC236}">
                <a16:creationId xmlns:a16="http://schemas.microsoft.com/office/drawing/2014/main" id="{A15FA177-2121-4731-B84A-34ADAD305D38}"/>
              </a:ext>
            </a:extLst>
          </p:cNvPr>
          <p:cNvGrpSpPr/>
          <p:nvPr/>
        </p:nvGrpSpPr>
        <p:grpSpPr>
          <a:xfrm>
            <a:off x="8154447" y="3696762"/>
            <a:ext cx="693418" cy="633755"/>
            <a:chOff x="4573226" y="900340"/>
            <a:chExt cx="1584000" cy="1584000"/>
          </a:xfrm>
        </p:grpSpPr>
        <p:sp>
          <p:nvSpPr>
            <p:cNvPr id="29" name="Google Shape;1841;p235">
              <a:extLst>
                <a:ext uri="{FF2B5EF4-FFF2-40B4-BE49-F238E27FC236}">
                  <a16:creationId xmlns:a16="http://schemas.microsoft.com/office/drawing/2014/main" id="{4A262B63-C796-4BBC-BF0F-5760716106D5}"/>
                </a:ext>
              </a:extLst>
            </p:cNvPr>
            <p:cNvSpPr/>
            <p:nvPr/>
          </p:nvSpPr>
          <p:spPr>
            <a:xfrm>
              <a:off x="4573226" y="900340"/>
              <a:ext cx="1584000" cy="158400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accent2">
                  <a:lumMod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1000" sy="101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endParaRPr dirty="0">
                <a:solidFill>
                  <a:schemeClr val="lt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endParaRPr>
            </a:p>
          </p:txBody>
        </p:sp>
        <p:pic>
          <p:nvPicPr>
            <p:cNvPr id="30" name="Google Shape;1842;p235">
              <a:extLst>
                <a:ext uri="{FF2B5EF4-FFF2-40B4-BE49-F238E27FC236}">
                  <a16:creationId xmlns:a16="http://schemas.microsoft.com/office/drawing/2014/main" id="{8387A8C1-7FD0-402A-B374-64B31EFDAD0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61920" y="1169043"/>
              <a:ext cx="795570" cy="1018573"/>
            </a:xfrm>
            <a:prstGeom prst="rect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</p:pic>
      </p:grpSp>
      <p:sp>
        <p:nvSpPr>
          <p:cNvPr id="31" name="Овал 30"/>
          <p:cNvSpPr/>
          <p:nvPr/>
        </p:nvSpPr>
        <p:spPr>
          <a:xfrm flipH="1">
            <a:off x="7401462" y="4408098"/>
            <a:ext cx="4356339" cy="17856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Google Shape;2312;p25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588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16" name="Google Shape;2316;p255"/>
          <p:cNvSpPr/>
          <p:nvPr/>
        </p:nvSpPr>
        <p:spPr>
          <a:xfrm>
            <a:off x="0" y="0"/>
            <a:ext cx="12192000" cy="11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r>
              <a:rPr lang="ru-RU" sz="2400" b="1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Строительные материалы </a:t>
            </a:r>
            <a:endParaRPr sz="2400" b="1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1026" name="Picture 2" descr="C:\Users\ДЖИН\Desktop\Классы-ПО-стротельных-матер.jpg"/>
          <p:cNvPicPr>
            <a:picLocks noChangeAspect="1" noChangeArrowheads="1"/>
          </p:cNvPicPr>
          <p:nvPr/>
        </p:nvPicPr>
        <p:blipFill>
          <a:blip r:embed="rId3"/>
          <a:srcRect t="5469"/>
          <a:stretch>
            <a:fillRect/>
          </a:stretch>
        </p:blipFill>
        <p:spPr bwMode="auto">
          <a:xfrm>
            <a:off x="2449902" y="1277881"/>
            <a:ext cx="6996297" cy="5293419"/>
          </a:xfrm>
          <a:prstGeom prst="rect">
            <a:avLst/>
          </a:prstGeom>
          <a:noFill/>
        </p:spPr>
      </p:pic>
      <p:sp>
        <p:nvSpPr>
          <p:cNvPr id="28" name="Прямоугольник 27"/>
          <p:cNvSpPr/>
          <p:nvPr/>
        </p:nvSpPr>
        <p:spPr>
          <a:xfrm>
            <a:off x="9643375" y="1186200"/>
            <a:ext cx="23300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Согласно ФЗ № 123 «Тех.регламент о требованиях ПБ»</a:t>
            </a:r>
            <a:endParaRPr lang="ru-RU" sz="1800" b="1" dirty="0"/>
          </a:p>
        </p:txBody>
      </p:sp>
      <p:sp>
        <p:nvSpPr>
          <p:cNvPr id="32" name="Овальная выноска 31"/>
          <p:cNvSpPr/>
          <p:nvPr/>
        </p:nvSpPr>
        <p:spPr>
          <a:xfrm rot="20032749" flipH="1">
            <a:off x="193646" y="1443867"/>
            <a:ext cx="2534410" cy="2153650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323968" y="1925197"/>
            <a:ext cx="23933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негорючие;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слабогорючие</a:t>
            </a:r>
            <a:r>
              <a:rPr lang="ru-RU" sz="16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умеренногорючие</a:t>
            </a:r>
            <a:r>
              <a:rPr lang="ru-RU" sz="16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нормальногорючие</a:t>
            </a:r>
            <a:r>
              <a:rPr lang="ru-RU" sz="16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сильногорючие</a:t>
            </a:r>
            <a:r>
              <a:rPr lang="ru-RU" sz="16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.</a:t>
            </a:r>
          </a:p>
        </p:txBody>
      </p:sp>
      <p:sp>
        <p:nvSpPr>
          <p:cNvPr id="34" name="Овальная выноска 33"/>
          <p:cNvSpPr/>
          <p:nvPr/>
        </p:nvSpPr>
        <p:spPr>
          <a:xfrm rot="3543570">
            <a:off x="10187499" y="1949280"/>
            <a:ext cx="1249400" cy="2900781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 rot="19598497">
            <a:off x="9574260" y="2919553"/>
            <a:ext cx="27553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4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трудновоспламеняемые;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</a:t>
            </a:r>
            <a:r>
              <a:rPr lang="ru-RU" sz="1400" dirty="0" err="1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умеренновоспламеняемые</a:t>
            </a:r>
            <a:r>
              <a:rPr lang="ru-RU" sz="14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</a:t>
            </a:r>
            <a:r>
              <a:rPr lang="ru-RU" sz="1400" dirty="0" err="1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легковоспламеняемые</a:t>
            </a:r>
            <a:r>
              <a:rPr lang="ru-RU" sz="14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.</a:t>
            </a:r>
          </a:p>
        </p:txBody>
      </p:sp>
      <p:sp>
        <p:nvSpPr>
          <p:cNvPr id="38" name="Овальная выноска 37"/>
          <p:cNvSpPr/>
          <p:nvPr/>
        </p:nvSpPr>
        <p:spPr>
          <a:xfrm rot="18253325" flipH="1">
            <a:off x="1003404" y="3618810"/>
            <a:ext cx="1343050" cy="1461259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968077" y="3915022"/>
            <a:ext cx="15853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малая (Д1);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умеренная;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высокая.</a:t>
            </a:r>
          </a:p>
        </p:txBody>
      </p:sp>
      <p:sp>
        <p:nvSpPr>
          <p:cNvPr id="40" name="Овальная выноска 39"/>
          <p:cNvSpPr/>
          <p:nvPr/>
        </p:nvSpPr>
        <p:spPr>
          <a:xfrm rot="3833555">
            <a:off x="9820272" y="3901119"/>
            <a:ext cx="1943740" cy="2669400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9798649" y="4725907"/>
            <a:ext cx="23933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малоопасные (Т1);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умеренноопасные</a:t>
            </a:r>
            <a:r>
              <a:rPr lang="ru-RU" sz="16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</a:t>
            </a:r>
            <a:r>
              <a:rPr lang="ru-RU" sz="1600" dirty="0" err="1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высокоопасные</a:t>
            </a:r>
            <a:r>
              <a:rPr lang="ru-RU" sz="16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чрезвычайно опасные.</a:t>
            </a:r>
          </a:p>
        </p:txBody>
      </p:sp>
      <p:sp>
        <p:nvSpPr>
          <p:cNvPr id="42" name="Овальная выноска 41"/>
          <p:cNvSpPr/>
          <p:nvPr/>
        </p:nvSpPr>
        <p:spPr>
          <a:xfrm rot="17350583" flipH="1">
            <a:off x="366792" y="4760494"/>
            <a:ext cx="1679300" cy="2322777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351768" y="5331262"/>
            <a:ext cx="18479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не </a:t>
            </a:r>
            <a:r>
              <a:rPr lang="ru-RU" sz="1600" dirty="0" err="1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распростр</a:t>
            </a:r>
            <a:r>
              <a:rPr lang="ru-RU" sz="16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.;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слабо…;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умеренно…;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 сильно... .</a:t>
            </a:r>
          </a:p>
        </p:txBody>
      </p:sp>
    </p:spTree>
  </p:cSld>
  <p:clrMapOvr>
    <a:masterClrMapping/>
  </p:clrMapOvr>
  <p:transition spd="med">
    <p:push/>
  </p:transition>
</p:sld>
</file>

<file path=ppt/theme/theme1.xml><?xml version="1.0" encoding="utf-8"?>
<a:theme xmlns:a="http://schemas.openxmlformats.org/drawingml/2006/main" name="Simple Light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11465</TotalTime>
  <Words>6085</Words>
  <Application>Microsoft Office PowerPoint</Application>
  <PresentationFormat>Широкоэкранный</PresentationFormat>
  <Paragraphs>788</Paragraphs>
  <Slides>77</Slides>
  <Notes>74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77</vt:i4>
      </vt:variant>
    </vt:vector>
  </HeadingPairs>
  <TitlesOfParts>
    <vt:vector size="86" baseType="lpstr">
      <vt:lpstr>Calibri</vt:lpstr>
      <vt:lpstr>Open Sans</vt:lpstr>
      <vt:lpstr>Roboto</vt:lpstr>
      <vt:lpstr>Arial</vt:lpstr>
      <vt:lpstr>Times New Roman</vt:lpstr>
      <vt:lpstr>Wingdings</vt:lpstr>
      <vt:lpstr>Segoe UI</vt:lpstr>
      <vt:lpstr>Quattrocento Sans</vt:lpstr>
      <vt:lpstr>Simple Light</vt:lpstr>
      <vt:lpstr>Безопасность жизнедеятельности  в химической промышленности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Определение влияния элементов O и N в структуре вещества на величину НКПР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Правила технической эксплуатации тепловых энергоустановок и тепловых сетей. </dc:title>
  <cp:lastModifiedBy>Александр Шушпанов</cp:lastModifiedBy>
  <cp:revision>1031</cp:revision>
  <dcterms:modified xsi:type="dcterms:W3CDTF">2022-12-19T07:29:53Z</dcterms:modified>
</cp:coreProperties>
</file>