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05" r:id="rId13"/>
    <p:sldId id="267" r:id="rId14"/>
    <p:sldId id="306" r:id="rId15"/>
    <p:sldId id="300" r:id="rId16"/>
    <p:sldId id="268" r:id="rId17"/>
    <p:sldId id="269" r:id="rId18"/>
    <p:sldId id="270" r:id="rId19"/>
    <p:sldId id="301" r:id="rId20"/>
    <p:sldId id="299" r:id="rId21"/>
    <p:sldId id="302" r:id="rId22"/>
    <p:sldId id="303" r:id="rId23"/>
    <p:sldId id="271" r:id="rId24"/>
    <p:sldId id="272" r:id="rId25"/>
    <p:sldId id="304" r:id="rId26"/>
    <p:sldId id="274" r:id="rId27"/>
    <p:sldId id="273" r:id="rId28"/>
    <p:sldId id="275" r:id="rId29"/>
    <p:sldId id="276" r:id="rId30"/>
    <p:sldId id="277" r:id="rId31"/>
    <p:sldId id="278" r:id="rId32"/>
    <p:sldId id="279" r:id="rId33"/>
    <p:sldId id="280" r:id="rId34"/>
    <p:sldId id="297" r:id="rId35"/>
    <p:sldId id="281" r:id="rId36"/>
    <p:sldId id="298" r:id="rId37"/>
    <p:sldId id="282" r:id="rId38"/>
    <p:sldId id="283" r:id="rId39"/>
    <p:sldId id="284" r:id="rId40"/>
    <p:sldId id="285" r:id="rId41"/>
    <p:sldId id="286" r:id="rId42"/>
    <p:sldId id="287" r:id="rId43"/>
    <p:sldId id="296" r:id="rId44"/>
    <p:sldId id="288" r:id="rId45"/>
    <p:sldId id="289" r:id="rId46"/>
    <p:sldId id="290" r:id="rId47"/>
    <p:sldId id="291" r:id="rId48"/>
    <p:sldId id="292" r:id="rId49"/>
    <p:sldId id="293" r:id="rId50"/>
    <p:sldId id="294" r:id="rId51"/>
    <p:sldId id="295" r:id="rId5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31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714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35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48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72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40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10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15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39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0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87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A779C-8DF7-4DEB-932E-572602C8E969}" type="datetimeFigureOut">
              <a:rPr lang="ru-RU" smtClean="0"/>
              <a:t>20.09.2022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060BC-F648-42F0-87BD-9AC2767C2C0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499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prstClr val="black"/>
                </a:solidFill>
                <a:latin typeface="+mn-lt"/>
              </a:rPr>
              <a:t>Лекция 3</a:t>
            </a:r>
            <a:br>
              <a:rPr lang="ru-RU" sz="4000" dirty="0">
                <a:solidFill>
                  <a:prstClr val="black"/>
                </a:solidFill>
                <a:latin typeface="+mn-lt"/>
              </a:rPr>
            </a:br>
            <a:r>
              <a:rPr lang="ru-RU" sz="4000" dirty="0">
                <a:solidFill>
                  <a:prstClr val="black"/>
                </a:solidFill>
                <a:latin typeface="+mn-lt"/>
              </a:rPr>
              <a:t>по дисциплине «Безопасность жизнедеятельности»</a:t>
            </a:r>
            <a:br>
              <a:rPr lang="ru-RU" sz="4000" dirty="0">
                <a:solidFill>
                  <a:prstClr val="black"/>
                </a:solidFill>
                <a:latin typeface="+mn-lt"/>
              </a:rPr>
            </a:br>
            <a:r>
              <a:rPr lang="ru-RU" sz="4000" dirty="0">
                <a:solidFill>
                  <a:prstClr val="black"/>
                </a:solidFill>
                <a:latin typeface="+mn-lt"/>
              </a:rPr>
              <a:t>тема 2 «Общие вопросы охраны труда»</a:t>
            </a:r>
            <a:endParaRPr lang="ru-RU" sz="4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доцент, к.т.н., Трифонова Татьяна Евгеньевна</a:t>
            </a:r>
          </a:p>
        </p:txBody>
      </p:sp>
    </p:spTree>
    <p:extLst>
      <p:ext uri="{BB962C8B-B14F-4D97-AF65-F5344CB8AC3E}">
        <p14:creationId xmlns:p14="http://schemas.microsoft.com/office/powerpoint/2010/main" val="2994208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435" y="0"/>
            <a:ext cx="11976678" cy="1156447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+mn-lt"/>
              </a:rPr>
              <a:t>Обеспечение охраны труда. Надзор и контроль за соблюдением законодательства об охране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118" y="1452282"/>
            <a:ext cx="11967882" cy="472468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ru-RU" sz="2400" dirty="0"/>
              <a:t>Наиболее эффективным видом контроля за соблюдением норм безопасности труда является сочетание государственного контроля, контроля внутри предприятия на уровне работников и контроля на уровне министерств по ведомственной подчиненности.</a:t>
            </a:r>
          </a:p>
          <a:p>
            <a:pPr marL="0" indent="0">
              <a:buNone/>
              <a:defRPr/>
            </a:pPr>
            <a:r>
              <a:rPr lang="ru-RU" sz="2400" dirty="0"/>
              <a:t>В Российской Федерации контроль разделяется на </a:t>
            </a:r>
            <a:r>
              <a:rPr lang="ru-RU" sz="2400" b="1" dirty="0"/>
              <a:t>государственный, общественный (профсоюзный) и ведомственный.</a:t>
            </a:r>
          </a:p>
          <a:p>
            <a:pPr marL="0" indent="0"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9214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664" y="1186786"/>
            <a:ext cx="11714671" cy="388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b="1" dirty="0"/>
              <a:t>Государственный надзор и контроль</a:t>
            </a:r>
            <a:r>
              <a:rPr lang="ru-RU" sz="2400" dirty="0"/>
              <a:t> за соблюдением законодательных и иных нормативных актов по охране труда осуществляется федеральным органом надзора и контроля за охраной труда, а также соответствующими органами субъектов федерации.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Общественный контроль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за соблюдением законных прав и интересов работников в области охраны труда осуществляют профессиональные союзы в лице их соответствующих органов и иные уполномоченные работниками представительные органы.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465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1C1593-C993-CA96-DA3C-A974E4B23ED0}"/>
              </a:ext>
            </a:extLst>
          </p:cNvPr>
          <p:cNvSpPr txBox="1"/>
          <p:nvPr/>
        </p:nvSpPr>
        <p:spPr>
          <a:xfrm>
            <a:off x="609600" y="1505527"/>
            <a:ext cx="10954327" cy="3889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Ведомственный контроль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 соблюдения законодательства о труде и охране труда в отношении подчиненных им предприятий, учреждений, организаций осуществляют отраслевые министерства и ведомства РФ, а также концерны, ассоциации и другие объединения предприятий.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 уровне предприятий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контроль за выполнением инструкций по охране труда работниками возлагается на руководителей предприятий и их структурных подразделений (служб), руководителей цехов (участков), а также на бригадиров (производственный контроль). </a:t>
            </a:r>
          </a:p>
        </p:txBody>
      </p:sp>
    </p:spTree>
    <p:extLst>
      <p:ext uri="{BB962C8B-B14F-4D97-AF65-F5344CB8AC3E}">
        <p14:creationId xmlns:p14="http://schemas.microsoft.com/office/powerpoint/2010/main" val="333955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4132" y="1908744"/>
            <a:ext cx="11343736" cy="304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52000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надзор и контроль за охраной труда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осуществляет: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Федеральная инспекция труда при министерстве труда РФ (Рострудинспекция),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Ростехнадзор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Государственный санитарный надзор,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Государственный пожарный надзор и другие органы.</a:t>
            </a:r>
            <a:endParaRPr lang="ru-RU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/>
              <a:t>       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36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B140AB-57C4-77BF-78A6-5DE1302D3D93}"/>
              </a:ext>
            </a:extLst>
          </p:cNvPr>
          <p:cNvSpPr txBox="1"/>
          <p:nvPr/>
        </p:nvSpPr>
        <p:spPr>
          <a:xfrm>
            <a:off x="711199" y="1727199"/>
            <a:ext cx="10483273" cy="2267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Рострудинспекция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и подведомственные ей государственные инспекции труда в своей деятельности руководствуются Конституцией РФ.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Государственными инспекторами труда и государственными инспекторами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охране труда могут быть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лица с высшим образованием, имеющие стаж</a:t>
            </a:r>
          </a:p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практической работы не менее 3-х лет.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968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A93C84-5775-43BC-BFE7-44AECB5BF5DF}"/>
              </a:ext>
            </a:extLst>
          </p:cNvPr>
          <p:cNvSpPr txBox="1"/>
          <p:nvPr/>
        </p:nvSpPr>
        <p:spPr>
          <a:xfrm>
            <a:off x="408373" y="133165"/>
            <a:ext cx="115054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Представители </a:t>
            </a:r>
            <a:r>
              <a:rPr lang="ru-RU" sz="2400" b="1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Рострудинспекции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и подведомственные ей государственные инспекции труда:</a:t>
            </a:r>
            <a:endParaRPr lang="ru-RU" sz="2400" b="1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2357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осуществляют надзор и контроль за соблюдением на предприятиях законодательства РФ о труде и охране труда, организуют обучение работодателей и работников по вновь изданным нормативным актам в области охраны труда и консультируют по действующим документам;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2357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анализируют уровень и причины производственного травматизма;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2357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участвуют в разработке государственных стандартов по безопасности труда и дают заключения по проектам строительных норм и правил (СНиП) и других нормативных документов;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6421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проводят предупредительный надзор за строительством новых и реконструкцией действующих производственных объектов;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64210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ведут прием и рассматривают заявления, письма, жалобы и иные обращения работников и их объединений о нарушении их трудовых прав и прав на охрану труда.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663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958" y="215660"/>
            <a:ext cx="1141274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2400" b="1" dirty="0"/>
              <a:t> Должностные лица органов государственного надзора и контроля (государственные</a:t>
            </a:r>
            <a:r>
              <a:rPr lang="ru-RU" sz="2400" dirty="0"/>
              <a:t> </a:t>
            </a:r>
            <a:r>
              <a:rPr lang="ru-RU" sz="2400" b="1" dirty="0"/>
              <a:t>инспекторы)</a:t>
            </a:r>
            <a:r>
              <a:rPr lang="ru-RU" sz="2400" dirty="0"/>
              <a:t> по охране труда имеют право:</a:t>
            </a:r>
          </a:p>
          <a:p>
            <a:pPr algn="just">
              <a:lnSpc>
                <a:spcPct val="90000"/>
              </a:lnSpc>
              <a:defRPr/>
            </a:pPr>
            <a:endParaRPr lang="ru-RU" sz="2400" dirty="0"/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     беспрепятственно посещать предприятия любой формы собственности;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     проводить расследования несчастных случаев на производстве;</a:t>
            </a: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     выдавать должностным лицам предприятий обязательные для исполнения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dirty="0"/>
              <a:t>          предписания, об устранении нарушений безопасности труда и охраны здоровья,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dirty="0"/>
              <a:t>          привлекать виновных в этих нарушениях к дисциплинарной  или</a:t>
            </a:r>
          </a:p>
          <a:p>
            <a:pPr algn="just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2400" dirty="0"/>
              <a:t>          административной ответственности;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     приостанавливать эксплуатацию производственного оборудования и</a:t>
            </a:r>
          </a:p>
          <a:p>
            <a:pPr algn="just">
              <a:defRPr/>
            </a:pPr>
            <a:r>
              <a:rPr lang="ru-RU" sz="2400" dirty="0"/>
              <a:t>          деятельность производственных подразделений, не отвечающих требованиям</a:t>
            </a:r>
          </a:p>
          <a:p>
            <a:pPr algn="just">
              <a:defRPr/>
            </a:pPr>
            <a:r>
              <a:rPr lang="ru-RU" sz="2400" dirty="0"/>
              <a:t>          норм и правил по охране труда и создающие угрозу жизни и здоровья</a:t>
            </a:r>
          </a:p>
          <a:p>
            <a:pPr algn="just">
              <a:defRPr/>
            </a:pPr>
            <a:r>
              <a:rPr lang="ru-RU" sz="2400" dirty="0"/>
              <a:t>          работников;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ru-RU" sz="2400" dirty="0"/>
              <a:t>     отстранять от работы лиц, не прошедших в установленном порядке обучение,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400" dirty="0"/>
              <a:t>          инструктаж и проверку знаний правил, норм и инструкций по охране труда.</a:t>
            </a:r>
          </a:p>
        </p:txBody>
      </p:sp>
    </p:spTree>
    <p:extLst>
      <p:ext uri="{BB962C8B-B14F-4D97-AF65-F5344CB8AC3E}">
        <p14:creationId xmlns:p14="http://schemas.microsoft.com/office/powerpoint/2010/main" val="999189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6955" y="1830321"/>
            <a:ext cx="10610491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Руководителем Рострудинспекции является Главный государственный инспектор труда РФ в ранге первого заместителя министра труда РФ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назначаемый на должность и освобождаемый от должности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Президентом России.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685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9127" y="1939636"/>
            <a:ext cx="102893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Общественный контроль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осуществляется: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технической инспекцией труда профсоюзов,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институтом уполномоченных (доверенных) лиц профкомов или трудовых</a:t>
            </a:r>
          </a:p>
          <a:p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     по охране труда,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с помощью представителей профсоюзов в совместных комитетах (комиссиях) по охране труда.</a:t>
            </a:r>
            <a:r>
              <a:rPr lang="ru-RU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410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FBEB61C-4F64-4513-A57D-14F1C9038C7C}"/>
              </a:ext>
            </a:extLst>
          </p:cNvPr>
          <p:cNvSpPr txBox="1"/>
          <p:nvPr/>
        </p:nvSpPr>
        <p:spPr>
          <a:xfrm>
            <a:off x="577049" y="772358"/>
            <a:ext cx="11168108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Техническая инспекция труда профсоюзов 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формируется по территориально-отраслевому принципу. 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Основные направления деятельности технической инспекции труда профсоюзов:</a:t>
            </a:r>
          </a:p>
          <a:p>
            <a:r>
              <a:rPr lang="ru-RU" sz="2400" dirty="0"/>
              <a:t>•  защита прав трудящихся на охрану труда в конфликтных ситуациях;</a:t>
            </a:r>
          </a:p>
          <a:p>
            <a:r>
              <a:rPr lang="ru-RU" sz="2400" dirty="0"/>
              <a:t>•  проведение экспертиз состояния условий труда по просьбам трудящихся или по</a:t>
            </a:r>
          </a:p>
          <a:p>
            <a:r>
              <a:rPr lang="ru-RU" sz="2400" dirty="0"/>
              <a:t>    инициативе профорганов;</a:t>
            </a:r>
          </a:p>
          <a:p>
            <a:r>
              <a:rPr lang="ru-RU" sz="2400" dirty="0"/>
              <a:t>•  оказание помощи трудовым коллективам и непосредственно работникам в</a:t>
            </a:r>
          </a:p>
          <a:p>
            <a:r>
              <a:rPr lang="ru-RU" sz="2400" dirty="0"/>
              <a:t>    решении вопросов охраны труда, в том числе при их обращениях в судебные</a:t>
            </a:r>
          </a:p>
          <a:p>
            <a:r>
              <a:rPr lang="ru-RU" sz="2400" dirty="0"/>
              <a:t>    органы на неправомерные действия администрации;</a:t>
            </a:r>
          </a:p>
          <a:p>
            <a:r>
              <a:rPr lang="ru-RU" sz="2400" dirty="0"/>
              <a:t>•  оказание помощи профсоюзным комитетам предприятий при подготовке</a:t>
            </a:r>
          </a:p>
          <a:p>
            <a:r>
              <a:rPr lang="ru-RU" sz="2400" dirty="0"/>
              <a:t>    коллективных договоров и соглашений по охране труда и организации контроля</a:t>
            </a:r>
          </a:p>
          <a:p>
            <a:r>
              <a:rPr lang="ru-RU" sz="2400" dirty="0"/>
              <a:t>    за их выполнением.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9626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0770"/>
            <a:ext cx="12192000" cy="681487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atin typeface="+mn-lt"/>
              </a:rPr>
              <a:t>   Нормативно-техническая документация по охране труда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101" y="1199072"/>
            <a:ext cx="11024559" cy="497789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Для обеспечения защиты работающих от вредных и опасных факторов трудового процесса, соблюдения требований безопасности к производственному оборудованию, средствам защиты, процессам и помещениям в установленном порядке разрабатывается ряд </a:t>
            </a:r>
            <a:r>
              <a:rPr lang="ru-RU" sz="2400" b="1" dirty="0"/>
              <a:t>нормативно-технических документов (НТД), </a:t>
            </a:r>
            <a:r>
              <a:rPr lang="ru-RU" sz="2400" dirty="0"/>
              <a:t>которые должны быть утверждены компетентным органом.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/>
              <a:t>Требования НТД должны соблюдаться на всех этапах производственного строительства и процесса.</a:t>
            </a:r>
          </a:p>
          <a:p>
            <a:pPr marL="0" indent="0">
              <a:buNone/>
            </a:pPr>
            <a:r>
              <a:rPr lang="ru-RU" sz="2400" dirty="0"/>
              <a:t>Основные виды НТД – нормы и правила Минздравсоцразвития России и стандарты Госстандарта РФ.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64042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E378E0-A8CC-425B-B795-3FC64480ECEB}"/>
              </a:ext>
            </a:extLst>
          </p:cNvPr>
          <p:cNvSpPr txBox="1"/>
          <p:nvPr/>
        </p:nvSpPr>
        <p:spPr>
          <a:xfrm>
            <a:off x="408373" y="124287"/>
            <a:ext cx="115054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/>
              <a:t>Профессиональные союзы и иные уполномоченные органы имеют право:</a:t>
            </a: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беспрепятственно посещать и осматривать </a:t>
            </a:r>
            <a:r>
              <a:rPr lang="ru-RU" sz="2400" dirty="0"/>
              <a:t>цеха, мастерские на предприятии;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осуществлять выдачу работодателям обязательных к рассмотрению представлений </a:t>
            </a:r>
            <a:r>
              <a:rPr lang="ru-RU" sz="2400" dirty="0"/>
              <a:t>об устранении выявленных нарушений законодательства об охране труда;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предъявлять требования о приостановке проведения работ </a:t>
            </a:r>
            <a:r>
              <a:rPr lang="ru-RU" sz="2400" dirty="0"/>
              <a:t>в цехах,  при угрозе жизни или здоровью работающих;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участвовать в экспертизе безопасности условий труда </a:t>
            </a:r>
            <a:r>
              <a:rPr lang="ru-RU" sz="2400" dirty="0"/>
              <a:t>на предприятиях;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вести совместно с соответствующими правоохранительными органами и самостоятельно расследование несчастных случаев</a:t>
            </a:r>
            <a:r>
              <a:rPr lang="ru-RU" sz="2400" dirty="0"/>
              <a:t>, профессиональных заболеваний;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проверять организацию обучения и инструктажа </a:t>
            </a:r>
            <a:r>
              <a:rPr lang="ru-RU" sz="2400" dirty="0"/>
              <a:t>работающих безопасным методам труда;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принимать участие в разработке и согласовании нормативных актов </a:t>
            </a:r>
            <a:r>
              <a:rPr lang="ru-RU" sz="2400" dirty="0"/>
              <a:t>по охране труда и окружающей среды.</a:t>
            </a:r>
          </a:p>
        </p:txBody>
      </p:sp>
    </p:spTree>
    <p:extLst>
      <p:ext uri="{BB962C8B-B14F-4D97-AF65-F5344CB8AC3E}">
        <p14:creationId xmlns:p14="http://schemas.microsoft.com/office/powerpoint/2010/main" val="295931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FBE659-FFCF-4E9B-A322-FB82A5F5D35B}"/>
              </a:ext>
            </a:extLst>
          </p:cNvPr>
          <p:cNvSpPr txBox="1"/>
          <p:nvPr/>
        </p:nvSpPr>
        <p:spPr>
          <a:xfrm>
            <a:off x="648070" y="1757779"/>
            <a:ext cx="11034944" cy="275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2. С целью осуществления постоянного общественного контроля за охраной труда на всех предприятиях любых форм собственности избираются 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уполномоченные (доверенные) лица по охране труда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профессионального союза или трудового коллектива.</a:t>
            </a:r>
          </a:p>
          <a:p>
            <a:pPr algn="just">
              <a:spcBef>
                <a:spcPts val="600"/>
              </a:spcBef>
            </a:pPr>
            <a:r>
              <a:rPr lang="ru-RU" sz="2400" b="1" dirty="0">
                <a:effectLst/>
                <a:ea typeface="Times New Roman" panose="02020603050405020304" pitchFamily="18" charset="0"/>
              </a:rPr>
              <a:t>Выборы уполномоченных по охране труда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проводятся открытым голосованием на общем собрании трудового коллектива подразделения </a:t>
            </a:r>
            <a:r>
              <a:rPr lang="ru-RU" sz="2400" b="1" dirty="0">
                <a:effectLst/>
                <a:ea typeface="Times New Roman" panose="02020603050405020304" pitchFamily="18" charset="0"/>
              </a:rPr>
              <a:t>на срок не менее двух лет.</a:t>
            </a:r>
          </a:p>
        </p:txBody>
      </p:sp>
    </p:spTree>
    <p:extLst>
      <p:ext uri="{BB962C8B-B14F-4D97-AF65-F5344CB8AC3E}">
        <p14:creationId xmlns:p14="http://schemas.microsoft.com/office/powerpoint/2010/main" val="3515417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6CBF1E-C1E9-4061-80C7-6CEE193C3808}"/>
              </a:ext>
            </a:extLst>
          </p:cNvPr>
          <p:cNvSpPr txBox="1"/>
          <p:nvPr/>
        </p:nvSpPr>
        <p:spPr>
          <a:xfrm>
            <a:off x="850730" y="2162834"/>
            <a:ext cx="107508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/>
              <a:t>3. Для </a:t>
            </a:r>
            <a:r>
              <a:rPr lang="ru-RU" sz="2400" b="1" dirty="0"/>
              <a:t>оказания помощи комитету профсоюза в осуществлении контроля </a:t>
            </a:r>
            <a:r>
              <a:rPr lang="ru-RU" sz="2400" dirty="0"/>
              <a:t>соблюдения трудового законодательства при комитете профсоюза создается </a:t>
            </a:r>
            <a:r>
              <a:rPr lang="ru-RU" sz="2400" b="1" dirty="0"/>
              <a:t>комиссия по охране труда и окружающей среды</a:t>
            </a:r>
            <a:r>
              <a:rPr lang="ru-RU" sz="2400" dirty="0"/>
              <a:t>, которую возглавляет старший уполномоченный по охране труда.</a:t>
            </a:r>
          </a:p>
        </p:txBody>
      </p:sp>
    </p:spTree>
    <p:extLst>
      <p:ext uri="{BB962C8B-B14F-4D97-AF65-F5344CB8AC3E}">
        <p14:creationId xmlns:p14="http://schemas.microsoft.com/office/powerpoint/2010/main" val="36660916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661" y="940279"/>
            <a:ext cx="11550770" cy="2615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Ведомственный надзор за охраной труда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осуществляют министерства и ведомства по принадлежности и подчиненности.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Он заключается в контроле соблюдения внутриведомственных документов в области охраны труда.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Исполнительными органами ведомственного надзора и контроля являются специальные отделы службы охраны труда, санитарные врачи и другие специалисты.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35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+mn-lt"/>
              </a:rPr>
              <a:t>Организация службы охраны труда на предприятии, в учреждении и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467" y="2380106"/>
            <a:ext cx="11489953" cy="4477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Служба охраны труда</a:t>
            </a:r>
            <a:r>
              <a:rPr lang="ru-RU" sz="2400" dirty="0"/>
              <a:t> − </a:t>
            </a:r>
            <a:r>
              <a:rPr lang="ru-RU" sz="2400" b="1" dirty="0"/>
              <a:t>самостоятельное структурное подразделение предприятия.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dirty="0"/>
              <a:t>Она </a:t>
            </a:r>
            <a:r>
              <a:rPr lang="ru-RU" sz="2400" b="1" dirty="0"/>
              <a:t>подчиняется непосредственному руководителю предприятия</a:t>
            </a:r>
            <a:r>
              <a:rPr lang="ru-RU" sz="2400" dirty="0"/>
              <a:t>, проводит свою работу совместно с другими подразделениями с комитетом профсоюза, технической инспекцией труда и местными органами государственного надзора по плану, утвержденному руководителем или главным инженером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3553662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DE13DE-5FF5-4BFB-8E32-D352F623E0D5}"/>
              </a:ext>
            </a:extLst>
          </p:cNvPr>
          <p:cNvSpPr txBox="1"/>
          <p:nvPr/>
        </p:nvSpPr>
        <p:spPr>
          <a:xfrm>
            <a:off x="585926" y="1260628"/>
            <a:ext cx="11176987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/>
              <a:t>Структура и численность службы охраны труда </a:t>
            </a:r>
            <a:r>
              <a:rPr lang="ru-RU" sz="2400" dirty="0"/>
              <a:t>определяются в соответствии с межотраслевыми нормативами численности работников службы охраны труда на предприятии, утвержденными Министерством труда РФ.</a:t>
            </a:r>
          </a:p>
          <a:p>
            <a:pPr>
              <a:spcBef>
                <a:spcPts val="1200"/>
              </a:spcBef>
            </a:pPr>
            <a:r>
              <a:rPr lang="ru-RU" sz="2400" dirty="0"/>
              <a:t> В обязательном порядке служба охраны труда создается на предприятии с численностью работающих </a:t>
            </a:r>
            <a:r>
              <a:rPr lang="ru-RU" sz="2400" b="1" dirty="0"/>
              <a:t>более 50 человек</a:t>
            </a:r>
            <a:r>
              <a:rPr lang="ru-RU" sz="2400" dirty="0"/>
              <a:t>, в остальных случаях специалист по охране труда может быть приглашен на время ведомственных проверок и государственных инспекций.</a:t>
            </a:r>
          </a:p>
        </p:txBody>
      </p:sp>
    </p:spTree>
    <p:extLst>
      <p:ext uri="{BB962C8B-B14F-4D97-AF65-F5344CB8AC3E}">
        <p14:creationId xmlns:p14="http://schemas.microsoft.com/office/powerpoint/2010/main" val="1925872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033" y="77639"/>
            <a:ext cx="11740551" cy="5607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Служба охраны труда должна осуществлять: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3255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выявление опасных и вредных производственных факторов на рабочих местах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проведение анализа состояния и причин производственного травматизма и профзаболеваний;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3255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оказание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помощи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подразделениям предприятия в организации и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проведении замеров параметров опасных и вредных производственных факторов,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аттестации и сертификации рабочих мест;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3255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работников о состоянии условий труда на рабочем месте,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 принятых мерах защиты;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3255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участие в подготовке документов на выплату возмещения вреда,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причиненного здоровью в результате несчастного случая или профзаболевания;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3255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участие в разработке мероприятий по улучшению условий труда,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в составлении раздела «Охрана труда» коллективного договора, соглашения по охране труда предприятия.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350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1321" y="595223"/>
            <a:ext cx="11671539" cy="4044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Служба охраны труда  осуществляет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контроль за: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соблюдением требований законодательных и иных нормативных актов по охране труда;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правильным применением средств индивидуальной защиты;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соблюдением «Положения о порядке расследования и учета несчастных случаев на производстве»;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наличием соответствующих инструкций;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состоянием работы вентиляционных систем, защитных устройств, предохранительных приспособлений;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313690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организацией хранения и выдачи средств индивидуальной защиты (СИЗ) и др.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566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282" y="365126"/>
            <a:ext cx="10663518" cy="737534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+mn-lt"/>
              </a:rPr>
              <a:t>Газоспасательная служба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033" y="1578634"/>
            <a:ext cx="11662913" cy="459832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На предприятиях, где возможно внезапное выделение взрывоопасных токсичных газов (в результате аварии, нарушение герметичности аппаратов, коммуникаций и резервуаров)</a:t>
            </a:r>
            <a:r>
              <a:rPr lang="ru-RU" sz="2400" b="1" dirty="0"/>
              <a:t> </a:t>
            </a:r>
            <a:r>
              <a:rPr lang="ru-RU" sz="2400" dirty="0"/>
              <a:t>организуется </a:t>
            </a:r>
            <a:r>
              <a:rPr lang="ru-RU" sz="2400" b="1" dirty="0"/>
              <a:t>газоспасательная служба (ГСС).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>Эта служба размещается в специально оборудованном помещении, снабжается транспортом и специальным оборудованием (респираторами, противогазами и др.) для оказания помощи персоналу, оказавшемуся в зоне повышенной загазованности.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3282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128" y="1185878"/>
            <a:ext cx="11067690" cy="3236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Работа ГСС складывается: </a:t>
            </a:r>
            <a:endParaRPr lang="ru-RU" sz="24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из оперативных мероприятий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(эвакуация обслуживающего персонала из загазованных мест, оказание первой помощи пострадавшим, участие в ликвидации аварий и др.) </a:t>
            </a: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профилактических мероприятий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(осуществляют постоянный контроль за газоопасными участками, анализируют степень загазованности, проверяют эффективность работы вентиляционных систем,  исправность газозащитных средств и др.)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35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50871"/>
          </a:xfrm>
        </p:spPr>
        <p:txBody>
          <a:bodyPr>
            <a:noAutofit/>
          </a:bodyPr>
          <a:lstStyle/>
          <a:p>
            <a:br>
              <a:rPr lang="ru-RU" sz="2800" b="1" dirty="0"/>
            </a:br>
            <a:r>
              <a:rPr lang="ru-RU" sz="2300" b="1" dirty="0">
                <a:latin typeface="+mn-lt"/>
                <a:cs typeface="Arial" pitchFamily="34" charset="0"/>
              </a:rPr>
              <a:t>Нормативные правовые акты (НТД) по охране труда подразделяются на следующие виды: </a:t>
            </a:r>
            <a:br>
              <a:rPr lang="ru-RU" sz="2300" b="1" dirty="0">
                <a:latin typeface="+mn-lt"/>
                <a:cs typeface="Arial" pitchFamily="34" charset="0"/>
              </a:rPr>
            </a:br>
            <a:endParaRPr lang="ru-RU" sz="23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44" y="584906"/>
            <a:ext cx="12097109" cy="541738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государственные стандарты системы стандартов безопасности труда (ГОСТ ССБТ) (утв. Госстандартом и Комитетом по строительству и коммунально-жилищному комплексу РФ);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отраслевые стандарты системы стандартов безопасности труда (ОСТ ССБТ);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санитарные нормы (СН);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гигиенические нормативы (ГН); 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санитарные нормы и правила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400" dirty="0">
                <a:cs typeface="Arial" pitchFamily="34" charset="0"/>
              </a:rPr>
              <a:t>    (СанПиН) (утв. Федеральной службой по надзору в сфере защиты прав потребителей и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400" dirty="0">
                <a:cs typeface="Arial" pitchFamily="34" charset="0"/>
              </a:rPr>
              <a:t>    благополучия человека Минздравсоцразвития РФ);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 строительные нормы и правила (СНиП);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 правила безопасности (ПБ);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 правила устройства и безопасной эксплуатации (ПУБЭ);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 инструкции по безопасности (ИБ);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 правила по охране труда межотраслевые (ПОТ М);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 правила по охране труда отраслевые (ПОТ О);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 межотраслевые организационно-методические документы: положения,    методические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ru-RU" sz="2400" dirty="0">
                <a:cs typeface="Arial" pitchFamily="34" charset="0"/>
              </a:rPr>
              <a:t>    указания, рекомендации (МУ, МР);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dirty="0">
                <a:cs typeface="Arial" pitchFamily="34" charset="0"/>
              </a:rPr>
              <a:t> типовые отраслевые инструкции по охране труда (ТОИ). </a:t>
            </a:r>
          </a:p>
        </p:txBody>
      </p:sp>
    </p:spTree>
    <p:extLst>
      <p:ext uri="{BB962C8B-B14F-4D97-AF65-F5344CB8AC3E}">
        <p14:creationId xmlns:p14="http://schemas.microsoft.com/office/powerpoint/2010/main" val="36297930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565" y="-14347"/>
            <a:ext cx="10471410" cy="102736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+mn-lt"/>
              </a:rPr>
              <a:t>Санитарная лаборатория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177" y="1100831"/>
            <a:ext cx="11510167" cy="520193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sz="2400" dirty="0"/>
              <a:t>Контроль за соблюдением санитарно-гигиенических нормативов в цехах, а также загрязнения атмосферного воздуха, почвы и водоемов промышленными выбросами на химических предприятиях </a:t>
            </a:r>
            <a:r>
              <a:rPr lang="ru-RU" sz="2400" b="1" dirty="0"/>
              <a:t>осуществляют санитарные лаборатории. </a:t>
            </a:r>
          </a:p>
          <a:p>
            <a:pPr marL="0" indent="0">
              <a:buNone/>
            </a:pPr>
            <a:r>
              <a:rPr lang="ru-RU" sz="2400" b="1" dirty="0"/>
              <a:t>В их обязанность входит постоянный контроль:</a:t>
            </a:r>
          </a:p>
          <a:p>
            <a:r>
              <a:rPr lang="ru-RU" sz="2400" dirty="0"/>
              <a:t>содержания вредных веществ в воздухе рабочих и подсобных помещений, на открытых производственных площадках и территории предприятия;</a:t>
            </a:r>
          </a:p>
          <a:p>
            <a:pPr lvl="0"/>
            <a:r>
              <a:rPr lang="ru-RU" sz="2400" dirty="0"/>
              <a:t>приточных и вытяжных систем вентиляции;</a:t>
            </a:r>
          </a:p>
          <a:p>
            <a:pPr lvl="0"/>
            <a:r>
              <a:rPr lang="ru-RU" sz="2400" dirty="0"/>
              <a:t>загрязнения кожных покровов и спецодежды работающих;</a:t>
            </a:r>
          </a:p>
          <a:p>
            <a:pPr lvl="0"/>
            <a:r>
              <a:rPr lang="ru-RU" sz="2400" dirty="0"/>
              <a:t>эффективности работы газопылеулавливающих и рекуперационных установок;</a:t>
            </a:r>
          </a:p>
          <a:p>
            <a:pPr lvl="0"/>
            <a:r>
              <a:rPr lang="ru-RU" sz="2400" dirty="0"/>
              <a:t>состояния сточных вод и чистоты почвы.</a:t>
            </a:r>
          </a:p>
        </p:txBody>
      </p:sp>
    </p:spTree>
    <p:extLst>
      <p:ext uri="{BB962C8B-B14F-4D97-AF65-F5344CB8AC3E}">
        <p14:creationId xmlns:p14="http://schemas.microsoft.com/office/powerpoint/2010/main" val="7656159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652" y="285226"/>
            <a:ext cx="10515600" cy="674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latin typeface="+mn-lt"/>
              </a:rPr>
              <a:t>Организация обучения и проверка знаний по охране труда</a:t>
            </a:r>
            <a:br>
              <a:rPr lang="ru-RU" sz="3200" dirty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906" y="1313895"/>
            <a:ext cx="11493884" cy="433414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Обучению и проверке знаний в порядке, установленном </a:t>
            </a:r>
            <a:r>
              <a:rPr lang="ru-RU" sz="2400" b="1" dirty="0"/>
              <a:t>«Типовым положением о порядке обучения и проверки знаний по охране труда руководителей и специалистов предприятий, учреждений и организаций»</a:t>
            </a:r>
            <a:r>
              <a:rPr lang="ru-RU" sz="2400" dirty="0"/>
              <a:t>, подлежат работники предприятий и учреждений всех форм собственности, независимо от должности, квалификации и стажа работы.</a:t>
            </a:r>
          </a:p>
          <a:p>
            <a:pPr marL="0" indent="0">
              <a:buNone/>
            </a:pPr>
            <a:r>
              <a:rPr lang="ru-RU" sz="2400" dirty="0"/>
              <a:t>Ответственность за организацию своевременного и качественного обучения и проверки знаний по охране труда в целом по организации </a:t>
            </a:r>
            <a:r>
              <a:rPr lang="ru-RU" sz="2400" b="1" dirty="0"/>
              <a:t>возлагается на ее руководителя</a:t>
            </a:r>
            <a:r>
              <a:rPr lang="ru-RU" sz="2400" dirty="0"/>
              <a:t>, в подразделениях (цех, участок, лаборатория, мастерская и др.) − </a:t>
            </a:r>
            <a:r>
              <a:rPr lang="ru-RU" sz="2400" b="1" dirty="0"/>
              <a:t>на руководителя подразделения.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2438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691" y="1036185"/>
            <a:ext cx="11067690" cy="4314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требованием «Типового положения» инженерно-технические работники, рабочие основных и вспомогательных цехов и служб предприятий и организаций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 поступлении на работу, а затем в соответствии с установленной периодичностью проходят следующие виды инструктажа по безопасности труда и технике безопасности: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вводный инструктаж;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первичный инструктаж на рабочем месте;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повторный инструктаж;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внеплановый инструктаж;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текущий (целевой) инструктаж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34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296" y="1311383"/>
            <a:ext cx="1177505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1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. Вводный инструктаж проводит инженер по охране труда (технике безопасности)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со всеми принимаемыми на работу независимо от их образования, стажа работы по данной профессии или в данной должности, а также с командированными, учащимися и студентами, прибывшими на производственное обучение или практику.</a:t>
            </a:r>
            <a:r>
              <a:rPr lang="ru-RU" sz="2400" b="1" dirty="0"/>
              <a:t> 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Вводный инструктаж</a:t>
            </a:r>
            <a:r>
              <a:rPr lang="ru-RU" sz="2400" dirty="0"/>
              <a:t> может быть проведен </a:t>
            </a:r>
            <a:r>
              <a:rPr lang="ru-RU" sz="2400" b="1" dirty="0"/>
              <a:t>с группой</a:t>
            </a:r>
            <a:r>
              <a:rPr lang="ru-RU" sz="2400" dirty="0"/>
              <a:t> вновь поступающих на производство.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По окончании вводного инструктажа и проверки знаний делается запись в журнале вводного инструктажа. Под этой записью должны обязательно расписаться инструктируемый и инструктирующий.</a:t>
            </a:r>
          </a:p>
          <a:p>
            <a:endParaRPr lang="ru-RU" sz="24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64857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3387" y="1102658"/>
            <a:ext cx="11259671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2. </a:t>
            </a:r>
            <a:r>
              <a:rPr lang="ru-RU" sz="2400" b="1" dirty="0"/>
              <a:t>Первичный инструктаж на рабочем</a:t>
            </a:r>
            <a:r>
              <a:rPr lang="ru-RU" sz="2400" dirty="0"/>
              <a:t> </a:t>
            </a:r>
            <a:r>
              <a:rPr lang="ru-RU" sz="2400" b="1" dirty="0"/>
              <a:t>месте </a:t>
            </a:r>
            <a:r>
              <a:rPr lang="ru-RU" sz="2400" dirty="0"/>
              <a:t>проходят все вновь принятые на предприятие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. </a:t>
            </a:r>
            <a:r>
              <a:rPr lang="ru-RU" sz="2400" dirty="0"/>
              <a:t>Первичный инструктаж на рабочем месте должен получать </a:t>
            </a:r>
            <a:r>
              <a:rPr lang="ru-RU" sz="2400" b="1" dirty="0"/>
              <a:t>каждый работник индивидуально.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В течение первых двух-пяти смен (в зависимости от подготовки, стажа, опыта и характера работы) выполняют работу под наблюдением мастера или бригадира, после чего, по результатам проверки полученных знаний, оформляется допуск их к самостоятельной работе.</a:t>
            </a:r>
            <a:r>
              <a:rPr lang="ru-RU" sz="2400" b="1" dirty="0"/>
              <a:t>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Допуск к самостоятельной работе фиксируют датой и подписью инструктирующего в журнале регистрации первичного инструктажа на рабочем месте (личной карточке инструктажа).</a:t>
            </a:r>
          </a:p>
        </p:txBody>
      </p:sp>
    </p:spTree>
    <p:extLst>
      <p:ext uri="{BB962C8B-B14F-4D97-AF65-F5344CB8AC3E}">
        <p14:creationId xmlns:p14="http://schemas.microsoft.com/office/powerpoint/2010/main" val="20674913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494" y="1582822"/>
            <a:ext cx="11499011" cy="2637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Повторный инструктаж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проходят все работающие, независимо от квалификации, образования и стажа работы не реже чем через шесть месяцев с целью проверки и повышения уровня знаний правил и инструкций по охране труда 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программе первичного инструктажа на рабочем месте.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Инструктаж проводят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 или с группой работников одной профессии.</a:t>
            </a:r>
          </a:p>
          <a:p>
            <a:pPr indent="270510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544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093" y="645458"/>
            <a:ext cx="11412071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 </a:t>
            </a:r>
            <a:r>
              <a:rPr lang="ru-RU" sz="2400" dirty="0"/>
              <a:t>4. </a:t>
            </a:r>
            <a:r>
              <a:rPr lang="ru-RU" sz="2400" b="1" dirty="0"/>
              <a:t>Внеплановый инструктаж проводят в следующих случаях:</a:t>
            </a: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    при изменении правил</a:t>
            </a:r>
            <a:r>
              <a:rPr lang="ru-RU" sz="2400" dirty="0"/>
              <a:t> по охране труда;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    при изменении технологического процесса,</a:t>
            </a:r>
            <a:r>
              <a:rPr lang="ru-RU" sz="2400" dirty="0"/>
              <a:t> замене или модернизации</a:t>
            </a:r>
          </a:p>
          <a:p>
            <a:pPr lvl="0"/>
            <a:r>
              <a:rPr lang="ru-RU" sz="2400" dirty="0"/>
              <a:t>         оборудования, исходного сырья, материалов и других факторов, влияющих на</a:t>
            </a:r>
          </a:p>
          <a:p>
            <a:pPr lvl="0"/>
            <a:r>
              <a:rPr lang="ru-RU" sz="2400" dirty="0"/>
              <a:t>         безопасность труда;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    при нарушении</a:t>
            </a:r>
            <a:r>
              <a:rPr lang="ru-RU" sz="2400" dirty="0"/>
              <a:t> работниками </a:t>
            </a:r>
            <a:r>
              <a:rPr lang="ru-RU" sz="2400" b="1" dirty="0"/>
              <a:t>требований безопасности </a:t>
            </a:r>
            <a:r>
              <a:rPr lang="ru-RU" sz="2400" dirty="0"/>
              <a:t>труда, которые могут</a:t>
            </a:r>
          </a:p>
          <a:p>
            <a:pPr lvl="0"/>
            <a:r>
              <a:rPr lang="ru-RU" sz="2400" dirty="0"/>
              <a:t>         привести или привели </a:t>
            </a:r>
            <a:r>
              <a:rPr lang="ru-RU" sz="2400" b="1" dirty="0"/>
              <a:t>к травме, аварии, взрыву или пожару;</a:t>
            </a:r>
            <a:endParaRPr lang="ru-RU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    при перерывах в работе:  для видов работ, к которым предъявляются</a:t>
            </a:r>
          </a:p>
          <a:p>
            <a:pPr lvl="0"/>
            <a:r>
              <a:rPr lang="ru-RU" sz="2400" dirty="0"/>
              <a:t>         повышенные требования к безопасности труда  </a:t>
            </a:r>
            <a:r>
              <a:rPr lang="ru-RU" sz="2400" b="1" dirty="0"/>
              <a:t>более чем на тридцать</a:t>
            </a:r>
          </a:p>
          <a:p>
            <a:pPr lvl="0"/>
            <a:r>
              <a:rPr lang="ru-RU" sz="2400" b="1" dirty="0"/>
              <a:t>         календарных дней,</a:t>
            </a:r>
            <a:r>
              <a:rPr lang="ru-RU" sz="2400" dirty="0"/>
              <a:t> а для остальных работ </a:t>
            </a:r>
            <a:r>
              <a:rPr lang="ru-RU" sz="2400" b="1" dirty="0"/>
              <a:t>шестьдесят дней.</a:t>
            </a:r>
            <a:endParaRPr lang="ru-RU" sz="2400" dirty="0"/>
          </a:p>
          <a:p>
            <a:pPr>
              <a:spcBef>
                <a:spcPts val="600"/>
              </a:spcBef>
            </a:pPr>
            <a:r>
              <a:rPr lang="ru-RU" sz="2400" dirty="0"/>
              <a:t>Внеплановый инструктаж </a:t>
            </a:r>
            <a:r>
              <a:rPr lang="ru-RU" sz="2400" b="1" dirty="0"/>
              <a:t>проводят индивидуально или с группой работников одной профессии в объеме первичного</a:t>
            </a:r>
            <a:r>
              <a:rPr lang="ru-RU" sz="2400" dirty="0"/>
              <a:t> инструктажа на рабочем месте.</a:t>
            </a:r>
          </a:p>
        </p:txBody>
      </p:sp>
    </p:spTree>
    <p:extLst>
      <p:ext uri="{BB962C8B-B14F-4D97-AF65-F5344CB8AC3E}">
        <p14:creationId xmlns:p14="http://schemas.microsoft.com/office/powerpoint/2010/main" val="14412493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123" y="1615000"/>
            <a:ext cx="11369615" cy="2615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5.Текущий (целевой) инструктаж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получают работники перед производством работ, на которые оформляется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наряд-допуск,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либо перед работами разового характера, связанными с повышенной опасностью (разгрузка баллонов, электромонтажные, огневые, газоопасные работы).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Проведение текущего инструктажа фиксируется в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наряде-допуске на производство работ.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4631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143"/>
            <a:ext cx="12051102" cy="1223598"/>
          </a:xfrm>
        </p:spPr>
        <p:txBody>
          <a:bodyPr>
            <a:normAutofit/>
          </a:bodyPr>
          <a:lstStyle/>
          <a:p>
            <a:pPr algn="ctr"/>
            <a:r>
              <a:rPr lang="ru-RU" sz="3200" cap="all" dirty="0">
                <a:latin typeface="+mn-lt"/>
              </a:rPr>
              <a:t>Расследование несчастных случаев и профессиональных заболеваний </a:t>
            </a:r>
            <a:endParaRPr lang="ru-RU" sz="32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506" y="1550894"/>
            <a:ext cx="11860306" cy="5203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Расследование и учет несчастных случаев на производстве проводится согласно постановлению </a:t>
            </a:r>
            <a:r>
              <a:rPr lang="ru-RU" sz="2400" b="1" dirty="0"/>
              <a:t>«Положение о порядке расследования и учета несчастных случаев на производстве» (2002 г.).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r>
              <a:rPr lang="ru-RU" sz="2400" b="1" dirty="0"/>
              <a:t>Расследованию и учету подлежат несчастные случаи, повлекшие за собой необходимость перевода работника на другую работу, временную или стойкую утрату им трудоспособности, либо его смерть и происшедшие при выполнении работником своих трудовых обязанностей</a:t>
            </a:r>
            <a:r>
              <a:rPr lang="ru-RU" sz="2400" dirty="0"/>
              <a:t> (работ):</a:t>
            </a:r>
          </a:p>
          <a:p>
            <a:r>
              <a:rPr lang="ru-RU" sz="2400" dirty="0"/>
              <a:t> </a:t>
            </a:r>
            <a:r>
              <a:rPr lang="ru-RU" sz="2400" b="1" dirty="0"/>
              <a:t>на территории организации или вне ее,</a:t>
            </a:r>
            <a:r>
              <a:rPr lang="ru-RU" sz="2400" dirty="0"/>
              <a:t> </a:t>
            </a:r>
          </a:p>
          <a:p>
            <a:r>
              <a:rPr lang="ru-RU" sz="2400" b="1" dirty="0"/>
              <a:t>во время следования к месту работы или с работы на транспорте, представляемом организацией.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13052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77" y="788894"/>
            <a:ext cx="11986318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Сюда относятся: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травма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(в том числе полученная в результате нанесения телесных повреждений другим лицом),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острое отравление, тепловой удар, ожог, обморожение, утопление, поражение электрическим током, молнией, ионизирующим излучением и т.д.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sz="2400" dirty="0"/>
              <a:t>Не расцениваются как несчастные случаи на производстве: </a:t>
            </a:r>
            <a:r>
              <a:rPr lang="ru-RU" sz="2400" b="1" dirty="0"/>
              <a:t>суицид, смерть вследствие общего заболевания, травма, полученная в результате изготовления работником каких-либо изделий в личных целях или хищения имущества предприятия, а также вследствие алкогольного или наркотического опьянения, которое не связано с веществами, обращающимися на производстве.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48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396" y="104020"/>
            <a:ext cx="11933208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Правила по охране труда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устанавливают требования, обязательные для исполнения на все этапах производственных процессов и отдельных видов работ и связанные с обеспечением безопасности работающих.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Существуют правила по охране труда 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федерального (единого), межотраслевого и отраслевого назначения.</a:t>
            </a:r>
            <a:r>
              <a:rPr lang="ru-RU" sz="2400" dirty="0"/>
              <a:t>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/>
              <a:t>Действие единых норм и правил </a:t>
            </a:r>
            <a:r>
              <a:rPr lang="ru-RU" sz="2400" dirty="0"/>
              <a:t>распространяется на </a:t>
            </a:r>
            <a:r>
              <a:rPr lang="ru-RU" sz="2400" b="1" dirty="0"/>
              <a:t>все отрасли экономики</a:t>
            </a:r>
            <a:r>
              <a:rPr lang="ru-RU" sz="2400" dirty="0"/>
              <a:t>. </a:t>
            </a:r>
            <a:endParaRPr lang="ru-RU" sz="2400" b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dirty="0"/>
              <a:t>Действие межотраслевых норм и правил </a:t>
            </a:r>
            <a:r>
              <a:rPr lang="ru-RU" sz="2400" dirty="0"/>
              <a:t>распространяется на несколько отраслей либо на отдельные виды производства или работ во всех отраслях.</a:t>
            </a:r>
          </a:p>
          <a:p>
            <a:pPr indent="450215" algn="just">
              <a:lnSpc>
                <a:spcPct val="115000"/>
              </a:lnSpc>
            </a:pPr>
            <a:r>
              <a:rPr lang="ru-RU" sz="2400" b="1" dirty="0"/>
              <a:t>Отраслевые нормы и правила</a:t>
            </a:r>
            <a:r>
              <a:rPr lang="ru-RU" sz="2400" dirty="0"/>
              <a:t> по охране труда учитывают специфику отдельных отраслей экономики и распространяются на все предприятия.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9753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901" y="924550"/>
            <a:ext cx="11913079" cy="477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При каждом несчастном случае на производстве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работодатель обязан: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135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обеспечить незамедлительное оказание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пострадавшему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медицинской помощи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41350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при необходимости доставку его в учреждение скорой медицинской помощи или в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41350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любое иное лечебно-профилактическое учреждение;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135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организовать комиссию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 расследованию несчастных случаев;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135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обеспечить до начала расследования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обстоятельств и причин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несчастных случаев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64135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сохранение обстановки на рабочем месте и оборудования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такими,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какими они были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64135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на момент происшествия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(если это не угрожает жизни и здоровью работников и не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641350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приведет к аварии). Если невозможно сохранить в первоначальном виде, необходимо</a:t>
            </a:r>
          </a:p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641350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возможности сфотографировать место происшествия, его составить схему и т.д.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812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328" y="1488141"/>
            <a:ext cx="11708413" cy="3607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Расследование несчастных случаев, не повлекших за собой тяжелых последствий, проводится комиссией, образуемой минимум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из трех членов: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представителя работодателя, представителя профсоюзного органа или иного уполномоченного работниками представительного органа (общественного контроля), ответственного за безопасность труда на предприятии. 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Состав</a:t>
            </a:r>
            <a:r>
              <a:rPr lang="ru-RU" sz="2400" dirty="0"/>
              <a:t> комиссии утверждается </a:t>
            </a:r>
            <a:r>
              <a:rPr lang="ru-RU" sz="2400" b="1" dirty="0"/>
              <a:t>приказом руководителя </a:t>
            </a:r>
            <a:r>
              <a:rPr lang="ru-RU" sz="2400" dirty="0"/>
              <a:t>организации.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По требованию пострадавшего в расследовании несчастных случаев </a:t>
            </a:r>
            <a:r>
              <a:rPr lang="ru-RU" sz="2400" b="1" dirty="0"/>
              <a:t>может принимать участие его доверенное лицо</a:t>
            </a:r>
            <a:r>
              <a:rPr lang="ru-RU" sz="2400" dirty="0"/>
              <a:t>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384703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840" y="909664"/>
            <a:ext cx="1194758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Каждый несчастный случай, оформляется актом по форме Н-1 в 2-х экземплярах на русском языке </a:t>
            </a:r>
            <a:r>
              <a:rPr lang="ru-RU" sz="2400" dirty="0"/>
              <a:t>или языке республики в составе РФ с переводом на русский язык</a:t>
            </a:r>
            <a:r>
              <a:rPr lang="ru-RU" sz="2400" u="sng" dirty="0"/>
              <a:t>.</a:t>
            </a:r>
            <a:endParaRPr lang="ru-RU" sz="2400" dirty="0"/>
          </a:p>
          <a:p>
            <a:pPr>
              <a:spcBef>
                <a:spcPts val="600"/>
              </a:spcBef>
            </a:pPr>
            <a:r>
              <a:rPr lang="ru-RU" sz="2400" dirty="0"/>
              <a:t>Если несчастный случай произошел </a:t>
            </a:r>
            <a:r>
              <a:rPr lang="ru-RU" sz="2400" b="1" dirty="0"/>
              <a:t>с работником другой организации, то акт по форме Н-1 составляется в 3-х экземплярах,</a:t>
            </a:r>
            <a:r>
              <a:rPr lang="ru-RU" sz="2400" dirty="0"/>
              <a:t> два из которых вместе с остальными материалами расследования направляются в организацию, работником которой является пострадавший. Третий экземпляр акта и других материалов расследования остается в организации, где произошел несчастный случай.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Расследование обстоятельств и причин </a:t>
            </a:r>
            <a:r>
              <a:rPr lang="ru-RU" sz="2400" dirty="0"/>
              <a:t>несчастных случаев </a:t>
            </a:r>
            <a:r>
              <a:rPr lang="ru-RU" sz="2400" b="1" dirty="0"/>
              <a:t>должно быть проведено в течение 3-х суток</a:t>
            </a:r>
            <a:r>
              <a:rPr lang="ru-RU" sz="2400" dirty="0"/>
              <a:t> с момента его происшествия.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Акт по форме Н-1 должен быть оформлен и </a:t>
            </a:r>
            <a:r>
              <a:rPr lang="ru-RU" sz="2400" b="1" dirty="0"/>
              <a:t>подписан членами комиссии, утвержден работодателем и заверен печатью организации.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4973812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647" y="0"/>
            <a:ext cx="10466294" cy="64788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+mn-lt"/>
              </a:rPr>
              <a:t>Первая страница акта Н-1</a:t>
            </a:r>
          </a:p>
        </p:txBody>
      </p:sp>
      <p:pic>
        <p:nvPicPr>
          <p:cNvPr id="4" name="Picture 3" descr="4-1м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552" y="1125912"/>
            <a:ext cx="7473652" cy="51402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6038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835" y="358588"/>
            <a:ext cx="11815651" cy="626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Один экземпляр акта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выдается пострадавшему (его доверенному лицу) или родственникам погибшего по их требованию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не позднее 3-х дней после окончания расследования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Второй экземпляр хранится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вместе с материалами расследования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45 лет с момента несчастного случая в его организации. 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sz="2400" dirty="0"/>
              <a:t>Каждый</a:t>
            </a:r>
            <a:r>
              <a:rPr lang="ru-RU" sz="2400" b="1" dirty="0"/>
              <a:t> акт по форме Н-1</a:t>
            </a:r>
            <a:r>
              <a:rPr lang="ru-RU" sz="2400" dirty="0"/>
              <a:t> учитывается организацией по месту основной работы пострадавшего и регистрируется в журнале регистрации несчастных случаев по форме, установленной Министерством труда РФ, а также включается в статистический отчет о временной нетрудоспособности и травматизме на производстве.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</a:pPr>
            <a:r>
              <a:rPr lang="ru-RU" sz="2400" b="1" dirty="0"/>
              <a:t>Ответственность за организацию и своевременное расследование и учет несчастных случаев,</a:t>
            </a:r>
            <a:r>
              <a:rPr lang="ru-RU" sz="2400" dirty="0"/>
              <a:t> разработку и реализацию мероприятий по устранению причин их возникновения </a:t>
            </a:r>
            <a:r>
              <a:rPr lang="ru-RU" sz="2400" b="1" dirty="0"/>
              <a:t>несет работодатель.</a:t>
            </a:r>
            <a:r>
              <a:rPr lang="ru-RU" sz="2400" dirty="0"/>
              <a:t> </a:t>
            </a:r>
          </a:p>
          <a:p>
            <a:pPr algn="just">
              <a:lnSpc>
                <a:spcPct val="115000"/>
              </a:lnSpc>
            </a:pPr>
            <a:endParaRPr lang="ru-RU" sz="2400" dirty="0"/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83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902" y="103517"/>
            <a:ext cx="11895826" cy="5690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Групповые несчастные случаи (2 и более пострадавших), несчастные случаи с возможным инвалидным исходом и несчастные случаи со смертельным исходом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подлежат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специальному расследованию.</a:t>
            </a:r>
          </a:p>
          <a:p>
            <a:pPr indent="450215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В этом случае работодатель обязан сообщить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течение 1 суток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 форме, установленной Министерством труда РФ в 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115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государственную инспекцию труда субъекта РФ;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115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прокуратуру по месту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где произошел несчастный случай;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115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 исполнительной власти субъекта РФ;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115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соответствующий федеральный орган исполнительной власти;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115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 государственного надзора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если несчастный случай произошел в организации, подконтрольной этому органу;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115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организацию, направившую работника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с которым произошел несчастный случай;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3115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46430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соответствующий профсоюзный орган.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6979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287" y="129396"/>
            <a:ext cx="11818188" cy="613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Расследование проводится до раскрытия обстоятельств и причин несчастного случая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комиссией в составе: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государственного инспектора по охране труда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представителей работодателя;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органа исполнительной власти соответствующего субъекта РФ;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46430" algn="l"/>
              </a:tabLst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профсоюзного органа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или иного уполномоченного работниками представительного органа.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46430" algn="l"/>
              </a:tabLst>
            </a:pPr>
            <a:r>
              <a:rPr lang="ru-RU" sz="2400" b="1" dirty="0"/>
              <a:t>Акт по форме Н-1 составляется на каждого пострадавшего </a:t>
            </a:r>
            <a:r>
              <a:rPr lang="ru-RU" sz="2400" dirty="0"/>
              <a:t>отдельно.</a:t>
            </a:r>
          </a:p>
          <a:p>
            <a:r>
              <a:rPr lang="ru-RU" sz="2400" dirty="0"/>
              <a:t>Материалы расследования вместе с актом по форме Н-1 </a:t>
            </a:r>
            <a:r>
              <a:rPr lang="ru-RU" sz="2400" b="1" dirty="0"/>
              <a:t>в 3-х дневный срок</a:t>
            </a:r>
            <a:r>
              <a:rPr lang="ru-RU" sz="2400" dirty="0"/>
              <a:t> </a:t>
            </a:r>
            <a:r>
              <a:rPr lang="ru-RU" sz="2400" b="1" dirty="0"/>
              <a:t>после их оформления</a:t>
            </a:r>
            <a:r>
              <a:rPr lang="ru-RU" sz="2400" dirty="0"/>
              <a:t> должны быть направлены работодателем в: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 прокуратуру по месту</a:t>
            </a:r>
            <a:r>
              <a:rPr lang="ru-RU" sz="2400" dirty="0"/>
              <a:t>, где произошел несчастный случай;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 государственную инспекцию труда</a:t>
            </a:r>
            <a:r>
              <a:rPr lang="ru-RU" sz="2400" dirty="0"/>
              <a:t> субъекта РФ;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 органы государственного надзора</a:t>
            </a:r>
            <a:r>
              <a:rPr lang="ru-RU" sz="2400" dirty="0"/>
              <a:t> (по их требованию), если несчастный случай</a:t>
            </a:r>
          </a:p>
          <a:p>
            <a:r>
              <a:rPr lang="ru-RU" sz="2400" dirty="0"/>
              <a:t>      произошел в организациях, подконтрольных этим органам.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46430" algn="l"/>
              </a:tabLst>
            </a:pP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9081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27" y="94383"/>
            <a:ext cx="11895826" cy="1106888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+mn-lt"/>
              </a:rPr>
              <a:t>Показатели производственного травматизма и профессиональных заболеваний на производстве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27" y="1690688"/>
            <a:ext cx="11818189" cy="4486275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/>
              <a:t>Травматизм – распространенное явление на производстве во всем мире.</a:t>
            </a:r>
          </a:p>
          <a:p>
            <a:pPr marL="0" indent="0">
              <a:buNone/>
            </a:pPr>
            <a:r>
              <a:rPr lang="ru-RU" sz="2400" b="1" dirty="0"/>
              <a:t>Для анализа деятельности предприятий</a:t>
            </a:r>
            <a:r>
              <a:rPr lang="ru-RU" sz="2400" dirty="0"/>
              <a:t> в области создания безопасных и здоровых условий труда </a:t>
            </a:r>
            <a:r>
              <a:rPr lang="ru-RU" sz="2400" b="1" dirty="0"/>
              <a:t>существует единый порядок отчетности о пострадавших </a:t>
            </a:r>
            <a:r>
              <a:rPr lang="ru-RU" sz="2400" dirty="0"/>
              <a:t>при несчастных случаях, связанных с производством, а также о профессиональных заболеваниях. Каждый расследованный несчастный случай должен быть занесен в журнал установленного образца.</a:t>
            </a:r>
          </a:p>
          <a:p>
            <a:pPr marL="0" indent="0">
              <a:buNone/>
            </a:pPr>
            <a:r>
              <a:rPr lang="ru-RU" sz="2400" dirty="0"/>
              <a:t>Каждое предприятие и органы здравоохранения </a:t>
            </a:r>
            <a:r>
              <a:rPr lang="ru-RU" sz="2400" b="1" dirty="0"/>
              <a:t>один раз в год</a:t>
            </a:r>
            <a:r>
              <a:rPr lang="ru-RU" sz="2400" dirty="0"/>
              <a:t> представляют в свой вышестоящий орган и Статистическое управление данные об абсолютном числе происшедших несчастных случаев и профессиональных заболеваний.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60071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8674" y="357051"/>
            <a:ext cx="1164336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</a:rPr>
              <a:t>Абсолютное число несчастных случаев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не дает полного представления об уровне и динамике травматизма, так как число работающих на различных предприятиях неодинаково.  </a:t>
            </a:r>
          </a:p>
          <a:p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</a:rPr>
              <a:t>Кроме того, на предприятиях одного вида несчастные случаи могут иметь тяжелые последствия, но происходить редко, а на других предприятиях – иметь легкие последствия, но высокую частоту.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 Для правильного суждения об уровне травматизма и заболеваемости на предприятиях пользуются относительными показателями: коэффициентами частоты </a:t>
            </a:r>
            <a:r>
              <a:rPr lang="ru-RU" sz="2400" b="1" dirty="0"/>
              <a:t>К</a:t>
            </a:r>
            <a:r>
              <a:rPr lang="ru-RU" sz="2400" b="1" baseline="-25000" dirty="0"/>
              <a:t>ч</a:t>
            </a:r>
            <a:r>
              <a:rPr lang="ru-RU" sz="2400" dirty="0"/>
              <a:t> и тяжести </a:t>
            </a:r>
            <a:r>
              <a:rPr lang="ru-RU" sz="2400" b="1" dirty="0"/>
              <a:t>К</a:t>
            </a:r>
            <a:r>
              <a:rPr lang="ru-RU" sz="2400" b="1" baseline="-25000" dirty="0"/>
              <a:t>т</a:t>
            </a:r>
            <a:r>
              <a:rPr lang="ru-RU" sz="2400" dirty="0"/>
              <a:t> травматизма. 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На практике </a:t>
            </a:r>
            <a:r>
              <a:rPr lang="ru-RU" sz="2400" b="1" dirty="0"/>
              <a:t>коэффициент частоты травматизма</a:t>
            </a:r>
            <a:r>
              <a:rPr lang="ru-RU" sz="2400" dirty="0"/>
              <a:t> определяют числом несчастных случаев, приходящихся на 1000 работающих:</a:t>
            </a:r>
          </a:p>
          <a:p>
            <a:r>
              <a:rPr lang="ru-RU" sz="2400" dirty="0"/>
              <a:t>                                                   Кч</a:t>
            </a:r>
            <a:r>
              <a:rPr lang="ru-RU" sz="2800" dirty="0"/>
              <a:t>=</a:t>
            </a:r>
            <a:r>
              <a:rPr lang="ru-RU" sz="2400" dirty="0"/>
              <a:t> Н/Р </a:t>
            </a:r>
            <a:r>
              <a:rPr lang="ru-RU" sz="2000" dirty="0"/>
              <a:t>*</a:t>
            </a:r>
            <a:r>
              <a:rPr lang="ru-RU" sz="2400" dirty="0"/>
              <a:t>1000            </a:t>
            </a:r>
          </a:p>
          <a:p>
            <a:r>
              <a:rPr lang="ru-RU" sz="2400" dirty="0"/>
              <a:t>где Н − число учтенных несчастных случаев, приведших к потере трудоспособности; Р − среднее списочное число работающих за отчетный период.</a:t>
            </a:r>
          </a:p>
        </p:txBody>
      </p:sp>
    </p:spTree>
    <p:extLst>
      <p:ext uri="{BB962C8B-B14F-4D97-AF65-F5344CB8AC3E}">
        <p14:creationId xmlns:p14="http://schemas.microsoft.com/office/powerpoint/2010/main" val="219273166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067" y="1297577"/>
            <a:ext cx="1115962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Коэффициент частоты несчастных случаев не характеризует тяжести их последствий. Поэтому вводится понятие </a:t>
            </a:r>
            <a:r>
              <a:rPr lang="ru-RU" sz="2400" b="1" dirty="0"/>
              <a:t>коэффициента тяжести травматизма</a:t>
            </a:r>
            <a:r>
              <a:rPr lang="ru-RU" sz="2400" dirty="0"/>
              <a:t>, который характеризует </a:t>
            </a:r>
            <a:r>
              <a:rPr lang="ru-RU" sz="2400" b="1" dirty="0"/>
              <a:t>среднюю потерю трудоспособности в днях</a:t>
            </a:r>
            <a:r>
              <a:rPr lang="ru-RU" sz="2400" dirty="0"/>
              <a:t> на </a:t>
            </a:r>
            <a:r>
              <a:rPr lang="ru-RU" sz="2400" b="1" dirty="0"/>
              <a:t>одного</a:t>
            </a:r>
            <a:r>
              <a:rPr lang="ru-RU" sz="2400" dirty="0"/>
              <a:t> пострадавшего за отчетный период:</a:t>
            </a:r>
          </a:p>
          <a:p>
            <a:r>
              <a:rPr lang="ru-RU" sz="2400" dirty="0"/>
              <a:t>                                                            К</a:t>
            </a:r>
            <a:r>
              <a:rPr lang="ru-RU" sz="2000" dirty="0"/>
              <a:t>т</a:t>
            </a:r>
            <a:r>
              <a:rPr lang="ru-RU" sz="2400" dirty="0"/>
              <a:t>= Д/Н</a:t>
            </a:r>
          </a:p>
          <a:p>
            <a:r>
              <a:rPr lang="ru-RU" sz="2400" dirty="0"/>
              <a:t>где Д − общее число рабочих дней, потерянных за отчетный период (в учтенных случаях); Н − число учтенных несчастных случаев, вызвавших потерю трудоспособности.</a:t>
            </a:r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66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0834" y="1399573"/>
            <a:ext cx="11930332" cy="388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Требования по охране труда при выполнении работ на территории предприятия рассматриваются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в инструкциях по охране труда.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Инструкции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по охране труда бывают: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типовыми 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(для рабочих основных предприятий),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о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траслевыми,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действующими в масштабе предприятия.</a:t>
            </a:r>
            <a:r>
              <a:rPr lang="ru-RU" sz="2400" b="1" dirty="0"/>
              <a:t> </a:t>
            </a:r>
          </a:p>
          <a:p>
            <a:pPr indent="450215" algn="just">
              <a:lnSpc>
                <a:spcPct val="115000"/>
              </a:lnSpc>
            </a:pPr>
            <a:endParaRPr lang="ru-RU" sz="2400" b="1" dirty="0"/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779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3245" y="854016"/>
            <a:ext cx="10886536" cy="3117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337685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Кроме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показателей 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400" b="1" i="1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ч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2400" b="1" i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</a:t>
            </a:r>
            <a:r>
              <a:rPr lang="ru-RU" sz="2400" b="1" i="1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статистической отчетности по травматизму предусмотрен: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37685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учет периода времени без аварий,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37685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затрат на один несчастных случай,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37685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количество несчастных случаев со смертельным исходом,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37685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основных причин несчастных случаев 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337685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видов травмирующих факторов.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394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291" y="1657794"/>
            <a:ext cx="1069675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73735" algn="l"/>
                <a:tab pos="4337685" algn="l"/>
              </a:tabLst>
            </a:pP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Кроме статистического метода оценки производственного травматизма, существуют также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топографический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(по основным травмоопасным рабочим местам) и 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монографический </a:t>
            </a:r>
            <a:r>
              <a:rPr lang="ru-RU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(многосторонний анализ причин травматизма на рабочих местах) методы. Они находят применение для различных подходов к анализу травматизма и взаимно дополняют друг друга.</a:t>
            </a:r>
            <a:endParaRPr lang="ru-RU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2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39" y="181156"/>
            <a:ext cx="1189582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Система стандартов безопасности труда (ССБТ) является комплексом взаимосвязанных стандартов, объединяющих требования охраны труда для производств и учреждений на всех этапах их функционирования.</a:t>
            </a:r>
          </a:p>
          <a:p>
            <a:endParaRPr lang="ru-RU" sz="2400" b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sz="2400" dirty="0"/>
              <a:t>Стандарты ССБТ могут быть </a:t>
            </a:r>
            <a:r>
              <a:rPr lang="ru-RU" sz="2400" b="1" dirty="0"/>
              <a:t>государственные, отраслевые и стандарты предприятий.</a:t>
            </a:r>
          </a:p>
          <a:p>
            <a:pPr>
              <a:spcAft>
                <a:spcPts val="1200"/>
              </a:spcAft>
            </a:pPr>
            <a:r>
              <a:rPr lang="ru-RU" sz="2400" b="1" dirty="0"/>
              <a:t>Государственные стандарты </a:t>
            </a:r>
            <a:r>
              <a:rPr lang="ru-RU" sz="2400" dirty="0"/>
              <a:t>утверждаются</a:t>
            </a:r>
            <a:r>
              <a:rPr lang="ru-RU" sz="2400" b="1" dirty="0"/>
              <a:t>  Государственным комитетом РФ по стандартизации, метрологии и сертификации; </a:t>
            </a:r>
          </a:p>
          <a:p>
            <a:pPr>
              <a:spcAft>
                <a:spcPts val="600"/>
              </a:spcAft>
            </a:pPr>
            <a:r>
              <a:rPr lang="ru-RU" sz="2400" b="1" dirty="0"/>
              <a:t>отраслевые</a:t>
            </a:r>
            <a:r>
              <a:rPr lang="ru-RU" sz="2400" dirty="0"/>
              <a:t> − </a:t>
            </a:r>
            <a:r>
              <a:rPr lang="ru-RU" sz="2400" b="1" dirty="0"/>
              <a:t>соответствующими федеральными органами исполнительной власти</a:t>
            </a:r>
            <a:r>
              <a:rPr lang="ru-RU" sz="2400" dirty="0"/>
              <a:t>; </a:t>
            </a:r>
          </a:p>
          <a:p>
            <a:pPr>
              <a:spcBef>
                <a:spcPts val="600"/>
              </a:spcBef>
            </a:pPr>
            <a:r>
              <a:rPr lang="ru-RU" sz="2400" b="1" dirty="0"/>
              <a:t>стандарты предприятий </a:t>
            </a:r>
            <a:r>
              <a:rPr lang="ru-RU" sz="2400" dirty="0"/>
              <a:t>− </a:t>
            </a:r>
            <a:r>
              <a:rPr lang="ru-RU" sz="2400" b="1" dirty="0"/>
              <a:t>администрацией предприятий.</a:t>
            </a:r>
          </a:p>
          <a:p>
            <a:endParaRPr lang="ru-RU" sz="2400" b="1" dirty="0"/>
          </a:p>
          <a:p>
            <a:r>
              <a:rPr lang="ru-RU" sz="2400" dirty="0"/>
              <a:t>Отраслевые стандарты (ОСТ) разрабатываются с учетом специфики отрасли и могут содержать требования более жесткие, чем в соответствующем государственном стандарте.</a:t>
            </a:r>
          </a:p>
          <a:p>
            <a:pPr>
              <a:spcBef>
                <a:spcPts val="600"/>
              </a:spcBef>
            </a:pPr>
            <a:r>
              <a:rPr lang="ru-RU" sz="2400" dirty="0"/>
              <a:t> Такой же подход принят и в стандартах предприятия (СТП).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559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442" y="819510"/>
            <a:ext cx="11723298" cy="4816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ССБТ имеет свою кодификацию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В государственной системе стандартов (ГСС) ей присвоен шифр 12; она состоит из подсистем, имеющих шифр от 0 до 9.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37515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0 − организационно-методические стандарты основ построения системы;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37515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1 − государственные стандарты требований и норм по видам опасных и вредных факторов;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37515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2 − стандарты требований безопасности к производственному оборудованию;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37515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3 − стандарты требований безопасности к производственным процессам;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37515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4 − стандарты требований к средствам защиты работающих;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37515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5 − стандарты требований к производственным зданиям (помещениям).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tabLst>
                <a:tab pos="437515" algn="l"/>
              </a:tabLs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Подсистемы 6−9 являются резервными. 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958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452" y="388188"/>
            <a:ext cx="11171207" cy="388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Пример 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обозначения стандарта в системе ССБТ − ГОСТ 12.1.005-88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«ССБТ. Общие санитарно-гигиенические требования к воздуху рабочей зоны», в котором: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12 − означает шифр ССБТ в ГСС (принадлежность ГОСТа к ССБТ);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1− шифр подсистемы (в данном случае подсистема требований и норм по видам опасных и вредных факторов);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005 − порядковый номер стандарта в подсистеме;</a:t>
            </a:r>
            <a:endParaRPr lang="ru-RU" sz="2400" dirty="0">
              <a:effectLst/>
              <a:ea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88 − последние две (с 2000 г − четыре) цифры года издания или регистрации.</a:t>
            </a:r>
            <a:endParaRPr lang="ru-RU" sz="2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4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891" y="146649"/>
            <a:ext cx="11800935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2400" dirty="0"/>
              <a:t>ССБТ включает в себя около </a:t>
            </a:r>
            <a:r>
              <a:rPr lang="ru-RU" sz="2400" b="1" dirty="0"/>
              <a:t>370 государственных стандартов, более 700 отраслевых.</a:t>
            </a:r>
            <a:r>
              <a:rPr lang="ru-RU" sz="2400" dirty="0"/>
              <a:t> Нормы и требования, установленные в стандарты ССБТ, включены в более чем 70 тысяч стандартов и технических условий на конкретную продукцию, на производственное оборудование, материалы, вещества.</a:t>
            </a:r>
          </a:p>
          <a:p>
            <a:pPr algn="just">
              <a:lnSpc>
                <a:spcPct val="115000"/>
              </a:lnSpc>
            </a:pPr>
            <a:endParaRPr lang="ru-RU" sz="2400" dirty="0"/>
          </a:p>
          <a:p>
            <a:pPr algn="just">
              <a:lnSpc>
                <a:spcPct val="115000"/>
              </a:lnSpc>
            </a:pPr>
            <a:r>
              <a:rPr lang="ru-RU" sz="2400" b="1" dirty="0"/>
              <a:t>Нормы и требования стандартов ССБТ </a:t>
            </a:r>
            <a:r>
              <a:rPr lang="ru-RU" sz="2400" dirty="0"/>
              <a:t>в обязательном порядке входят во все виды конструкторской, технологической, проектной документации, а также в правила, инструкции и другие документы по охране труда.</a:t>
            </a:r>
          </a:p>
          <a:p>
            <a:pPr algn="just">
              <a:lnSpc>
                <a:spcPct val="115000"/>
              </a:lnSpc>
            </a:pPr>
            <a:endParaRPr lang="ru-RU" sz="2400" dirty="0"/>
          </a:p>
          <a:p>
            <a:pPr algn="just">
              <a:lnSpc>
                <a:spcPct val="115000"/>
              </a:lnSpc>
            </a:pPr>
            <a:r>
              <a:rPr lang="ru-RU" sz="2400" b="1" dirty="0"/>
              <a:t>Стандарты ССБТ </a:t>
            </a:r>
            <a:r>
              <a:rPr lang="ru-RU" sz="2400" dirty="0"/>
              <a:t>содержат нормы, требования или ссылки всех видов нормативных документов, содержащих требования по безопасности труда и охране здоровья – </a:t>
            </a:r>
            <a:r>
              <a:rPr lang="ru-RU" sz="2400" b="1" dirty="0"/>
              <a:t>Ростехнадзора, Роспотребназора, Роструда. </a:t>
            </a:r>
          </a:p>
          <a:p>
            <a:pPr algn="just">
              <a:lnSpc>
                <a:spcPct val="115000"/>
              </a:lnSpc>
            </a:pPr>
            <a:endParaRPr lang="ru-RU" sz="2400" dirty="0"/>
          </a:p>
          <a:p>
            <a:pPr algn="just">
              <a:lnSpc>
                <a:spcPct val="115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30737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3864</Words>
  <Application>Microsoft Office PowerPoint</Application>
  <PresentationFormat>Широкоэкранный</PresentationFormat>
  <Paragraphs>267</Paragraphs>
  <Slides>51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5" baseType="lpstr">
      <vt:lpstr>Arial</vt:lpstr>
      <vt:lpstr>Calibri</vt:lpstr>
      <vt:lpstr>Calibri Light</vt:lpstr>
      <vt:lpstr>Тема Office</vt:lpstr>
      <vt:lpstr>Лекция 3 по дисциплине «Безопасность жизнедеятельности» тема 2 «Общие вопросы охраны труда»</vt:lpstr>
      <vt:lpstr>   Нормативно-техническая документация по охране труда</vt:lpstr>
      <vt:lpstr> Нормативные правовые акты (НТД) по охране труда подразделяются на следующие виды: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Обеспечение охраны труда. Надзор и контроль за соблюдением законодательства об охране труда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службы охраны труда на предприятии, в учреждении и организации</vt:lpstr>
      <vt:lpstr>Презентация PowerPoint</vt:lpstr>
      <vt:lpstr>Презентация PowerPoint</vt:lpstr>
      <vt:lpstr>Презентация PowerPoint</vt:lpstr>
      <vt:lpstr>Газоспасательная служба</vt:lpstr>
      <vt:lpstr>Презентация PowerPoint</vt:lpstr>
      <vt:lpstr>Санитарная лаборатория</vt:lpstr>
      <vt:lpstr>Организация обучения и проверка знаний по охране труда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Расследование несчастных случаев и профессиональных заболеваний </vt:lpstr>
      <vt:lpstr>Презентация PowerPoint</vt:lpstr>
      <vt:lpstr>Презентация PowerPoint</vt:lpstr>
      <vt:lpstr>Презентация PowerPoint</vt:lpstr>
      <vt:lpstr>Презентация PowerPoint</vt:lpstr>
      <vt:lpstr>Первая страница акта Н-1</vt:lpstr>
      <vt:lpstr>Презентация PowerPoint</vt:lpstr>
      <vt:lpstr>Презентация PowerPoint</vt:lpstr>
      <vt:lpstr>Презентация PowerPoint</vt:lpstr>
      <vt:lpstr>Показатели производственного травматизма и профессиональных заболеваний на производстве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 по дисциплине «Безопасность жизнедеятельности» тема 2 «Общие вопросы охраны труда»</dc:title>
  <dc:creator>Учетная запись Майкрософт</dc:creator>
  <cp:lastModifiedBy>Трифонова Татьяна Евгеньевна</cp:lastModifiedBy>
  <cp:revision>112</cp:revision>
  <dcterms:created xsi:type="dcterms:W3CDTF">2020-09-10T14:01:47Z</dcterms:created>
  <dcterms:modified xsi:type="dcterms:W3CDTF">2022-09-20T07:36:25Z</dcterms:modified>
</cp:coreProperties>
</file>