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99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300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FB2BC-989F-4FF4-8495-2C9D695A4031}" type="datetimeFigureOut">
              <a:rPr lang="ru-RU" smtClean="0"/>
              <a:t>10.04.2022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34B17-4237-4003-B3A8-01E92C89DF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5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34B17-4237-4003-B3A8-01E92C89DF6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762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9211-E894-4F6A-AD43-D6EE970F5F57}" type="datetimeFigureOut">
              <a:rPr lang="ru-RU" smtClean="0"/>
              <a:t>10.04.2022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EA15-193B-4BC9-AC34-ACD61A3608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58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9211-E894-4F6A-AD43-D6EE970F5F57}" type="datetimeFigureOut">
              <a:rPr lang="ru-RU" smtClean="0"/>
              <a:t>10.04.2022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EA15-193B-4BC9-AC34-ACD61A3608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72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9211-E894-4F6A-AD43-D6EE970F5F57}" type="datetimeFigureOut">
              <a:rPr lang="ru-RU" smtClean="0"/>
              <a:t>10.04.2022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EA15-193B-4BC9-AC34-ACD61A3608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35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9211-E894-4F6A-AD43-D6EE970F5F57}" type="datetimeFigureOut">
              <a:rPr lang="ru-RU" smtClean="0"/>
              <a:t>10.04.2022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EA15-193B-4BC9-AC34-ACD61A3608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31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9211-E894-4F6A-AD43-D6EE970F5F57}" type="datetimeFigureOut">
              <a:rPr lang="ru-RU" smtClean="0"/>
              <a:t>10.04.2022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EA15-193B-4BC9-AC34-ACD61A3608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5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9211-E894-4F6A-AD43-D6EE970F5F57}" type="datetimeFigureOut">
              <a:rPr lang="ru-RU" smtClean="0"/>
              <a:t>10.04.2022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EA15-193B-4BC9-AC34-ACD61A3608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64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9211-E894-4F6A-AD43-D6EE970F5F57}" type="datetimeFigureOut">
              <a:rPr lang="ru-RU" smtClean="0"/>
              <a:t>10.04.2022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EA15-193B-4BC9-AC34-ACD61A3608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2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9211-E894-4F6A-AD43-D6EE970F5F57}" type="datetimeFigureOut">
              <a:rPr lang="ru-RU" smtClean="0"/>
              <a:t>10.04.2022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EA15-193B-4BC9-AC34-ACD61A3608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46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9211-E894-4F6A-AD43-D6EE970F5F57}" type="datetimeFigureOut">
              <a:rPr lang="ru-RU" smtClean="0"/>
              <a:t>10.04.2022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EA15-193B-4BC9-AC34-ACD61A3608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81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9211-E894-4F6A-AD43-D6EE970F5F57}" type="datetimeFigureOut">
              <a:rPr lang="ru-RU" smtClean="0"/>
              <a:t>10.04.2022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EA15-193B-4BC9-AC34-ACD61A3608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95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9211-E894-4F6A-AD43-D6EE970F5F57}" type="datetimeFigureOut">
              <a:rPr lang="ru-RU" smtClean="0"/>
              <a:t>10.04.2022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EA15-193B-4BC9-AC34-ACD61A3608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5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99211-E894-4F6A-AD43-D6EE970F5F57}" type="datetimeFigureOut">
              <a:rPr lang="ru-RU" smtClean="0"/>
              <a:t>10.04.2022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EA15-193B-4BC9-AC34-ACD61A3608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62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+mn-lt"/>
              </a:rPr>
              <a:t>Лекция 9 по дисциплине «Безопасность жизнедеятельности»</a:t>
            </a:r>
            <a:br>
              <a:rPr lang="ru-RU" sz="3200" dirty="0">
                <a:solidFill>
                  <a:prstClr val="black"/>
                </a:solidFill>
                <a:latin typeface="+mn-lt"/>
              </a:rPr>
            </a:br>
            <a:r>
              <a:rPr lang="ru-RU" sz="3200" dirty="0">
                <a:solidFill>
                  <a:prstClr val="black"/>
                </a:solidFill>
                <a:latin typeface="+mn-lt"/>
              </a:rPr>
              <a:t>Тема 4 Пожарная безопасность</a:t>
            </a:r>
            <a:endParaRPr lang="ru-RU" sz="32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доцент, к.т.н., Трифонова Татьяна Евгеньевна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801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638" y="224287"/>
            <a:ext cx="9273398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К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сопутствующим проявлениям опасных факторов пожара (вторичные)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относятся: 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осколки, части разрушившихся зданий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, сооружений, транспортных средств, технологических установок, оборудования, агрегатов, изделий и иного имущества; 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радиоактивные и токсичные вещества и материалы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, вышедшие в окружающую среду из разрушенных технологических установок, оборудования, агрегатов, изделий и др.; 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вынос высокого напряжения на токопроводящие части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технологических установок, оборудования, агрегатов, изделий и др.; 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опасные факторы взрыва, произошедшего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вследствие пожара;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воздействие огнетушащих веществ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351035" y="133968"/>
            <a:ext cx="2520000" cy="200538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6955" t="-111251" r="-3075" b="-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553754" y="2297636"/>
            <a:ext cx="1980000" cy="191214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179" t="-87502" r="-194087" b="-6128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51035" y="4505112"/>
            <a:ext cx="2520000" cy="201600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363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649" y="89647"/>
            <a:ext cx="732095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ОТКРЫТЫЙ ОГОНЬ И ИСКРЫ</a:t>
            </a:r>
            <a:br>
              <a:rPr lang="ru-RU" sz="2400" b="1" u="sng" dirty="0"/>
            </a:br>
            <a:r>
              <a:rPr lang="ru-RU" sz="2400" dirty="0"/>
              <a:t>Повреждения, причиняемые телу тепловым излучением, характеризуются следующими данными: </a:t>
            </a:r>
            <a:r>
              <a:rPr lang="ru-RU" sz="2400" b="1" dirty="0"/>
              <a:t>нагрев до 60 °С - </a:t>
            </a:r>
            <a:r>
              <a:rPr lang="ru-RU" sz="2400" dirty="0"/>
              <a:t>покраснение кожи</a:t>
            </a:r>
            <a:r>
              <a:rPr lang="ru-RU" sz="2400" b="1" dirty="0"/>
              <a:t>,</a:t>
            </a:r>
            <a:r>
              <a:rPr lang="ru-RU" sz="2400" dirty="0"/>
              <a:t> </a:t>
            </a:r>
            <a:r>
              <a:rPr lang="ru-RU" sz="2400" b="1" dirty="0"/>
              <a:t>нагрев до 70 °С - </a:t>
            </a:r>
            <a:r>
              <a:rPr lang="ru-RU" sz="2400" dirty="0"/>
              <a:t>образование пузырей, </a:t>
            </a:r>
            <a:r>
              <a:rPr lang="ru-RU" sz="2400" b="1" dirty="0"/>
              <a:t>нагрев до 100 °С - </a:t>
            </a:r>
            <a:r>
              <a:rPr lang="ru-RU" sz="2400" dirty="0"/>
              <a:t>деструкция кожи с частичным сохранением папиллярных линий, нагрев </a:t>
            </a:r>
            <a:r>
              <a:rPr lang="ru-RU" sz="2400" b="1" dirty="0"/>
              <a:t>свыше 100 °С ‑ </a:t>
            </a:r>
            <a:r>
              <a:rPr lang="ru-RU" sz="2400" dirty="0"/>
              <a:t>ожог мышц. </a:t>
            </a:r>
            <a:br>
              <a:rPr lang="ru-RU" sz="2400" u="sng" dirty="0"/>
            </a:br>
            <a:r>
              <a:rPr lang="ru-RU" sz="2400" dirty="0"/>
              <a:t>Время получения ожогов (второй степени)  невелико и составляет при температуре среды:71  ◦С – 26 сек;</a:t>
            </a:r>
          </a:p>
          <a:p>
            <a:r>
              <a:rPr lang="ru-RU" sz="2400" dirty="0"/>
              <a:t> при 100 ◦С  – 15 сек; при 176 ◦С  – 7 сек.</a:t>
            </a:r>
            <a:br>
              <a:rPr lang="ru-RU" sz="2400" dirty="0"/>
            </a:br>
            <a:r>
              <a:rPr lang="ru-RU" sz="2400" dirty="0"/>
              <a:t>Во влажной атмосфере, типичной для пожара, </a:t>
            </a:r>
            <a:br>
              <a:rPr lang="ru-RU" sz="2400" dirty="0"/>
            </a:br>
            <a:r>
              <a:rPr lang="ru-RU" sz="2400" dirty="0"/>
              <a:t>вторую степень ожога вызывает температура 55 ◦С через 1 сек.  </a:t>
            </a:r>
            <a:br>
              <a:rPr lang="ru-RU" sz="2400" dirty="0"/>
            </a:br>
            <a:r>
              <a:rPr lang="ru-RU" sz="2400" dirty="0"/>
              <a:t>Человек, получивший ожоги второй степени  </a:t>
            </a:r>
            <a:br>
              <a:rPr lang="ru-RU" sz="2400" dirty="0"/>
            </a:br>
            <a:r>
              <a:rPr lang="ru-RU" sz="2400" dirty="0"/>
              <a:t>30% поверхности тела, имеет мало шансов на </a:t>
            </a:r>
            <a:br>
              <a:rPr lang="ru-RU" sz="2400" dirty="0"/>
            </a:br>
            <a:r>
              <a:rPr lang="ru-RU" sz="2400" dirty="0"/>
              <a:t>выживание.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841480" y="1737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3" descr="275930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t="3374" r="-527" b="6720"/>
          <a:stretch/>
        </p:blipFill>
        <p:spPr bwMode="auto">
          <a:xfrm>
            <a:off x="8032683" y="1061768"/>
            <a:ext cx="3901162" cy="32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746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C4F4F-3B36-4D31-A061-C7431B69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08" y="69562"/>
            <a:ext cx="10515600" cy="83560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+mn-lt"/>
              </a:rPr>
              <a:t>Влияние продуктов горения на человека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8E9265-E6B4-4458-A7FB-C33751D59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54" y="905164"/>
            <a:ext cx="11573164" cy="5301672"/>
          </a:xfrm>
        </p:spPr>
        <p:txBody>
          <a:bodyPr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При неполном сгорании органических веществ и материалов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(часто наблюдается в условиях закрытых помещений) образуется при недостатке кислорода воздуха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монооксид углерода.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Количество абсорбированного в крови монооксида углерода в виде карбоксигемоглобина зависит в первую очередь от концентрации СО в воздухе.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Для большинства людей смерть от СО достигается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при 60% концентрации карбоксигемоглобина в крови.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При 0,2% СО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в воздухе требуется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12-35 минут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в обстановке пожара для образования 50% карбоксигемоглобина. В этих условиях человек начинает задыхаться и не в состоянии координировать свои движения и теряет сознание.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При 1% СО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требуется всего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2,5 - 7 минут,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чтобы достигнуть той же концентрации карбоксигемоглобина, а при экспозиции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в 5% концентрации СО требуется всего 0,5 - 1,5 мин.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664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" y="1009290"/>
            <a:ext cx="7545957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ПОВЫШЕННАЯ ТЕМПЕРАТУРА ВОЗДУХА, ПРЕДМЕТОВ </a:t>
            </a:r>
            <a:r>
              <a:rPr lang="ru-RU" sz="2400" dirty="0"/>
              <a:t>Человек при температуре 80 - 100 ◦С в сухом воздухе и 50 – 60 ◦С во влажном воздух может  находиться без средств  защиты несколько минут.  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Более высокая температура и длительное пребывание людей в зоне вредного теплового воздействия  могут привести к ожогам, тепловым ударам, потере сознания и даже смертельному исходу.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Предельная температура, при которой человек может сделать несколько вдохов составляет 116   ◦С.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3" descr="ja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590" y="1542098"/>
            <a:ext cx="420041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509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275" y="388189"/>
            <a:ext cx="7876205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ТОКСИЧНЫЕ ПРОДУКТЫ ГОРЕНИЯ</a:t>
            </a:r>
            <a:br>
              <a:rPr lang="ru-RU" sz="2400" u="sng" dirty="0"/>
            </a:br>
            <a:r>
              <a:rPr lang="ru-RU" sz="2400" dirty="0"/>
              <a:t>При тепловом разложении полимерных соединений продукты распада действуют на организм человека</a:t>
            </a:r>
            <a:br>
              <a:rPr lang="ru-RU" sz="2400" dirty="0"/>
            </a:br>
            <a:r>
              <a:rPr lang="ru-RU" sz="2400" dirty="0"/>
              <a:t>комбинированно, а потому их общая токсичность опасна для жизни  человека при незначительных концентрациях. 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Например, </a:t>
            </a:r>
            <a:r>
              <a:rPr lang="ru-RU" sz="2400" b="1" dirty="0"/>
              <a:t>поливинилхлорид </a:t>
            </a:r>
            <a:r>
              <a:rPr lang="ru-RU" sz="2400" dirty="0"/>
              <a:t>при горении выделяет  хлористый водород, а также окись и двуокись углерода, хлор и фосген.</a:t>
            </a:r>
            <a:r>
              <a:rPr lang="ru-RU" sz="2400" b="1" dirty="0"/>
              <a:t> </a:t>
            </a:r>
          </a:p>
          <a:p>
            <a:pPr>
              <a:spcBef>
                <a:spcPts val="600"/>
              </a:spcBef>
            </a:pPr>
            <a:r>
              <a:rPr lang="ru-RU" sz="2400" b="1" dirty="0"/>
              <a:t>Пары синильной кислоты </a:t>
            </a:r>
            <a:r>
              <a:rPr lang="ru-RU" sz="2400" dirty="0"/>
              <a:t>образуются при разложении многих полимеров.</a:t>
            </a:r>
          </a:p>
          <a:p>
            <a:pPr>
              <a:spcBef>
                <a:spcPts val="600"/>
              </a:spcBef>
            </a:pPr>
            <a:r>
              <a:rPr lang="ru-RU" sz="2400" b="1" dirty="0"/>
              <a:t>Полимеры содержащие серу</a:t>
            </a:r>
            <a:r>
              <a:rPr lang="ru-RU" sz="2400" dirty="0"/>
              <a:t> - сульфоновые полиэфиры и   вулканизированный каучук - образуют диоксид серы, сероводород, карбонил сульфида. </a:t>
            </a:r>
          </a:p>
          <a:p>
            <a:r>
              <a:rPr lang="ru-RU" sz="2400" dirty="0"/>
              <a:t>  </a:t>
            </a:r>
          </a:p>
        </p:txBody>
      </p:sp>
      <p:pic>
        <p:nvPicPr>
          <p:cNvPr id="3" name="Рисунок 3" descr="maxresdefaul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700" y="980392"/>
            <a:ext cx="4096398" cy="23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027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264" y="94890"/>
            <a:ext cx="8318596" cy="6019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latin typeface="+mn-lt"/>
              </a:rPr>
              <a:t>ПОНИЖЕННАЯ КОНЦЕНТРАЦИЯ КИСЛОРОДА</a:t>
            </a:r>
            <a:endParaRPr lang="ru-RU" sz="24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Снижение концентрации кислорода в атмосфере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ниже 15%(об.)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затрудняет вплоть до полного прекращения газообмен в легочных альвеолах.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При уменьшении содержания кислорода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от 21% до 15%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ослабляется мускульная деятельность (кислородное голодание).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При концентрациях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от 14% до 10% кислорода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сохраняется еще сознание, но падает способность к ориентировке в обстановке, теряется рассудительность.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Дальнейшее уменьшение концентрации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от 10% до 6% кислорода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приводит к коллапсу (полный упадок сил), но с помощью свежего воздуха или кислорода это состояние может быть предотвращено.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Рисунок 3" descr="img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7" r="26788" b="33072"/>
          <a:stretch>
            <a:fillRect/>
          </a:stretch>
        </p:blipFill>
        <p:spPr bwMode="auto">
          <a:xfrm>
            <a:off x="8519164" y="1711627"/>
            <a:ext cx="3596677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221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659" y="715992"/>
            <a:ext cx="783292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ДЫМ</a:t>
            </a:r>
            <a:br>
              <a:rPr lang="ru-RU" sz="2400" u="sng" dirty="0"/>
            </a:br>
            <a:r>
              <a:rPr lang="ru-RU" sz="2400" dirty="0"/>
              <a:t>ограничивает видимость и ориентировку человека; ингаляция дыма вызывает отек легких и может привести к смерти.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Если видимость в дыму становится меньше 10 -12 метров, то у людей весьма вероятны возникновения панических  состояний.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Средняя скорость распространения дыма при пожаре </a:t>
            </a:r>
            <a:br>
              <a:rPr lang="ru-RU" sz="2400" dirty="0"/>
            </a:br>
            <a:r>
              <a:rPr lang="ru-RU" sz="2400" dirty="0"/>
              <a:t>составляет:</a:t>
            </a:r>
          </a:p>
          <a:p>
            <a:r>
              <a:rPr lang="ru-RU" sz="2400" dirty="0"/>
              <a:t> по вертикали- 2- 3 м/сек; </a:t>
            </a:r>
            <a:br>
              <a:rPr lang="ru-RU" sz="2400" dirty="0"/>
            </a:br>
            <a:r>
              <a:rPr lang="ru-RU" sz="2400" dirty="0"/>
              <a:t> по горизонтали – 0,5- 0,7 м/сек.</a:t>
            </a:r>
            <a:br>
              <a:rPr lang="ru-RU" sz="2400" dirty="0"/>
            </a:br>
            <a:r>
              <a:rPr lang="ru-RU" sz="2400" dirty="0"/>
              <a:t>Наиболее интенсивно происходит задымление верхних этажей, особенно с подветренной стороны.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3" descr="smoke_texture27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62" y="1223010"/>
            <a:ext cx="3801140" cy="2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692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+mn-lt"/>
              </a:rPr>
              <a:t>Система обеспечения пожарной безопасности  объекта </a:t>
            </a:r>
            <a:br>
              <a:rPr lang="ru-RU" sz="3200" dirty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630680"/>
            <a:ext cx="10972800" cy="4546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В основе обеспечения пожарной безопасности объекта лeжaт организационные и организационно-технические мероприятия, разрабатываемые и проводимые в соответствии с требованиями действующего законодательства и нормативными актами:</a:t>
            </a:r>
          </a:p>
          <a:p>
            <a:pPr marL="0" indent="0">
              <a:buNone/>
            </a:pPr>
            <a:r>
              <a:rPr lang="ru-RU" sz="2400" b="1" dirty="0"/>
              <a:t>ФЗ "Технический регламент о требованиях пожарной безопасности", </a:t>
            </a:r>
          </a:p>
          <a:p>
            <a:pPr marL="0" indent="0">
              <a:buNone/>
            </a:pPr>
            <a:r>
              <a:rPr lang="ru-RU" sz="2400" b="1" dirty="0"/>
              <a:t>ФЗ "О пожарной безопасности", </a:t>
            </a:r>
          </a:p>
          <a:p>
            <a:pPr marL="0" indent="0">
              <a:buNone/>
            </a:pPr>
            <a:r>
              <a:rPr lang="ru-RU" sz="2400" b="1" dirty="0"/>
              <a:t>стандартами, сводам правил, нормами и правилами пожарной безопасности, инструкциями и иными документами, содержащими требования пожарной безопасности.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67470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" y="388620"/>
            <a:ext cx="11643360" cy="514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Система обеспечения пожарной безопасности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- совокупность сил и средств, а также мер правового, организационного, экономического, социального и научно-технического характера, направленных на профилактику пожаров, их тушение и проведение аварийно-спасательных работ.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dirty="0"/>
              <a:t>Каждый объект защиты должен иметь </a:t>
            </a:r>
            <a:r>
              <a:rPr lang="ru-RU" sz="2400" b="1" dirty="0"/>
              <a:t>систему обеспечения пожарной безопасности.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dirty="0"/>
              <a:t>На предприятии должна составляться</a:t>
            </a:r>
            <a:r>
              <a:rPr lang="ru-RU" sz="2400" b="1" dirty="0"/>
              <a:t> декларация пожарной безопасности.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ru-RU" sz="2400" dirty="0"/>
              <a:t>Составной частью декларации пожарной безопасности являются </a:t>
            </a:r>
            <a:r>
              <a:rPr lang="ru-RU" sz="2400" b="1" dirty="0"/>
              <a:t>оценка пожарного риска</a:t>
            </a:r>
            <a:r>
              <a:rPr lang="ru-RU" sz="2400" dirty="0"/>
              <a:t> на производственном объекте. 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ru-RU" sz="2400" b="1" dirty="0"/>
              <a:t>Пожарный риск</a:t>
            </a:r>
            <a:r>
              <a:rPr lang="ru-RU" sz="2400" dirty="0"/>
              <a:t> - мера возможности реализации пожарной опасности объекта защиты и ее последствий для людей и материальных ценностей. 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01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" y="594360"/>
            <a:ext cx="11978640" cy="399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Декларация пожарной безопасности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должна предусматривать: 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  анализ пожарной опасности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производственного объекта; 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  определение частоты реализации пожароопасных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аварийных ситуаций на</a:t>
            </a:r>
          </a:p>
          <a:p>
            <a:pPr marL="34290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    производственном объекте; 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  построение полей опасных факторов пожара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для различных сценариев</a:t>
            </a:r>
          </a:p>
          <a:p>
            <a:pPr marL="34290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   его развития; 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  оценку последствий воздействия опасных факторов пожара на людей</a:t>
            </a:r>
          </a:p>
          <a:p>
            <a:pPr marL="34290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  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для различных сценариев его развития; 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вычисление пожарного риска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91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СИСТЕМЫ ПОЖАРНОЙ БЕЗОПАСНОСТИ</a:t>
            </a:r>
            <a:br>
              <a:rPr lang="ru-RU" sz="3200" dirty="0">
                <a:latin typeface="+mn-lt"/>
              </a:rPr>
            </a:br>
            <a:r>
              <a:rPr lang="ru-RU" sz="3200" b="1" dirty="0">
                <a:latin typeface="+mn-lt"/>
              </a:rPr>
              <a:t>ПОЖАРНАЯ ПРОФИЛАКТИКА</a:t>
            </a:r>
            <a:br>
              <a:rPr lang="ru-RU" sz="3200" dirty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5147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20" y="1143000"/>
            <a:ext cx="1152906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Пожарную безопасность объекта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защиты обеспечивают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: система предотвращения пожара и система противопожарной защиты.</a:t>
            </a:r>
          </a:p>
          <a:p>
            <a:pPr>
              <a:spcBef>
                <a:spcPts val="1200"/>
              </a:spcBef>
            </a:pPr>
            <a:r>
              <a:rPr lang="ru-RU" sz="2400" dirty="0"/>
              <a:t>Основной задачей </a:t>
            </a:r>
            <a:r>
              <a:rPr lang="ru-RU" sz="2400" b="1" dirty="0"/>
              <a:t>системы предотвращения пожара </a:t>
            </a:r>
            <a:r>
              <a:rPr lang="ru-RU" sz="2400" dirty="0"/>
              <a:t>является </a:t>
            </a:r>
            <a:r>
              <a:rPr lang="ru-RU" sz="2400" b="1" dirty="0"/>
              <a:t>исключение условий возникновения пожара. </a:t>
            </a:r>
          </a:p>
          <a:p>
            <a:pPr>
              <a:spcBef>
                <a:spcPts val="1200"/>
              </a:spcBef>
            </a:pPr>
            <a:r>
              <a:rPr lang="ru-RU" sz="2400" dirty="0"/>
              <a:t>Целью создания </a:t>
            </a:r>
            <a:r>
              <a:rPr lang="ru-RU" sz="2400" b="1" dirty="0"/>
              <a:t>систем противопожарной защиты </a:t>
            </a:r>
            <a:r>
              <a:rPr lang="ru-RU" sz="2400" dirty="0"/>
              <a:t>является </a:t>
            </a:r>
            <a:r>
              <a:rPr lang="ru-RU" sz="2400" b="1" dirty="0"/>
              <a:t>защита людей и имущества от воздействия опасных факторов пожара и (или) ограничение его последствий.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6538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" y="304801"/>
            <a:ext cx="11140440" cy="13858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Пожарная безопасность технологических процессов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690689"/>
            <a:ext cx="11269980" cy="448627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dirty="0"/>
              <a:t>ФЗ «Технический регламент о требованиях пожарной безопасности» </a:t>
            </a:r>
            <a:r>
              <a:rPr lang="ru-RU" sz="2400" dirty="0"/>
              <a:t>устанавливает общие требования пожарной безопасности к технологическим процессам различного назначения всех отраслей экономики страны и предприятий любых форм собственности</a:t>
            </a:r>
            <a:r>
              <a:rPr lang="ru-RU" sz="2400" b="1" dirty="0"/>
              <a:t> </a:t>
            </a:r>
            <a:r>
              <a:rPr lang="ru-RU" sz="2400" dirty="0"/>
              <a:t>при их проектировании, строительстве, реконструкции, вводе, эксплуатации и прекращении эксплуатации.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363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860" y="845820"/>
            <a:ext cx="11353800" cy="356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Пожарная опасность технологических процессов определяется на основе изучения: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технологического регламента;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технологической схемы производства продукции; 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17550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показателей пожаровзрывоопасности веществ и материалов, использующихся в технологическом процессе; 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конструктивных особенностей аппаратов, машин и агрегатов; 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17550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схемы расположения в цехе, на участке или открытой площадке опасного оборудования.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447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140" y="1562100"/>
            <a:ext cx="11612880" cy="1226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На основе анализа документации разрабатывают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систему мер по предотвращению пожара и противопожарной защите технологических процессов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в соответствии с требованиями действующих нормативных документов.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9158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Система предотвращения пожаров</a:t>
            </a:r>
            <a:br>
              <a:rPr lang="ru-RU" sz="2800" b="1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Исключение условий возникновения пожаров достигается: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 </a:t>
            </a:r>
            <a:r>
              <a:rPr lang="ru-RU" sz="2400" b="1" dirty="0"/>
              <a:t>исключением условий образования горючей среды;</a:t>
            </a:r>
          </a:p>
          <a:p>
            <a:pPr marL="0" indent="0">
              <a:buNone/>
            </a:pPr>
            <a:r>
              <a:rPr lang="ru-RU" sz="2400" b="1" dirty="0"/>
              <a:t> </a:t>
            </a:r>
          </a:p>
          <a:p>
            <a:pPr>
              <a:spcBef>
                <a:spcPts val="0"/>
              </a:spcBef>
            </a:pPr>
            <a:r>
              <a:rPr lang="ru-RU" sz="2400" b="1" dirty="0"/>
              <a:t> исключением условий образования в горючей среде (или внесения в нее)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/>
              <a:t>    источников зажигания.</a:t>
            </a:r>
          </a:p>
        </p:txBody>
      </p:sp>
    </p:spTree>
    <p:extLst>
      <p:ext uri="{BB962C8B-B14F-4D97-AF65-F5344CB8AC3E}">
        <p14:creationId xmlns:p14="http://schemas.microsoft.com/office/powerpoint/2010/main" val="3274281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754" y="211015"/>
            <a:ext cx="11887200" cy="545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Исключение условий образования горючей среды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должно обеспечиваться одним или несколькими из следующих способов: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применение негорючих веществ и материалов;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ограничение массы и (или) объема горючих веществ и материалов;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использование наиболее безопасных способов размещения горючих веществ и материалов,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изоляция горючей среды от источников зажигания;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понижение концентрации окислителя в горючей среде в защищаемом объеме;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поддержание температуры и давления среды, при которых распространение пламени исключается;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механизация и автоматизация технологических процессов;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установка пожароопасного оборудования в отдельных помещениях или на открытых площадках. </a:t>
            </a:r>
          </a:p>
          <a:p>
            <a:r>
              <a:rPr lang="ru-RU" sz="2400" dirty="0"/>
              <a:t> 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032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985" y="179754"/>
            <a:ext cx="11754338" cy="587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MS Mincho" panose="02020609040205080304" pitchFamily="49" charset="-128"/>
              </a:rPr>
              <a:t>Способы исключения условий образования в горючей среде (или внесения в нее) источников зажигания: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применение электрооборудования, соответствующего классу пожароопасной и (или) взрывоопасной зоны, категории и группе взрывоопасной смеси;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применение в конструкции быстродействующих средств защитного отключения электроустановок или других устройств, исключающих появление источников зажигания;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применение оборудования и режимов проведения технологического процесса, исключающих образование статического электричества;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устройство молниезащиты зданий, сооружений и оборудования;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поддержание безопасной температуры нагрева веществ, материалов и поверхностей, которые контактируют с горючей средой;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применение искробезопасного инструмента при работе с легковоспламеняющимися жидкостями и горючими газами.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5870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30665"/>
            <a:ext cx="10577146" cy="74465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Системы противопожарной защиты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954" y="875322"/>
            <a:ext cx="11751896" cy="5173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Целью создания систем противопожарной защиты является защита людей и имущества от воздействия опасных факторов пожара и (или) ограничение его последствий.</a:t>
            </a:r>
          </a:p>
          <a:p>
            <a:pPr marL="0" indent="0">
              <a:buNone/>
            </a:pPr>
            <a:r>
              <a:rPr lang="ru-RU" sz="2400" b="1" dirty="0"/>
              <a:t>Защита людей и имущества </a:t>
            </a:r>
            <a:r>
              <a:rPr lang="ru-RU" sz="2400" dirty="0"/>
              <a:t>обеспечиваются одним или несколькими из следующих способов: </a:t>
            </a:r>
          </a:p>
          <a:p>
            <a:r>
              <a:rPr lang="ru-RU" sz="2400" dirty="0"/>
              <a:t>применение объемно-планировочных решений и средств, обеспечивающих ограничение распространения пожара за пределы очага;</a:t>
            </a:r>
          </a:p>
          <a:p>
            <a:r>
              <a:rPr lang="ru-RU" sz="2400" dirty="0"/>
              <a:t> устройство эвакуационных путей, удовлетворяющих требованиям безопасной эвакуации людей при пожаре; </a:t>
            </a:r>
          </a:p>
          <a:p>
            <a:r>
              <a:rPr lang="ru-RU" sz="2400" dirty="0"/>
              <a:t>устройство систем обнаружения пожара (установок и систем пожарной сигнализации), оповещения и управления эвакуацией людей при пожаре; </a:t>
            </a:r>
          </a:p>
          <a:p>
            <a:r>
              <a:rPr lang="ru-RU" sz="2400" dirty="0"/>
              <a:t>применение систем коллективной защиты и средств индивидуальной защиты людей от воздействия опасных факторов пожара; </a:t>
            </a:r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70637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2708" y="1328615"/>
            <a:ext cx="11097846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применение основных строительных конструкций с пределами огнестойкости и классами пожарной опасности, соответствующими требуемым степени огнестойкости,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применение огнезащитных составов (в том числе антипиренов и огнезащитных красок) и строительных материалов;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устройство аварийного слива пожароопасных жидкостей;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устройство на технологическом оборудовании систем противовзрывной защиты;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применение первичных средств пожаротушения;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применение автоматических и (или) автономных установок пожаротушения.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17576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6831" y="726831"/>
            <a:ext cx="10941538" cy="484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Каждое здание или сооружение должно иметь объемно-планировочное решение и конструктивное исполнение эвакуационных путей, обеспечивающие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безопасную эвакуацию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людей при пожаре.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Для обеспечения безопасной эвакуации людей должны быть: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установлены необходимое количество, размеры и соответствующее конструктивное исполнение эвакуационных путей и эвакуационных выходов;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обеспечено беспрепятственное движение людей по эвакуационным путям и через эвакуационные выходы;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организованы оповещение и управление движением людей по эвакуационным путям (в том числе с использованием световых указателей, звукового и речевого оповещения).  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2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574" y="2320505"/>
            <a:ext cx="11481758" cy="1189547"/>
          </a:xfrm>
        </p:spPr>
        <p:txBody>
          <a:bodyPr/>
          <a:lstStyle/>
          <a:p>
            <a:r>
              <a:rPr lang="ru-RU" sz="3200" b="1" cap="all" dirty="0">
                <a:latin typeface="+mn-lt"/>
              </a:rPr>
              <a:t>КЛАССИФИКАЦИЯ ПОЖАРОВ И ОПАСНЫЕ ФАКТОРЫ ПОЖАРА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701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768" y="2346384"/>
            <a:ext cx="61394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Средства коллективной и индивидуальной защиты должны обеспечивать безопасность людей в течение всего времени действия опасных факторов пожара. 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276369" y="85968"/>
            <a:ext cx="3600000" cy="28800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343815" y="2926421"/>
            <a:ext cx="3532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Средства индивидуальной защиты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55569" y="6164170"/>
            <a:ext cx="264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Вентиляция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43815" y="3264975"/>
            <a:ext cx="3532554" cy="284633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995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200" y="961293"/>
            <a:ext cx="59006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Система противодымной защиты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объектов должна обеспечивать: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незадымление,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снижение температуры,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удаление продуктов горения и</a:t>
            </a:r>
          </a:p>
          <a:p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    термического разложения на   путях</a:t>
            </a:r>
          </a:p>
          <a:p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    эвакуации в течение времени,</a:t>
            </a:r>
          </a:p>
          <a:p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    достаточного для выхода людей,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коллективную защиту людей в</a:t>
            </a:r>
          </a:p>
          <a:p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    соответствии с нормативными</a:t>
            </a:r>
          </a:p>
          <a:p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    требованиями.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99200" y="1977292"/>
            <a:ext cx="5306646" cy="300892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189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08" y="1328615"/>
            <a:ext cx="6729046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Системы обнаружения пожара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(установки и системы пожарной сигнализации), оповещения и управления эвакуацией людей при пожаре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должны обеспечивать автоматическое обнаружение пожара за время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, необходимое для включения систем оповещения о пожаре в целях организации безопасной (с учетом допустимого пожарного риска) эвакуации людей в условиях конкретного объекта. 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492370"/>
            <a:ext cx="4455000" cy="594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5348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248" y="343877"/>
            <a:ext cx="7338646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Ограничение распространения пожара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за пределы очага должно обеспечиваться одним или несколькими из следующих способов: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устройство противопожарных преград;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устройство пожарных отсеков и секций,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ограничение этажности зданий и сооружений;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применение устройств аварийного отключения;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применение средств, предотвращающих или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    ограничивающих разлив и растекание жидкостей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    при пожаре;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применение огнепреграждающих устройств в оборудовании;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применение установок пожаротушения.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987324" y="343877"/>
            <a:ext cx="4140000" cy="2520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87324" y="3313724"/>
            <a:ext cx="4032000" cy="2880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009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424" y="295834"/>
            <a:ext cx="10874188" cy="8964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КАТЕГОРИРОВАНИЕ ПОМЕЩЕНИЙ И ЗДАНИЙ ПО ВЗРЫВОПОЖАРНОЙ И ПОЖАРНОЙ ОПАСНОСТИ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29" y="1694330"/>
            <a:ext cx="11403106" cy="448263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На стадии проектирования и строительства химических предприятий должны быть разработаны меры, обеспечивающие пожарную безопасность возводимых объектов экономики.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В каждом конкретном случае все требования пожарной безопасности определяются </a:t>
            </a:r>
            <a:r>
              <a:rPr lang="ru-RU" sz="2400" b="1" dirty="0"/>
              <a:t>на основе оценки категории помещений и зданий производственного и складского назначения по взрывопожарной и пожарной опасности</a:t>
            </a:r>
            <a:r>
              <a:rPr lang="ru-RU" sz="2400" dirty="0"/>
              <a:t>, с целью предотвращения возможности возникновения пожара и обеспечения противопожарной защиты людей и имущества в случае возникновения пожара.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562967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529" y="1255058"/>
            <a:ext cx="109638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</a:rPr>
              <a:t>Категории помещений и зданий определяются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</a:rPr>
              <a:t>, исходя из вида находящихся в помещениях горючих веществ и материалов, их количества и пожароопасных свойств, а также, исходя из объемно-планировочных решений помещений и характеристик проводимых в них технологических процессов.</a:t>
            </a:r>
          </a:p>
          <a:p>
            <a:pPr algn="just"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ru-RU" sz="2400" dirty="0"/>
              <a:t>По взрывопожарной и пожарной опасности помещения</a:t>
            </a:r>
            <a:r>
              <a:rPr lang="ru-RU" sz="2400" b="1" dirty="0"/>
              <a:t> </a:t>
            </a:r>
            <a:r>
              <a:rPr lang="ru-RU" sz="2400" dirty="0"/>
              <a:t>подразделяются на категории </a:t>
            </a:r>
            <a:r>
              <a:rPr lang="ru-RU" sz="2400" b="1" dirty="0"/>
              <a:t>А, Б, В1 – В4, Г и Д, </a:t>
            </a:r>
            <a:r>
              <a:rPr lang="ru-RU" sz="2400" dirty="0"/>
              <a:t>а здания ‑ на</a:t>
            </a:r>
            <a:r>
              <a:rPr lang="ru-RU" sz="2400" b="1" dirty="0"/>
              <a:t> </a:t>
            </a:r>
            <a:r>
              <a:rPr lang="ru-RU" sz="2400" dirty="0"/>
              <a:t>категории </a:t>
            </a:r>
            <a:r>
              <a:rPr lang="ru-RU" sz="2400" b="1" dirty="0"/>
              <a:t>А, Б, В, Г и Д.</a:t>
            </a:r>
          </a:p>
          <a:p>
            <a:pPr algn="just">
              <a:spcAft>
                <a:spcPts val="0"/>
              </a:spcAf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58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65" y="0"/>
            <a:ext cx="11923059" cy="140745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Пожарная опасность строительных материалов и огнестойкость строительных конструкций</a:t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835" y="1407459"/>
            <a:ext cx="11546541" cy="47695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Пожарно-техническая классификация строительных материалов, конструкций, помещений, зданий, элементов и частей зданий основывается на их разделении: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 по свойствам, способствующим возникновению опасных факторов пожара и его развитию </a:t>
            </a:r>
            <a:r>
              <a:rPr lang="ru-RU" sz="2400" b="1" dirty="0"/>
              <a:t>‑ пожарной опасности, 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и по свойствам сопротивляемости воздействию пожара и распространению его опасных факторов ‑ </a:t>
            </a:r>
            <a:r>
              <a:rPr lang="ru-RU" sz="2400" b="1" i="1" dirty="0"/>
              <a:t>огнестойкости</a:t>
            </a:r>
            <a:r>
              <a:rPr lang="ru-RU" sz="2400" dirty="0"/>
              <a:t>. 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18662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659" y="546847"/>
            <a:ext cx="1155550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Строительные материалы характеризуются только </a:t>
            </a: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пожарной опасностью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ru-RU" sz="2400" dirty="0"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Пожарная опасность строительных материалов определяется следующими пожарно-техническими характеристиками: горючестью, воспламеняемостью, распространением пламени по поверхности, дымообразующей способностью и токсичностью продуктов горения.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Строительные материалы подразделяются на </a:t>
            </a:r>
            <a:r>
              <a:rPr lang="ru-RU" sz="2400" b="1" dirty="0"/>
              <a:t>негорючие (НГ) и горючие (Г). 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Горючие строительные материалы подразделяются на четыре группы: Г 1 - (слабогорючие), Г 2 - (умеренногорючие), Г З - (нормальногорючие), Г 4 - (сильногорючие).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Для негорючих строительных материалов другие показатели пожарной опасности не определяются и не нормируются.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Горючие строительные материалы по воспламеняемости подразделяются на три группы: В1 - (трудновоспламеняемые), В2 - (умеренновоспламеняемые), В3 - (легковоспламеняемые).</a:t>
            </a:r>
          </a:p>
          <a:p>
            <a:pPr>
              <a:spcBef>
                <a:spcPts val="600"/>
              </a:spcBef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674910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094" y="950259"/>
            <a:ext cx="1118795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Строительные конструкции характеризуются </a:t>
            </a: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огнестойкостью и пожарной опасностью.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Показателем огнестойкости является предел огнестойкости, пожарную опасность конструкции характеризует класс ее пожарной опасности. </a:t>
            </a:r>
          </a:p>
          <a:p>
            <a:pPr>
              <a:spcBef>
                <a:spcPts val="600"/>
              </a:spcBef>
            </a:pPr>
            <a:r>
              <a:rPr lang="ru-RU" sz="2400" b="1" dirty="0"/>
              <a:t>Предел огнестойкости </a:t>
            </a:r>
            <a:r>
              <a:rPr lang="ru-RU" sz="2400" dirty="0"/>
              <a:t>строительных конструкций устанавливается по времени (в минутах) наступления одного или последовательно нескольких, нормируемых для данной конструкции, признаков предельных состояний.</a:t>
            </a:r>
          </a:p>
          <a:p>
            <a:pPr>
              <a:spcBef>
                <a:spcPts val="600"/>
              </a:spcBef>
            </a:pPr>
            <a:r>
              <a:rPr lang="ru-RU" sz="2400" b="1" dirty="0"/>
              <a:t>Степень огнестойкости здания определяется огнестойкостью его конструкций.</a:t>
            </a:r>
            <a:endParaRPr lang="ru-RU" sz="2400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6744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0259" y="1030941"/>
            <a:ext cx="108921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По пожарной опасности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строительные конструкции подразделяются на четыре класса: </a:t>
            </a:r>
          </a:p>
          <a:p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КО (непожароопасные), </a:t>
            </a:r>
          </a:p>
          <a:p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К1 (малопожароопасные), </a:t>
            </a:r>
          </a:p>
          <a:p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К2 (умереннопожароопасные), </a:t>
            </a:r>
          </a:p>
          <a:p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К3 (пожароопасные).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720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640464"/>
              </p:ext>
            </p:extLst>
          </p:nvPr>
        </p:nvGraphicFramePr>
        <p:xfrm>
          <a:off x="129397" y="0"/>
          <a:ext cx="11999343" cy="465668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11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0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9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6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Обозначение класса пожара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05" marR="19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Характеристика класса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05" marR="19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Обозначение под-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класса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05" marR="19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    Характеристика подкласса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05" marR="1930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51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     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05" marR="19305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Горение твердых веществ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05" marR="19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  А1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05" marR="19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Горение твердых веществ, сопровождаемое тлением (например, дерева, бумаги, соломы, угля, текстильных изделий)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05" marR="1930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  А2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05" marR="19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Горение твердых веществ, не сопровождаемое тлением (пластмасса)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05" marR="1930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80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      В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05" marR="19305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Горение жидких веществ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05" marR="19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  В1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05" marR="19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Горение жидких веществ, нерастворимых в воде (бензин, эфир, нефтяное топливо), а также сжижаемых твердых веществ (парафин)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05" marR="1930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  В2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05" marR="19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Горение жидких веществ, растворимых в воде (спирты, метанол, глицерин)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05" marR="1930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6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        С   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05" marR="19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Горение газообразных веществ (бытовой газ, водород, пропан)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05" marR="19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05" marR="19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05" marR="1930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496247"/>
              </p:ext>
            </p:extLst>
          </p:nvPr>
        </p:nvGraphicFramePr>
        <p:xfrm>
          <a:off x="129396" y="4756692"/>
          <a:ext cx="11999343" cy="196561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0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0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8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2033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       </a:t>
                      </a:r>
                      <a:r>
                        <a:rPr lang="en-US" sz="1800" dirty="0">
                          <a:effectLst/>
                        </a:rPr>
                        <a:t>D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Горение металлов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  </a:t>
                      </a:r>
                      <a:r>
                        <a:rPr lang="en-US" sz="1800" dirty="0">
                          <a:effectLst/>
                        </a:rPr>
                        <a:t>D1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Горение легких металлов, за исключением щелочных (алюминий, магний и их сплавы)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  </a:t>
                      </a:r>
                      <a:r>
                        <a:rPr lang="en-US" sz="1800" dirty="0">
                          <a:effectLst/>
                        </a:rPr>
                        <a:t>D2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Горение щелочных и других подобных металлов (натрий, калий)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  </a:t>
                      </a:r>
                      <a:r>
                        <a:rPr lang="en-US" sz="1800" dirty="0">
                          <a:effectLst/>
                        </a:rPr>
                        <a:t>D</a:t>
                      </a: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Горение металлосодержащих соединений (металлоорганические соединения, гидриды металлов)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7332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1013"/>
            <a:ext cx="12236823" cy="8337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+mn-lt"/>
              </a:rPr>
              <a:t>Предотвращение распространения пожара и безопасная эвакуация люде</a:t>
            </a:r>
            <a:r>
              <a:rPr lang="ru-RU" sz="2800" b="1" dirty="0">
                <a:latin typeface="+mn-lt"/>
              </a:rPr>
              <a:t>й </a:t>
            </a:r>
            <a:br>
              <a:rPr lang="ru-RU" sz="2800" b="1" dirty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046" y="797858"/>
            <a:ext cx="11752730" cy="50025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/>
              <a:t>Противопожарные преграды</a:t>
            </a:r>
            <a:r>
              <a:rPr lang="ru-RU" sz="2400" dirty="0"/>
              <a:t> предназначены для предотвращения распространения пожара и продуктов горения из помещения или пожарного отсека с очагом пожара в другие помещения.	</a:t>
            </a:r>
          </a:p>
          <a:p>
            <a:pPr marL="0" indent="0">
              <a:buNone/>
            </a:pPr>
            <a:r>
              <a:rPr lang="ru-RU" sz="2400" dirty="0"/>
              <a:t>К противопожарным преградам относятся противопожарные стены, перегородки и перекрытия. </a:t>
            </a:r>
          </a:p>
          <a:p>
            <a:pPr marL="0" indent="0">
              <a:buNone/>
            </a:pPr>
            <a:r>
              <a:rPr lang="ru-RU" sz="2400" dirty="0"/>
              <a:t>Противопожарные стены служат для разделения объема здания на пожарные отсеки, площадь которых устанавливается противопожарными нормами. </a:t>
            </a:r>
          </a:p>
          <a:p>
            <a:pPr marL="0" indent="0">
              <a:buNone/>
            </a:pPr>
            <a:r>
              <a:rPr lang="ru-RU" sz="2400" dirty="0"/>
              <a:t>По размещению в здании </a:t>
            </a:r>
            <a:r>
              <a:rPr lang="ru-RU" sz="2400" b="1" dirty="0"/>
              <a:t>противопожарные стены разделяют на внутренние и наружные, продольные и поперечные. </a:t>
            </a:r>
          </a:p>
          <a:p>
            <a:pPr marL="0" indent="0">
              <a:buNone/>
            </a:pPr>
            <a:r>
              <a:rPr lang="ru-RU" sz="2400" dirty="0"/>
              <a:t>Внутренние противопожарные стены предназначены для ограничения распространения пожара внутри здания, а наружные – между зданиями. </a:t>
            </a:r>
          </a:p>
          <a:p>
            <a:pPr marL="0" indent="0">
              <a:buNone/>
            </a:pPr>
            <a:r>
              <a:rPr lang="ru-RU" sz="2400" dirty="0"/>
              <a:t>Противопожарная стена разделяет здание по всей его высоте, включая все конструкции и этажи.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532428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5812" y="1057836"/>
            <a:ext cx="1115209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Противопожарные перегородки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представляют собой разновидность противопожарных стен и кроме того предназначены для разделения различных по пожарной опасности технологических процессов в производственных зданиях с целью исключения распространения вредностей и взрыво-, паро- или пылевоздушных смесей в смежные помещения.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Противопожарные стены и перегородки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устраивают из бетонных панелей, блоков, кирпича и других несгораемых материалов.</a:t>
            </a:r>
          </a:p>
          <a:p>
            <a:pPr algn="just">
              <a:spcBef>
                <a:spcPts val="600"/>
              </a:spcBef>
            </a:pPr>
            <a:r>
              <a:rPr lang="ru-RU" sz="2400" b="1" dirty="0"/>
              <a:t>Противопожарные перекрытия </a:t>
            </a:r>
            <a:r>
              <a:rPr lang="ru-RU" sz="2400" dirty="0"/>
              <a:t>– это перекрытия, выполненные из несгораемых материалов, не имеющие проемов, через которые могут проникать продукты горения при пожаре и обладающие требуемым пределом огнестойкости. </a:t>
            </a:r>
          </a:p>
          <a:p>
            <a:pPr algn="just">
              <a:spcBef>
                <a:spcPts val="600"/>
              </a:spcBef>
            </a:pPr>
            <a:r>
              <a:rPr lang="ru-RU" sz="2400" dirty="0"/>
              <a:t>Их устраивают для исключения распространения пожара по вертикали здания и изоляции различных  по пожарной опасности  технологических процессов.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1859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7859" y="1685365"/>
            <a:ext cx="1084729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Противопожарные стены разделяют здание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на пожарные отсеки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ru-RU" sz="2400" dirty="0"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Две  противопожарные стены, установленные на расстоянии не менее 12 метров друг от друга, образуют противопожарную зону.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Зона служит надежной  противопожарной преградой и опорной базой для пожарных подразделений, через нее эвакуируют людей в случае пожара.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170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565" y="923365"/>
            <a:ext cx="110714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316990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Требования безопасности  в здании при возникновении пожара направлены на: </a:t>
            </a:r>
            <a:endParaRPr lang="ru-RU" sz="2400" dirty="0"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16990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своевременную и беспрепятственную эвакуацию людей;	</a:t>
            </a:r>
            <a:endParaRPr lang="ru-RU" sz="2400" dirty="0"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спасение людей, которые могут подвергнуться воздействию опасных факторов пожара;</a:t>
            </a:r>
            <a:endParaRPr lang="ru-RU" sz="2400" dirty="0"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защиту людей на путях эвакуации от воздей­ствия опасных факторов пожара.</a:t>
            </a:r>
          </a:p>
          <a:p>
            <a:pPr algn="just">
              <a:spcBef>
                <a:spcPts val="600"/>
              </a:spcBef>
            </a:pPr>
            <a:r>
              <a:rPr lang="ru-RU" sz="2400" b="1" dirty="0"/>
              <a:t>Эвакуация </a:t>
            </a:r>
            <a:r>
              <a:rPr lang="ru-RU" sz="2400" dirty="0"/>
              <a:t>осуществляется по путям эвакуации </a:t>
            </a:r>
            <a:r>
              <a:rPr lang="ru-RU" sz="2400" b="1" dirty="0"/>
              <a:t>через эвакуационные выходы.</a:t>
            </a:r>
          </a:p>
          <a:p>
            <a:pPr algn="just">
              <a:spcBef>
                <a:spcPts val="600"/>
              </a:spcBef>
            </a:pPr>
            <a:r>
              <a:rPr lang="ru-RU" sz="2400" b="1" dirty="0"/>
              <a:t>Число эвакуационных выходов </a:t>
            </a:r>
            <a:r>
              <a:rPr lang="ru-RU" sz="2400" dirty="0"/>
              <a:t>из здания должно быть не менее числа эвакуационных выходов с любого этажа здания.</a:t>
            </a:r>
          </a:p>
          <a:p>
            <a:pPr algn="just">
              <a:spcBef>
                <a:spcPts val="600"/>
              </a:spcBef>
            </a:pPr>
            <a:r>
              <a:rPr lang="ru-RU" sz="2400" dirty="0"/>
              <a:t>Двери эвакуационных выходов и другие двери на путях эвакуации должны открываться </a:t>
            </a:r>
            <a:r>
              <a:rPr lang="ru-RU" sz="2400" b="1" dirty="0"/>
              <a:t>по направлению выхода из здания.</a:t>
            </a:r>
          </a:p>
          <a:p>
            <a:pPr algn="just">
              <a:spcBef>
                <a:spcPts val="600"/>
              </a:spcBef>
            </a:pPr>
            <a:endParaRPr lang="ru-RU" sz="2400" b="1" dirty="0"/>
          </a:p>
          <a:p>
            <a:pPr algn="just">
              <a:spcAft>
                <a:spcPts val="0"/>
              </a:spcAf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5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891" y="138023"/>
            <a:ext cx="11956211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4260" y="2191109"/>
            <a:ext cx="112574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Класс пожара Е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охватывает пожары на электроустановках, находящихся под напряжением.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30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5846" y="565527"/>
            <a:ext cx="11754486" cy="438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Пожары по своим масштабам и интенсивности подразделяются на виды.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Отдельный пожар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- это пожар, возникший в отдельном здании или сооружении.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Сплошной пожар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– одновременное  интенсивное горение преобладающего количества зданий и сооружений на данном участке застройки.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Огневой шторм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–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это особая форма распространяющегося 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сплошного пожара, характерными признаками которого являются наличие восходящего потока продуктов сгорания и нагретого воздуха, а также приток свежего воздуха со всех сторон со скоростью не менее 50 км/ч по направлению к границам огневого шторма.</a:t>
            </a:r>
            <a:endParaRPr kumimoji="0" lang="ru-RU" alt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Массовый пожар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представляет собой совокупность отдельных и сплошных пожаров.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6775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781" y="232912"/>
            <a:ext cx="11861321" cy="611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Пожары характеризуются рядом параметров,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в том числе: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продолжительностью пожара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- временем с момента его возникновения до полного прекращения горения; 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площадью пожара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- площадью проекции зоны горения на горизонтальную или вертикальную плоскость;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зоной горения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- частью пространства, в котором происходит подготовка горючих веществ к горению (подогрев, испарение, разложение) и их горение;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зоной теплового воздействия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- частью пространства, примыкающего к зоне горения, в котором тепловое воздействие приводит к заметному изменению состояния материалов и конструкций и делает невозможным пребывание в нем людей без специальной тепловой защиты;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зоной задымления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- частью пространства, примыкают горения и заполненного дымовыми газами в концентрациях, создающих угрозу жизни и здоровью людей или затрудняющих действия пожарных подразделений.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924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1487" y="802257"/>
            <a:ext cx="10903788" cy="3552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Процесс развития пожара можно разделить на 3 фазы.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В </a:t>
            </a: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первой фазе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происходит распространение горения, когда огонь охватывает не менее 80% горючих материалов. 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Во </a:t>
            </a: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второй фазе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после достижения максимальной скорости выгорания материалов пожар сопровождается активным пламенным горением с постоянной скоростью потери массы.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В </a:t>
            </a: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третьей фазе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скорость выгорания резко падает и происходит догорание тлеющих материалов и конструкций.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Рисунок 3" descr="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36" y="4023593"/>
            <a:ext cx="5235704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429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392841" y="3113661"/>
            <a:ext cx="4680000" cy="3600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9522" t="-154128" r="-11756" b="-1283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3464" y="396815"/>
            <a:ext cx="8091578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Опасными факторами пожара (первичные)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, воздействующими на людей и материальные ценности, являются: 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пламя и искры, 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тепловой поток, 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повышенная температура окружающей среды, 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повышенная концентрация токсичных продуктов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    горения и термического разложения,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дым,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пониженная концентрация кислорода, 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снижение видимости в дыму. 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690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3017</Words>
  <Application>Microsoft Office PowerPoint</Application>
  <PresentationFormat>Широкоэкранный</PresentationFormat>
  <Paragraphs>232</Paragraphs>
  <Slides>43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Тема Office</vt:lpstr>
      <vt:lpstr>Лекция 9 по дисциплине «Безопасность жизнедеятельности» Тема 4 Пожарная безопасность</vt:lpstr>
      <vt:lpstr>СИСТЕМЫ ПОЖАРНОЙ БЕЗОПАСНОСТИ ПОЖАРНАЯ ПРОФИЛАКТИКА </vt:lpstr>
      <vt:lpstr>КЛАССИФИКАЦИЯ ПОЖАРОВ И ОПАСНЫЕ ФАКТОРЫ ПОЖАРА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Влияние продуктов горения на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обеспечения пожарной безопасности  объекта  </vt:lpstr>
      <vt:lpstr>Презентация PowerPoint</vt:lpstr>
      <vt:lpstr>Презентация PowerPoint</vt:lpstr>
      <vt:lpstr>Презентация PowerPoint</vt:lpstr>
      <vt:lpstr>Пожарная безопасность технологических процессов</vt:lpstr>
      <vt:lpstr>Презентация PowerPoint</vt:lpstr>
      <vt:lpstr>Презентация PowerPoint</vt:lpstr>
      <vt:lpstr>Система предотвращения пожаров </vt:lpstr>
      <vt:lpstr>Презентация PowerPoint</vt:lpstr>
      <vt:lpstr>Презентация PowerPoint</vt:lpstr>
      <vt:lpstr>Системы противопожарной защиты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КАТЕГОРИРОВАНИЕ ПОМЕЩЕНИЙ И ЗДАНИЙ ПО ВЗРЫВОПОЖАРНОЙ И ПОЖАРНОЙ ОПАСНОСТИ</vt:lpstr>
      <vt:lpstr>Презентация PowerPoint</vt:lpstr>
      <vt:lpstr>Пожарная опасность строительных материалов и огнестойкость строительных конструкций </vt:lpstr>
      <vt:lpstr>Презентация PowerPoint</vt:lpstr>
      <vt:lpstr>Презентация PowerPoint</vt:lpstr>
      <vt:lpstr>Презентация PowerPoint</vt:lpstr>
      <vt:lpstr>Предотвращение распространения пожара и безопасная эвакуация людей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9 по дисциплине «Безопасность жизнедеятельности» Тема 4 Пожарная безопасность</dc:title>
  <dc:creator>Учетная запись Майкрософт</dc:creator>
  <cp:lastModifiedBy>Трифонова Татьяна Евгеньевна</cp:lastModifiedBy>
  <cp:revision>94</cp:revision>
  <dcterms:created xsi:type="dcterms:W3CDTF">2020-11-03T08:41:41Z</dcterms:created>
  <dcterms:modified xsi:type="dcterms:W3CDTF">2022-04-10T19:25:24Z</dcterms:modified>
</cp:coreProperties>
</file>