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256" r:id="rId2"/>
    <p:sldId id="284" r:id="rId3"/>
    <p:sldId id="257" r:id="rId4"/>
    <p:sldId id="362" r:id="rId5"/>
    <p:sldId id="390" r:id="rId6"/>
    <p:sldId id="391" r:id="rId7"/>
    <p:sldId id="392" r:id="rId8"/>
    <p:sldId id="393" r:id="rId9"/>
    <p:sldId id="394" r:id="rId10"/>
    <p:sldId id="395" r:id="rId11"/>
    <p:sldId id="396" r:id="rId12"/>
    <p:sldId id="397" r:id="rId13"/>
    <p:sldId id="398" r:id="rId14"/>
    <p:sldId id="399" r:id="rId15"/>
    <p:sldId id="400" r:id="rId16"/>
    <p:sldId id="401" r:id="rId17"/>
    <p:sldId id="402" r:id="rId18"/>
    <p:sldId id="403" r:id="rId19"/>
    <p:sldId id="404" r:id="rId20"/>
    <p:sldId id="405" r:id="rId21"/>
    <p:sldId id="406" r:id="rId22"/>
    <p:sldId id="407" r:id="rId23"/>
    <p:sldId id="408" r:id="rId24"/>
    <p:sldId id="409" r:id="rId25"/>
    <p:sldId id="410" r:id="rId26"/>
    <p:sldId id="411" r:id="rId27"/>
    <p:sldId id="412" r:id="rId28"/>
    <p:sldId id="413" r:id="rId29"/>
    <p:sldId id="415" r:id="rId30"/>
    <p:sldId id="414" r:id="rId31"/>
    <p:sldId id="416" r:id="rId32"/>
    <p:sldId id="417" r:id="rId33"/>
    <p:sldId id="418" r:id="rId34"/>
    <p:sldId id="419" r:id="rId35"/>
    <p:sldId id="420" r:id="rId36"/>
    <p:sldId id="421" r:id="rId37"/>
    <p:sldId id="422" r:id="rId38"/>
    <p:sldId id="423" r:id="rId39"/>
    <p:sldId id="424" r:id="rId40"/>
    <p:sldId id="389" r:id="rId41"/>
    <p:sldId id="425" r:id="rId42"/>
    <p:sldId id="426" r:id="rId43"/>
    <p:sldId id="427" r:id="rId44"/>
    <p:sldId id="428" r:id="rId45"/>
    <p:sldId id="285" r:id="rId46"/>
    <p:sldId id="283"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man" initials="R" lastIdx="2" clrIdx="0">
    <p:extLst>
      <p:ext uri="{19B8F6BF-5375-455C-9EA6-DF929625EA0E}">
        <p15:presenceInfo xmlns:p15="http://schemas.microsoft.com/office/powerpoint/2012/main" userId="Rom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4" d="100"/>
          <a:sy n="114" d="100"/>
        </p:scale>
        <p:origin x="47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F45211-D6D7-4480-97FB-287A739A766C}" type="datetimeFigureOut">
              <a:rPr lang="ru-RU" smtClean="0"/>
              <a:t>03.02.2023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9097BC-65E7-4EAA-BFF2-0F8C45AD40F0}" type="slidenum">
              <a:rPr lang="ru-RU" smtClean="0"/>
              <a:t>‹#›</a:t>
            </a:fld>
            <a:endParaRPr lang="ru-RU"/>
          </a:p>
        </p:txBody>
      </p:sp>
    </p:spTree>
    <p:extLst>
      <p:ext uri="{BB962C8B-B14F-4D97-AF65-F5344CB8AC3E}">
        <p14:creationId xmlns:p14="http://schemas.microsoft.com/office/powerpoint/2010/main" val="610418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ru-RU"/>
              <a:t>Образец заголовка</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97D87FC-CBF1-4B21-9CD3-FCE7C47A4CCB}" type="datetime1">
              <a:rPr lang="ru-RU" smtClean="0"/>
              <a:t>03.02.2023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D6A5EE95-EF0E-458A-AF96-B4EE627C9645}" type="slidenum">
              <a:rPr lang="ru-RU" smtClean="0"/>
              <a:t>‹#›</a:t>
            </a:fld>
            <a:endParaRPr lang="ru-RU"/>
          </a:p>
        </p:txBody>
      </p:sp>
    </p:spTree>
    <p:extLst>
      <p:ext uri="{BB962C8B-B14F-4D97-AF65-F5344CB8AC3E}">
        <p14:creationId xmlns:p14="http://schemas.microsoft.com/office/powerpoint/2010/main" val="580241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AC4CB41D-0CAB-4155-A982-CCA5D7D43192}" type="datetime1">
              <a:rPr lang="ru-RU" smtClean="0"/>
              <a:t>03.02.2023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6A5EE95-EF0E-458A-AF96-B4EE627C9645}" type="slidenum">
              <a:rPr lang="ru-RU" smtClean="0"/>
              <a:t>‹#›</a:t>
            </a:fld>
            <a:endParaRPr lang="ru-RU"/>
          </a:p>
        </p:txBody>
      </p:sp>
    </p:spTree>
    <p:extLst>
      <p:ext uri="{BB962C8B-B14F-4D97-AF65-F5344CB8AC3E}">
        <p14:creationId xmlns:p14="http://schemas.microsoft.com/office/powerpoint/2010/main" val="4192865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233BD76-8900-4EAE-9B45-D232190466FC}" type="datetime1">
              <a:rPr lang="ru-RU" smtClean="0"/>
              <a:t>03.02.2023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6A5EE95-EF0E-458A-AF96-B4EE627C9645}" type="slidenum">
              <a:rPr lang="ru-RU" smtClean="0"/>
              <a:t>‹#›</a:t>
            </a:fld>
            <a:endParaRPr lang="ru-RU"/>
          </a:p>
        </p:txBody>
      </p:sp>
    </p:spTree>
    <p:extLst>
      <p:ext uri="{BB962C8B-B14F-4D97-AF65-F5344CB8AC3E}">
        <p14:creationId xmlns:p14="http://schemas.microsoft.com/office/powerpoint/2010/main" val="2547693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DFA881D-1270-44C2-B180-97560E787A48}" type="datetime1">
              <a:rPr lang="ru-RU" smtClean="0"/>
              <a:t>03.02.2023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6A5EE95-EF0E-458A-AF96-B4EE627C9645}" type="slidenum">
              <a:rPr lang="ru-RU" smtClean="0"/>
              <a:t>‹#›</a:t>
            </a:fld>
            <a:endParaRPr lang="ru-RU"/>
          </a:p>
        </p:txBody>
      </p:sp>
    </p:spTree>
    <p:extLst>
      <p:ext uri="{BB962C8B-B14F-4D97-AF65-F5344CB8AC3E}">
        <p14:creationId xmlns:p14="http://schemas.microsoft.com/office/powerpoint/2010/main" val="2286784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ru-RU"/>
              <a:t>Образец заголовка</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a:xfrm>
            <a:off x="8593667" y="6272784"/>
            <a:ext cx="2644309" cy="365125"/>
          </a:xfrm>
        </p:spPr>
        <p:txBody>
          <a:bodyPr/>
          <a:lstStyle/>
          <a:p>
            <a:fld id="{7A3C90C3-78DA-49BE-A6ED-634E82DEDDC3}" type="datetime1">
              <a:rPr lang="ru-RU" smtClean="0"/>
              <a:t>03.02.2023</a:t>
            </a:fld>
            <a:endParaRPr lang="ru-RU"/>
          </a:p>
        </p:txBody>
      </p:sp>
      <p:sp>
        <p:nvSpPr>
          <p:cNvPr id="5" name="Footer Placeholder 4"/>
          <p:cNvSpPr>
            <a:spLocks noGrp="1"/>
          </p:cNvSpPr>
          <p:nvPr>
            <p:ph type="ftr" sz="quarter" idx="11"/>
          </p:nvPr>
        </p:nvSpPr>
        <p:spPr>
          <a:xfrm>
            <a:off x="2182708" y="6272784"/>
            <a:ext cx="6327648" cy="365125"/>
          </a:xfrm>
        </p:spPr>
        <p:txBody>
          <a:bodyPr/>
          <a:lstStyle/>
          <a:p>
            <a:endParaRPr lang="ru-RU"/>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D6A5EE95-EF0E-458A-AF96-B4EE627C9645}" type="slidenum">
              <a:rPr lang="ru-RU" smtClean="0"/>
              <a:t>‹#›</a:t>
            </a:fld>
            <a:endParaRPr lang="ru-RU"/>
          </a:p>
        </p:txBody>
      </p:sp>
    </p:spTree>
    <p:extLst>
      <p:ext uri="{BB962C8B-B14F-4D97-AF65-F5344CB8AC3E}">
        <p14:creationId xmlns:p14="http://schemas.microsoft.com/office/powerpoint/2010/main" val="3123585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4D5A4C55-160B-43F4-890F-87979CD69390}" type="datetime1">
              <a:rPr lang="ru-RU" smtClean="0"/>
              <a:t>03.02.2023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6A5EE95-EF0E-458A-AF96-B4EE627C9645}" type="slidenum">
              <a:rPr lang="ru-RU" smtClean="0"/>
              <a:t>‹#›</a:t>
            </a:fld>
            <a:endParaRPr lang="ru-RU"/>
          </a:p>
        </p:txBody>
      </p:sp>
    </p:spTree>
    <p:extLst>
      <p:ext uri="{BB962C8B-B14F-4D97-AF65-F5344CB8AC3E}">
        <p14:creationId xmlns:p14="http://schemas.microsoft.com/office/powerpoint/2010/main" val="1338469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624FC9DD-8263-445F-B7CF-1C06CE928C47}" type="datetime1">
              <a:rPr lang="ru-RU" smtClean="0"/>
              <a:t>03.02.2023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D6A5EE95-EF0E-458A-AF96-B4EE627C9645}" type="slidenum">
              <a:rPr lang="ru-RU" smtClean="0"/>
              <a:t>‹#›</a:t>
            </a:fld>
            <a:endParaRPr lang="ru-RU"/>
          </a:p>
        </p:txBody>
      </p:sp>
    </p:spTree>
    <p:extLst>
      <p:ext uri="{BB962C8B-B14F-4D97-AF65-F5344CB8AC3E}">
        <p14:creationId xmlns:p14="http://schemas.microsoft.com/office/powerpoint/2010/main" val="4087755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C12F7DAA-25D1-4B9B-9779-9D9D13FA314A}" type="datetime1">
              <a:rPr lang="ru-RU" smtClean="0"/>
              <a:t>03.02.2023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D6A5EE95-EF0E-458A-AF96-B4EE627C9645}" type="slidenum">
              <a:rPr lang="ru-RU" smtClean="0"/>
              <a:t>‹#›</a:t>
            </a:fld>
            <a:endParaRPr lang="ru-RU"/>
          </a:p>
        </p:txBody>
      </p:sp>
    </p:spTree>
    <p:extLst>
      <p:ext uri="{BB962C8B-B14F-4D97-AF65-F5344CB8AC3E}">
        <p14:creationId xmlns:p14="http://schemas.microsoft.com/office/powerpoint/2010/main" val="852535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C5FC87-91CB-460C-800F-E68584E4E423}" type="datetime1">
              <a:rPr lang="ru-RU" smtClean="0"/>
              <a:t>03.02.2023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D6A5EE95-EF0E-458A-AF96-B4EE627C9645}" type="slidenum">
              <a:rPr lang="ru-RU" smtClean="0"/>
              <a:t>‹#›</a:t>
            </a:fld>
            <a:endParaRPr lang="ru-RU"/>
          </a:p>
        </p:txBody>
      </p:sp>
    </p:spTree>
    <p:extLst>
      <p:ext uri="{BB962C8B-B14F-4D97-AF65-F5344CB8AC3E}">
        <p14:creationId xmlns:p14="http://schemas.microsoft.com/office/powerpoint/2010/main" val="2818086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ru-RU"/>
              <a:t>Образец заголовка</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75AF07B2-F575-458A-8D31-44467512B8B7}" type="datetime1">
              <a:rPr lang="ru-RU" smtClean="0"/>
              <a:t>03.02.2023</a:t>
            </a:fld>
            <a:endParaRPr lang="ru-RU"/>
          </a:p>
        </p:txBody>
      </p:sp>
      <p:sp>
        <p:nvSpPr>
          <p:cNvPr id="6" name="Footer Placeholder 5"/>
          <p:cNvSpPr>
            <a:spLocks noGrp="1"/>
          </p:cNvSpPr>
          <p:nvPr>
            <p:ph type="ftr" sz="quarter" idx="11"/>
          </p:nvPr>
        </p:nvSpPr>
        <p:spPr/>
        <p:txBody>
          <a:bodyPr/>
          <a:lstStyle/>
          <a:p>
            <a:endParaRPr lang="ru-RU"/>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D6A5EE95-EF0E-458A-AF96-B4EE627C9645}" type="slidenum">
              <a:rPr lang="ru-RU" smtClean="0"/>
              <a:t>‹#›</a:t>
            </a:fld>
            <a:endParaRPr lang="ru-RU"/>
          </a:p>
        </p:txBody>
      </p:sp>
    </p:spTree>
    <p:extLst>
      <p:ext uri="{BB962C8B-B14F-4D97-AF65-F5344CB8AC3E}">
        <p14:creationId xmlns:p14="http://schemas.microsoft.com/office/powerpoint/2010/main" val="3743796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ru-RU"/>
              <a:t>Образец заголовка</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FF0D7629-3AE5-4F4B-97BE-68FA3C511C8D}" type="datetime1">
              <a:rPr lang="ru-RU" smtClean="0"/>
              <a:t>03.02.2023</a:t>
            </a:fld>
            <a:endParaRPr lang="ru-RU"/>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D6A5EE95-EF0E-458A-AF96-B4EE627C9645}" type="slidenum">
              <a:rPr lang="ru-RU" smtClean="0"/>
              <a:t>‹#›</a:t>
            </a:fld>
            <a:endParaRPr lang="ru-RU"/>
          </a:p>
        </p:txBody>
      </p:sp>
    </p:spTree>
    <p:extLst>
      <p:ext uri="{BB962C8B-B14F-4D97-AF65-F5344CB8AC3E}">
        <p14:creationId xmlns:p14="http://schemas.microsoft.com/office/powerpoint/2010/main" val="3139764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447FADFE-8AB4-4681-B7EB-CACD424C0923}" type="datetime1">
              <a:rPr lang="ru-RU" smtClean="0"/>
              <a:t>03.02.2023</a:t>
            </a:fld>
            <a:endParaRPr lang="ru-RU"/>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ru-RU"/>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D6A5EE95-EF0E-458A-AF96-B4EE627C9645}" type="slidenum">
              <a:rPr lang="ru-RU" smtClean="0"/>
              <a:t>‹#›</a:t>
            </a:fld>
            <a:endParaRPr lang="ru-RU"/>
          </a:p>
        </p:txBody>
      </p:sp>
    </p:spTree>
    <p:extLst>
      <p:ext uri="{BB962C8B-B14F-4D97-AF65-F5344CB8AC3E}">
        <p14:creationId xmlns:p14="http://schemas.microsoft.com/office/powerpoint/2010/main" val="34832284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github.com/opencv/opencv" TargetMode="External"/><Relationship Id="rId2" Type="http://schemas.openxmlformats.org/officeDocument/2006/relationships/hyperlink" Target="https://opencv.org/" TargetMode="Externa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hyperlink" Target="https://docs.opencv.org/4.x/d9/df8/tutorial_root.htm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https://github.com/opencv/opencv/tree/master/data/haarcascades" TargetMode="Externa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4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3F093EF-0A07-4B99-AE7C-63E5ADD708EF}"/>
              </a:ext>
            </a:extLst>
          </p:cNvPr>
          <p:cNvSpPr>
            <a:spLocks noGrp="1"/>
          </p:cNvSpPr>
          <p:nvPr>
            <p:ph type="ctrTitle"/>
          </p:nvPr>
        </p:nvSpPr>
        <p:spPr/>
        <p:txBody>
          <a:bodyPr/>
          <a:lstStyle/>
          <a:p>
            <a:r>
              <a:rPr lang="ru-RU" sz="4800" dirty="0"/>
              <a:t>Библиотеки языка </a:t>
            </a:r>
            <a:r>
              <a:rPr lang="ru-RU" sz="4800" b="1" dirty="0" err="1"/>
              <a:t>Python</a:t>
            </a:r>
            <a:r>
              <a:rPr lang="ru-RU" sz="4800" b="1" dirty="0"/>
              <a:t> </a:t>
            </a:r>
            <a:r>
              <a:rPr lang="ru-RU" sz="4800" dirty="0"/>
              <a:t>для компьютерных вычислений и моделирования</a:t>
            </a:r>
          </a:p>
        </p:txBody>
      </p:sp>
      <p:sp>
        <p:nvSpPr>
          <p:cNvPr id="3" name="Подзаголовок 2">
            <a:extLst>
              <a:ext uri="{FF2B5EF4-FFF2-40B4-BE49-F238E27FC236}">
                <a16:creationId xmlns:a16="http://schemas.microsoft.com/office/drawing/2014/main" id="{1D1BB3FC-6447-4782-9D74-A2326C5A47A3}"/>
              </a:ext>
            </a:extLst>
          </p:cNvPr>
          <p:cNvSpPr>
            <a:spLocks noGrp="1"/>
          </p:cNvSpPr>
          <p:nvPr>
            <p:ph type="subTitle" idx="1"/>
          </p:nvPr>
        </p:nvSpPr>
        <p:spPr/>
        <p:txBody>
          <a:bodyPr/>
          <a:lstStyle/>
          <a:p>
            <a:r>
              <a:rPr lang="ru-RU" dirty="0"/>
              <a:t>Библиотека </a:t>
            </a:r>
            <a:r>
              <a:rPr lang="en-US" dirty="0"/>
              <a:t>OpenCV</a:t>
            </a:r>
            <a:r>
              <a:rPr lang="ru-RU" dirty="0"/>
              <a:t> в</a:t>
            </a:r>
            <a:r>
              <a:rPr lang="en-US" dirty="0"/>
              <a:t> Python</a:t>
            </a:r>
            <a:endParaRPr lang="ru-RU" dirty="0"/>
          </a:p>
        </p:txBody>
      </p:sp>
      <p:sp>
        <p:nvSpPr>
          <p:cNvPr id="5" name="TextBox 4">
            <a:extLst>
              <a:ext uri="{FF2B5EF4-FFF2-40B4-BE49-F238E27FC236}">
                <a16:creationId xmlns:a16="http://schemas.microsoft.com/office/drawing/2014/main" id="{CB957444-3318-9710-EEA2-72E0F7981B39}"/>
              </a:ext>
            </a:extLst>
          </p:cNvPr>
          <p:cNvSpPr txBox="1"/>
          <p:nvPr/>
        </p:nvSpPr>
        <p:spPr>
          <a:xfrm>
            <a:off x="5095783" y="5458968"/>
            <a:ext cx="6185516" cy="1200329"/>
          </a:xfrm>
          <a:prstGeom prst="rect">
            <a:avLst/>
          </a:prstGeom>
          <a:noFill/>
        </p:spPr>
        <p:txBody>
          <a:bodyPr wrap="square">
            <a:spAutoFit/>
          </a:bodyPr>
          <a:lstStyle/>
          <a:p>
            <a:r>
              <a:rPr lang="ru-RU" b="1" dirty="0">
                <a:solidFill>
                  <a:srgbClr val="000000"/>
                </a:solidFill>
                <a:latin typeface="Times New Roman" panose="02020603050405020304" pitchFamily="18" charset="0"/>
                <a:ea typeface="Times New Roman" panose="02020603050405020304" pitchFamily="18" charset="0"/>
              </a:rPr>
              <a:t>Лобанов Алексей Владимирович</a:t>
            </a:r>
          </a:p>
          <a:p>
            <a:r>
              <a:rPr lang="ru-RU" dirty="0">
                <a:solidFill>
                  <a:srgbClr val="000000"/>
                </a:solidFill>
                <a:latin typeface="Times New Roman" panose="02020603050405020304" pitchFamily="18" charset="0"/>
                <a:ea typeface="Times New Roman" panose="02020603050405020304" pitchFamily="18" charset="0"/>
              </a:rPr>
              <a:t>Главный специалист отдела разработки и внедрения АИС, </a:t>
            </a:r>
            <a:r>
              <a:rPr lang="ru-RU" dirty="0"/>
              <a:t>Ассистент кафедры информационных компьютерных технологий </a:t>
            </a:r>
            <a:r>
              <a:rPr lang="ru-RU" dirty="0">
                <a:solidFill>
                  <a:srgbClr val="000000"/>
                </a:solidFill>
                <a:latin typeface="Times New Roman" panose="02020603050405020304" pitchFamily="18" charset="0"/>
                <a:ea typeface="Times New Roman" panose="02020603050405020304" pitchFamily="18" charset="0"/>
              </a:rPr>
              <a:t>РХТУ им. Д.И. Менделеева</a:t>
            </a:r>
          </a:p>
        </p:txBody>
      </p:sp>
      <p:sp>
        <p:nvSpPr>
          <p:cNvPr id="4" name="Прямоугольник 3">
            <a:extLst>
              <a:ext uri="{FF2B5EF4-FFF2-40B4-BE49-F238E27FC236}">
                <a16:creationId xmlns:a16="http://schemas.microsoft.com/office/drawing/2014/main" id="{6682530E-3DA5-26CF-0821-D54C6527D350}"/>
              </a:ext>
            </a:extLst>
          </p:cNvPr>
          <p:cNvSpPr/>
          <p:nvPr/>
        </p:nvSpPr>
        <p:spPr>
          <a:xfrm>
            <a:off x="9785501" y="4296763"/>
            <a:ext cx="804911" cy="646331"/>
          </a:xfrm>
          <a:prstGeom prst="rect">
            <a:avLst/>
          </a:prstGeom>
          <a:noFill/>
        </p:spPr>
        <p:txBody>
          <a:bodyPr wrap="square" lIns="91440" tIns="45720" rIns="91440" bIns="45720">
            <a:spAutoFit/>
          </a:bodyPr>
          <a:lstStyle/>
          <a:p>
            <a:pPr algn="ct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VI</a:t>
            </a:r>
            <a:endParaRPr lang="ru-RU"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159520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3DDDC0B-2BC5-412D-979B-AD0943068971}"/>
              </a:ext>
            </a:extLst>
          </p:cNvPr>
          <p:cNvSpPr>
            <a:spLocks noGrp="1"/>
          </p:cNvSpPr>
          <p:nvPr>
            <p:ph type="title"/>
          </p:nvPr>
        </p:nvSpPr>
        <p:spPr>
          <a:xfrm>
            <a:off x="1066800" y="216185"/>
            <a:ext cx="10058400" cy="1609344"/>
          </a:xfrm>
        </p:spPr>
        <p:txBody>
          <a:bodyPr>
            <a:normAutofit/>
          </a:bodyPr>
          <a:lstStyle/>
          <a:p>
            <a:r>
              <a:rPr lang="ru-RU" dirty="0"/>
              <a:t>Сохранение изображения в файл на локальный диск</a:t>
            </a:r>
            <a:endParaRPr lang="en-US" dirty="0"/>
          </a:p>
        </p:txBody>
      </p:sp>
      <p:sp>
        <p:nvSpPr>
          <p:cNvPr id="25" name="Номер слайда 24">
            <a:extLst>
              <a:ext uri="{FF2B5EF4-FFF2-40B4-BE49-F238E27FC236}">
                <a16:creationId xmlns:a16="http://schemas.microsoft.com/office/drawing/2014/main" id="{8CB45CDE-B5E9-F5F6-F3AE-EC8CA5D0DB5E}"/>
              </a:ext>
            </a:extLst>
          </p:cNvPr>
          <p:cNvSpPr>
            <a:spLocks noGrp="1"/>
          </p:cNvSpPr>
          <p:nvPr>
            <p:ph type="sldNum" sz="quarter" idx="12"/>
          </p:nvPr>
        </p:nvSpPr>
        <p:spPr/>
        <p:txBody>
          <a:bodyPr/>
          <a:lstStyle/>
          <a:p>
            <a:fld id="{D6A5EE95-EF0E-458A-AF96-B4EE627C9645}" type="slidenum">
              <a:rPr lang="ru-RU" smtClean="0"/>
              <a:t>10</a:t>
            </a:fld>
            <a:endParaRPr lang="ru-RU"/>
          </a:p>
        </p:txBody>
      </p:sp>
      <p:pic>
        <p:nvPicPr>
          <p:cNvPr id="9" name="Рисунок 8">
            <a:extLst>
              <a:ext uri="{FF2B5EF4-FFF2-40B4-BE49-F238E27FC236}">
                <a16:creationId xmlns:a16="http://schemas.microsoft.com/office/drawing/2014/main" id="{6ED8508E-2E6C-44F2-BDE8-D32D0F21B5B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984884" y="1802110"/>
            <a:ext cx="1698272" cy="1110953"/>
          </a:xfrm>
          <a:prstGeom prst="rect">
            <a:avLst/>
          </a:prstGeom>
          <a:effectLst>
            <a:softEdge rad="127000"/>
          </a:effectLst>
        </p:spPr>
      </p:pic>
      <p:pic>
        <p:nvPicPr>
          <p:cNvPr id="4" name="Рисунок 3"/>
          <p:cNvPicPr>
            <a:picLocks noChangeAspect="1"/>
          </p:cNvPicPr>
          <p:nvPr/>
        </p:nvPicPr>
        <p:blipFill>
          <a:blip r:embed="rId3"/>
          <a:stretch>
            <a:fillRect/>
          </a:stretch>
        </p:blipFill>
        <p:spPr>
          <a:xfrm>
            <a:off x="1811222" y="3101946"/>
            <a:ext cx="3781425" cy="2200275"/>
          </a:xfrm>
          <a:prstGeom prst="rect">
            <a:avLst/>
          </a:prstGeom>
        </p:spPr>
      </p:pic>
      <p:sp>
        <p:nvSpPr>
          <p:cNvPr id="5" name="Прямоугольник 4"/>
          <p:cNvSpPr/>
          <p:nvPr/>
        </p:nvSpPr>
        <p:spPr>
          <a:xfrm>
            <a:off x="6907875" y="2900046"/>
            <a:ext cx="4946073" cy="923330"/>
          </a:xfrm>
          <a:prstGeom prst="rect">
            <a:avLst/>
          </a:prstGeom>
        </p:spPr>
        <p:txBody>
          <a:bodyPr wrap="square">
            <a:spAutoFit/>
          </a:bodyPr>
          <a:lstStyle/>
          <a:p>
            <a:r>
              <a:rPr lang="ru-RU" dirty="0"/>
              <a:t>В результате выполнения кода в папке с файлами программы и исходного изображения появится новый файл flip.png </a:t>
            </a:r>
          </a:p>
        </p:txBody>
      </p:sp>
      <p:pic>
        <p:nvPicPr>
          <p:cNvPr id="7" name="Рисунок 6"/>
          <p:cNvPicPr>
            <a:picLocks noChangeAspect="1"/>
          </p:cNvPicPr>
          <p:nvPr/>
        </p:nvPicPr>
        <p:blipFill>
          <a:blip r:embed="rId4"/>
          <a:stretch>
            <a:fillRect/>
          </a:stretch>
        </p:blipFill>
        <p:spPr>
          <a:xfrm>
            <a:off x="7523325" y="3823376"/>
            <a:ext cx="3274908" cy="2009996"/>
          </a:xfrm>
          <a:prstGeom prst="rect">
            <a:avLst/>
          </a:prstGeom>
        </p:spPr>
      </p:pic>
    </p:spTree>
    <p:extLst>
      <p:ext uri="{BB962C8B-B14F-4D97-AF65-F5344CB8AC3E}">
        <p14:creationId xmlns:p14="http://schemas.microsoft.com/office/powerpoint/2010/main" val="3359511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Номер слайда 24">
            <a:extLst>
              <a:ext uri="{FF2B5EF4-FFF2-40B4-BE49-F238E27FC236}">
                <a16:creationId xmlns:a16="http://schemas.microsoft.com/office/drawing/2014/main" id="{8CB45CDE-B5E9-F5F6-F3AE-EC8CA5D0DB5E}"/>
              </a:ext>
            </a:extLst>
          </p:cNvPr>
          <p:cNvSpPr>
            <a:spLocks noGrp="1"/>
          </p:cNvSpPr>
          <p:nvPr>
            <p:ph type="sldNum" sz="quarter" idx="12"/>
          </p:nvPr>
        </p:nvSpPr>
        <p:spPr/>
        <p:txBody>
          <a:bodyPr/>
          <a:lstStyle/>
          <a:p>
            <a:fld id="{D6A5EE95-EF0E-458A-AF96-B4EE627C9645}" type="slidenum">
              <a:rPr lang="ru-RU" smtClean="0"/>
              <a:t>11</a:t>
            </a:fld>
            <a:endParaRPr lang="ru-RU"/>
          </a:p>
        </p:txBody>
      </p:sp>
      <p:sp>
        <p:nvSpPr>
          <p:cNvPr id="11" name="Заголовок 1">
            <a:extLst>
              <a:ext uri="{FF2B5EF4-FFF2-40B4-BE49-F238E27FC236}">
                <a16:creationId xmlns:a16="http://schemas.microsoft.com/office/drawing/2014/main" id="{13DDDC0B-2BC5-412D-979B-AD0943068971}"/>
              </a:ext>
            </a:extLst>
          </p:cNvPr>
          <p:cNvSpPr>
            <a:spLocks noGrp="1"/>
          </p:cNvSpPr>
          <p:nvPr>
            <p:ph type="title"/>
          </p:nvPr>
        </p:nvSpPr>
        <p:spPr>
          <a:xfrm>
            <a:off x="1066800" y="216185"/>
            <a:ext cx="10058400" cy="1609344"/>
          </a:xfrm>
        </p:spPr>
        <p:txBody>
          <a:bodyPr>
            <a:normAutofit/>
          </a:bodyPr>
          <a:lstStyle/>
          <a:p>
            <a:r>
              <a:rPr lang="ru-RU" dirty="0"/>
              <a:t>Поиск объекта по цвету</a:t>
            </a:r>
            <a:endParaRPr lang="en-US" dirty="0"/>
          </a:p>
        </p:txBody>
      </p:sp>
      <p:pic>
        <p:nvPicPr>
          <p:cNvPr id="6" name="Рисунок 5"/>
          <p:cNvPicPr>
            <a:picLocks noChangeAspect="1"/>
          </p:cNvPicPr>
          <p:nvPr/>
        </p:nvPicPr>
        <p:blipFill>
          <a:blip r:embed="rId2"/>
          <a:stretch>
            <a:fillRect/>
          </a:stretch>
        </p:blipFill>
        <p:spPr>
          <a:xfrm>
            <a:off x="7162800" y="1559596"/>
            <a:ext cx="4324350" cy="2924175"/>
          </a:xfrm>
          <a:prstGeom prst="rect">
            <a:avLst/>
          </a:prstGeom>
        </p:spPr>
      </p:pic>
      <p:pic>
        <p:nvPicPr>
          <p:cNvPr id="8" name="Рисунок 7"/>
          <p:cNvPicPr>
            <a:picLocks noChangeAspect="1"/>
          </p:cNvPicPr>
          <p:nvPr/>
        </p:nvPicPr>
        <p:blipFill>
          <a:blip r:embed="rId3"/>
          <a:stretch>
            <a:fillRect/>
          </a:stretch>
        </p:blipFill>
        <p:spPr>
          <a:xfrm>
            <a:off x="7087618" y="4451390"/>
            <a:ext cx="4715533" cy="1733792"/>
          </a:xfrm>
          <a:prstGeom prst="rect">
            <a:avLst/>
          </a:prstGeom>
        </p:spPr>
      </p:pic>
      <p:sp>
        <p:nvSpPr>
          <p:cNvPr id="12" name="Прямоугольник 11"/>
          <p:cNvSpPr/>
          <p:nvPr/>
        </p:nvSpPr>
        <p:spPr>
          <a:xfrm>
            <a:off x="845127" y="1559596"/>
            <a:ext cx="6096000" cy="4278094"/>
          </a:xfrm>
          <a:prstGeom prst="rect">
            <a:avLst/>
          </a:prstGeom>
        </p:spPr>
        <p:txBody>
          <a:bodyPr>
            <a:spAutoFit/>
          </a:bodyPr>
          <a:lstStyle/>
          <a:p>
            <a:pPr algn="just"/>
            <a:r>
              <a:rPr lang="ru-RU" sz="1600" dirty="0"/>
              <a:t>Наш объект на изображении представляет собой группу пикселей различных желтых оттенков, поэтому в диапазоне между нижней и верхней границей будут преобладать компоненты зеленого и синего цветов. Однако красная компонента тоже будет присутствовать, так как мячик все-таки не идеально желтого цвета. В программе границы диапазона задаются в переменных </a:t>
            </a:r>
            <a:r>
              <a:rPr lang="ru-RU" sz="1600" b="1" dirty="0" err="1"/>
              <a:t>low_color</a:t>
            </a:r>
            <a:r>
              <a:rPr lang="ru-RU" sz="1600" b="1" dirty="0"/>
              <a:t>, </a:t>
            </a:r>
            <a:r>
              <a:rPr lang="ru-RU" sz="1600" b="1" dirty="0" err="1"/>
              <a:t>high_color</a:t>
            </a:r>
            <a:r>
              <a:rPr lang="ru-RU" sz="1600" dirty="0"/>
              <a:t>. В данном случае используется цветовое пространство </a:t>
            </a:r>
            <a:r>
              <a:rPr lang="ru-RU" sz="1600" b="1" dirty="0"/>
              <a:t>BGR:</a:t>
            </a:r>
            <a:r>
              <a:rPr lang="ru-RU" sz="1600" dirty="0"/>
              <a:t> (Синий (</a:t>
            </a:r>
            <a:r>
              <a:rPr lang="ru-RU" sz="1600" dirty="0" err="1"/>
              <a:t>Blue</a:t>
            </a:r>
            <a:r>
              <a:rPr lang="ru-RU" sz="1600" dirty="0"/>
              <a:t>), Зеленый (</a:t>
            </a:r>
            <a:r>
              <a:rPr lang="ru-RU" sz="1600" dirty="0" err="1"/>
              <a:t>Green</a:t>
            </a:r>
            <a:r>
              <a:rPr lang="ru-RU" sz="1600" dirty="0"/>
              <a:t>), Красный (</a:t>
            </a:r>
            <a:r>
              <a:rPr lang="ru-RU" sz="1600" dirty="0" err="1"/>
              <a:t>Red</a:t>
            </a:r>
            <a:r>
              <a:rPr lang="ru-RU" sz="1600" dirty="0"/>
              <a:t>)) по шкале от 0 до 255. </a:t>
            </a:r>
            <a:endParaRPr lang="en-US" sz="1600" dirty="0"/>
          </a:p>
          <a:p>
            <a:pPr algn="just"/>
            <a:endParaRPr lang="en-US" sz="1600" dirty="0"/>
          </a:p>
          <a:p>
            <a:pPr algn="just"/>
            <a:r>
              <a:rPr lang="ru-RU" sz="1600" dirty="0"/>
              <a:t>Затем с помощью функции </a:t>
            </a:r>
            <a:r>
              <a:rPr lang="ru-RU" sz="1600" b="1" dirty="0"/>
              <a:t>cv2.inRange() </a:t>
            </a:r>
            <a:r>
              <a:rPr lang="ru-RU" sz="1600" dirty="0"/>
              <a:t>на исходное изображение (переменная </a:t>
            </a:r>
            <a:r>
              <a:rPr lang="ru-RU" sz="1600" b="1" dirty="0" err="1"/>
              <a:t>image</a:t>
            </a:r>
            <a:r>
              <a:rPr lang="ru-RU" sz="1600" dirty="0"/>
              <a:t>) накладывается цветовая BGR-маска и отфильтровываются все цвета вне диапазона </a:t>
            </a:r>
            <a:r>
              <a:rPr lang="ru-RU" sz="1600" b="1" dirty="0" err="1"/>
              <a:t>low_color</a:t>
            </a:r>
            <a:r>
              <a:rPr lang="ru-RU" sz="1600" b="1" dirty="0"/>
              <a:t>, </a:t>
            </a:r>
            <a:r>
              <a:rPr lang="ru-RU" sz="1600" b="1" dirty="0" err="1"/>
              <a:t>high_color</a:t>
            </a:r>
            <a:r>
              <a:rPr lang="ru-RU" sz="1600" dirty="0"/>
              <a:t>. Функция </a:t>
            </a:r>
            <a:r>
              <a:rPr lang="ru-RU" sz="1600" b="1" dirty="0"/>
              <a:t>cv2.inRange() </a:t>
            </a:r>
            <a:r>
              <a:rPr lang="ru-RU" sz="1600" dirty="0"/>
              <a:t>принимает на входе цветное изображение и возвращает на выходе черно-белое изображение, где белыми пикселями </a:t>
            </a:r>
            <a:r>
              <a:rPr lang="ru-RU" sz="1600" dirty="0" err="1"/>
              <a:t>отрисованы</a:t>
            </a:r>
            <a:r>
              <a:rPr lang="ru-RU" sz="1600" dirty="0"/>
              <a:t> области, цвета которых попадали в заданный диапазон.</a:t>
            </a:r>
          </a:p>
        </p:txBody>
      </p:sp>
    </p:spTree>
    <p:extLst>
      <p:ext uri="{BB962C8B-B14F-4D97-AF65-F5344CB8AC3E}">
        <p14:creationId xmlns:p14="http://schemas.microsoft.com/office/powerpoint/2010/main" val="1245256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Номер слайда 24">
            <a:extLst>
              <a:ext uri="{FF2B5EF4-FFF2-40B4-BE49-F238E27FC236}">
                <a16:creationId xmlns:a16="http://schemas.microsoft.com/office/drawing/2014/main" id="{8CB45CDE-B5E9-F5F6-F3AE-EC8CA5D0DB5E}"/>
              </a:ext>
            </a:extLst>
          </p:cNvPr>
          <p:cNvSpPr>
            <a:spLocks noGrp="1"/>
          </p:cNvSpPr>
          <p:nvPr>
            <p:ph type="sldNum" sz="quarter" idx="12"/>
          </p:nvPr>
        </p:nvSpPr>
        <p:spPr/>
        <p:txBody>
          <a:bodyPr/>
          <a:lstStyle/>
          <a:p>
            <a:fld id="{D6A5EE95-EF0E-458A-AF96-B4EE627C9645}" type="slidenum">
              <a:rPr lang="ru-RU" smtClean="0"/>
              <a:t>12</a:t>
            </a:fld>
            <a:endParaRPr lang="ru-RU"/>
          </a:p>
        </p:txBody>
      </p:sp>
      <p:sp>
        <p:nvSpPr>
          <p:cNvPr id="11" name="Заголовок 1">
            <a:extLst>
              <a:ext uri="{FF2B5EF4-FFF2-40B4-BE49-F238E27FC236}">
                <a16:creationId xmlns:a16="http://schemas.microsoft.com/office/drawing/2014/main" id="{13DDDC0B-2BC5-412D-979B-AD0943068971}"/>
              </a:ext>
            </a:extLst>
          </p:cNvPr>
          <p:cNvSpPr>
            <a:spLocks noGrp="1"/>
          </p:cNvSpPr>
          <p:nvPr>
            <p:ph type="title"/>
          </p:nvPr>
        </p:nvSpPr>
        <p:spPr>
          <a:xfrm>
            <a:off x="845127" y="198768"/>
            <a:ext cx="10058400" cy="1609344"/>
          </a:xfrm>
        </p:spPr>
        <p:txBody>
          <a:bodyPr>
            <a:normAutofit/>
          </a:bodyPr>
          <a:lstStyle/>
          <a:p>
            <a:r>
              <a:rPr lang="ru-RU" dirty="0"/>
              <a:t>Поиск объекта в цветовом пространстве HSV</a:t>
            </a:r>
            <a:endParaRPr lang="en-US" dirty="0"/>
          </a:p>
        </p:txBody>
      </p:sp>
      <p:pic>
        <p:nvPicPr>
          <p:cNvPr id="3" name="Рисунок 2"/>
          <p:cNvPicPr>
            <a:picLocks noChangeAspect="1"/>
          </p:cNvPicPr>
          <p:nvPr/>
        </p:nvPicPr>
        <p:blipFill>
          <a:blip r:embed="rId2"/>
          <a:stretch>
            <a:fillRect/>
          </a:stretch>
        </p:blipFill>
        <p:spPr>
          <a:xfrm>
            <a:off x="845127" y="2051821"/>
            <a:ext cx="5353050" cy="3990975"/>
          </a:xfrm>
          <a:prstGeom prst="rect">
            <a:avLst/>
          </a:prstGeom>
        </p:spPr>
      </p:pic>
      <p:pic>
        <p:nvPicPr>
          <p:cNvPr id="4" name="Рисунок 3"/>
          <p:cNvPicPr>
            <a:picLocks noChangeAspect="1"/>
          </p:cNvPicPr>
          <p:nvPr/>
        </p:nvPicPr>
        <p:blipFill>
          <a:blip r:embed="rId3"/>
          <a:stretch>
            <a:fillRect/>
          </a:stretch>
        </p:blipFill>
        <p:spPr>
          <a:xfrm>
            <a:off x="6157640" y="2525582"/>
            <a:ext cx="5876925" cy="2257425"/>
          </a:xfrm>
          <a:prstGeom prst="rect">
            <a:avLst/>
          </a:prstGeom>
        </p:spPr>
      </p:pic>
      <p:sp>
        <p:nvSpPr>
          <p:cNvPr id="5" name="Прямоугольник 4"/>
          <p:cNvSpPr/>
          <p:nvPr/>
        </p:nvSpPr>
        <p:spPr>
          <a:xfrm>
            <a:off x="6000207" y="5026716"/>
            <a:ext cx="6191793" cy="369332"/>
          </a:xfrm>
          <a:prstGeom prst="rect">
            <a:avLst/>
          </a:prstGeom>
        </p:spPr>
        <p:txBody>
          <a:bodyPr wrap="square">
            <a:spAutoFit/>
          </a:bodyPr>
          <a:lstStyle/>
          <a:p>
            <a:r>
              <a:rPr lang="ru-RU" dirty="0"/>
              <a:t>Результат поиска с использованием цветовой HSV-маски</a:t>
            </a:r>
          </a:p>
        </p:txBody>
      </p:sp>
    </p:spTree>
    <p:extLst>
      <p:ext uri="{BB962C8B-B14F-4D97-AF65-F5344CB8AC3E}">
        <p14:creationId xmlns:p14="http://schemas.microsoft.com/office/powerpoint/2010/main" val="3400116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Номер слайда 24">
            <a:extLst>
              <a:ext uri="{FF2B5EF4-FFF2-40B4-BE49-F238E27FC236}">
                <a16:creationId xmlns:a16="http://schemas.microsoft.com/office/drawing/2014/main" id="{8CB45CDE-B5E9-F5F6-F3AE-EC8CA5D0DB5E}"/>
              </a:ext>
            </a:extLst>
          </p:cNvPr>
          <p:cNvSpPr>
            <a:spLocks noGrp="1"/>
          </p:cNvSpPr>
          <p:nvPr>
            <p:ph type="sldNum" sz="quarter" idx="12"/>
          </p:nvPr>
        </p:nvSpPr>
        <p:spPr/>
        <p:txBody>
          <a:bodyPr/>
          <a:lstStyle/>
          <a:p>
            <a:fld id="{D6A5EE95-EF0E-458A-AF96-B4EE627C9645}" type="slidenum">
              <a:rPr lang="ru-RU" smtClean="0"/>
              <a:t>13</a:t>
            </a:fld>
            <a:endParaRPr lang="ru-RU"/>
          </a:p>
        </p:txBody>
      </p:sp>
      <p:sp>
        <p:nvSpPr>
          <p:cNvPr id="11" name="Заголовок 1">
            <a:extLst>
              <a:ext uri="{FF2B5EF4-FFF2-40B4-BE49-F238E27FC236}">
                <a16:creationId xmlns:a16="http://schemas.microsoft.com/office/drawing/2014/main" id="{13DDDC0B-2BC5-412D-979B-AD0943068971}"/>
              </a:ext>
            </a:extLst>
          </p:cNvPr>
          <p:cNvSpPr>
            <a:spLocks noGrp="1"/>
          </p:cNvSpPr>
          <p:nvPr>
            <p:ph type="title"/>
          </p:nvPr>
        </p:nvSpPr>
        <p:spPr>
          <a:xfrm>
            <a:off x="845127" y="198768"/>
            <a:ext cx="10058400" cy="1609344"/>
          </a:xfrm>
        </p:spPr>
        <p:txBody>
          <a:bodyPr>
            <a:normAutofit/>
          </a:bodyPr>
          <a:lstStyle/>
          <a:p>
            <a:r>
              <a:rPr lang="ru-RU" dirty="0"/>
              <a:t>Определение координат найденного объекта</a:t>
            </a:r>
            <a:endParaRPr lang="en-US" dirty="0"/>
          </a:p>
        </p:txBody>
      </p:sp>
      <p:pic>
        <p:nvPicPr>
          <p:cNvPr id="2" name="Рисунок 1"/>
          <p:cNvPicPr>
            <a:picLocks noChangeAspect="1"/>
          </p:cNvPicPr>
          <p:nvPr/>
        </p:nvPicPr>
        <p:blipFill>
          <a:blip r:embed="rId2"/>
          <a:stretch>
            <a:fillRect/>
          </a:stretch>
        </p:blipFill>
        <p:spPr>
          <a:xfrm>
            <a:off x="923506" y="1753906"/>
            <a:ext cx="4867696" cy="4884003"/>
          </a:xfrm>
          <a:prstGeom prst="rect">
            <a:avLst/>
          </a:prstGeom>
        </p:spPr>
      </p:pic>
      <p:pic>
        <p:nvPicPr>
          <p:cNvPr id="7" name="Рисунок 6"/>
          <p:cNvPicPr>
            <a:picLocks noChangeAspect="1"/>
          </p:cNvPicPr>
          <p:nvPr/>
        </p:nvPicPr>
        <p:blipFill>
          <a:blip r:embed="rId3"/>
          <a:stretch>
            <a:fillRect/>
          </a:stretch>
        </p:blipFill>
        <p:spPr>
          <a:xfrm>
            <a:off x="6231255" y="1940823"/>
            <a:ext cx="5819775" cy="1866900"/>
          </a:xfrm>
          <a:prstGeom prst="rect">
            <a:avLst/>
          </a:prstGeom>
        </p:spPr>
      </p:pic>
      <p:pic>
        <p:nvPicPr>
          <p:cNvPr id="8" name="Рисунок 7"/>
          <p:cNvPicPr>
            <a:picLocks noChangeAspect="1"/>
          </p:cNvPicPr>
          <p:nvPr/>
        </p:nvPicPr>
        <p:blipFill>
          <a:blip r:embed="rId4"/>
          <a:stretch>
            <a:fillRect/>
          </a:stretch>
        </p:blipFill>
        <p:spPr>
          <a:xfrm>
            <a:off x="6231255" y="3940435"/>
            <a:ext cx="3143250" cy="2066925"/>
          </a:xfrm>
          <a:prstGeom prst="rect">
            <a:avLst/>
          </a:prstGeom>
        </p:spPr>
      </p:pic>
    </p:spTree>
    <p:extLst>
      <p:ext uri="{BB962C8B-B14F-4D97-AF65-F5344CB8AC3E}">
        <p14:creationId xmlns:p14="http://schemas.microsoft.com/office/powerpoint/2010/main" val="23403708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Номер слайда 24">
            <a:extLst>
              <a:ext uri="{FF2B5EF4-FFF2-40B4-BE49-F238E27FC236}">
                <a16:creationId xmlns:a16="http://schemas.microsoft.com/office/drawing/2014/main" id="{8CB45CDE-B5E9-F5F6-F3AE-EC8CA5D0DB5E}"/>
              </a:ext>
            </a:extLst>
          </p:cNvPr>
          <p:cNvSpPr>
            <a:spLocks noGrp="1"/>
          </p:cNvSpPr>
          <p:nvPr>
            <p:ph type="sldNum" sz="quarter" idx="12"/>
          </p:nvPr>
        </p:nvSpPr>
        <p:spPr/>
        <p:txBody>
          <a:bodyPr/>
          <a:lstStyle/>
          <a:p>
            <a:fld id="{D6A5EE95-EF0E-458A-AF96-B4EE627C9645}" type="slidenum">
              <a:rPr lang="ru-RU" smtClean="0"/>
              <a:t>14</a:t>
            </a:fld>
            <a:endParaRPr lang="ru-RU"/>
          </a:p>
        </p:txBody>
      </p:sp>
      <p:sp>
        <p:nvSpPr>
          <p:cNvPr id="11" name="Заголовок 1">
            <a:extLst>
              <a:ext uri="{FF2B5EF4-FFF2-40B4-BE49-F238E27FC236}">
                <a16:creationId xmlns:a16="http://schemas.microsoft.com/office/drawing/2014/main" id="{13DDDC0B-2BC5-412D-979B-AD0943068971}"/>
              </a:ext>
            </a:extLst>
          </p:cNvPr>
          <p:cNvSpPr>
            <a:spLocks noGrp="1"/>
          </p:cNvSpPr>
          <p:nvPr>
            <p:ph type="title"/>
          </p:nvPr>
        </p:nvSpPr>
        <p:spPr>
          <a:xfrm>
            <a:off x="845127" y="163934"/>
            <a:ext cx="8037616" cy="1609344"/>
          </a:xfrm>
        </p:spPr>
        <p:txBody>
          <a:bodyPr>
            <a:normAutofit/>
          </a:bodyPr>
          <a:lstStyle/>
          <a:p>
            <a:r>
              <a:rPr lang="ru-RU" dirty="0"/>
              <a:t>Отображение видео в </a:t>
            </a:r>
            <a:r>
              <a:rPr lang="en-US" dirty="0" err="1"/>
              <a:t>OpenCV</a:t>
            </a:r>
            <a:r>
              <a:rPr lang="en-US" dirty="0"/>
              <a:t>-Python</a:t>
            </a:r>
          </a:p>
        </p:txBody>
      </p:sp>
      <p:pic>
        <p:nvPicPr>
          <p:cNvPr id="3" name="Рисунок 2"/>
          <p:cNvPicPr>
            <a:picLocks noChangeAspect="1"/>
          </p:cNvPicPr>
          <p:nvPr/>
        </p:nvPicPr>
        <p:blipFill>
          <a:blip r:embed="rId2"/>
          <a:stretch>
            <a:fillRect/>
          </a:stretch>
        </p:blipFill>
        <p:spPr>
          <a:xfrm>
            <a:off x="959426" y="1606592"/>
            <a:ext cx="5610225" cy="1152525"/>
          </a:xfrm>
          <a:prstGeom prst="rect">
            <a:avLst/>
          </a:prstGeom>
        </p:spPr>
      </p:pic>
      <p:pic>
        <p:nvPicPr>
          <p:cNvPr id="4" name="Рисунок 3"/>
          <p:cNvPicPr>
            <a:picLocks noChangeAspect="1"/>
          </p:cNvPicPr>
          <p:nvPr/>
        </p:nvPicPr>
        <p:blipFill>
          <a:blip r:embed="rId3"/>
          <a:stretch>
            <a:fillRect/>
          </a:stretch>
        </p:blipFill>
        <p:spPr>
          <a:xfrm>
            <a:off x="959426" y="2705100"/>
            <a:ext cx="5381625" cy="4152900"/>
          </a:xfrm>
          <a:prstGeom prst="rect">
            <a:avLst/>
          </a:prstGeom>
        </p:spPr>
      </p:pic>
      <p:pic>
        <p:nvPicPr>
          <p:cNvPr id="5" name="Рисунок 4"/>
          <p:cNvPicPr>
            <a:picLocks noChangeAspect="1"/>
          </p:cNvPicPr>
          <p:nvPr/>
        </p:nvPicPr>
        <p:blipFill>
          <a:blip r:embed="rId4"/>
          <a:stretch>
            <a:fillRect/>
          </a:stretch>
        </p:blipFill>
        <p:spPr>
          <a:xfrm>
            <a:off x="6445758" y="1224778"/>
            <a:ext cx="5505450" cy="4391025"/>
          </a:xfrm>
          <a:prstGeom prst="rect">
            <a:avLst/>
          </a:prstGeom>
        </p:spPr>
      </p:pic>
      <p:sp>
        <p:nvSpPr>
          <p:cNvPr id="6" name="Прямоугольник 5"/>
          <p:cNvSpPr/>
          <p:nvPr/>
        </p:nvSpPr>
        <p:spPr>
          <a:xfrm>
            <a:off x="6445758" y="5740984"/>
            <a:ext cx="5110951" cy="369332"/>
          </a:xfrm>
          <a:prstGeom prst="rect">
            <a:avLst/>
          </a:prstGeom>
        </p:spPr>
        <p:txBody>
          <a:bodyPr wrap="none">
            <a:spAutoFit/>
          </a:bodyPr>
          <a:lstStyle/>
          <a:p>
            <a:r>
              <a:rPr lang="ru-RU" dirty="0"/>
              <a:t>Захват видео с </a:t>
            </a:r>
            <a:r>
              <a:rPr lang="ru-RU" dirty="0" err="1"/>
              <a:t>web</a:t>
            </a:r>
            <a:r>
              <a:rPr lang="ru-RU" dirty="0"/>
              <a:t>-камеры с помощью OpenCV</a:t>
            </a:r>
          </a:p>
        </p:txBody>
      </p:sp>
    </p:spTree>
    <p:extLst>
      <p:ext uri="{BB962C8B-B14F-4D97-AF65-F5344CB8AC3E}">
        <p14:creationId xmlns:p14="http://schemas.microsoft.com/office/powerpoint/2010/main" val="2849663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Номер слайда 24">
            <a:extLst>
              <a:ext uri="{FF2B5EF4-FFF2-40B4-BE49-F238E27FC236}">
                <a16:creationId xmlns:a16="http://schemas.microsoft.com/office/drawing/2014/main" id="{8CB45CDE-B5E9-F5F6-F3AE-EC8CA5D0DB5E}"/>
              </a:ext>
            </a:extLst>
          </p:cNvPr>
          <p:cNvSpPr>
            <a:spLocks noGrp="1"/>
          </p:cNvSpPr>
          <p:nvPr>
            <p:ph type="sldNum" sz="quarter" idx="12"/>
          </p:nvPr>
        </p:nvSpPr>
        <p:spPr/>
        <p:txBody>
          <a:bodyPr/>
          <a:lstStyle/>
          <a:p>
            <a:fld id="{D6A5EE95-EF0E-458A-AF96-B4EE627C9645}" type="slidenum">
              <a:rPr lang="ru-RU" smtClean="0"/>
              <a:t>15</a:t>
            </a:fld>
            <a:endParaRPr lang="ru-RU"/>
          </a:p>
        </p:txBody>
      </p:sp>
      <p:sp>
        <p:nvSpPr>
          <p:cNvPr id="11" name="Заголовок 1">
            <a:extLst>
              <a:ext uri="{FF2B5EF4-FFF2-40B4-BE49-F238E27FC236}">
                <a16:creationId xmlns:a16="http://schemas.microsoft.com/office/drawing/2014/main" id="{13DDDC0B-2BC5-412D-979B-AD0943068971}"/>
              </a:ext>
            </a:extLst>
          </p:cNvPr>
          <p:cNvSpPr>
            <a:spLocks noGrp="1"/>
          </p:cNvSpPr>
          <p:nvPr>
            <p:ph type="title"/>
          </p:nvPr>
        </p:nvSpPr>
        <p:spPr>
          <a:xfrm>
            <a:off x="845126" y="163934"/>
            <a:ext cx="10580520" cy="1609344"/>
          </a:xfrm>
        </p:spPr>
        <p:txBody>
          <a:bodyPr>
            <a:normAutofit/>
          </a:bodyPr>
          <a:lstStyle/>
          <a:p>
            <a:r>
              <a:rPr lang="ru-RU" dirty="0"/>
              <a:t>Отображение видеоданных из файла</a:t>
            </a:r>
            <a:endParaRPr lang="en-US" dirty="0"/>
          </a:p>
        </p:txBody>
      </p:sp>
      <p:pic>
        <p:nvPicPr>
          <p:cNvPr id="2" name="Рисунок 1"/>
          <p:cNvPicPr>
            <a:picLocks noChangeAspect="1"/>
          </p:cNvPicPr>
          <p:nvPr/>
        </p:nvPicPr>
        <p:blipFill>
          <a:blip r:embed="rId2"/>
          <a:stretch>
            <a:fillRect/>
          </a:stretch>
        </p:blipFill>
        <p:spPr>
          <a:xfrm>
            <a:off x="931001" y="1611702"/>
            <a:ext cx="5505450" cy="5095875"/>
          </a:xfrm>
          <a:prstGeom prst="rect">
            <a:avLst/>
          </a:prstGeom>
        </p:spPr>
      </p:pic>
      <p:pic>
        <p:nvPicPr>
          <p:cNvPr id="7" name="Рисунок 6"/>
          <p:cNvPicPr>
            <a:picLocks noChangeAspect="1"/>
          </p:cNvPicPr>
          <p:nvPr/>
        </p:nvPicPr>
        <p:blipFill>
          <a:blip r:embed="rId3"/>
          <a:stretch>
            <a:fillRect/>
          </a:stretch>
        </p:blipFill>
        <p:spPr>
          <a:xfrm>
            <a:off x="6316218" y="1611702"/>
            <a:ext cx="5314950" cy="3276600"/>
          </a:xfrm>
          <a:prstGeom prst="rect">
            <a:avLst/>
          </a:prstGeom>
        </p:spPr>
      </p:pic>
      <p:sp>
        <p:nvSpPr>
          <p:cNvPr id="8" name="Прямоугольник 7"/>
          <p:cNvSpPr/>
          <p:nvPr/>
        </p:nvSpPr>
        <p:spPr>
          <a:xfrm>
            <a:off x="6522326" y="4934211"/>
            <a:ext cx="5227048" cy="646331"/>
          </a:xfrm>
          <a:prstGeom prst="rect">
            <a:avLst/>
          </a:prstGeom>
        </p:spPr>
        <p:txBody>
          <a:bodyPr wrap="square">
            <a:spAutoFit/>
          </a:bodyPr>
          <a:lstStyle/>
          <a:p>
            <a:r>
              <a:rPr lang="ru-RU" dirty="0"/>
              <a:t>Воспроизведение файла video.avi с помощью OpenCV (Источник: кадр из ролика </a:t>
            </a:r>
          </a:p>
        </p:txBody>
      </p:sp>
    </p:spTree>
    <p:extLst>
      <p:ext uri="{BB962C8B-B14F-4D97-AF65-F5344CB8AC3E}">
        <p14:creationId xmlns:p14="http://schemas.microsoft.com/office/powerpoint/2010/main" val="2364450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Номер слайда 24">
            <a:extLst>
              <a:ext uri="{FF2B5EF4-FFF2-40B4-BE49-F238E27FC236}">
                <a16:creationId xmlns:a16="http://schemas.microsoft.com/office/drawing/2014/main" id="{8CB45CDE-B5E9-F5F6-F3AE-EC8CA5D0DB5E}"/>
              </a:ext>
            </a:extLst>
          </p:cNvPr>
          <p:cNvSpPr>
            <a:spLocks noGrp="1"/>
          </p:cNvSpPr>
          <p:nvPr>
            <p:ph type="sldNum" sz="quarter" idx="12"/>
          </p:nvPr>
        </p:nvSpPr>
        <p:spPr/>
        <p:txBody>
          <a:bodyPr/>
          <a:lstStyle/>
          <a:p>
            <a:fld id="{D6A5EE95-EF0E-458A-AF96-B4EE627C9645}" type="slidenum">
              <a:rPr lang="ru-RU" smtClean="0"/>
              <a:t>16</a:t>
            </a:fld>
            <a:endParaRPr lang="ru-RU"/>
          </a:p>
        </p:txBody>
      </p:sp>
      <p:sp>
        <p:nvSpPr>
          <p:cNvPr id="11" name="Заголовок 1">
            <a:extLst>
              <a:ext uri="{FF2B5EF4-FFF2-40B4-BE49-F238E27FC236}">
                <a16:creationId xmlns:a16="http://schemas.microsoft.com/office/drawing/2014/main" id="{13DDDC0B-2BC5-412D-979B-AD0943068971}"/>
              </a:ext>
            </a:extLst>
          </p:cNvPr>
          <p:cNvSpPr>
            <a:spLocks noGrp="1"/>
          </p:cNvSpPr>
          <p:nvPr>
            <p:ph type="title"/>
          </p:nvPr>
        </p:nvSpPr>
        <p:spPr>
          <a:xfrm>
            <a:off x="730608" y="0"/>
            <a:ext cx="10580520" cy="1609344"/>
          </a:xfrm>
        </p:spPr>
        <p:txBody>
          <a:bodyPr>
            <a:normAutofit/>
          </a:bodyPr>
          <a:lstStyle/>
          <a:p>
            <a:r>
              <a:rPr lang="ru-RU" sz="4400" dirty="0"/>
              <a:t>Поиск цветных объектов на видео с помощью OpenCV</a:t>
            </a:r>
            <a:endParaRPr lang="en-US" sz="4400" dirty="0"/>
          </a:p>
        </p:txBody>
      </p:sp>
      <p:pic>
        <p:nvPicPr>
          <p:cNvPr id="3" name="Рисунок 2"/>
          <p:cNvPicPr>
            <a:picLocks noChangeAspect="1"/>
          </p:cNvPicPr>
          <p:nvPr/>
        </p:nvPicPr>
        <p:blipFill>
          <a:blip r:embed="rId2"/>
          <a:stretch>
            <a:fillRect/>
          </a:stretch>
        </p:blipFill>
        <p:spPr>
          <a:xfrm>
            <a:off x="878653" y="1349829"/>
            <a:ext cx="4612694" cy="5424896"/>
          </a:xfrm>
          <a:prstGeom prst="rect">
            <a:avLst/>
          </a:prstGeom>
        </p:spPr>
      </p:pic>
      <p:pic>
        <p:nvPicPr>
          <p:cNvPr id="4" name="Рисунок 3"/>
          <p:cNvPicPr>
            <a:picLocks noChangeAspect="1"/>
          </p:cNvPicPr>
          <p:nvPr/>
        </p:nvPicPr>
        <p:blipFill>
          <a:blip r:embed="rId3"/>
          <a:stretch>
            <a:fillRect/>
          </a:stretch>
        </p:blipFill>
        <p:spPr>
          <a:xfrm>
            <a:off x="6562195" y="822352"/>
            <a:ext cx="4688974" cy="3239925"/>
          </a:xfrm>
          <a:prstGeom prst="rect">
            <a:avLst/>
          </a:prstGeom>
        </p:spPr>
      </p:pic>
      <p:pic>
        <p:nvPicPr>
          <p:cNvPr id="5" name="Рисунок 4"/>
          <p:cNvPicPr>
            <a:picLocks noChangeAspect="1"/>
          </p:cNvPicPr>
          <p:nvPr/>
        </p:nvPicPr>
        <p:blipFill>
          <a:blip r:embed="rId4"/>
          <a:stretch>
            <a:fillRect/>
          </a:stretch>
        </p:blipFill>
        <p:spPr>
          <a:xfrm>
            <a:off x="6475415" y="4070106"/>
            <a:ext cx="3487191" cy="2530207"/>
          </a:xfrm>
          <a:prstGeom prst="rect">
            <a:avLst/>
          </a:prstGeom>
        </p:spPr>
      </p:pic>
    </p:spTree>
    <p:extLst>
      <p:ext uri="{BB962C8B-B14F-4D97-AF65-F5344CB8AC3E}">
        <p14:creationId xmlns:p14="http://schemas.microsoft.com/office/powerpoint/2010/main" val="3812521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Номер слайда 24">
            <a:extLst>
              <a:ext uri="{FF2B5EF4-FFF2-40B4-BE49-F238E27FC236}">
                <a16:creationId xmlns:a16="http://schemas.microsoft.com/office/drawing/2014/main" id="{8CB45CDE-B5E9-F5F6-F3AE-EC8CA5D0DB5E}"/>
              </a:ext>
            </a:extLst>
          </p:cNvPr>
          <p:cNvSpPr>
            <a:spLocks noGrp="1"/>
          </p:cNvSpPr>
          <p:nvPr>
            <p:ph type="sldNum" sz="quarter" idx="12"/>
          </p:nvPr>
        </p:nvSpPr>
        <p:spPr/>
        <p:txBody>
          <a:bodyPr/>
          <a:lstStyle/>
          <a:p>
            <a:fld id="{D6A5EE95-EF0E-458A-AF96-B4EE627C9645}" type="slidenum">
              <a:rPr lang="ru-RU" smtClean="0"/>
              <a:t>17</a:t>
            </a:fld>
            <a:endParaRPr lang="ru-RU"/>
          </a:p>
        </p:txBody>
      </p:sp>
      <p:sp>
        <p:nvSpPr>
          <p:cNvPr id="11" name="Заголовок 1">
            <a:extLst>
              <a:ext uri="{FF2B5EF4-FFF2-40B4-BE49-F238E27FC236}">
                <a16:creationId xmlns:a16="http://schemas.microsoft.com/office/drawing/2014/main" id="{13DDDC0B-2BC5-412D-979B-AD0943068971}"/>
              </a:ext>
            </a:extLst>
          </p:cNvPr>
          <p:cNvSpPr>
            <a:spLocks noGrp="1"/>
          </p:cNvSpPr>
          <p:nvPr>
            <p:ph type="title"/>
          </p:nvPr>
        </p:nvSpPr>
        <p:spPr>
          <a:xfrm>
            <a:off x="730608" y="0"/>
            <a:ext cx="10580520" cy="1609344"/>
          </a:xfrm>
        </p:spPr>
        <p:txBody>
          <a:bodyPr>
            <a:normAutofit/>
          </a:bodyPr>
          <a:lstStyle/>
          <a:p>
            <a:r>
              <a:rPr lang="ru-RU" sz="4400" dirty="0"/>
              <a:t>Суммирование цветовых масок</a:t>
            </a:r>
            <a:endParaRPr lang="en-US" sz="4400" dirty="0"/>
          </a:p>
        </p:txBody>
      </p:sp>
      <p:pic>
        <p:nvPicPr>
          <p:cNvPr id="6" name="Рисунок 5"/>
          <p:cNvPicPr>
            <a:picLocks noChangeAspect="1"/>
          </p:cNvPicPr>
          <p:nvPr/>
        </p:nvPicPr>
        <p:blipFill>
          <a:blip r:embed="rId2"/>
          <a:stretch>
            <a:fillRect/>
          </a:stretch>
        </p:blipFill>
        <p:spPr>
          <a:xfrm>
            <a:off x="802278" y="1200558"/>
            <a:ext cx="5333742" cy="4320677"/>
          </a:xfrm>
          <a:prstGeom prst="rect">
            <a:avLst/>
          </a:prstGeom>
        </p:spPr>
      </p:pic>
      <p:pic>
        <p:nvPicPr>
          <p:cNvPr id="7" name="Рисунок 6"/>
          <p:cNvPicPr>
            <a:picLocks noChangeAspect="1"/>
          </p:cNvPicPr>
          <p:nvPr/>
        </p:nvPicPr>
        <p:blipFill>
          <a:blip r:embed="rId3"/>
          <a:stretch>
            <a:fillRect/>
          </a:stretch>
        </p:blipFill>
        <p:spPr>
          <a:xfrm>
            <a:off x="5965810" y="1200558"/>
            <a:ext cx="5100331" cy="4575538"/>
          </a:xfrm>
          <a:prstGeom prst="rect">
            <a:avLst/>
          </a:prstGeom>
        </p:spPr>
      </p:pic>
    </p:spTree>
    <p:extLst>
      <p:ext uri="{BB962C8B-B14F-4D97-AF65-F5344CB8AC3E}">
        <p14:creationId xmlns:p14="http://schemas.microsoft.com/office/powerpoint/2010/main" val="2946413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Номер слайда 24">
            <a:extLst>
              <a:ext uri="{FF2B5EF4-FFF2-40B4-BE49-F238E27FC236}">
                <a16:creationId xmlns:a16="http://schemas.microsoft.com/office/drawing/2014/main" id="{8CB45CDE-B5E9-F5F6-F3AE-EC8CA5D0DB5E}"/>
              </a:ext>
            </a:extLst>
          </p:cNvPr>
          <p:cNvSpPr>
            <a:spLocks noGrp="1"/>
          </p:cNvSpPr>
          <p:nvPr>
            <p:ph type="sldNum" sz="quarter" idx="12"/>
          </p:nvPr>
        </p:nvSpPr>
        <p:spPr/>
        <p:txBody>
          <a:bodyPr/>
          <a:lstStyle/>
          <a:p>
            <a:fld id="{D6A5EE95-EF0E-458A-AF96-B4EE627C9645}" type="slidenum">
              <a:rPr lang="ru-RU" smtClean="0"/>
              <a:t>18</a:t>
            </a:fld>
            <a:endParaRPr lang="ru-RU"/>
          </a:p>
        </p:txBody>
      </p:sp>
      <p:sp>
        <p:nvSpPr>
          <p:cNvPr id="11" name="Заголовок 1">
            <a:extLst>
              <a:ext uri="{FF2B5EF4-FFF2-40B4-BE49-F238E27FC236}">
                <a16:creationId xmlns:a16="http://schemas.microsoft.com/office/drawing/2014/main" id="{13DDDC0B-2BC5-412D-979B-AD0943068971}"/>
              </a:ext>
            </a:extLst>
          </p:cNvPr>
          <p:cNvSpPr>
            <a:spLocks noGrp="1"/>
          </p:cNvSpPr>
          <p:nvPr>
            <p:ph type="title"/>
          </p:nvPr>
        </p:nvSpPr>
        <p:spPr>
          <a:xfrm>
            <a:off x="730608" y="0"/>
            <a:ext cx="10580520" cy="1609344"/>
          </a:xfrm>
        </p:spPr>
        <p:txBody>
          <a:bodyPr>
            <a:normAutofit/>
          </a:bodyPr>
          <a:lstStyle/>
          <a:p>
            <a:r>
              <a:rPr lang="ru-RU" sz="4400" dirty="0"/>
              <a:t>Суммирование цветовых масок</a:t>
            </a:r>
            <a:endParaRPr lang="en-US" sz="4400" dirty="0"/>
          </a:p>
        </p:txBody>
      </p:sp>
      <p:pic>
        <p:nvPicPr>
          <p:cNvPr id="2" name="Рисунок 1"/>
          <p:cNvPicPr>
            <a:picLocks noChangeAspect="1"/>
          </p:cNvPicPr>
          <p:nvPr/>
        </p:nvPicPr>
        <p:blipFill>
          <a:blip r:embed="rId2"/>
          <a:stretch>
            <a:fillRect/>
          </a:stretch>
        </p:blipFill>
        <p:spPr>
          <a:xfrm>
            <a:off x="730608" y="1100709"/>
            <a:ext cx="5981700" cy="5172075"/>
          </a:xfrm>
          <a:prstGeom prst="rect">
            <a:avLst/>
          </a:prstGeom>
        </p:spPr>
      </p:pic>
      <p:pic>
        <p:nvPicPr>
          <p:cNvPr id="3" name="Рисунок 2"/>
          <p:cNvPicPr>
            <a:picLocks noChangeAspect="1"/>
          </p:cNvPicPr>
          <p:nvPr/>
        </p:nvPicPr>
        <p:blipFill>
          <a:blip r:embed="rId3"/>
          <a:stretch>
            <a:fillRect/>
          </a:stretch>
        </p:blipFill>
        <p:spPr>
          <a:xfrm>
            <a:off x="6493383" y="2221992"/>
            <a:ext cx="5457825" cy="2333625"/>
          </a:xfrm>
          <a:prstGeom prst="rect">
            <a:avLst/>
          </a:prstGeom>
        </p:spPr>
      </p:pic>
    </p:spTree>
    <p:extLst>
      <p:ext uri="{BB962C8B-B14F-4D97-AF65-F5344CB8AC3E}">
        <p14:creationId xmlns:p14="http://schemas.microsoft.com/office/powerpoint/2010/main" val="1944851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Номер слайда 24">
            <a:extLst>
              <a:ext uri="{FF2B5EF4-FFF2-40B4-BE49-F238E27FC236}">
                <a16:creationId xmlns:a16="http://schemas.microsoft.com/office/drawing/2014/main" id="{8CB45CDE-B5E9-F5F6-F3AE-EC8CA5D0DB5E}"/>
              </a:ext>
            </a:extLst>
          </p:cNvPr>
          <p:cNvSpPr>
            <a:spLocks noGrp="1"/>
          </p:cNvSpPr>
          <p:nvPr>
            <p:ph type="sldNum" sz="quarter" idx="12"/>
          </p:nvPr>
        </p:nvSpPr>
        <p:spPr/>
        <p:txBody>
          <a:bodyPr/>
          <a:lstStyle/>
          <a:p>
            <a:fld id="{D6A5EE95-EF0E-458A-AF96-B4EE627C9645}" type="slidenum">
              <a:rPr lang="ru-RU" smtClean="0"/>
              <a:t>19</a:t>
            </a:fld>
            <a:endParaRPr lang="ru-RU"/>
          </a:p>
        </p:txBody>
      </p:sp>
      <p:sp>
        <p:nvSpPr>
          <p:cNvPr id="11" name="Заголовок 1">
            <a:extLst>
              <a:ext uri="{FF2B5EF4-FFF2-40B4-BE49-F238E27FC236}">
                <a16:creationId xmlns:a16="http://schemas.microsoft.com/office/drawing/2014/main" id="{13DDDC0B-2BC5-412D-979B-AD0943068971}"/>
              </a:ext>
            </a:extLst>
          </p:cNvPr>
          <p:cNvSpPr>
            <a:spLocks noGrp="1"/>
          </p:cNvSpPr>
          <p:nvPr>
            <p:ph type="title"/>
          </p:nvPr>
        </p:nvSpPr>
        <p:spPr>
          <a:xfrm>
            <a:off x="730608" y="0"/>
            <a:ext cx="10580520" cy="1609344"/>
          </a:xfrm>
        </p:spPr>
        <p:txBody>
          <a:bodyPr>
            <a:normAutofit/>
          </a:bodyPr>
          <a:lstStyle/>
          <a:p>
            <a:r>
              <a:rPr lang="ru-RU" sz="4400" dirty="0"/>
              <a:t>Суммирование цветовых масок</a:t>
            </a:r>
            <a:endParaRPr lang="en-US" sz="4400" dirty="0"/>
          </a:p>
        </p:txBody>
      </p:sp>
      <p:pic>
        <p:nvPicPr>
          <p:cNvPr id="4" name="Рисунок 3"/>
          <p:cNvPicPr>
            <a:picLocks noChangeAspect="1"/>
          </p:cNvPicPr>
          <p:nvPr/>
        </p:nvPicPr>
        <p:blipFill>
          <a:blip r:embed="rId2"/>
          <a:stretch>
            <a:fillRect/>
          </a:stretch>
        </p:blipFill>
        <p:spPr>
          <a:xfrm>
            <a:off x="6449377" y="1721711"/>
            <a:ext cx="4657725" cy="3362325"/>
          </a:xfrm>
          <a:prstGeom prst="rect">
            <a:avLst/>
          </a:prstGeom>
        </p:spPr>
      </p:pic>
      <p:pic>
        <p:nvPicPr>
          <p:cNvPr id="5" name="Рисунок 4"/>
          <p:cNvPicPr>
            <a:picLocks noChangeAspect="1"/>
          </p:cNvPicPr>
          <p:nvPr/>
        </p:nvPicPr>
        <p:blipFill>
          <a:blip r:embed="rId3"/>
          <a:stretch>
            <a:fillRect/>
          </a:stretch>
        </p:blipFill>
        <p:spPr>
          <a:xfrm>
            <a:off x="1174745" y="1374048"/>
            <a:ext cx="4615713" cy="3709988"/>
          </a:xfrm>
          <a:prstGeom prst="rect">
            <a:avLst/>
          </a:prstGeom>
        </p:spPr>
      </p:pic>
      <p:sp>
        <p:nvSpPr>
          <p:cNvPr id="6" name="Прямоугольник 5"/>
          <p:cNvSpPr/>
          <p:nvPr/>
        </p:nvSpPr>
        <p:spPr>
          <a:xfrm>
            <a:off x="1174745" y="5196403"/>
            <a:ext cx="5121552" cy="646331"/>
          </a:xfrm>
          <a:prstGeom prst="rect">
            <a:avLst/>
          </a:prstGeom>
        </p:spPr>
        <p:txBody>
          <a:bodyPr wrap="square">
            <a:spAutoFit/>
          </a:bodyPr>
          <a:lstStyle/>
          <a:p>
            <a:r>
              <a:rPr lang="ru-RU" dirty="0"/>
              <a:t>Цветовая диаграмма HSV: границы областей составного цветового фильтра </a:t>
            </a:r>
          </a:p>
        </p:txBody>
      </p:sp>
    </p:spTree>
    <p:extLst>
      <p:ext uri="{BB962C8B-B14F-4D97-AF65-F5344CB8AC3E}">
        <p14:creationId xmlns:p14="http://schemas.microsoft.com/office/powerpoint/2010/main" val="2078016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0718FA8-0034-4F1A-AD54-F63C92AD24D3}"/>
              </a:ext>
            </a:extLst>
          </p:cNvPr>
          <p:cNvSpPr>
            <a:spLocks noGrp="1"/>
          </p:cNvSpPr>
          <p:nvPr>
            <p:ph type="title"/>
          </p:nvPr>
        </p:nvSpPr>
        <p:spPr/>
        <p:txBody>
          <a:bodyPr/>
          <a:lstStyle/>
          <a:p>
            <a:r>
              <a:rPr lang="ru-RU" dirty="0"/>
              <a:t>Полезные ресурсы</a:t>
            </a:r>
          </a:p>
        </p:txBody>
      </p:sp>
      <p:sp>
        <p:nvSpPr>
          <p:cNvPr id="3" name="Объект 2">
            <a:extLst>
              <a:ext uri="{FF2B5EF4-FFF2-40B4-BE49-F238E27FC236}">
                <a16:creationId xmlns:a16="http://schemas.microsoft.com/office/drawing/2014/main" id="{D6CD554E-CAB7-4566-8A64-2716AF5006DF}"/>
              </a:ext>
            </a:extLst>
          </p:cNvPr>
          <p:cNvSpPr>
            <a:spLocks noGrp="1"/>
          </p:cNvSpPr>
          <p:nvPr>
            <p:ph idx="1"/>
          </p:nvPr>
        </p:nvSpPr>
        <p:spPr>
          <a:xfrm>
            <a:off x="903593" y="2121408"/>
            <a:ext cx="10058400" cy="4050792"/>
          </a:xfrm>
        </p:spPr>
        <p:txBody>
          <a:bodyPr>
            <a:normAutofit/>
          </a:bodyPr>
          <a:lstStyle/>
          <a:p>
            <a:r>
              <a:rPr lang="ru-RU" dirty="0">
                <a:hlinkClick r:id="rId2"/>
              </a:rPr>
              <a:t>Библиотека </a:t>
            </a:r>
            <a:r>
              <a:rPr lang="en-US" dirty="0">
                <a:hlinkClick r:id="rId2"/>
              </a:rPr>
              <a:t>OpenCV (</a:t>
            </a:r>
            <a:r>
              <a:rPr lang="ru-RU" dirty="0">
                <a:hlinkClick r:id="rId2"/>
              </a:rPr>
              <a:t>оф. сайт)</a:t>
            </a:r>
            <a:endParaRPr lang="ru-RU" dirty="0"/>
          </a:p>
          <a:p>
            <a:r>
              <a:rPr lang="ru-RU" dirty="0">
                <a:hlinkClick r:id="rId3"/>
              </a:rPr>
              <a:t>Библиотека </a:t>
            </a:r>
            <a:r>
              <a:rPr lang="en-US" dirty="0">
                <a:hlinkClick r:id="rId3"/>
              </a:rPr>
              <a:t>OpenCV (GitHub)</a:t>
            </a:r>
            <a:endParaRPr lang="en-US" dirty="0"/>
          </a:p>
          <a:p>
            <a:r>
              <a:rPr lang="ru-RU" dirty="0">
                <a:hlinkClick r:id="rId4"/>
              </a:rPr>
              <a:t>Библиотека </a:t>
            </a:r>
            <a:r>
              <a:rPr lang="en-US" dirty="0">
                <a:hlinkClick r:id="rId4"/>
              </a:rPr>
              <a:t>OpenCV (OpenCV Tutorials)</a:t>
            </a:r>
            <a:endParaRPr lang="en-US" dirty="0"/>
          </a:p>
          <a:p>
            <a:pPr marL="0" indent="0">
              <a:buNone/>
            </a:pPr>
            <a:endParaRPr lang="ru-RU" dirty="0"/>
          </a:p>
        </p:txBody>
      </p:sp>
      <p:sp>
        <p:nvSpPr>
          <p:cNvPr id="4" name="Номер слайда 3">
            <a:extLst>
              <a:ext uri="{FF2B5EF4-FFF2-40B4-BE49-F238E27FC236}">
                <a16:creationId xmlns:a16="http://schemas.microsoft.com/office/drawing/2014/main" id="{E0E0EBA9-A5BE-7EFE-EA71-C4C37D628705}"/>
              </a:ext>
            </a:extLst>
          </p:cNvPr>
          <p:cNvSpPr>
            <a:spLocks noGrp="1"/>
          </p:cNvSpPr>
          <p:nvPr>
            <p:ph type="sldNum" sz="quarter" idx="12"/>
          </p:nvPr>
        </p:nvSpPr>
        <p:spPr/>
        <p:txBody>
          <a:bodyPr/>
          <a:lstStyle/>
          <a:p>
            <a:fld id="{D6A5EE95-EF0E-458A-AF96-B4EE627C9645}" type="slidenum">
              <a:rPr lang="ru-RU" smtClean="0"/>
              <a:t>2</a:t>
            </a:fld>
            <a:endParaRPr lang="ru-RU"/>
          </a:p>
        </p:txBody>
      </p:sp>
      <p:pic>
        <p:nvPicPr>
          <p:cNvPr id="6" name="Рисунок 5">
            <a:extLst>
              <a:ext uri="{FF2B5EF4-FFF2-40B4-BE49-F238E27FC236}">
                <a16:creationId xmlns:a16="http://schemas.microsoft.com/office/drawing/2014/main" id="{C4939751-8C5D-36FB-158D-6561CA519F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9048" y="1575432"/>
            <a:ext cx="6500480" cy="4596768"/>
          </a:xfrm>
          <a:prstGeom prst="ellipse">
            <a:avLst/>
          </a:prstGeom>
          <a:ln>
            <a:noFill/>
          </a:ln>
          <a:effectLst>
            <a:softEdge rad="112500"/>
          </a:effectLst>
        </p:spPr>
      </p:pic>
    </p:spTree>
    <p:extLst>
      <p:ext uri="{BB962C8B-B14F-4D97-AF65-F5344CB8AC3E}">
        <p14:creationId xmlns:p14="http://schemas.microsoft.com/office/powerpoint/2010/main" val="832959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Номер слайда 24">
            <a:extLst>
              <a:ext uri="{FF2B5EF4-FFF2-40B4-BE49-F238E27FC236}">
                <a16:creationId xmlns:a16="http://schemas.microsoft.com/office/drawing/2014/main" id="{8CB45CDE-B5E9-F5F6-F3AE-EC8CA5D0DB5E}"/>
              </a:ext>
            </a:extLst>
          </p:cNvPr>
          <p:cNvSpPr>
            <a:spLocks noGrp="1"/>
          </p:cNvSpPr>
          <p:nvPr>
            <p:ph type="sldNum" sz="quarter" idx="12"/>
          </p:nvPr>
        </p:nvSpPr>
        <p:spPr/>
        <p:txBody>
          <a:bodyPr/>
          <a:lstStyle/>
          <a:p>
            <a:fld id="{D6A5EE95-EF0E-458A-AF96-B4EE627C9645}" type="slidenum">
              <a:rPr lang="ru-RU" smtClean="0"/>
              <a:t>20</a:t>
            </a:fld>
            <a:endParaRPr lang="ru-RU"/>
          </a:p>
        </p:txBody>
      </p:sp>
      <p:sp>
        <p:nvSpPr>
          <p:cNvPr id="11" name="Заголовок 1">
            <a:extLst>
              <a:ext uri="{FF2B5EF4-FFF2-40B4-BE49-F238E27FC236}">
                <a16:creationId xmlns:a16="http://schemas.microsoft.com/office/drawing/2014/main" id="{13DDDC0B-2BC5-412D-979B-AD0943068971}"/>
              </a:ext>
            </a:extLst>
          </p:cNvPr>
          <p:cNvSpPr>
            <a:spLocks noGrp="1"/>
          </p:cNvSpPr>
          <p:nvPr>
            <p:ph type="title"/>
          </p:nvPr>
        </p:nvSpPr>
        <p:spPr>
          <a:xfrm>
            <a:off x="730608" y="0"/>
            <a:ext cx="10580520" cy="1609344"/>
          </a:xfrm>
        </p:spPr>
        <p:txBody>
          <a:bodyPr>
            <a:normAutofit/>
          </a:bodyPr>
          <a:lstStyle/>
          <a:p>
            <a:r>
              <a:rPr lang="ru-RU" sz="4400" dirty="0"/>
              <a:t>Настройка цветового фильтра средствами OpenCV</a:t>
            </a:r>
            <a:endParaRPr lang="en-US" sz="4400" dirty="0"/>
          </a:p>
        </p:txBody>
      </p:sp>
      <p:pic>
        <p:nvPicPr>
          <p:cNvPr id="2" name="Рисунок 1"/>
          <p:cNvPicPr>
            <a:picLocks noChangeAspect="1"/>
          </p:cNvPicPr>
          <p:nvPr/>
        </p:nvPicPr>
        <p:blipFill rotWithShape="1">
          <a:blip r:embed="rId2"/>
          <a:srcRect b="4988"/>
          <a:stretch/>
        </p:blipFill>
        <p:spPr>
          <a:xfrm>
            <a:off x="730608" y="1475423"/>
            <a:ext cx="5781675" cy="3828098"/>
          </a:xfrm>
          <a:prstGeom prst="rect">
            <a:avLst/>
          </a:prstGeom>
        </p:spPr>
      </p:pic>
      <p:pic>
        <p:nvPicPr>
          <p:cNvPr id="3" name="Рисунок 2"/>
          <p:cNvPicPr>
            <a:picLocks noChangeAspect="1"/>
          </p:cNvPicPr>
          <p:nvPr/>
        </p:nvPicPr>
        <p:blipFill>
          <a:blip r:embed="rId3"/>
          <a:stretch>
            <a:fillRect/>
          </a:stretch>
        </p:blipFill>
        <p:spPr>
          <a:xfrm>
            <a:off x="730608" y="5261816"/>
            <a:ext cx="5486400" cy="1095375"/>
          </a:xfrm>
          <a:prstGeom prst="rect">
            <a:avLst/>
          </a:prstGeom>
        </p:spPr>
      </p:pic>
      <p:pic>
        <p:nvPicPr>
          <p:cNvPr id="7" name="Рисунок 6"/>
          <p:cNvPicPr>
            <a:picLocks noChangeAspect="1"/>
          </p:cNvPicPr>
          <p:nvPr/>
        </p:nvPicPr>
        <p:blipFill rotWithShape="1">
          <a:blip r:embed="rId4"/>
          <a:srcRect r="12038"/>
          <a:stretch/>
        </p:blipFill>
        <p:spPr>
          <a:xfrm>
            <a:off x="6332316" y="1391267"/>
            <a:ext cx="5154290" cy="4881517"/>
          </a:xfrm>
          <a:prstGeom prst="rect">
            <a:avLst/>
          </a:prstGeom>
        </p:spPr>
      </p:pic>
    </p:spTree>
    <p:extLst>
      <p:ext uri="{BB962C8B-B14F-4D97-AF65-F5344CB8AC3E}">
        <p14:creationId xmlns:p14="http://schemas.microsoft.com/office/powerpoint/2010/main" val="2974756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Номер слайда 24">
            <a:extLst>
              <a:ext uri="{FF2B5EF4-FFF2-40B4-BE49-F238E27FC236}">
                <a16:creationId xmlns:a16="http://schemas.microsoft.com/office/drawing/2014/main" id="{8CB45CDE-B5E9-F5F6-F3AE-EC8CA5D0DB5E}"/>
              </a:ext>
            </a:extLst>
          </p:cNvPr>
          <p:cNvSpPr>
            <a:spLocks noGrp="1"/>
          </p:cNvSpPr>
          <p:nvPr>
            <p:ph type="sldNum" sz="quarter" idx="12"/>
          </p:nvPr>
        </p:nvSpPr>
        <p:spPr/>
        <p:txBody>
          <a:bodyPr/>
          <a:lstStyle/>
          <a:p>
            <a:fld id="{D6A5EE95-EF0E-458A-AF96-B4EE627C9645}" type="slidenum">
              <a:rPr lang="ru-RU" smtClean="0"/>
              <a:t>21</a:t>
            </a:fld>
            <a:endParaRPr lang="ru-RU"/>
          </a:p>
        </p:txBody>
      </p:sp>
      <p:sp>
        <p:nvSpPr>
          <p:cNvPr id="11" name="Заголовок 1">
            <a:extLst>
              <a:ext uri="{FF2B5EF4-FFF2-40B4-BE49-F238E27FC236}">
                <a16:creationId xmlns:a16="http://schemas.microsoft.com/office/drawing/2014/main" id="{13DDDC0B-2BC5-412D-979B-AD0943068971}"/>
              </a:ext>
            </a:extLst>
          </p:cNvPr>
          <p:cNvSpPr>
            <a:spLocks noGrp="1"/>
          </p:cNvSpPr>
          <p:nvPr>
            <p:ph type="title"/>
          </p:nvPr>
        </p:nvSpPr>
        <p:spPr>
          <a:xfrm>
            <a:off x="730608" y="0"/>
            <a:ext cx="10580520" cy="1609344"/>
          </a:xfrm>
        </p:spPr>
        <p:txBody>
          <a:bodyPr>
            <a:normAutofit/>
          </a:bodyPr>
          <a:lstStyle/>
          <a:p>
            <a:r>
              <a:rPr lang="ru-RU" sz="4400" dirty="0"/>
              <a:t>Настройка цветового фильтра средствами OpenCV</a:t>
            </a:r>
            <a:endParaRPr lang="en-US" sz="4400" dirty="0"/>
          </a:p>
        </p:txBody>
      </p:sp>
      <p:pic>
        <p:nvPicPr>
          <p:cNvPr id="4" name="Рисунок 3"/>
          <p:cNvPicPr>
            <a:picLocks noChangeAspect="1"/>
          </p:cNvPicPr>
          <p:nvPr/>
        </p:nvPicPr>
        <p:blipFill>
          <a:blip r:embed="rId2"/>
          <a:stretch>
            <a:fillRect/>
          </a:stretch>
        </p:blipFill>
        <p:spPr>
          <a:xfrm>
            <a:off x="831941" y="1529171"/>
            <a:ext cx="5581650" cy="3486150"/>
          </a:xfrm>
          <a:prstGeom prst="rect">
            <a:avLst/>
          </a:prstGeom>
        </p:spPr>
      </p:pic>
      <p:pic>
        <p:nvPicPr>
          <p:cNvPr id="6" name="Рисунок 5"/>
          <p:cNvPicPr>
            <a:picLocks noChangeAspect="1"/>
          </p:cNvPicPr>
          <p:nvPr/>
        </p:nvPicPr>
        <p:blipFill>
          <a:blip r:embed="rId3"/>
          <a:stretch>
            <a:fillRect/>
          </a:stretch>
        </p:blipFill>
        <p:spPr>
          <a:xfrm>
            <a:off x="831941" y="5097780"/>
            <a:ext cx="5267325" cy="1295400"/>
          </a:xfrm>
          <a:prstGeom prst="rect">
            <a:avLst/>
          </a:prstGeom>
        </p:spPr>
      </p:pic>
      <p:pic>
        <p:nvPicPr>
          <p:cNvPr id="8" name="Рисунок 7"/>
          <p:cNvPicPr>
            <a:picLocks noChangeAspect="1"/>
          </p:cNvPicPr>
          <p:nvPr/>
        </p:nvPicPr>
        <p:blipFill>
          <a:blip r:embed="rId4"/>
          <a:stretch>
            <a:fillRect/>
          </a:stretch>
        </p:blipFill>
        <p:spPr>
          <a:xfrm>
            <a:off x="6821327" y="816401"/>
            <a:ext cx="4809841" cy="2476772"/>
          </a:xfrm>
          <a:prstGeom prst="rect">
            <a:avLst/>
          </a:prstGeom>
        </p:spPr>
      </p:pic>
      <p:pic>
        <p:nvPicPr>
          <p:cNvPr id="9" name="Рисунок 8"/>
          <p:cNvPicPr>
            <a:picLocks noChangeAspect="1"/>
          </p:cNvPicPr>
          <p:nvPr/>
        </p:nvPicPr>
        <p:blipFill>
          <a:blip r:embed="rId5"/>
          <a:stretch>
            <a:fillRect/>
          </a:stretch>
        </p:blipFill>
        <p:spPr>
          <a:xfrm>
            <a:off x="7111577" y="3418114"/>
            <a:ext cx="3417086" cy="3328419"/>
          </a:xfrm>
          <a:prstGeom prst="rect">
            <a:avLst/>
          </a:prstGeom>
        </p:spPr>
      </p:pic>
    </p:spTree>
    <p:extLst>
      <p:ext uri="{BB962C8B-B14F-4D97-AF65-F5344CB8AC3E}">
        <p14:creationId xmlns:p14="http://schemas.microsoft.com/office/powerpoint/2010/main" val="2918239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Номер слайда 24">
            <a:extLst>
              <a:ext uri="{FF2B5EF4-FFF2-40B4-BE49-F238E27FC236}">
                <a16:creationId xmlns:a16="http://schemas.microsoft.com/office/drawing/2014/main" id="{8CB45CDE-B5E9-F5F6-F3AE-EC8CA5D0DB5E}"/>
              </a:ext>
            </a:extLst>
          </p:cNvPr>
          <p:cNvSpPr>
            <a:spLocks noGrp="1"/>
          </p:cNvSpPr>
          <p:nvPr>
            <p:ph type="sldNum" sz="quarter" idx="12"/>
          </p:nvPr>
        </p:nvSpPr>
        <p:spPr/>
        <p:txBody>
          <a:bodyPr/>
          <a:lstStyle/>
          <a:p>
            <a:fld id="{D6A5EE95-EF0E-458A-AF96-B4EE627C9645}" type="slidenum">
              <a:rPr lang="ru-RU" smtClean="0"/>
              <a:t>22</a:t>
            </a:fld>
            <a:endParaRPr lang="ru-RU"/>
          </a:p>
        </p:txBody>
      </p:sp>
      <p:sp>
        <p:nvSpPr>
          <p:cNvPr id="11" name="Заголовок 1">
            <a:extLst>
              <a:ext uri="{FF2B5EF4-FFF2-40B4-BE49-F238E27FC236}">
                <a16:creationId xmlns:a16="http://schemas.microsoft.com/office/drawing/2014/main" id="{13DDDC0B-2BC5-412D-979B-AD0943068971}"/>
              </a:ext>
            </a:extLst>
          </p:cNvPr>
          <p:cNvSpPr>
            <a:spLocks noGrp="1"/>
          </p:cNvSpPr>
          <p:nvPr>
            <p:ph type="title"/>
          </p:nvPr>
        </p:nvSpPr>
        <p:spPr>
          <a:xfrm>
            <a:off x="730608" y="0"/>
            <a:ext cx="10580520" cy="1609344"/>
          </a:xfrm>
        </p:spPr>
        <p:txBody>
          <a:bodyPr>
            <a:normAutofit/>
          </a:bodyPr>
          <a:lstStyle/>
          <a:p>
            <a:r>
              <a:rPr lang="ru-RU" sz="4400" dirty="0"/>
              <a:t>Поиск цветных объектов на видео в реальном времени</a:t>
            </a:r>
            <a:endParaRPr lang="en-US" sz="4400" dirty="0"/>
          </a:p>
        </p:txBody>
      </p:sp>
      <p:pic>
        <p:nvPicPr>
          <p:cNvPr id="2" name="Рисунок 1"/>
          <p:cNvPicPr>
            <a:picLocks noChangeAspect="1"/>
          </p:cNvPicPr>
          <p:nvPr/>
        </p:nvPicPr>
        <p:blipFill>
          <a:blip r:embed="rId2"/>
          <a:stretch>
            <a:fillRect/>
          </a:stretch>
        </p:blipFill>
        <p:spPr>
          <a:xfrm>
            <a:off x="730608" y="1339424"/>
            <a:ext cx="5123197" cy="5298485"/>
          </a:xfrm>
          <a:prstGeom prst="rect">
            <a:avLst/>
          </a:prstGeom>
        </p:spPr>
      </p:pic>
      <p:pic>
        <p:nvPicPr>
          <p:cNvPr id="3" name="Рисунок 2"/>
          <p:cNvPicPr>
            <a:picLocks noChangeAspect="1"/>
          </p:cNvPicPr>
          <p:nvPr/>
        </p:nvPicPr>
        <p:blipFill>
          <a:blip r:embed="rId3"/>
          <a:stretch>
            <a:fillRect/>
          </a:stretch>
        </p:blipFill>
        <p:spPr>
          <a:xfrm>
            <a:off x="5853805" y="1539721"/>
            <a:ext cx="4669836" cy="2083989"/>
          </a:xfrm>
          <a:prstGeom prst="rect">
            <a:avLst/>
          </a:prstGeom>
        </p:spPr>
      </p:pic>
      <p:pic>
        <p:nvPicPr>
          <p:cNvPr id="5" name="Рисунок 4"/>
          <p:cNvPicPr>
            <a:picLocks noChangeAspect="1"/>
          </p:cNvPicPr>
          <p:nvPr/>
        </p:nvPicPr>
        <p:blipFill>
          <a:blip r:embed="rId4"/>
          <a:stretch>
            <a:fillRect/>
          </a:stretch>
        </p:blipFill>
        <p:spPr>
          <a:xfrm>
            <a:off x="5853805" y="3623710"/>
            <a:ext cx="4887685" cy="2478755"/>
          </a:xfrm>
          <a:prstGeom prst="rect">
            <a:avLst/>
          </a:prstGeom>
        </p:spPr>
      </p:pic>
    </p:spTree>
    <p:extLst>
      <p:ext uri="{BB962C8B-B14F-4D97-AF65-F5344CB8AC3E}">
        <p14:creationId xmlns:p14="http://schemas.microsoft.com/office/powerpoint/2010/main" val="41190045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Номер слайда 24">
            <a:extLst>
              <a:ext uri="{FF2B5EF4-FFF2-40B4-BE49-F238E27FC236}">
                <a16:creationId xmlns:a16="http://schemas.microsoft.com/office/drawing/2014/main" id="{8CB45CDE-B5E9-F5F6-F3AE-EC8CA5D0DB5E}"/>
              </a:ext>
            </a:extLst>
          </p:cNvPr>
          <p:cNvSpPr>
            <a:spLocks noGrp="1"/>
          </p:cNvSpPr>
          <p:nvPr>
            <p:ph type="sldNum" sz="quarter" idx="12"/>
          </p:nvPr>
        </p:nvSpPr>
        <p:spPr/>
        <p:txBody>
          <a:bodyPr/>
          <a:lstStyle/>
          <a:p>
            <a:fld id="{D6A5EE95-EF0E-458A-AF96-B4EE627C9645}" type="slidenum">
              <a:rPr lang="ru-RU" smtClean="0"/>
              <a:t>23</a:t>
            </a:fld>
            <a:endParaRPr lang="ru-RU"/>
          </a:p>
        </p:txBody>
      </p:sp>
      <p:sp>
        <p:nvSpPr>
          <p:cNvPr id="11" name="Заголовок 1">
            <a:extLst>
              <a:ext uri="{FF2B5EF4-FFF2-40B4-BE49-F238E27FC236}">
                <a16:creationId xmlns:a16="http://schemas.microsoft.com/office/drawing/2014/main" id="{13DDDC0B-2BC5-412D-979B-AD0943068971}"/>
              </a:ext>
            </a:extLst>
          </p:cNvPr>
          <p:cNvSpPr>
            <a:spLocks noGrp="1"/>
          </p:cNvSpPr>
          <p:nvPr>
            <p:ph type="title"/>
          </p:nvPr>
        </p:nvSpPr>
        <p:spPr>
          <a:xfrm>
            <a:off x="730608" y="0"/>
            <a:ext cx="10580520" cy="1609344"/>
          </a:xfrm>
        </p:spPr>
        <p:txBody>
          <a:bodyPr>
            <a:normAutofit/>
          </a:bodyPr>
          <a:lstStyle/>
          <a:p>
            <a:r>
              <a:rPr lang="ru-RU" sz="4400" dirty="0"/>
              <a:t>Поиск цветных объектов на видео в реальном времени</a:t>
            </a:r>
            <a:endParaRPr lang="en-US" sz="4400" dirty="0"/>
          </a:p>
        </p:txBody>
      </p:sp>
      <p:pic>
        <p:nvPicPr>
          <p:cNvPr id="4" name="Рисунок 3"/>
          <p:cNvPicPr>
            <a:picLocks noChangeAspect="1"/>
          </p:cNvPicPr>
          <p:nvPr/>
        </p:nvPicPr>
        <p:blipFill>
          <a:blip r:embed="rId2"/>
          <a:stretch>
            <a:fillRect/>
          </a:stretch>
        </p:blipFill>
        <p:spPr>
          <a:xfrm>
            <a:off x="730608" y="1478852"/>
            <a:ext cx="4986562" cy="4924424"/>
          </a:xfrm>
          <a:prstGeom prst="rect">
            <a:avLst/>
          </a:prstGeom>
        </p:spPr>
      </p:pic>
      <p:pic>
        <p:nvPicPr>
          <p:cNvPr id="6" name="Рисунок 5"/>
          <p:cNvPicPr>
            <a:picLocks noChangeAspect="1"/>
          </p:cNvPicPr>
          <p:nvPr/>
        </p:nvPicPr>
        <p:blipFill>
          <a:blip r:embed="rId3"/>
          <a:stretch>
            <a:fillRect/>
          </a:stretch>
        </p:blipFill>
        <p:spPr>
          <a:xfrm>
            <a:off x="5896851" y="1324097"/>
            <a:ext cx="4739444" cy="5364426"/>
          </a:xfrm>
          <a:prstGeom prst="rect">
            <a:avLst/>
          </a:prstGeom>
        </p:spPr>
      </p:pic>
    </p:spTree>
    <p:extLst>
      <p:ext uri="{BB962C8B-B14F-4D97-AF65-F5344CB8AC3E}">
        <p14:creationId xmlns:p14="http://schemas.microsoft.com/office/powerpoint/2010/main" val="15211038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Номер слайда 24">
            <a:extLst>
              <a:ext uri="{FF2B5EF4-FFF2-40B4-BE49-F238E27FC236}">
                <a16:creationId xmlns:a16="http://schemas.microsoft.com/office/drawing/2014/main" id="{8CB45CDE-B5E9-F5F6-F3AE-EC8CA5D0DB5E}"/>
              </a:ext>
            </a:extLst>
          </p:cNvPr>
          <p:cNvSpPr>
            <a:spLocks noGrp="1"/>
          </p:cNvSpPr>
          <p:nvPr>
            <p:ph type="sldNum" sz="quarter" idx="12"/>
          </p:nvPr>
        </p:nvSpPr>
        <p:spPr/>
        <p:txBody>
          <a:bodyPr/>
          <a:lstStyle/>
          <a:p>
            <a:fld id="{D6A5EE95-EF0E-458A-AF96-B4EE627C9645}" type="slidenum">
              <a:rPr lang="ru-RU" smtClean="0"/>
              <a:t>24</a:t>
            </a:fld>
            <a:endParaRPr lang="ru-RU"/>
          </a:p>
        </p:txBody>
      </p:sp>
      <p:sp>
        <p:nvSpPr>
          <p:cNvPr id="11" name="Заголовок 1">
            <a:extLst>
              <a:ext uri="{FF2B5EF4-FFF2-40B4-BE49-F238E27FC236}">
                <a16:creationId xmlns:a16="http://schemas.microsoft.com/office/drawing/2014/main" id="{13DDDC0B-2BC5-412D-979B-AD0943068971}"/>
              </a:ext>
            </a:extLst>
          </p:cNvPr>
          <p:cNvSpPr>
            <a:spLocks noGrp="1"/>
          </p:cNvSpPr>
          <p:nvPr>
            <p:ph type="title"/>
          </p:nvPr>
        </p:nvSpPr>
        <p:spPr>
          <a:xfrm>
            <a:off x="730608" y="0"/>
            <a:ext cx="10580520" cy="1609344"/>
          </a:xfrm>
        </p:spPr>
        <p:txBody>
          <a:bodyPr>
            <a:normAutofit/>
          </a:bodyPr>
          <a:lstStyle/>
          <a:p>
            <a:r>
              <a:rPr lang="ru-RU" sz="4400" dirty="0"/>
              <a:t>Поиск цветных объектов на видео в реальном времени</a:t>
            </a:r>
            <a:endParaRPr lang="en-US" sz="4400" dirty="0"/>
          </a:p>
        </p:txBody>
      </p:sp>
      <p:pic>
        <p:nvPicPr>
          <p:cNvPr id="2" name="Рисунок 1"/>
          <p:cNvPicPr>
            <a:picLocks noChangeAspect="1"/>
          </p:cNvPicPr>
          <p:nvPr/>
        </p:nvPicPr>
        <p:blipFill>
          <a:blip r:embed="rId2"/>
          <a:stretch>
            <a:fillRect/>
          </a:stretch>
        </p:blipFill>
        <p:spPr>
          <a:xfrm>
            <a:off x="1109118" y="1460998"/>
            <a:ext cx="4295775" cy="4162425"/>
          </a:xfrm>
          <a:prstGeom prst="rect">
            <a:avLst/>
          </a:prstGeom>
        </p:spPr>
      </p:pic>
      <p:pic>
        <p:nvPicPr>
          <p:cNvPr id="3" name="Рисунок 2"/>
          <p:cNvPicPr>
            <a:picLocks noChangeAspect="1"/>
          </p:cNvPicPr>
          <p:nvPr/>
        </p:nvPicPr>
        <p:blipFill>
          <a:blip r:embed="rId3"/>
          <a:stretch>
            <a:fillRect/>
          </a:stretch>
        </p:blipFill>
        <p:spPr>
          <a:xfrm>
            <a:off x="6240916" y="2668904"/>
            <a:ext cx="4238625" cy="1885950"/>
          </a:xfrm>
          <a:prstGeom prst="rect">
            <a:avLst/>
          </a:prstGeom>
        </p:spPr>
      </p:pic>
      <p:sp>
        <p:nvSpPr>
          <p:cNvPr id="5" name="Прямоугольник 4"/>
          <p:cNvSpPr/>
          <p:nvPr/>
        </p:nvSpPr>
        <p:spPr>
          <a:xfrm>
            <a:off x="1109118" y="5809015"/>
            <a:ext cx="8944812" cy="646331"/>
          </a:xfrm>
          <a:prstGeom prst="rect">
            <a:avLst/>
          </a:prstGeom>
        </p:spPr>
        <p:txBody>
          <a:bodyPr wrap="square">
            <a:spAutoFit/>
          </a:bodyPr>
          <a:lstStyle/>
          <a:p>
            <a:r>
              <a:rPr lang="ru-RU" dirty="0"/>
              <a:t>Результат поиска дорожных знаков на вырезанной области кадра с автомобильного видеорегистратора</a:t>
            </a:r>
          </a:p>
        </p:txBody>
      </p:sp>
    </p:spTree>
    <p:extLst>
      <p:ext uri="{BB962C8B-B14F-4D97-AF65-F5344CB8AC3E}">
        <p14:creationId xmlns:p14="http://schemas.microsoft.com/office/powerpoint/2010/main" val="1018477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Номер слайда 24">
            <a:extLst>
              <a:ext uri="{FF2B5EF4-FFF2-40B4-BE49-F238E27FC236}">
                <a16:creationId xmlns:a16="http://schemas.microsoft.com/office/drawing/2014/main" id="{8CB45CDE-B5E9-F5F6-F3AE-EC8CA5D0DB5E}"/>
              </a:ext>
            </a:extLst>
          </p:cNvPr>
          <p:cNvSpPr>
            <a:spLocks noGrp="1"/>
          </p:cNvSpPr>
          <p:nvPr>
            <p:ph type="sldNum" sz="quarter" idx="12"/>
          </p:nvPr>
        </p:nvSpPr>
        <p:spPr/>
        <p:txBody>
          <a:bodyPr/>
          <a:lstStyle/>
          <a:p>
            <a:fld id="{D6A5EE95-EF0E-458A-AF96-B4EE627C9645}" type="slidenum">
              <a:rPr lang="ru-RU" smtClean="0"/>
              <a:t>25</a:t>
            </a:fld>
            <a:endParaRPr lang="ru-RU"/>
          </a:p>
        </p:txBody>
      </p:sp>
      <p:sp>
        <p:nvSpPr>
          <p:cNvPr id="11" name="Заголовок 1">
            <a:extLst>
              <a:ext uri="{FF2B5EF4-FFF2-40B4-BE49-F238E27FC236}">
                <a16:creationId xmlns:a16="http://schemas.microsoft.com/office/drawing/2014/main" id="{13DDDC0B-2BC5-412D-979B-AD0943068971}"/>
              </a:ext>
            </a:extLst>
          </p:cNvPr>
          <p:cNvSpPr>
            <a:spLocks noGrp="1"/>
          </p:cNvSpPr>
          <p:nvPr>
            <p:ph type="title"/>
          </p:nvPr>
        </p:nvSpPr>
        <p:spPr>
          <a:xfrm>
            <a:off x="730608" y="0"/>
            <a:ext cx="10580520" cy="1609344"/>
          </a:xfrm>
        </p:spPr>
        <p:txBody>
          <a:bodyPr>
            <a:normAutofit/>
          </a:bodyPr>
          <a:lstStyle/>
          <a:p>
            <a:r>
              <a:rPr lang="ru-RU" sz="4400" dirty="0"/>
              <a:t>Выделение контуров объектов с помощью OpenCV-</a:t>
            </a:r>
            <a:r>
              <a:rPr lang="ru-RU" sz="4400" dirty="0" err="1"/>
              <a:t>Python</a:t>
            </a:r>
            <a:endParaRPr lang="en-US" sz="4400" dirty="0"/>
          </a:p>
        </p:txBody>
      </p:sp>
      <p:pic>
        <p:nvPicPr>
          <p:cNvPr id="9" name="Рисунок 8"/>
          <p:cNvPicPr>
            <a:picLocks noChangeAspect="1"/>
          </p:cNvPicPr>
          <p:nvPr/>
        </p:nvPicPr>
        <p:blipFill>
          <a:blip r:embed="rId2"/>
          <a:stretch>
            <a:fillRect/>
          </a:stretch>
        </p:blipFill>
        <p:spPr>
          <a:xfrm>
            <a:off x="730608" y="1483995"/>
            <a:ext cx="5915025" cy="2914650"/>
          </a:xfrm>
          <a:prstGeom prst="rect">
            <a:avLst/>
          </a:prstGeom>
        </p:spPr>
      </p:pic>
      <p:pic>
        <p:nvPicPr>
          <p:cNvPr id="10" name="Рисунок 9"/>
          <p:cNvPicPr>
            <a:picLocks noChangeAspect="1"/>
          </p:cNvPicPr>
          <p:nvPr/>
        </p:nvPicPr>
        <p:blipFill>
          <a:blip r:embed="rId3"/>
          <a:stretch>
            <a:fillRect/>
          </a:stretch>
        </p:blipFill>
        <p:spPr>
          <a:xfrm>
            <a:off x="828118" y="4398645"/>
            <a:ext cx="5192750" cy="2371997"/>
          </a:xfrm>
          <a:prstGeom prst="rect">
            <a:avLst/>
          </a:prstGeom>
        </p:spPr>
      </p:pic>
      <p:pic>
        <p:nvPicPr>
          <p:cNvPr id="12" name="Рисунок 11"/>
          <p:cNvPicPr>
            <a:picLocks noChangeAspect="1"/>
          </p:cNvPicPr>
          <p:nvPr/>
        </p:nvPicPr>
        <p:blipFill>
          <a:blip r:embed="rId4"/>
          <a:stretch>
            <a:fillRect/>
          </a:stretch>
        </p:blipFill>
        <p:spPr>
          <a:xfrm>
            <a:off x="6757629" y="2478568"/>
            <a:ext cx="5193579" cy="2633364"/>
          </a:xfrm>
          <a:prstGeom prst="rect">
            <a:avLst/>
          </a:prstGeom>
        </p:spPr>
      </p:pic>
    </p:spTree>
    <p:extLst>
      <p:ext uri="{BB962C8B-B14F-4D97-AF65-F5344CB8AC3E}">
        <p14:creationId xmlns:p14="http://schemas.microsoft.com/office/powerpoint/2010/main" val="42687739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Номер слайда 24">
            <a:extLst>
              <a:ext uri="{FF2B5EF4-FFF2-40B4-BE49-F238E27FC236}">
                <a16:creationId xmlns:a16="http://schemas.microsoft.com/office/drawing/2014/main" id="{8CB45CDE-B5E9-F5F6-F3AE-EC8CA5D0DB5E}"/>
              </a:ext>
            </a:extLst>
          </p:cNvPr>
          <p:cNvSpPr>
            <a:spLocks noGrp="1"/>
          </p:cNvSpPr>
          <p:nvPr>
            <p:ph type="sldNum" sz="quarter" idx="12"/>
          </p:nvPr>
        </p:nvSpPr>
        <p:spPr/>
        <p:txBody>
          <a:bodyPr/>
          <a:lstStyle/>
          <a:p>
            <a:fld id="{D6A5EE95-EF0E-458A-AF96-B4EE627C9645}" type="slidenum">
              <a:rPr lang="ru-RU" smtClean="0"/>
              <a:t>26</a:t>
            </a:fld>
            <a:endParaRPr lang="ru-RU"/>
          </a:p>
        </p:txBody>
      </p:sp>
      <p:sp>
        <p:nvSpPr>
          <p:cNvPr id="11" name="Заголовок 1">
            <a:extLst>
              <a:ext uri="{FF2B5EF4-FFF2-40B4-BE49-F238E27FC236}">
                <a16:creationId xmlns:a16="http://schemas.microsoft.com/office/drawing/2014/main" id="{13DDDC0B-2BC5-412D-979B-AD0943068971}"/>
              </a:ext>
            </a:extLst>
          </p:cNvPr>
          <p:cNvSpPr>
            <a:spLocks noGrp="1"/>
          </p:cNvSpPr>
          <p:nvPr>
            <p:ph type="title"/>
          </p:nvPr>
        </p:nvSpPr>
        <p:spPr>
          <a:xfrm>
            <a:off x="730608" y="0"/>
            <a:ext cx="10580520" cy="1609344"/>
          </a:xfrm>
        </p:spPr>
        <p:txBody>
          <a:bodyPr>
            <a:normAutofit/>
          </a:bodyPr>
          <a:lstStyle/>
          <a:p>
            <a:r>
              <a:rPr lang="ru-RU" sz="4400" dirty="0"/>
              <a:t>Выделение контуров объектов с помощью OpenCV-</a:t>
            </a:r>
            <a:r>
              <a:rPr lang="ru-RU" sz="4400" dirty="0" err="1"/>
              <a:t>Python</a:t>
            </a:r>
            <a:endParaRPr lang="en-US" sz="4400" dirty="0"/>
          </a:p>
        </p:txBody>
      </p:sp>
      <p:pic>
        <p:nvPicPr>
          <p:cNvPr id="8" name="Рисунок 7"/>
          <p:cNvPicPr>
            <a:picLocks noChangeAspect="1"/>
          </p:cNvPicPr>
          <p:nvPr/>
        </p:nvPicPr>
        <p:blipFill>
          <a:blip r:embed="rId2"/>
          <a:stretch>
            <a:fillRect/>
          </a:stretch>
        </p:blipFill>
        <p:spPr>
          <a:xfrm>
            <a:off x="730608" y="1609344"/>
            <a:ext cx="4828093" cy="2207351"/>
          </a:xfrm>
          <a:prstGeom prst="rect">
            <a:avLst/>
          </a:prstGeom>
        </p:spPr>
      </p:pic>
      <p:pic>
        <p:nvPicPr>
          <p:cNvPr id="2" name="Рисунок 1"/>
          <p:cNvPicPr>
            <a:picLocks noChangeAspect="1"/>
          </p:cNvPicPr>
          <p:nvPr/>
        </p:nvPicPr>
        <p:blipFill>
          <a:blip r:embed="rId3"/>
          <a:stretch>
            <a:fillRect/>
          </a:stretch>
        </p:blipFill>
        <p:spPr>
          <a:xfrm>
            <a:off x="730608" y="4147185"/>
            <a:ext cx="4956089" cy="950924"/>
          </a:xfrm>
          <a:prstGeom prst="rect">
            <a:avLst/>
          </a:prstGeom>
        </p:spPr>
      </p:pic>
      <p:pic>
        <p:nvPicPr>
          <p:cNvPr id="3" name="Рисунок 2"/>
          <p:cNvPicPr>
            <a:picLocks noChangeAspect="1"/>
          </p:cNvPicPr>
          <p:nvPr/>
        </p:nvPicPr>
        <p:blipFill>
          <a:blip r:embed="rId4"/>
          <a:stretch>
            <a:fillRect/>
          </a:stretch>
        </p:blipFill>
        <p:spPr>
          <a:xfrm>
            <a:off x="730609" y="5217096"/>
            <a:ext cx="5205354" cy="1055688"/>
          </a:xfrm>
          <a:prstGeom prst="rect">
            <a:avLst/>
          </a:prstGeom>
        </p:spPr>
      </p:pic>
      <p:pic>
        <p:nvPicPr>
          <p:cNvPr id="4" name="Рисунок 3"/>
          <p:cNvPicPr>
            <a:picLocks noChangeAspect="1"/>
          </p:cNvPicPr>
          <p:nvPr/>
        </p:nvPicPr>
        <p:blipFill>
          <a:blip r:embed="rId5"/>
          <a:stretch>
            <a:fillRect/>
          </a:stretch>
        </p:blipFill>
        <p:spPr>
          <a:xfrm>
            <a:off x="5820918" y="1609344"/>
            <a:ext cx="5810250" cy="4352925"/>
          </a:xfrm>
          <a:prstGeom prst="rect">
            <a:avLst/>
          </a:prstGeom>
        </p:spPr>
      </p:pic>
    </p:spTree>
    <p:extLst>
      <p:ext uri="{BB962C8B-B14F-4D97-AF65-F5344CB8AC3E}">
        <p14:creationId xmlns:p14="http://schemas.microsoft.com/office/powerpoint/2010/main" val="12698080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Номер слайда 24">
            <a:extLst>
              <a:ext uri="{FF2B5EF4-FFF2-40B4-BE49-F238E27FC236}">
                <a16:creationId xmlns:a16="http://schemas.microsoft.com/office/drawing/2014/main" id="{8CB45CDE-B5E9-F5F6-F3AE-EC8CA5D0DB5E}"/>
              </a:ext>
            </a:extLst>
          </p:cNvPr>
          <p:cNvSpPr>
            <a:spLocks noGrp="1"/>
          </p:cNvSpPr>
          <p:nvPr>
            <p:ph type="sldNum" sz="quarter" idx="12"/>
          </p:nvPr>
        </p:nvSpPr>
        <p:spPr/>
        <p:txBody>
          <a:bodyPr/>
          <a:lstStyle/>
          <a:p>
            <a:fld id="{D6A5EE95-EF0E-458A-AF96-B4EE627C9645}" type="slidenum">
              <a:rPr lang="ru-RU" smtClean="0"/>
              <a:t>27</a:t>
            </a:fld>
            <a:endParaRPr lang="ru-RU"/>
          </a:p>
        </p:txBody>
      </p:sp>
      <p:sp>
        <p:nvSpPr>
          <p:cNvPr id="11" name="Заголовок 1">
            <a:extLst>
              <a:ext uri="{FF2B5EF4-FFF2-40B4-BE49-F238E27FC236}">
                <a16:creationId xmlns:a16="http://schemas.microsoft.com/office/drawing/2014/main" id="{13DDDC0B-2BC5-412D-979B-AD0943068971}"/>
              </a:ext>
            </a:extLst>
          </p:cNvPr>
          <p:cNvSpPr>
            <a:spLocks noGrp="1"/>
          </p:cNvSpPr>
          <p:nvPr>
            <p:ph type="title"/>
          </p:nvPr>
        </p:nvSpPr>
        <p:spPr>
          <a:xfrm>
            <a:off x="730608" y="0"/>
            <a:ext cx="10580520" cy="1609344"/>
          </a:xfrm>
        </p:spPr>
        <p:txBody>
          <a:bodyPr>
            <a:normAutofit/>
          </a:bodyPr>
          <a:lstStyle/>
          <a:p>
            <a:r>
              <a:rPr lang="ru-RU" sz="4400" dirty="0"/>
              <a:t>Выделение контуров объектов с помощью OpenCV-</a:t>
            </a:r>
            <a:r>
              <a:rPr lang="ru-RU" sz="4400" dirty="0" err="1"/>
              <a:t>Python</a:t>
            </a:r>
            <a:endParaRPr lang="en-US" sz="4400" dirty="0"/>
          </a:p>
        </p:txBody>
      </p:sp>
      <p:pic>
        <p:nvPicPr>
          <p:cNvPr id="5" name="Рисунок 4"/>
          <p:cNvPicPr>
            <a:picLocks noChangeAspect="1"/>
          </p:cNvPicPr>
          <p:nvPr/>
        </p:nvPicPr>
        <p:blipFill rotWithShape="1">
          <a:blip r:embed="rId2"/>
          <a:srcRect r="5498"/>
          <a:stretch/>
        </p:blipFill>
        <p:spPr>
          <a:xfrm>
            <a:off x="839969" y="1609344"/>
            <a:ext cx="5769838" cy="4410075"/>
          </a:xfrm>
          <a:prstGeom prst="rect">
            <a:avLst/>
          </a:prstGeom>
        </p:spPr>
      </p:pic>
      <p:pic>
        <p:nvPicPr>
          <p:cNvPr id="6" name="Рисунок 5"/>
          <p:cNvPicPr>
            <a:picLocks noChangeAspect="1"/>
          </p:cNvPicPr>
          <p:nvPr/>
        </p:nvPicPr>
        <p:blipFill>
          <a:blip r:embed="rId3"/>
          <a:stretch>
            <a:fillRect/>
          </a:stretch>
        </p:blipFill>
        <p:spPr>
          <a:xfrm>
            <a:off x="7066189" y="1609344"/>
            <a:ext cx="3981450" cy="2419350"/>
          </a:xfrm>
          <a:prstGeom prst="rect">
            <a:avLst/>
          </a:prstGeom>
        </p:spPr>
      </p:pic>
      <p:sp>
        <p:nvSpPr>
          <p:cNvPr id="7" name="Прямоугольник 6"/>
          <p:cNvSpPr/>
          <p:nvPr/>
        </p:nvSpPr>
        <p:spPr>
          <a:xfrm>
            <a:off x="6992983" y="4107321"/>
            <a:ext cx="5199017" cy="646331"/>
          </a:xfrm>
          <a:prstGeom prst="rect">
            <a:avLst/>
          </a:prstGeom>
        </p:spPr>
        <p:txBody>
          <a:bodyPr wrap="square">
            <a:spAutoFit/>
          </a:bodyPr>
          <a:lstStyle/>
          <a:p>
            <a:r>
              <a:rPr lang="ru-RU" dirty="0"/>
              <a:t>Пример графического изображения для поиска и отображения контуров </a:t>
            </a:r>
          </a:p>
        </p:txBody>
      </p:sp>
    </p:spTree>
    <p:extLst>
      <p:ext uri="{BB962C8B-B14F-4D97-AF65-F5344CB8AC3E}">
        <p14:creationId xmlns:p14="http://schemas.microsoft.com/office/powerpoint/2010/main" val="16593392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Номер слайда 24">
            <a:extLst>
              <a:ext uri="{FF2B5EF4-FFF2-40B4-BE49-F238E27FC236}">
                <a16:creationId xmlns:a16="http://schemas.microsoft.com/office/drawing/2014/main" id="{8CB45CDE-B5E9-F5F6-F3AE-EC8CA5D0DB5E}"/>
              </a:ext>
            </a:extLst>
          </p:cNvPr>
          <p:cNvSpPr>
            <a:spLocks noGrp="1"/>
          </p:cNvSpPr>
          <p:nvPr>
            <p:ph type="sldNum" sz="quarter" idx="12"/>
          </p:nvPr>
        </p:nvSpPr>
        <p:spPr/>
        <p:txBody>
          <a:bodyPr/>
          <a:lstStyle/>
          <a:p>
            <a:fld id="{D6A5EE95-EF0E-458A-AF96-B4EE627C9645}" type="slidenum">
              <a:rPr lang="ru-RU" smtClean="0"/>
              <a:t>28</a:t>
            </a:fld>
            <a:endParaRPr lang="ru-RU"/>
          </a:p>
        </p:txBody>
      </p:sp>
      <p:sp>
        <p:nvSpPr>
          <p:cNvPr id="11" name="Заголовок 1">
            <a:extLst>
              <a:ext uri="{FF2B5EF4-FFF2-40B4-BE49-F238E27FC236}">
                <a16:creationId xmlns:a16="http://schemas.microsoft.com/office/drawing/2014/main" id="{13DDDC0B-2BC5-412D-979B-AD0943068971}"/>
              </a:ext>
            </a:extLst>
          </p:cNvPr>
          <p:cNvSpPr>
            <a:spLocks noGrp="1"/>
          </p:cNvSpPr>
          <p:nvPr>
            <p:ph type="title"/>
          </p:nvPr>
        </p:nvSpPr>
        <p:spPr>
          <a:xfrm>
            <a:off x="730608" y="0"/>
            <a:ext cx="10580520" cy="1609344"/>
          </a:xfrm>
        </p:spPr>
        <p:txBody>
          <a:bodyPr>
            <a:normAutofit/>
          </a:bodyPr>
          <a:lstStyle/>
          <a:p>
            <a:r>
              <a:rPr lang="ru-RU" sz="4400" dirty="0"/>
              <a:t>Выделение контуров объектов с помощью OpenCV-</a:t>
            </a:r>
            <a:r>
              <a:rPr lang="ru-RU" sz="4400" dirty="0" err="1"/>
              <a:t>Python</a:t>
            </a:r>
            <a:endParaRPr lang="en-US" sz="4400" dirty="0"/>
          </a:p>
        </p:txBody>
      </p:sp>
      <p:pic>
        <p:nvPicPr>
          <p:cNvPr id="3" name="Рисунок 2"/>
          <p:cNvPicPr>
            <a:picLocks noChangeAspect="1"/>
          </p:cNvPicPr>
          <p:nvPr/>
        </p:nvPicPr>
        <p:blipFill>
          <a:blip r:embed="rId2"/>
          <a:stretch>
            <a:fillRect/>
          </a:stretch>
        </p:blipFill>
        <p:spPr>
          <a:xfrm>
            <a:off x="661851" y="1406313"/>
            <a:ext cx="5146765" cy="3071185"/>
          </a:xfrm>
          <a:prstGeom prst="rect">
            <a:avLst/>
          </a:prstGeom>
        </p:spPr>
      </p:pic>
      <p:pic>
        <p:nvPicPr>
          <p:cNvPr id="8" name="Рисунок 7"/>
          <p:cNvPicPr>
            <a:picLocks noChangeAspect="1"/>
          </p:cNvPicPr>
          <p:nvPr/>
        </p:nvPicPr>
        <p:blipFill>
          <a:blip r:embed="rId3"/>
          <a:stretch>
            <a:fillRect/>
          </a:stretch>
        </p:blipFill>
        <p:spPr>
          <a:xfrm>
            <a:off x="6020869" y="1406313"/>
            <a:ext cx="4936038" cy="4384888"/>
          </a:xfrm>
          <a:prstGeom prst="rect">
            <a:avLst/>
          </a:prstGeom>
        </p:spPr>
      </p:pic>
      <p:pic>
        <p:nvPicPr>
          <p:cNvPr id="9" name="Рисунок 8"/>
          <p:cNvPicPr>
            <a:picLocks noChangeAspect="1"/>
          </p:cNvPicPr>
          <p:nvPr/>
        </p:nvPicPr>
        <p:blipFill>
          <a:blip r:embed="rId4"/>
          <a:stretch>
            <a:fillRect/>
          </a:stretch>
        </p:blipFill>
        <p:spPr>
          <a:xfrm>
            <a:off x="2507797" y="4477498"/>
            <a:ext cx="1863906" cy="1736517"/>
          </a:xfrm>
          <a:prstGeom prst="rect">
            <a:avLst/>
          </a:prstGeom>
        </p:spPr>
      </p:pic>
      <p:sp>
        <p:nvSpPr>
          <p:cNvPr id="10" name="Прямоугольник 9"/>
          <p:cNvSpPr/>
          <p:nvPr/>
        </p:nvSpPr>
        <p:spPr>
          <a:xfrm>
            <a:off x="661851" y="6132180"/>
            <a:ext cx="5359018" cy="646331"/>
          </a:xfrm>
          <a:prstGeom prst="rect">
            <a:avLst/>
          </a:prstGeom>
        </p:spPr>
        <p:txBody>
          <a:bodyPr wrap="square">
            <a:spAutoFit/>
          </a:bodyPr>
          <a:lstStyle/>
          <a:p>
            <a:r>
              <a:rPr lang="ru-RU" dirty="0"/>
              <a:t>Результат работы программы поиска и отображения контуров в тестовом изображении</a:t>
            </a:r>
          </a:p>
        </p:txBody>
      </p:sp>
    </p:spTree>
    <p:extLst>
      <p:ext uri="{BB962C8B-B14F-4D97-AF65-F5344CB8AC3E}">
        <p14:creationId xmlns:p14="http://schemas.microsoft.com/office/powerpoint/2010/main" val="12432822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Номер слайда 24">
            <a:extLst>
              <a:ext uri="{FF2B5EF4-FFF2-40B4-BE49-F238E27FC236}">
                <a16:creationId xmlns:a16="http://schemas.microsoft.com/office/drawing/2014/main" id="{8CB45CDE-B5E9-F5F6-F3AE-EC8CA5D0DB5E}"/>
              </a:ext>
            </a:extLst>
          </p:cNvPr>
          <p:cNvSpPr>
            <a:spLocks noGrp="1"/>
          </p:cNvSpPr>
          <p:nvPr>
            <p:ph type="sldNum" sz="quarter" idx="12"/>
          </p:nvPr>
        </p:nvSpPr>
        <p:spPr/>
        <p:txBody>
          <a:bodyPr/>
          <a:lstStyle/>
          <a:p>
            <a:fld id="{D6A5EE95-EF0E-458A-AF96-B4EE627C9645}" type="slidenum">
              <a:rPr lang="ru-RU" smtClean="0"/>
              <a:t>29</a:t>
            </a:fld>
            <a:endParaRPr lang="ru-RU"/>
          </a:p>
        </p:txBody>
      </p:sp>
      <p:sp>
        <p:nvSpPr>
          <p:cNvPr id="11" name="Заголовок 1">
            <a:extLst>
              <a:ext uri="{FF2B5EF4-FFF2-40B4-BE49-F238E27FC236}">
                <a16:creationId xmlns:a16="http://schemas.microsoft.com/office/drawing/2014/main" id="{13DDDC0B-2BC5-412D-979B-AD0943068971}"/>
              </a:ext>
            </a:extLst>
          </p:cNvPr>
          <p:cNvSpPr>
            <a:spLocks noGrp="1"/>
          </p:cNvSpPr>
          <p:nvPr>
            <p:ph type="title"/>
          </p:nvPr>
        </p:nvSpPr>
        <p:spPr>
          <a:xfrm>
            <a:off x="730608" y="0"/>
            <a:ext cx="11461392" cy="1609344"/>
          </a:xfrm>
        </p:spPr>
        <p:txBody>
          <a:bodyPr>
            <a:normAutofit/>
          </a:bodyPr>
          <a:lstStyle/>
          <a:p>
            <a:r>
              <a:rPr lang="ru-RU" sz="4400" dirty="0"/>
              <a:t>Выделение прямоугольных контуров</a:t>
            </a:r>
            <a:endParaRPr lang="en-US" sz="4400" dirty="0"/>
          </a:p>
        </p:txBody>
      </p:sp>
      <p:pic>
        <p:nvPicPr>
          <p:cNvPr id="2" name="Рисунок 1"/>
          <p:cNvPicPr>
            <a:picLocks noChangeAspect="1"/>
          </p:cNvPicPr>
          <p:nvPr/>
        </p:nvPicPr>
        <p:blipFill>
          <a:blip r:embed="rId2"/>
          <a:stretch>
            <a:fillRect/>
          </a:stretch>
        </p:blipFill>
        <p:spPr>
          <a:xfrm>
            <a:off x="1124195" y="1819461"/>
            <a:ext cx="3236187" cy="2278155"/>
          </a:xfrm>
          <a:prstGeom prst="rect">
            <a:avLst/>
          </a:prstGeom>
        </p:spPr>
      </p:pic>
      <p:sp>
        <p:nvSpPr>
          <p:cNvPr id="4" name="Прямоугольник 3"/>
          <p:cNvSpPr/>
          <p:nvPr/>
        </p:nvSpPr>
        <p:spPr>
          <a:xfrm>
            <a:off x="1266103" y="4030456"/>
            <a:ext cx="3135998" cy="923330"/>
          </a:xfrm>
          <a:prstGeom prst="rect">
            <a:avLst/>
          </a:prstGeom>
        </p:spPr>
        <p:txBody>
          <a:bodyPr wrap="square">
            <a:spAutoFit/>
          </a:bodyPr>
          <a:lstStyle/>
          <a:p>
            <a:r>
              <a:rPr lang="ru-RU" dirty="0"/>
              <a:t>Пример тестового изображения для поиска прямоугольных контуров</a:t>
            </a:r>
          </a:p>
        </p:txBody>
      </p:sp>
      <p:sp>
        <p:nvSpPr>
          <p:cNvPr id="6" name="Прямоугольник 5"/>
          <p:cNvSpPr/>
          <p:nvPr/>
        </p:nvSpPr>
        <p:spPr>
          <a:xfrm>
            <a:off x="4753968" y="1419219"/>
            <a:ext cx="6096000" cy="4524315"/>
          </a:xfrm>
          <a:prstGeom prst="rect">
            <a:avLst/>
          </a:prstGeom>
        </p:spPr>
        <p:txBody>
          <a:bodyPr>
            <a:spAutoFit/>
          </a:bodyPr>
          <a:lstStyle/>
          <a:p>
            <a:r>
              <a:rPr lang="ru-RU" dirty="0"/>
              <a:t>Поскольку за основу мы берем предыдущую программу, алгоритм будет иметь некоторое сходство, но содержать несколько иную последовательность действий: </a:t>
            </a:r>
          </a:p>
          <a:p>
            <a:pPr marL="342900" indent="-342900">
              <a:buAutoNum type="arabicPeriod"/>
            </a:pPr>
            <a:r>
              <a:rPr lang="ru-RU" dirty="0"/>
              <a:t>Получить доступ к данным графического файла. </a:t>
            </a:r>
          </a:p>
          <a:p>
            <a:pPr marL="342900" indent="-342900">
              <a:buAutoNum type="arabicPeriod"/>
            </a:pPr>
            <a:r>
              <a:rPr lang="ru-RU" dirty="0"/>
              <a:t>Перевести изображение в цветовое HSV-пространство. </a:t>
            </a:r>
          </a:p>
          <a:p>
            <a:pPr marL="342900" indent="-342900">
              <a:buAutoNum type="arabicPeriod"/>
            </a:pPr>
            <a:r>
              <a:rPr lang="ru-RU" dirty="0"/>
              <a:t>Выделить объект с помощью цветового HSV-фильтра. </a:t>
            </a:r>
          </a:p>
          <a:p>
            <a:pPr marL="342900" indent="-342900">
              <a:buAutoNum type="arabicPeriod"/>
            </a:pPr>
            <a:r>
              <a:rPr lang="ru-RU" dirty="0"/>
              <a:t>Выполнить поиск всех контуров. </a:t>
            </a:r>
          </a:p>
          <a:p>
            <a:pPr marL="342900" indent="-342900">
              <a:buAutoNum type="arabicPeriod"/>
            </a:pPr>
            <a:r>
              <a:rPr lang="ru-RU" dirty="0"/>
              <a:t>Начать цикл по всем найденным контурам. </a:t>
            </a:r>
          </a:p>
          <a:p>
            <a:pPr marL="342900" indent="-342900">
              <a:buAutoNum type="arabicPeriod"/>
            </a:pPr>
            <a:r>
              <a:rPr lang="ru-RU" dirty="0"/>
              <a:t>Найти прямоугольник, описывающий текущий контур. </a:t>
            </a:r>
          </a:p>
          <a:p>
            <a:pPr marL="342900" indent="-342900">
              <a:buAutoNum type="arabicPeriod"/>
            </a:pPr>
            <a:r>
              <a:rPr lang="ru-RU" dirty="0"/>
              <a:t>Отобразить полученный нами прямоугольник на исходном изображении. </a:t>
            </a:r>
          </a:p>
          <a:p>
            <a:pPr marL="342900" indent="-342900">
              <a:buAutoNum type="arabicPeriod"/>
            </a:pPr>
            <a:r>
              <a:rPr lang="ru-RU" dirty="0"/>
              <a:t>Закончить цикл. </a:t>
            </a:r>
          </a:p>
          <a:p>
            <a:pPr marL="342900" indent="-342900">
              <a:buAutoNum type="arabicPeriod"/>
            </a:pPr>
            <a:r>
              <a:rPr lang="ru-RU" dirty="0"/>
              <a:t>Вывести на экран окно с исходным изображением</a:t>
            </a:r>
          </a:p>
        </p:txBody>
      </p:sp>
    </p:spTree>
    <p:extLst>
      <p:ext uri="{BB962C8B-B14F-4D97-AF65-F5344CB8AC3E}">
        <p14:creationId xmlns:p14="http://schemas.microsoft.com/office/powerpoint/2010/main" val="2220207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0718FA8-0034-4F1A-AD54-F63C92AD24D3}"/>
              </a:ext>
            </a:extLst>
          </p:cNvPr>
          <p:cNvSpPr>
            <a:spLocks noGrp="1"/>
          </p:cNvSpPr>
          <p:nvPr>
            <p:ph type="title"/>
          </p:nvPr>
        </p:nvSpPr>
        <p:spPr/>
        <p:txBody>
          <a:bodyPr/>
          <a:lstStyle/>
          <a:p>
            <a:r>
              <a:rPr lang="ru-RU" dirty="0"/>
              <a:t>Темы</a:t>
            </a:r>
          </a:p>
        </p:txBody>
      </p:sp>
      <p:sp>
        <p:nvSpPr>
          <p:cNvPr id="3" name="Объект 2">
            <a:extLst>
              <a:ext uri="{FF2B5EF4-FFF2-40B4-BE49-F238E27FC236}">
                <a16:creationId xmlns:a16="http://schemas.microsoft.com/office/drawing/2014/main" id="{D6CD554E-CAB7-4566-8A64-2716AF5006DF}"/>
              </a:ext>
            </a:extLst>
          </p:cNvPr>
          <p:cNvSpPr>
            <a:spLocks noGrp="1"/>
          </p:cNvSpPr>
          <p:nvPr>
            <p:ph idx="1"/>
          </p:nvPr>
        </p:nvSpPr>
        <p:spPr/>
        <p:txBody>
          <a:bodyPr/>
          <a:lstStyle/>
          <a:p>
            <a:r>
              <a:rPr lang="ru-RU" dirty="0"/>
              <a:t>Основные операции в </a:t>
            </a:r>
            <a:r>
              <a:rPr lang="en-US" dirty="0"/>
              <a:t>OpenCV</a:t>
            </a:r>
            <a:endParaRPr lang="ru-RU" dirty="0"/>
          </a:p>
          <a:p>
            <a:r>
              <a:rPr lang="ru-RU" dirty="0"/>
              <a:t>Отображение изображения</a:t>
            </a:r>
          </a:p>
          <a:p>
            <a:r>
              <a:rPr lang="ru-RU" dirty="0"/>
              <a:t>Отображение видео </a:t>
            </a:r>
          </a:p>
          <a:p>
            <a:r>
              <a:rPr lang="ru-RU" dirty="0"/>
              <a:t>Поиск объекта по цвету</a:t>
            </a:r>
          </a:p>
          <a:p>
            <a:r>
              <a:rPr lang="ru-RU" dirty="0"/>
              <a:t>Настройка цветового фильтра средствами OpenCV</a:t>
            </a:r>
          </a:p>
          <a:p>
            <a:r>
              <a:rPr lang="ru-RU" dirty="0"/>
              <a:t>Выделение контуров объектов с помощью OpenCV</a:t>
            </a:r>
          </a:p>
          <a:p>
            <a:r>
              <a:rPr lang="ru-RU" dirty="0"/>
              <a:t>Поиск объектов</a:t>
            </a:r>
          </a:p>
          <a:p>
            <a:pPr marL="0" indent="0">
              <a:buNone/>
            </a:pPr>
            <a:endParaRPr lang="ru-RU" dirty="0"/>
          </a:p>
        </p:txBody>
      </p:sp>
      <p:sp>
        <p:nvSpPr>
          <p:cNvPr id="4" name="Номер слайда 3">
            <a:extLst>
              <a:ext uri="{FF2B5EF4-FFF2-40B4-BE49-F238E27FC236}">
                <a16:creationId xmlns:a16="http://schemas.microsoft.com/office/drawing/2014/main" id="{E0E0EBA9-A5BE-7EFE-EA71-C4C37D628705}"/>
              </a:ext>
            </a:extLst>
          </p:cNvPr>
          <p:cNvSpPr>
            <a:spLocks noGrp="1"/>
          </p:cNvSpPr>
          <p:nvPr>
            <p:ph type="sldNum" sz="quarter" idx="12"/>
          </p:nvPr>
        </p:nvSpPr>
        <p:spPr/>
        <p:txBody>
          <a:bodyPr/>
          <a:lstStyle/>
          <a:p>
            <a:fld id="{D6A5EE95-EF0E-458A-AF96-B4EE627C9645}" type="slidenum">
              <a:rPr lang="ru-RU" smtClean="0"/>
              <a:pPr/>
              <a:t>3</a:t>
            </a:fld>
            <a:endParaRPr lang="ru-RU"/>
          </a:p>
        </p:txBody>
      </p:sp>
      <p:pic>
        <p:nvPicPr>
          <p:cNvPr id="6" name="Рисунок 5">
            <a:extLst>
              <a:ext uri="{FF2B5EF4-FFF2-40B4-BE49-F238E27FC236}">
                <a16:creationId xmlns:a16="http://schemas.microsoft.com/office/drawing/2014/main" id="{BD821C65-CA0F-81A6-B9B0-6D1C270920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6251" y="1403604"/>
            <a:ext cx="4050792" cy="4050792"/>
          </a:xfrm>
          <a:prstGeom prst="ellipse">
            <a:avLst/>
          </a:prstGeom>
          <a:ln>
            <a:noFill/>
          </a:ln>
          <a:effectLst>
            <a:softEdge rad="112500"/>
          </a:effectLst>
        </p:spPr>
      </p:pic>
    </p:spTree>
    <p:extLst>
      <p:ext uri="{BB962C8B-B14F-4D97-AF65-F5344CB8AC3E}">
        <p14:creationId xmlns:p14="http://schemas.microsoft.com/office/powerpoint/2010/main" val="37573983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Номер слайда 24">
            <a:extLst>
              <a:ext uri="{FF2B5EF4-FFF2-40B4-BE49-F238E27FC236}">
                <a16:creationId xmlns:a16="http://schemas.microsoft.com/office/drawing/2014/main" id="{8CB45CDE-B5E9-F5F6-F3AE-EC8CA5D0DB5E}"/>
              </a:ext>
            </a:extLst>
          </p:cNvPr>
          <p:cNvSpPr>
            <a:spLocks noGrp="1"/>
          </p:cNvSpPr>
          <p:nvPr>
            <p:ph type="sldNum" sz="quarter" idx="12"/>
          </p:nvPr>
        </p:nvSpPr>
        <p:spPr/>
        <p:txBody>
          <a:bodyPr/>
          <a:lstStyle/>
          <a:p>
            <a:fld id="{D6A5EE95-EF0E-458A-AF96-B4EE627C9645}" type="slidenum">
              <a:rPr lang="ru-RU" smtClean="0"/>
              <a:t>30</a:t>
            </a:fld>
            <a:endParaRPr lang="ru-RU"/>
          </a:p>
        </p:txBody>
      </p:sp>
      <p:sp>
        <p:nvSpPr>
          <p:cNvPr id="11" name="Заголовок 1">
            <a:extLst>
              <a:ext uri="{FF2B5EF4-FFF2-40B4-BE49-F238E27FC236}">
                <a16:creationId xmlns:a16="http://schemas.microsoft.com/office/drawing/2014/main" id="{13DDDC0B-2BC5-412D-979B-AD0943068971}"/>
              </a:ext>
            </a:extLst>
          </p:cNvPr>
          <p:cNvSpPr>
            <a:spLocks noGrp="1"/>
          </p:cNvSpPr>
          <p:nvPr>
            <p:ph type="title"/>
          </p:nvPr>
        </p:nvSpPr>
        <p:spPr>
          <a:xfrm>
            <a:off x="730608" y="0"/>
            <a:ext cx="11461392" cy="1609344"/>
          </a:xfrm>
        </p:spPr>
        <p:txBody>
          <a:bodyPr>
            <a:normAutofit/>
          </a:bodyPr>
          <a:lstStyle/>
          <a:p>
            <a:r>
              <a:rPr lang="ru-RU" sz="4400" dirty="0"/>
              <a:t>Выделение прямоугольных контуров</a:t>
            </a:r>
            <a:endParaRPr lang="en-US" sz="4400" dirty="0"/>
          </a:p>
        </p:txBody>
      </p:sp>
      <p:pic>
        <p:nvPicPr>
          <p:cNvPr id="5" name="Рисунок 4"/>
          <p:cNvPicPr>
            <a:picLocks noChangeAspect="1"/>
          </p:cNvPicPr>
          <p:nvPr/>
        </p:nvPicPr>
        <p:blipFill>
          <a:blip r:embed="rId2"/>
          <a:stretch>
            <a:fillRect/>
          </a:stretch>
        </p:blipFill>
        <p:spPr>
          <a:xfrm>
            <a:off x="485768" y="1276759"/>
            <a:ext cx="5476458" cy="3208156"/>
          </a:xfrm>
          <a:prstGeom prst="rect">
            <a:avLst/>
          </a:prstGeom>
        </p:spPr>
      </p:pic>
      <p:pic>
        <p:nvPicPr>
          <p:cNvPr id="12" name="Рисунок 11"/>
          <p:cNvPicPr>
            <a:picLocks noChangeAspect="1"/>
          </p:cNvPicPr>
          <p:nvPr/>
        </p:nvPicPr>
        <p:blipFill>
          <a:blip r:embed="rId3"/>
          <a:stretch>
            <a:fillRect/>
          </a:stretch>
        </p:blipFill>
        <p:spPr>
          <a:xfrm>
            <a:off x="485769" y="4640716"/>
            <a:ext cx="5476458" cy="1660080"/>
          </a:xfrm>
          <a:prstGeom prst="rect">
            <a:avLst/>
          </a:prstGeom>
        </p:spPr>
      </p:pic>
      <p:pic>
        <p:nvPicPr>
          <p:cNvPr id="13" name="Рисунок 12"/>
          <p:cNvPicPr>
            <a:picLocks noChangeAspect="1"/>
          </p:cNvPicPr>
          <p:nvPr/>
        </p:nvPicPr>
        <p:blipFill>
          <a:blip r:embed="rId4"/>
          <a:stretch>
            <a:fillRect/>
          </a:stretch>
        </p:blipFill>
        <p:spPr>
          <a:xfrm>
            <a:off x="6151868" y="1276759"/>
            <a:ext cx="4969616" cy="5075874"/>
          </a:xfrm>
          <a:prstGeom prst="rect">
            <a:avLst/>
          </a:prstGeom>
        </p:spPr>
      </p:pic>
    </p:spTree>
    <p:extLst>
      <p:ext uri="{BB962C8B-B14F-4D97-AF65-F5344CB8AC3E}">
        <p14:creationId xmlns:p14="http://schemas.microsoft.com/office/powerpoint/2010/main" val="7836907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Номер слайда 24">
            <a:extLst>
              <a:ext uri="{FF2B5EF4-FFF2-40B4-BE49-F238E27FC236}">
                <a16:creationId xmlns:a16="http://schemas.microsoft.com/office/drawing/2014/main" id="{8CB45CDE-B5E9-F5F6-F3AE-EC8CA5D0DB5E}"/>
              </a:ext>
            </a:extLst>
          </p:cNvPr>
          <p:cNvSpPr>
            <a:spLocks noGrp="1"/>
          </p:cNvSpPr>
          <p:nvPr>
            <p:ph type="sldNum" sz="quarter" idx="12"/>
          </p:nvPr>
        </p:nvSpPr>
        <p:spPr/>
        <p:txBody>
          <a:bodyPr/>
          <a:lstStyle/>
          <a:p>
            <a:fld id="{D6A5EE95-EF0E-458A-AF96-B4EE627C9645}" type="slidenum">
              <a:rPr lang="ru-RU" smtClean="0"/>
              <a:t>31</a:t>
            </a:fld>
            <a:endParaRPr lang="ru-RU"/>
          </a:p>
        </p:txBody>
      </p:sp>
      <p:sp>
        <p:nvSpPr>
          <p:cNvPr id="11" name="Заголовок 1">
            <a:extLst>
              <a:ext uri="{FF2B5EF4-FFF2-40B4-BE49-F238E27FC236}">
                <a16:creationId xmlns:a16="http://schemas.microsoft.com/office/drawing/2014/main" id="{13DDDC0B-2BC5-412D-979B-AD0943068971}"/>
              </a:ext>
            </a:extLst>
          </p:cNvPr>
          <p:cNvSpPr>
            <a:spLocks noGrp="1"/>
          </p:cNvSpPr>
          <p:nvPr>
            <p:ph type="title"/>
          </p:nvPr>
        </p:nvSpPr>
        <p:spPr>
          <a:xfrm>
            <a:off x="730608" y="0"/>
            <a:ext cx="11461392" cy="1609344"/>
          </a:xfrm>
        </p:spPr>
        <p:txBody>
          <a:bodyPr>
            <a:normAutofit/>
          </a:bodyPr>
          <a:lstStyle/>
          <a:p>
            <a:r>
              <a:rPr lang="ru-RU" sz="4400" dirty="0"/>
              <a:t>Выделение прямоугольных контуров</a:t>
            </a:r>
            <a:endParaRPr lang="en-US" sz="4400" dirty="0"/>
          </a:p>
        </p:txBody>
      </p:sp>
      <p:sp>
        <p:nvSpPr>
          <p:cNvPr id="2" name="Прямоугольник 1"/>
          <p:cNvSpPr/>
          <p:nvPr/>
        </p:nvSpPr>
        <p:spPr>
          <a:xfrm>
            <a:off x="730608" y="1457908"/>
            <a:ext cx="10999838" cy="1477328"/>
          </a:xfrm>
          <a:prstGeom prst="rect">
            <a:avLst/>
          </a:prstGeom>
        </p:spPr>
        <p:txBody>
          <a:bodyPr wrap="square">
            <a:spAutoFit/>
          </a:bodyPr>
          <a:lstStyle/>
          <a:p>
            <a:pPr algn="just"/>
            <a:r>
              <a:rPr lang="ru-RU" dirty="0"/>
              <a:t>В результате работы программы было выделено два прямоугольных контура. </a:t>
            </a:r>
          </a:p>
          <a:p>
            <a:pPr algn="just"/>
            <a:r>
              <a:rPr lang="ru-RU" dirty="0"/>
              <a:t>Внутренний контур полностью совпадает с прямоугольной границей объекта, а внешний прямоугольный контур описывает овальную границу объекта, причем, хотя и не совпадает с ней, описывает максимально близко. Как видим, функция cv2. </a:t>
            </a:r>
            <a:r>
              <a:rPr lang="ru-RU" dirty="0" err="1"/>
              <a:t>minAreaRect</a:t>
            </a:r>
            <a:r>
              <a:rPr lang="ru-RU" dirty="0"/>
              <a:t>() построила прямоугольный контур, который максимально близко описывает непрямоугольную границу.</a:t>
            </a:r>
          </a:p>
        </p:txBody>
      </p:sp>
      <p:pic>
        <p:nvPicPr>
          <p:cNvPr id="3" name="Рисунок 2"/>
          <p:cNvPicPr>
            <a:picLocks noChangeAspect="1"/>
          </p:cNvPicPr>
          <p:nvPr/>
        </p:nvPicPr>
        <p:blipFill>
          <a:blip r:embed="rId2"/>
          <a:stretch>
            <a:fillRect/>
          </a:stretch>
        </p:blipFill>
        <p:spPr>
          <a:xfrm>
            <a:off x="4593771" y="2935236"/>
            <a:ext cx="3400698" cy="3016485"/>
          </a:xfrm>
          <a:prstGeom prst="rect">
            <a:avLst/>
          </a:prstGeom>
        </p:spPr>
      </p:pic>
      <p:sp>
        <p:nvSpPr>
          <p:cNvPr id="4" name="Прямоугольник 3"/>
          <p:cNvSpPr/>
          <p:nvPr/>
        </p:nvSpPr>
        <p:spPr>
          <a:xfrm>
            <a:off x="3030582" y="6028821"/>
            <a:ext cx="7062651" cy="369332"/>
          </a:xfrm>
          <a:prstGeom prst="rect">
            <a:avLst/>
          </a:prstGeom>
        </p:spPr>
        <p:txBody>
          <a:bodyPr wrap="square">
            <a:spAutoFit/>
          </a:bodyPr>
          <a:lstStyle/>
          <a:p>
            <a:r>
              <a:rPr lang="ru-RU" dirty="0"/>
              <a:t>Выделение прямоугольных контуров в тестовом изображении</a:t>
            </a:r>
          </a:p>
        </p:txBody>
      </p:sp>
    </p:spTree>
    <p:extLst>
      <p:ext uri="{BB962C8B-B14F-4D97-AF65-F5344CB8AC3E}">
        <p14:creationId xmlns:p14="http://schemas.microsoft.com/office/powerpoint/2010/main" val="30429801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Номер слайда 24">
            <a:extLst>
              <a:ext uri="{FF2B5EF4-FFF2-40B4-BE49-F238E27FC236}">
                <a16:creationId xmlns:a16="http://schemas.microsoft.com/office/drawing/2014/main" id="{8CB45CDE-B5E9-F5F6-F3AE-EC8CA5D0DB5E}"/>
              </a:ext>
            </a:extLst>
          </p:cNvPr>
          <p:cNvSpPr>
            <a:spLocks noGrp="1"/>
          </p:cNvSpPr>
          <p:nvPr>
            <p:ph type="sldNum" sz="quarter" idx="12"/>
          </p:nvPr>
        </p:nvSpPr>
        <p:spPr/>
        <p:txBody>
          <a:bodyPr/>
          <a:lstStyle/>
          <a:p>
            <a:fld id="{D6A5EE95-EF0E-458A-AF96-B4EE627C9645}" type="slidenum">
              <a:rPr lang="ru-RU" smtClean="0"/>
              <a:t>32</a:t>
            </a:fld>
            <a:endParaRPr lang="ru-RU"/>
          </a:p>
        </p:txBody>
      </p:sp>
      <p:sp>
        <p:nvSpPr>
          <p:cNvPr id="11" name="Заголовок 1">
            <a:extLst>
              <a:ext uri="{FF2B5EF4-FFF2-40B4-BE49-F238E27FC236}">
                <a16:creationId xmlns:a16="http://schemas.microsoft.com/office/drawing/2014/main" id="{13DDDC0B-2BC5-412D-979B-AD0943068971}"/>
              </a:ext>
            </a:extLst>
          </p:cNvPr>
          <p:cNvSpPr>
            <a:spLocks noGrp="1"/>
          </p:cNvSpPr>
          <p:nvPr>
            <p:ph type="title"/>
          </p:nvPr>
        </p:nvSpPr>
        <p:spPr>
          <a:xfrm>
            <a:off x="730608" y="0"/>
            <a:ext cx="11609438" cy="1609344"/>
          </a:xfrm>
        </p:spPr>
        <p:txBody>
          <a:bodyPr>
            <a:normAutofit/>
          </a:bodyPr>
          <a:lstStyle/>
          <a:p>
            <a:r>
              <a:rPr lang="ru-RU" sz="4000" dirty="0"/>
              <a:t>Фильтрация прямоугольных контуров</a:t>
            </a:r>
            <a:endParaRPr lang="en-US" sz="4000" dirty="0"/>
          </a:p>
        </p:txBody>
      </p:sp>
      <p:pic>
        <p:nvPicPr>
          <p:cNvPr id="5" name="Рисунок 4"/>
          <p:cNvPicPr>
            <a:picLocks noChangeAspect="1"/>
          </p:cNvPicPr>
          <p:nvPr/>
        </p:nvPicPr>
        <p:blipFill>
          <a:blip r:embed="rId2"/>
          <a:stretch>
            <a:fillRect/>
          </a:stretch>
        </p:blipFill>
        <p:spPr>
          <a:xfrm>
            <a:off x="730608" y="1045029"/>
            <a:ext cx="4675725" cy="2795451"/>
          </a:xfrm>
          <a:prstGeom prst="rect">
            <a:avLst/>
          </a:prstGeom>
        </p:spPr>
      </p:pic>
      <p:pic>
        <p:nvPicPr>
          <p:cNvPr id="6" name="Рисунок 5"/>
          <p:cNvPicPr>
            <a:picLocks noChangeAspect="1"/>
          </p:cNvPicPr>
          <p:nvPr/>
        </p:nvPicPr>
        <p:blipFill>
          <a:blip r:embed="rId3"/>
          <a:stretch>
            <a:fillRect/>
          </a:stretch>
        </p:blipFill>
        <p:spPr>
          <a:xfrm>
            <a:off x="950459" y="3744185"/>
            <a:ext cx="5023622" cy="3113815"/>
          </a:xfrm>
          <a:prstGeom prst="rect">
            <a:avLst/>
          </a:prstGeom>
        </p:spPr>
      </p:pic>
      <p:pic>
        <p:nvPicPr>
          <p:cNvPr id="7" name="Рисунок 6"/>
          <p:cNvPicPr>
            <a:picLocks noChangeAspect="1"/>
          </p:cNvPicPr>
          <p:nvPr/>
        </p:nvPicPr>
        <p:blipFill rotWithShape="1">
          <a:blip r:embed="rId4"/>
          <a:srcRect b="21329"/>
          <a:stretch/>
        </p:blipFill>
        <p:spPr>
          <a:xfrm>
            <a:off x="5974080" y="1367247"/>
            <a:ext cx="5798023" cy="4598124"/>
          </a:xfrm>
          <a:prstGeom prst="rect">
            <a:avLst/>
          </a:prstGeom>
        </p:spPr>
      </p:pic>
    </p:spTree>
    <p:extLst>
      <p:ext uri="{BB962C8B-B14F-4D97-AF65-F5344CB8AC3E}">
        <p14:creationId xmlns:p14="http://schemas.microsoft.com/office/powerpoint/2010/main" val="12469372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Номер слайда 24">
            <a:extLst>
              <a:ext uri="{FF2B5EF4-FFF2-40B4-BE49-F238E27FC236}">
                <a16:creationId xmlns:a16="http://schemas.microsoft.com/office/drawing/2014/main" id="{8CB45CDE-B5E9-F5F6-F3AE-EC8CA5D0DB5E}"/>
              </a:ext>
            </a:extLst>
          </p:cNvPr>
          <p:cNvSpPr>
            <a:spLocks noGrp="1"/>
          </p:cNvSpPr>
          <p:nvPr>
            <p:ph type="sldNum" sz="quarter" idx="12"/>
          </p:nvPr>
        </p:nvSpPr>
        <p:spPr/>
        <p:txBody>
          <a:bodyPr/>
          <a:lstStyle/>
          <a:p>
            <a:fld id="{D6A5EE95-EF0E-458A-AF96-B4EE627C9645}" type="slidenum">
              <a:rPr lang="ru-RU" smtClean="0"/>
              <a:t>33</a:t>
            </a:fld>
            <a:endParaRPr lang="ru-RU"/>
          </a:p>
        </p:txBody>
      </p:sp>
      <p:sp>
        <p:nvSpPr>
          <p:cNvPr id="11" name="Заголовок 1">
            <a:extLst>
              <a:ext uri="{FF2B5EF4-FFF2-40B4-BE49-F238E27FC236}">
                <a16:creationId xmlns:a16="http://schemas.microsoft.com/office/drawing/2014/main" id="{13DDDC0B-2BC5-412D-979B-AD0943068971}"/>
              </a:ext>
            </a:extLst>
          </p:cNvPr>
          <p:cNvSpPr>
            <a:spLocks noGrp="1"/>
          </p:cNvSpPr>
          <p:nvPr>
            <p:ph type="title"/>
          </p:nvPr>
        </p:nvSpPr>
        <p:spPr>
          <a:xfrm>
            <a:off x="730608" y="0"/>
            <a:ext cx="11609438" cy="1609344"/>
          </a:xfrm>
        </p:spPr>
        <p:txBody>
          <a:bodyPr>
            <a:normAutofit/>
          </a:bodyPr>
          <a:lstStyle/>
          <a:p>
            <a:r>
              <a:rPr lang="ru-RU" sz="4000" dirty="0"/>
              <a:t>Фильтрация прямоугольных контуров</a:t>
            </a:r>
            <a:endParaRPr lang="en-US" sz="4000" dirty="0"/>
          </a:p>
        </p:txBody>
      </p:sp>
      <p:pic>
        <p:nvPicPr>
          <p:cNvPr id="2" name="Рисунок 1"/>
          <p:cNvPicPr>
            <a:picLocks noChangeAspect="1"/>
          </p:cNvPicPr>
          <p:nvPr/>
        </p:nvPicPr>
        <p:blipFill>
          <a:blip r:embed="rId2"/>
          <a:stretch>
            <a:fillRect/>
          </a:stretch>
        </p:blipFill>
        <p:spPr>
          <a:xfrm>
            <a:off x="809489" y="1257708"/>
            <a:ext cx="5800725" cy="4638675"/>
          </a:xfrm>
          <a:prstGeom prst="rect">
            <a:avLst/>
          </a:prstGeom>
        </p:spPr>
      </p:pic>
      <p:pic>
        <p:nvPicPr>
          <p:cNvPr id="3" name="Рисунок 2"/>
          <p:cNvPicPr>
            <a:picLocks noChangeAspect="1"/>
          </p:cNvPicPr>
          <p:nvPr/>
        </p:nvPicPr>
        <p:blipFill>
          <a:blip r:embed="rId3"/>
          <a:stretch>
            <a:fillRect/>
          </a:stretch>
        </p:blipFill>
        <p:spPr>
          <a:xfrm>
            <a:off x="6899420" y="1096055"/>
            <a:ext cx="4505325" cy="3181350"/>
          </a:xfrm>
          <a:prstGeom prst="rect">
            <a:avLst/>
          </a:prstGeom>
        </p:spPr>
      </p:pic>
      <p:sp>
        <p:nvSpPr>
          <p:cNvPr id="4" name="Прямоугольник 3"/>
          <p:cNvSpPr/>
          <p:nvPr/>
        </p:nvSpPr>
        <p:spPr>
          <a:xfrm>
            <a:off x="6525142" y="4540046"/>
            <a:ext cx="5426066" cy="923330"/>
          </a:xfrm>
          <a:prstGeom prst="rect">
            <a:avLst/>
          </a:prstGeom>
        </p:spPr>
        <p:txBody>
          <a:bodyPr wrap="square">
            <a:spAutoFit/>
          </a:bodyPr>
          <a:lstStyle/>
          <a:p>
            <a:r>
              <a:rPr lang="ru-RU" dirty="0"/>
              <a:t>Результат работы программы фильтрации прямоугольных контуров в тестовом изображении</a:t>
            </a:r>
          </a:p>
        </p:txBody>
      </p:sp>
    </p:spTree>
    <p:extLst>
      <p:ext uri="{BB962C8B-B14F-4D97-AF65-F5344CB8AC3E}">
        <p14:creationId xmlns:p14="http://schemas.microsoft.com/office/powerpoint/2010/main" val="20808992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Номер слайда 24">
            <a:extLst>
              <a:ext uri="{FF2B5EF4-FFF2-40B4-BE49-F238E27FC236}">
                <a16:creationId xmlns:a16="http://schemas.microsoft.com/office/drawing/2014/main" id="{8CB45CDE-B5E9-F5F6-F3AE-EC8CA5D0DB5E}"/>
              </a:ext>
            </a:extLst>
          </p:cNvPr>
          <p:cNvSpPr>
            <a:spLocks noGrp="1"/>
          </p:cNvSpPr>
          <p:nvPr>
            <p:ph type="sldNum" sz="quarter" idx="12"/>
          </p:nvPr>
        </p:nvSpPr>
        <p:spPr/>
        <p:txBody>
          <a:bodyPr/>
          <a:lstStyle/>
          <a:p>
            <a:fld id="{D6A5EE95-EF0E-458A-AF96-B4EE627C9645}" type="slidenum">
              <a:rPr lang="ru-RU" smtClean="0"/>
              <a:t>34</a:t>
            </a:fld>
            <a:endParaRPr lang="ru-RU"/>
          </a:p>
        </p:txBody>
      </p:sp>
      <p:sp>
        <p:nvSpPr>
          <p:cNvPr id="11" name="Заголовок 1">
            <a:extLst>
              <a:ext uri="{FF2B5EF4-FFF2-40B4-BE49-F238E27FC236}">
                <a16:creationId xmlns:a16="http://schemas.microsoft.com/office/drawing/2014/main" id="{13DDDC0B-2BC5-412D-979B-AD0943068971}"/>
              </a:ext>
            </a:extLst>
          </p:cNvPr>
          <p:cNvSpPr>
            <a:spLocks noGrp="1"/>
          </p:cNvSpPr>
          <p:nvPr>
            <p:ph type="title"/>
          </p:nvPr>
        </p:nvSpPr>
        <p:spPr>
          <a:xfrm>
            <a:off x="730608" y="0"/>
            <a:ext cx="11609438" cy="1609344"/>
          </a:xfrm>
        </p:spPr>
        <p:txBody>
          <a:bodyPr>
            <a:normAutofit/>
          </a:bodyPr>
          <a:lstStyle/>
          <a:p>
            <a:r>
              <a:rPr lang="ru-RU" sz="4000" dirty="0"/>
              <a:t>Вычисление угла поворота прямоугольного контура</a:t>
            </a:r>
            <a:endParaRPr lang="en-US" sz="4000" dirty="0"/>
          </a:p>
        </p:txBody>
      </p:sp>
      <p:pic>
        <p:nvPicPr>
          <p:cNvPr id="2" name="Рисунок 1"/>
          <p:cNvPicPr>
            <a:picLocks noChangeAspect="1"/>
          </p:cNvPicPr>
          <p:nvPr/>
        </p:nvPicPr>
        <p:blipFill>
          <a:blip r:embed="rId2"/>
          <a:stretch>
            <a:fillRect/>
          </a:stretch>
        </p:blipFill>
        <p:spPr>
          <a:xfrm>
            <a:off x="730608" y="1323702"/>
            <a:ext cx="4694832" cy="5432591"/>
          </a:xfrm>
          <a:prstGeom prst="rect">
            <a:avLst/>
          </a:prstGeom>
        </p:spPr>
      </p:pic>
      <p:pic>
        <p:nvPicPr>
          <p:cNvPr id="3" name="Рисунок 2"/>
          <p:cNvPicPr>
            <a:picLocks noChangeAspect="1"/>
          </p:cNvPicPr>
          <p:nvPr/>
        </p:nvPicPr>
        <p:blipFill rotWithShape="1">
          <a:blip r:embed="rId3"/>
          <a:srcRect b="7041"/>
          <a:stretch/>
        </p:blipFill>
        <p:spPr>
          <a:xfrm>
            <a:off x="5980671" y="1323703"/>
            <a:ext cx="5245646" cy="5146766"/>
          </a:xfrm>
          <a:prstGeom prst="rect">
            <a:avLst/>
          </a:prstGeom>
        </p:spPr>
      </p:pic>
    </p:spTree>
    <p:extLst>
      <p:ext uri="{BB962C8B-B14F-4D97-AF65-F5344CB8AC3E}">
        <p14:creationId xmlns:p14="http://schemas.microsoft.com/office/powerpoint/2010/main" val="27016129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Номер слайда 24">
            <a:extLst>
              <a:ext uri="{FF2B5EF4-FFF2-40B4-BE49-F238E27FC236}">
                <a16:creationId xmlns:a16="http://schemas.microsoft.com/office/drawing/2014/main" id="{8CB45CDE-B5E9-F5F6-F3AE-EC8CA5D0DB5E}"/>
              </a:ext>
            </a:extLst>
          </p:cNvPr>
          <p:cNvSpPr>
            <a:spLocks noGrp="1"/>
          </p:cNvSpPr>
          <p:nvPr>
            <p:ph type="sldNum" sz="quarter" idx="12"/>
          </p:nvPr>
        </p:nvSpPr>
        <p:spPr/>
        <p:txBody>
          <a:bodyPr/>
          <a:lstStyle/>
          <a:p>
            <a:fld id="{D6A5EE95-EF0E-458A-AF96-B4EE627C9645}" type="slidenum">
              <a:rPr lang="ru-RU" smtClean="0"/>
              <a:t>35</a:t>
            </a:fld>
            <a:endParaRPr lang="ru-RU"/>
          </a:p>
        </p:txBody>
      </p:sp>
      <p:sp>
        <p:nvSpPr>
          <p:cNvPr id="11" name="Заголовок 1">
            <a:extLst>
              <a:ext uri="{FF2B5EF4-FFF2-40B4-BE49-F238E27FC236}">
                <a16:creationId xmlns:a16="http://schemas.microsoft.com/office/drawing/2014/main" id="{13DDDC0B-2BC5-412D-979B-AD0943068971}"/>
              </a:ext>
            </a:extLst>
          </p:cNvPr>
          <p:cNvSpPr>
            <a:spLocks noGrp="1"/>
          </p:cNvSpPr>
          <p:nvPr>
            <p:ph type="title"/>
          </p:nvPr>
        </p:nvSpPr>
        <p:spPr>
          <a:xfrm>
            <a:off x="730608" y="0"/>
            <a:ext cx="11609438" cy="1609344"/>
          </a:xfrm>
        </p:spPr>
        <p:txBody>
          <a:bodyPr>
            <a:normAutofit/>
          </a:bodyPr>
          <a:lstStyle/>
          <a:p>
            <a:r>
              <a:rPr lang="ru-RU" sz="4000" dirty="0"/>
              <a:t>Вычисление угла поворота прямоугольного контура</a:t>
            </a:r>
            <a:endParaRPr lang="en-US" sz="4000" dirty="0"/>
          </a:p>
        </p:txBody>
      </p:sp>
      <p:pic>
        <p:nvPicPr>
          <p:cNvPr id="4" name="Рисунок 3"/>
          <p:cNvPicPr>
            <a:picLocks noChangeAspect="1"/>
          </p:cNvPicPr>
          <p:nvPr/>
        </p:nvPicPr>
        <p:blipFill>
          <a:blip r:embed="rId2"/>
          <a:stretch>
            <a:fillRect/>
          </a:stretch>
        </p:blipFill>
        <p:spPr>
          <a:xfrm>
            <a:off x="730608" y="1548066"/>
            <a:ext cx="5739459" cy="4907280"/>
          </a:xfrm>
          <a:prstGeom prst="rect">
            <a:avLst/>
          </a:prstGeom>
        </p:spPr>
      </p:pic>
      <p:pic>
        <p:nvPicPr>
          <p:cNvPr id="5" name="Рисунок 4"/>
          <p:cNvPicPr>
            <a:picLocks noChangeAspect="1"/>
          </p:cNvPicPr>
          <p:nvPr/>
        </p:nvPicPr>
        <p:blipFill>
          <a:blip r:embed="rId3"/>
          <a:stretch>
            <a:fillRect/>
          </a:stretch>
        </p:blipFill>
        <p:spPr>
          <a:xfrm>
            <a:off x="6911068" y="1548066"/>
            <a:ext cx="2724150" cy="685800"/>
          </a:xfrm>
          <a:prstGeom prst="rect">
            <a:avLst/>
          </a:prstGeom>
        </p:spPr>
      </p:pic>
      <p:pic>
        <p:nvPicPr>
          <p:cNvPr id="6" name="Рисунок 5"/>
          <p:cNvPicPr>
            <a:picLocks noChangeAspect="1"/>
          </p:cNvPicPr>
          <p:nvPr/>
        </p:nvPicPr>
        <p:blipFill>
          <a:blip r:embed="rId4"/>
          <a:stretch>
            <a:fillRect/>
          </a:stretch>
        </p:blipFill>
        <p:spPr>
          <a:xfrm>
            <a:off x="6696483" y="2233866"/>
            <a:ext cx="3971925" cy="3619500"/>
          </a:xfrm>
          <a:prstGeom prst="rect">
            <a:avLst/>
          </a:prstGeom>
        </p:spPr>
      </p:pic>
      <p:sp>
        <p:nvSpPr>
          <p:cNvPr id="7" name="Прямоугольник 6"/>
          <p:cNvSpPr/>
          <p:nvPr/>
        </p:nvSpPr>
        <p:spPr>
          <a:xfrm>
            <a:off x="6096000" y="5835942"/>
            <a:ext cx="6096000" cy="646331"/>
          </a:xfrm>
          <a:prstGeom prst="rect">
            <a:avLst/>
          </a:prstGeom>
        </p:spPr>
        <p:txBody>
          <a:bodyPr>
            <a:spAutoFit/>
          </a:bodyPr>
          <a:lstStyle/>
          <a:p>
            <a:r>
              <a:rPr lang="ru-RU" dirty="0"/>
              <a:t>Вычисленные значения угла поворота прямоугольных контуров</a:t>
            </a:r>
          </a:p>
        </p:txBody>
      </p:sp>
    </p:spTree>
    <p:extLst>
      <p:ext uri="{BB962C8B-B14F-4D97-AF65-F5344CB8AC3E}">
        <p14:creationId xmlns:p14="http://schemas.microsoft.com/office/powerpoint/2010/main" val="4309043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Номер слайда 24">
            <a:extLst>
              <a:ext uri="{FF2B5EF4-FFF2-40B4-BE49-F238E27FC236}">
                <a16:creationId xmlns:a16="http://schemas.microsoft.com/office/drawing/2014/main" id="{8CB45CDE-B5E9-F5F6-F3AE-EC8CA5D0DB5E}"/>
              </a:ext>
            </a:extLst>
          </p:cNvPr>
          <p:cNvSpPr>
            <a:spLocks noGrp="1"/>
          </p:cNvSpPr>
          <p:nvPr>
            <p:ph type="sldNum" sz="quarter" idx="12"/>
          </p:nvPr>
        </p:nvSpPr>
        <p:spPr/>
        <p:txBody>
          <a:bodyPr/>
          <a:lstStyle/>
          <a:p>
            <a:fld id="{D6A5EE95-EF0E-458A-AF96-B4EE627C9645}" type="slidenum">
              <a:rPr lang="ru-RU" smtClean="0"/>
              <a:t>36</a:t>
            </a:fld>
            <a:endParaRPr lang="ru-RU"/>
          </a:p>
        </p:txBody>
      </p:sp>
      <p:sp>
        <p:nvSpPr>
          <p:cNvPr id="11" name="Заголовок 1">
            <a:extLst>
              <a:ext uri="{FF2B5EF4-FFF2-40B4-BE49-F238E27FC236}">
                <a16:creationId xmlns:a16="http://schemas.microsoft.com/office/drawing/2014/main" id="{13DDDC0B-2BC5-412D-979B-AD0943068971}"/>
              </a:ext>
            </a:extLst>
          </p:cNvPr>
          <p:cNvSpPr>
            <a:spLocks noGrp="1"/>
          </p:cNvSpPr>
          <p:nvPr>
            <p:ph type="title"/>
          </p:nvPr>
        </p:nvSpPr>
        <p:spPr>
          <a:xfrm>
            <a:off x="469351" y="113212"/>
            <a:ext cx="11609438" cy="1609344"/>
          </a:xfrm>
        </p:spPr>
        <p:txBody>
          <a:bodyPr>
            <a:normAutofit/>
          </a:bodyPr>
          <a:lstStyle/>
          <a:p>
            <a:r>
              <a:rPr lang="ru-RU" sz="4000" dirty="0"/>
              <a:t>Выделение и фильтрация эллиптических контуров </a:t>
            </a:r>
            <a:endParaRPr lang="en-US" sz="4000" dirty="0"/>
          </a:p>
        </p:txBody>
      </p:sp>
      <p:pic>
        <p:nvPicPr>
          <p:cNvPr id="2" name="Рисунок 1"/>
          <p:cNvPicPr>
            <a:picLocks noChangeAspect="1"/>
          </p:cNvPicPr>
          <p:nvPr/>
        </p:nvPicPr>
        <p:blipFill>
          <a:blip r:embed="rId2"/>
          <a:stretch>
            <a:fillRect/>
          </a:stretch>
        </p:blipFill>
        <p:spPr>
          <a:xfrm>
            <a:off x="359045" y="1644831"/>
            <a:ext cx="5915025" cy="2209800"/>
          </a:xfrm>
          <a:prstGeom prst="rect">
            <a:avLst/>
          </a:prstGeom>
        </p:spPr>
      </p:pic>
      <p:pic>
        <p:nvPicPr>
          <p:cNvPr id="3" name="Рисунок 2"/>
          <p:cNvPicPr>
            <a:picLocks noChangeAspect="1"/>
          </p:cNvPicPr>
          <p:nvPr/>
        </p:nvPicPr>
        <p:blipFill>
          <a:blip r:embed="rId3"/>
          <a:stretch>
            <a:fillRect/>
          </a:stretch>
        </p:blipFill>
        <p:spPr>
          <a:xfrm>
            <a:off x="469351" y="4197803"/>
            <a:ext cx="6019800" cy="1924050"/>
          </a:xfrm>
          <a:prstGeom prst="rect">
            <a:avLst/>
          </a:prstGeom>
        </p:spPr>
      </p:pic>
      <p:pic>
        <p:nvPicPr>
          <p:cNvPr id="8" name="Рисунок 7"/>
          <p:cNvPicPr>
            <a:picLocks noChangeAspect="1"/>
          </p:cNvPicPr>
          <p:nvPr/>
        </p:nvPicPr>
        <p:blipFill>
          <a:blip r:embed="rId4"/>
          <a:stretch>
            <a:fillRect/>
          </a:stretch>
        </p:blipFill>
        <p:spPr>
          <a:xfrm>
            <a:off x="6687693" y="1483723"/>
            <a:ext cx="4943475" cy="3124200"/>
          </a:xfrm>
          <a:prstGeom prst="rect">
            <a:avLst/>
          </a:prstGeom>
        </p:spPr>
      </p:pic>
      <p:sp>
        <p:nvSpPr>
          <p:cNvPr id="9" name="Прямоугольник 8"/>
          <p:cNvSpPr/>
          <p:nvPr/>
        </p:nvSpPr>
        <p:spPr>
          <a:xfrm>
            <a:off x="6489151" y="4627929"/>
            <a:ext cx="6096000" cy="646331"/>
          </a:xfrm>
          <a:prstGeom prst="rect">
            <a:avLst/>
          </a:prstGeom>
        </p:spPr>
        <p:txBody>
          <a:bodyPr>
            <a:spAutoFit/>
          </a:bodyPr>
          <a:lstStyle/>
          <a:p>
            <a:r>
              <a:rPr lang="ru-RU" dirty="0"/>
              <a:t>Пример графического изображения для выделения эллиптических контуров</a:t>
            </a:r>
          </a:p>
        </p:txBody>
      </p:sp>
    </p:spTree>
    <p:extLst>
      <p:ext uri="{BB962C8B-B14F-4D97-AF65-F5344CB8AC3E}">
        <p14:creationId xmlns:p14="http://schemas.microsoft.com/office/powerpoint/2010/main" val="29351681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Номер слайда 24">
            <a:extLst>
              <a:ext uri="{FF2B5EF4-FFF2-40B4-BE49-F238E27FC236}">
                <a16:creationId xmlns:a16="http://schemas.microsoft.com/office/drawing/2014/main" id="{8CB45CDE-B5E9-F5F6-F3AE-EC8CA5D0DB5E}"/>
              </a:ext>
            </a:extLst>
          </p:cNvPr>
          <p:cNvSpPr>
            <a:spLocks noGrp="1"/>
          </p:cNvSpPr>
          <p:nvPr>
            <p:ph type="sldNum" sz="quarter" idx="12"/>
          </p:nvPr>
        </p:nvSpPr>
        <p:spPr/>
        <p:txBody>
          <a:bodyPr/>
          <a:lstStyle/>
          <a:p>
            <a:fld id="{D6A5EE95-EF0E-458A-AF96-B4EE627C9645}" type="slidenum">
              <a:rPr lang="ru-RU" smtClean="0"/>
              <a:t>37</a:t>
            </a:fld>
            <a:endParaRPr lang="ru-RU"/>
          </a:p>
        </p:txBody>
      </p:sp>
      <p:sp>
        <p:nvSpPr>
          <p:cNvPr id="11" name="Заголовок 1">
            <a:extLst>
              <a:ext uri="{FF2B5EF4-FFF2-40B4-BE49-F238E27FC236}">
                <a16:creationId xmlns:a16="http://schemas.microsoft.com/office/drawing/2014/main" id="{13DDDC0B-2BC5-412D-979B-AD0943068971}"/>
              </a:ext>
            </a:extLst>
          </p:cNvPr>
          <p:cNvSpPr>
            <a:spLocks noGrp="1"/>
          </p:cNvSpPr>
          <p:nvPr>
            <p:ph type="title"/>
          </p:nvPr>
        </p:nvSpPr>
        <p:spPr>
          <a:xfrm>
            <a:off x="469351" y="113212"/>
            <a:ext cx="11609438" cy="1609344"/>
          </a:xfrm>
        </p:spPr>
        <p:txBody>
          <a:bodyPr>
            <a:normAutofit/>
          </a:bodyPr>
          <a:lstStyle/>
          <a:p>
            <a:r>
              <a:rPr lang="ru-RU" sz="4000" dirty="0"/>
              <a:t>Выделение и фильтрация эллиптических контуров </a:t>
            </a:r>
            <a:endParaRPr lang="en-US" sz="4000" dirty="0"/>
          </a:p>
        </p:txBody>
      </p:sp>
      <p:pic>
        <p:nvPicPr>
          <p:cNvPr id="4" name="Рисунок 3"/>
          <p:cNvPicPr>
            <a:picLocks noChangeAspect="1"/>
          </p:cNvPicPr>
          <p:nvPr/>
        </p:nvPicPr>
        <p:blipFill>
          <a:blip r:embed="rId2"/>
          <a:stretch>
            <a:fillRect/>
          </a:stretch>
        </p:blipFill>
        <p:spPr>
          <a:xfrm>
            <a:off x="597170" y="1664045"/>
            <a:ext cx="5676900" cy="4667250"/>
          </a:xfrm>
          <a:prstGeom prst="rect">
            <a:avLst/>
          </a:prstGeom>
        </p:spPr>
      </p:pic>
      <p:pic>
        <p:nvPicPr>
          <p:cNvPr id="5" name="Рисунок 4"/>
          <p:cNvPicPr>
            <a:picLocks noChangeAspect="1"/>
          </p:cNvPicPr>
          <p:nvPr/>
        </p:nvPicPr>
        <p:blipFill>
          <a:blip r:embed="rId3"/>
          <a:stretch>
            <a:fillRect/>
          </a:stretch>
        </p:blipFill>
        <p:spPr>
          <a:xfrm>
            <a:off x="6507384" y="1358535"/>
            <a:ext cx="4699241" cy="4706983"/>
          </a:xfrm>
          <a:prstGeom prst="rect">
            <a:avLst/>
          </a:prstGeom>
        </p:spPr>
      </p:pic>
    </p:spTree>
    <p:extLst>
      <p:ext uri="{BB962C8B-B14F-4D97-AF65-F5344CB8AC3E}">
        <p14:creationId xmlns:p14="http://schemas.microsoft.com/office/powerpoint/2010/main" val="40400499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Номер слайда 24">
            <a:extLst>
              <a:ext uri="{FF2B5EF4-FFF2-40B4-BE49-F238E27FC236}">
                <a16:creationId xmlns:a16="http://schemas.microsoft.com/office/drawing/2014/main" id="{8CB45CDE-B5E9-F5F6-F3AE-EC8CA5D0DB5E}"/>
              </a:ext>
            </a:extLst>
          </p:cNvPr>
          <p:cNvSpPr>
            <a:spLocks noGrp="1"/>
          </p:cNvSpPr>
          <p:nvPr>
            <p:ph type="sldNum" sz="quarter" idx="12"/>
          </p:nvPr>
        </p:nvSpPr>
        <p:spPr/>
        <p:txBody>
          <a:bodyPr/>
          <a:lstStyle/>
          <a:p>
            <a:fld id="{D6A5EE95-EF0E-458A-AF96-B4EE627C9645}" type="slidenum">
              <a:rPr lang="ru-RU" smtClean="0"/>
              <a:t>38</a:t>
            </a:fld>
            <a:endParaRPr lang="ru-RU"/>
          </a:p>
        </p:txBody>
      </p:sp>
      <p:sp>
        <p:nvSpPr>
          <p:cNvPr id="11" name="Заголовок 1">
            <a:extLst>
              <a:ext uri="{FF2B5EF4-FFF2-40B4-BE49-F238E27FC236}">
                <a16:creationId xmlns:a16="http://schemas.microsoft.com/office/drawing/2014/main" id="{13DDDC0B-2BC5-412D-979B-AD0943068971}"/>
              </a:ext>
            </a:extLst>
          </p:cNvPr>
          <p:cNvSpPr>
            <a:spLocks noGrp="1"/>
          </p:cNvSpPr>
          <p:nvPr>
            <p:ph type="title"/>
          </p:nvPr>
        </p:nvSpPr>
        <p:spPr>
          <a:xfrm>
            <a:off x="469351" y="113212"/>
            <a:ext cx="11609438" cy="1609344"/>
          </a:xfrm>
        </p:spPr>
        <p:txBody>
          <a:bodyPr>
            <a:normAutofit/>
          </a:bodyPr>
          <a:lstStyle/>
          <a:p>
            <a:r>
              <a:rPr lang="ru-RU" sz="4000" dirty="0"/>
              <a:t>Выделение и фильтрация эллиптических контуров </a:t>
            </a:r>
            <a:endParaRPr lang="en-US" sz="4000" dirty="0"/>
          </a:p>
        </p:txBody>
      </p:sp>
      <p:pic>
        <p:nvPicPr>
          <p:cNvPr id="2" name="Рисунок 1"/>
          <p:cNvPicPr>
            <a:picLocks noChangeAspect="1"/>
          </p:cNvPicPr>
          <p:nvPr/>
        </p:nvPicPr>
        <p:blipFill>
          <a:blip r:embed="rId2"/>
          <a:stretch>
            <a:fillRect/>
          </a:stretch>
        </p:blipFill>
        <p:spPr>
          <a:xfrm>
            <a:off x="469351" y="1541280"/>
            <a:ext cx="4857750" cy="3305175"/>
          </a:xfrm>
          <a:prstGeom prst="rect">
            <a:avLst/>
          </a:prstGeom>
        </p:spPr>
      </p:pic>
      <p:sp>
        <p:nvSpPr>
          <p:cNvPr id="3" name="Прямоугольник 2"/>
          <p:cNvSpPr/>
          <p:nvPr/>
        </p:nvSpPr>
        <p:spPr>
          <a:xfrm>
            <a:off x="548639" y="4846455"/>
            <a:ext cx="8055429" cy="1754326"/>
          </a:xfrm>
          <a:prstGeom prst="rect">
            <a:avLst/>
          </a:prstGeom>
        </p:spPr>
        <p:txBody>
          <a:bodyPr wrap="square">
            <a:spAutoFit/>
          </a:bodyPr>
          <a:lstStyle/>
          <a:p>
            <a:r>
              <a:rPr lang="ru-RU" dirty="0"/>
              <a:t>Если приглядимся повнимательнее, то увидим, что желтые овалы остались без контуров. Заглянув в параметры цветового фильтра, мы обнаружим, что желтый цвет находится за пределами границ фильтра. В этом можно убедиться, если </a:t>
            </a:r>
            <a:r>
              <a:rPr lang="ru-RU" dirty="0" err="1"/>
              <a:t>раскомментировать</a:t>
            </a:r>
            <a:r>
              <a:rPr lang="ru-RU" dirty="0"/>
              <a:t> в программе четвертую строчку снизу и запустить весь код на исполнение. Теперь мы увидим окно, в котором нет «следов» желтых овалов</a:t>
            </a:r>
          </a:p>
        </p:txBody>
      </p:sp>
      <p:pic>
        <p:nvPicPr>
          <p:cNvPr id="6" name="Рисунок 5"/>
          <p:cNvPicPr>
            <a:picLocks noChangeAspect="1"/>
          </p:cNvPicPr>
          <p:nvPr/>
        </p:nvPicPr>
        <p:blipFill>
          <a:blip r:embed="rId3"/>
          <a:stretch>
            <a:fillRect/>
          </a:stretch>
        </p:blipFill>
        <p:spPr>
          <a:xfrm>
            <a:off x="6191386" y="1604962"/>
            <a:ext cx="4581525" cy="3038475"/>
          </a:xfrm>
          <a:prstGeom prst="rect">
            <a:avLst/>
          </a:prstGeom>
        </p:spPr>
      </p:pic>
    </p:spTree>
    <p:extLst>
      <p:ext uri="{BB962C8B-B14F-4D97-AF65-F5344CB8AC3E}">
        <p14:creationId xmlns:p14="http://schemas.microsoft.com/office/powerpoint/2010/main" val="31630688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Номер слайда 24">
            <a:extLst>
              <a:ext uri="{FF2B5EF4-FFF2-40B4-BE49-F238E27FC236}">
                <a16:creationId xmlns:a16="http://schemas.microsoft.com/office/drawing/2014/main" id="{8CB45CDE-B5E9-F5F6-F3AE-EC8CA5D0DB5E}"/>
              </a:ext>
            </a:extLst>
          </p:cNvPr>
          <p:cNvSpPr>
            <a:spLocks noGrp="1"/>
          </p:cNvSpPr>
          <p:nvPr>
            <p:ph type="sldNum" sz="quarter" idx="12"/>
          </p:nvPr>
        </p:nvSpPr>
        <p:spPr/>
        <p:txBody>
          <a:bodyPr/>
          <a:lstStyle/>
          <a:p>
            <a:fld id="{D6A5EE95-EF0E-458A-AF96-B4EE627C9645}" type="slidenum">
              <a:rPr lang="ru-RU" smtClean="0"/>
              <a:t>39</a:t>
            </a:fld>
            <a:endParaRPr lang="ru-RU"/>
          </a:p>
        </p:txBody>
      </p:sp>
      <p:sp>
        <p:nvSpPr>
          <p:cNvPr id="11" name="Заголовок 1">
            <a:extLst>
              <a:ext uri="{FF2B5EF4-FFF2-40B4-BE49-F238E27FC236}">
                <a16:creationId xmlns:a16="http://schemas.microsoft.com/office/drawing/2014/main" id="{13DDDC0B-2BC5-412D-979B-AD0943068971}"/>
              </a:ext>
            </a:extLst>
          </p:cNvPr>
          <p:cNvSpPr>
            <a:spLocks noGrp="1"/>
          </p:cNvSpPr>
          <p:nvPr>
            <p:ph type="title"/>
          </p:nvPr>
        </p:nvSpPr>
        <p:spPr>
          <a:xfrm>
            <a:off x="469351" y="113212"/>
            <a:ext cx="11609438" cy="1609344"/>
          </a:xfrm>
        </p:spPr>
        <p:txBody>
          <a:bodyPr>
            <a:normAutofit/>
          </a:bodyPr>
          <a:lstStyle/>
          <a:p>
            <a:r>
              <a:rPr lang="ru-RU" sz="4000" dirty="0"/>
              <a:t>Выделение контуров дорожных</a:t>
            </a:r>
            <a:br>
              <a:rPr lang="ru-RU" sz="4000" dirty="0"/>
            </a:br>
            <a:r>
              <a:rPr lang="ru-RU" sz="4000" dirty="0"/>
              <a:t>знаков в видеопотоке</a:t>
            </a:r>
            <a:endParaRPr lang="en-US" sz="4000" dirty="0"/>
          </a:p>
        </p:txBody>
      </p:sp>
      <p:pic>
        <p:nvPicPr>
          <p:cNvPr id="4" name="Рисунок 3"/>
          <p:cNvPicPr>
            <a:picLocks noChangeAspect="1"/>
          </p:cNvPicPr>
          <p:nvPr/>
        </p:nvPicPr>
        <p:blipFill>
          <a:blip r:embed="rId2"/>
          <a:stretch>
            <a:fillRect/>
          </a:stretch>
        </p:blipFill>
        <p:spPr>
          <a:xfrm>
            <a:off x="469351" y="1486498"/>
            <a:ext cx="4348420" cy="5275708"/>
          </a:xfrm>
          <a:prstGeom prst="rect">
            <a:avLst/>
          </a:prstGeom>
        </p:spPr>
      </p:pic>
      <p:pic>
        <p:nvPicPr>
          <p:cNvPr id="5" name="Рисунок 4"/>
          <p:cNvPicPr>
            <a:picLocks noChangeAspect="1"/>
          </p:cNvPicPr>
          <p:nvPr/>
        </p:nvPicPr>
        <p:blipFill>
          <a:blip r:embed="rId3"/>
          <a:stretch>
            <a:fillRect/>
          </a:stretch>
        </p:blipFill>
        <p:spPr>
          <a:xfrm>
            <a:off x="5780464" y="1486498"/>
            <a:ext cx="4290911" cy="5011729"/>
          </a:xfrm>
          <a:prstGeom prst="rect">
            <a:avLst/>
          </a:prstGeom>
        </p:spPr>
      </p:pic>
    </p:spTree>
    <p:extLst>
      <p:ext uri="{BB962C8B-B14F-4D97-AF65-F5344CB8AC3E}">
        <p14:creationId xmlns:p14="http://schemas.microsoft.com/office/powerpoint/2010/main" val="3300712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3DDDC0B-2BC5-412D-979B-AD0943068971}"/>
              </a:ext>
            </a:extLst>
          </p:cNvPr>
          <p:cNvSpPr>
            <a:spLocks noGrp="1"/>
          </p:cNvSpPr>
          <p:nvPr>
            <p:ph type="title"/>
          </p:nvPr>
        </p:nvSpPr>
        <p:spPr>
          <a:xfrm>
            <a:off x="1066800" y="216185"/>
            <a:ext cx="10058400" cy="1609344"/>
          </a:xfrm>
        </p:spPr>
        <p:txBody>
          <a:bodyPr/>
          <a:lstStyle/>
          <a:p>
            <a:r>
              <a:rPr lang="ru-RU" dirty="0"/>
              <a:t>Библиотека </a:t>
            </a:r>
            <a:r>
              <a:rPr lang="en-US" dirty="0"/>
              <a:t>OpenCV</a:t>
            </a:r>
          </a:p>
        </p:txBody>
      </p:sp>
      <p:sp>
        <p:nvSpPr>
          <p:cNvPr id="25" name="Номер слайда 24">
            <a:extLst>
              <a:ext uri="{FF2B5EF4-FFF2-40B4-BE49-F238E27FC236}">
                <a16:creationId xmlns:a16="http://schemas.microsoft.com/office/drawing/2014/main" id="{8CB45CDE-B5E9-F5F6-F3AE-EC8CA5D0DB5E}"/>
              </a:ext>
            </a:extLst>
          </p:cNvPr>
          <p:cNvSpPr>
            <a:spLocks noGrp="1"/>
          </p:cNvSpPr>
          <p:nvPr>
            <p:ph type="sldNum" sz="quarter" idx="12"/>
          </p:nvPr>
        </p:nvSpPr>
        <p:spPr/>
        <p:txBody>
          <a:bodyPr/>
          <a:lstStyle/>
          <a:p>
            <a:fld id="{D6A5EE95-EF0E-458A-AF96-B4EE627C9645}" type="slidenum">
              <a:rPr lang="ru-RU" smtClean="0"/>
              <a:t>4</a:t>
            </a:fld>
            <a:endParaRPr lang="ru-RU"/>
          </a:p>
        </p:txBody>
      </p:sp>
      <p:pic>
        <p:nvPicPr>
          <p:cNvPr id="4" name="Рисунок 3">
            <a:extLst>
              <a:ext uri="{FF2B5EF4-FFF2-40B4-BE49-F238E27FC236}">
                <a16:creationId xmlns:a16="http://schemas.microsoft.com/office/drawing/2014/main" id="{43893339-7EDA-3A75-25B5-3544E64F68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2881" y="2206607"/>
            <a:ext cx="3688672" cy="3688672"/>
          </a:xfrm>
          <a:prstGeom prst="rect">
            <a:avLst/>
          </a:prstGeom>
          <a:effectLst>
            <a:softEdge rad="127000"/>
          </a:effectLst>
        </p:spPr>
      </p:pic>
      <p:sp>
        <p:nvSpPr>
          <p:cNvPr id="5" name="Прямоугольник 4"/>
          <p:cNvSpPr/>
          <p:nvPr/>
        </p:nvSpPr>
        <p:spPr>
          <a:xfrm>
            <a:off x="936568" y="1825529"/>
            <a:ext cx="7193280" cy="4524315"/>
          </a:xfrm>
          <a:prstGeom prst="rect">
            <a:avLst/>
          </a:prstGeom>
        </p:spPr>
        <p:txBody>
          <a:bodyPr wrap="square">
            <a:spAutoFit/>
          </a:bodyPr>
          <a:lstStyle/>
          <a:p>
            <a:pPr algn="just"/>
            <a:r>
              <a:rPr lang="ru-RU" dirty="0"/>
              <a:t>OpenCV (</a:t>
            </a:r>
            <a:r>
              <a:rPr lang="ru-RU" dirty="0" err="1"/>
              <a:t>Open</a:t>
            </a:r>
            <a:r>
              <a:rPr lang="ru-RU" dirty="0"/>
              <a:t> </a:t>
            </a:r>
            <a:r>
              <a:rPr lang="ru-RU" dirty="0" err="1"/>
              <a:t>Source</a:t>
            </a:r>
            <a:r>
              <a:rPr lang="ru-RU" dirty="0"/>
              <a:t> </a:t>
            </a:r>
            <a:r>
              <a:rPr lang="ru-RU" dirty="0" err="1"/>
              <a:t>Computer</a:t>
            </a:r>
            <a:r>
              <a:rPr lang="ru-RU" dirty="0"/>
              <a:t> </a:t>
            </a:r>
            <a:r>
              <a:rPr lang="ru-RU" dirty="0" err="1"/>
              <a:t>Vision</a:t>
            </a:r>
            <a:r>
              <a:rPr lang="ru-RU" dirty="0"/>
              <a:t> </a:t>
            </a:r>
            <a:r>
              <a:rPr lang="ru-RU" dirty="0" err="1"/>
              <a:t>Library</a:t>
            </a:r>
            <a:r>
              <a:rPr lang="ru-RU" dirty="0"/>
              <a:t>) — это библиотека компьютерного зрения с открытым исходным кодом, выпускается под лицензией BSD (</a:t>
            </a:r>
            <a:r>
              <a:rPr lang="ru-RU" dirty="0" err="1"/>
              <a:t>Berkeley</a:t>
            </a:r>
            <a:r>
              <a:rPr lang="ru-RU" dirty="0"/>
              <a:t> </a:t>
            </a:r>
            <a:r>
              <a:rPr lang="ru-RU" dirty="0" err="1"/>
              <a:t>Software</a:t>
            </a:r>
            <a:r>
              <a:rPr lang="ru-RU" dirty="0"/>
              <a:t> </a:t>
            </a:r>
            <a:r>
              <a:rPr lang="ru-RU" dirty="0" err="1"/>
              <a:t>Distribution</a:t>
            </a:r>
            <a:r>
              <a:rPr lang="ru-RU" dirty="0"/>
              <a:t> </a:t>
            </a:r>
            <a:r>
              <a:rPr lang="ru-RU" dirty="0" err="1"/>
              <a:t>license</a:t>
            </a:r>
            <a:r>
              <a:rPr lang="ru-RU" dirty="0"/>
              <a:t>) и, следовательно, является бесплатной как для академического, так и для коммерческого использования. OpenCV разработана под языки программирования C++, </a:t>
            </a:r>
            <a:r>
              <a:rPr lang="ru-RU" dirty="0" err="1"/>
              <a:t>Python</a:t>
            </a:r>
            <a:r>
              <a:rPr lang="ru-RU" dirty="0"/>
              <a:t>, </a:t>
            </a:r>
            <a:r>
              <a:rPr lang="ru-RU" dirty="0" err="1"/>
              <a:t>Java</a:t>
            </a:r>
            <a:r>
              <a:rPr lang="ru-RU" dirty="0"/>
              <a:t> и поддерживает операционные системы </a:t>
            </a:r>
            <a:r>
              <a:rPr lang="ru-RU" dirty="0" err="1"/>
              <a:t>Windows</a:t>
            </a:r>
            <a:r>
              <a:rPr lang="ru-RU" dirty="0"/>
              <a:t>, </a:t>
            </a:r>
            <a:r>
              <a:rPr lang="ru-RU" dirty="0" err="1"/>
              <a:t>Linux</a:t>
            </a:r>
            <a:r>
              <a:rPr lang="ru-RU" dirty="0"/>
              <a:t>, </a:t>
            </a:r>
            <a:r>
              <a:rPr lang="ru-RU" dirty="0" err="1"/>
              <a:t>Mac</a:t>
            </a:r>
            <a:r>
              <a:rPr lang="ru-RU" dirty="0"/>
              <a:t> OS, </a:t>
            </a:r>
            <a:r>
              <a:rPr lang="ru-RU" dirty="0" err="1"/>
              <a:t>iOS</a:t>
            </a:r>
            <a:r>
              <a:rPr lang="ru-RU" dirty="0"/>
              <a:t> и </a:t>
            </a:r>
            <a:r>
              <a:rPr lang="ru-RU" dirty="0" err="1"/>
              <a:t>Android</a:t>
            </a:r>
            <a:r>
              <a:rPr lang="ru-RU" dirty="0"/>
              <a:t>. Библиотека OpenCV предназначена для создания приложений, выполняющих большие объемы вычислений в реальном времени. Написанная на C / C++ библиотека может использовать аппаратные возможности многоядерной вычислительной платформы. </a:t>
            </a:r>
          </a:p>
          <a:p>
            <a:pPr algn="just"/>
            <a:r>
              <a:rPr lang="ru-RU" dirty="0"/>
              <a:t>Практическое применение OpenCV — это создание различных систем, использующих в своей работе функции компьютерного зрения. Системы с компьютерным зрением особое значение имеют в робототехнике.</a:t>
            </a:r>
          </a:p>
        </p:txBody>
      </p:sp>
      <p:sp>
        <p:nvSpPr>
          <p:cNvPr id="6" name="Прямоугольник 5"/>
          <p:cNvSpPr/>
          <p:nvPr/>
        </p:nvSpPr>
        <p:spPr>
          <a:xfrm>
            <a:off x="8613544" y="1531912"/>
            <a:ext cx="3211135" cy="369332"/>
          </a:xfrm>
          <a:prstGeom prst="rect">
            <a:avLst/>
          </a:prstGeom>
        </p:spPr>
        <p:txBody>
          <a:bodyPr wrap="none">
            <a:spAutoFit/>
          </a:bodyPr>
          <a:lstStyle/>
          <a:p>
            <a:r>
              <a:rPr lang="en-US" dirty="0"/>
              <a:t>pip install </a:t>
            </a:r>
            <a:r>
              <a:rPr lang="en-US" dirty="0" err="1"/>
              <a:t>opencv</a:t>
            </a:r>
            <a:r>
              <a:rPr lang="en-US" dirty="0"/>
              <a:t>-python</a:t>
            </a:r>
            <a:endParaRPr lang="ru-RU" dirty="0"/>
          </a:p>
        </p:txBody>
      </p:sp>
    </p:spTree>
    <p:extLst>
      <p:ext uri="{BB962C8B-B14F-4D97-AF65-F5344CB8AC3E}">
        <p14:creationId xmlns:p14="http://schemas.microsoft.com/office/powerpoint/2010/main" val="27070243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3DDDC0B-2BC5-412D-979B-AD0943068971}"/>
              </a:ext>
            </a:extLst>
          </p:cNvPr>
          <p:cNvSpPr>
            <a:spLocks noGrp="1"/>
          </p:cNvSpPr>
          <p:nvPr>
            <p:ph type="title"/>
          </p:nvPr>
        </p:nvSpPr>
        <p:spPr>
          <a:xfrm>
            <a:off x="427839" y="216185"/>
            <a:ext cx="11308359" cy="1609344"/>
          </a:xfrm>
        </p:spPr>
        <p:txBody>
          <a:bodyPr>
            <a:normAutofit/>
          </a:bodyPr>
          <a:lstStyle/>
          <a:p>
            <a:r>
              <a:rPr lang="ru-RU" sz="4400" dirty="0"/>
              <a:t>Оптимизация непрерывных функций</a:t>
            </a:r>
            <a:endParaRPr lang="en-US" sz="4400" dirty="0"/>
          </a:p>
        </p:txBody>
      </p:sp>
      <p:sp>
        <p:nvSpPr>
          <p:cNvPr id="25" name="Номер слайда 24">
            <a:extLst>
              <a:ext uri="{FF2B5EF4-FFF2-40B4-BE49-F238E27FC236}">
                <a16:creationId xmlns:a16="http://schemas.microsoft.com/office/drawing/2014/main" id="{8CB45CDE-B5E9-F5F6-F3AE-EC8CA5D0DB5E}"/>
              </a:ext>
            </a:extLst>
          </p:cNvPr>
          <p:cNvSpPr>
            <a:spLocks noGrp="1"/>
          </p:cNvSpPr>
          <p:nvPr>
            <p:ph type="sldNum" sz="quarter" idx="12"/>
          </p:nvPr>
        </p:nvSpPr>
        <p:spPr/>
        <p:txBody>
          <a:bodyPr/>
          <a:lstStyle/>
          <a:p>
            <a:fld id="{D6A5EE95-EF0E-458A-AF96-B4EE627C9645}" type="slidenum">
              <a:rPr lang="ru-RU" smtClean="0"/>
              <a:t>40</a:t>
            </a:fld>
            <a:endParaRPr lang="ru-RU"/>
          </a:p>
        </p:txBody>
      </p:sp>
      <p:pic>
        <p:nvPicPr>
          <p:cNvPr id="7" name="Рисунок 6"/>
          <p:cNvPicPr>
            <a:picLocks noChangeAspect="1"/>
          </p:cNvPicPr>
          <p:nvPr/>
        </p:nvPicPr>
        <p:blipFill>
          <a:blip r:embed="rId2"/>
          <a:stretch>
            <a:fillRect/>
          </a:stretch>
        </p:blipFill>
        <p:spPr>
          <a:xfrm>
            <a:off x="427839" y="1348359"/>
            <a:ext cx="6000750" cy="4924425"/>
          </a:xfrm>
          <a:prstGeom prst="rect">
            <a:avLst/>
          </a:prstGeom>
        </p:spPr>
      </p:pic>
      <p:pic>
        <p:nvPicPr>
          <p:cNvPr id="8" name="Рисунок 7"/>
          <p:cNvPicPr>
            <a:picLocks noChangeAspect="1"/>
          </p:cNvPicPr>
          <p:nvPr/>
        </p:nvPicPr>
        <p:blipFill>
          <a:blip r:embed="rId3"/>
          <a:stretch>
            <a:fillRect/>
          </a:stretch>
        </p:blipFill>
        <p:spPr>
          <a:xfrm>
            <a:off x="6545892" y="1348359"/>
            <a:ext cx="4765236" cy="4725526"/>
          </a:xfrm>
          <a:prstGeom prst="rect">
            <a:avLst/>
          </a:prstGeom>
        </p:spPr>
      </p:pic>
    </p:spTree>
    <p:extLst>
      <p:ext uri="{BB962C8B-B14F-4D97-AF65-F5344CB8AC3E}">
        <p14:creationId xmlns:p14="http://schemas.microsoft.com/office/powerpoint/2010/main" val="38993108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3DDDC0B-2BC5-412D-979B-AD0943068971}"/>
              </a:ext>
            </a:extLst>
          </p:cNvPr>
          <p:cNvSpPr>
            <a:spLocks noGrp="1"/>
          </p:cNvSpPr>
          <p:nvPr>
            <p:ph type="title"/>
          </p:nvPr>
        </p:nvSpPr>
        <p:spPr>
          <a:xfrm>
            <a:off x="427839" y="216185"/>
            <a:ext cx="11308359" cy="1609344"/>
          </a:xfrm>
        </p:spPr>
        <p:txBody>
          <a:bodyPr>
            <a:normAutofit/>
          </a:bodyPr>
          <a:lstStyle/>
          <a:p>
            <a:r>
              <a:rPr lang="ru-RU" sz="4400" dirty="0"/>
              <a:t>Оптимизация непрерывных функций</a:t>
            </a:r>
            <a:endParaRPr lang="en-US" sz="4400" dirty="0"/>
          </a:p>
        </p:txBody>
      </p:sp>
      <p:sp>
        <p:nvSpPr>
          <p:cNvPr id="25" name="Номер слайда 24">
            <a:extLst>
              <a:ext uri="{FF2B5EF4-FFF2-40B4-BE49-F238E27FC236}">
                <a16:creationId xmlns:a16="http://schemas.microsoft.com/office/drawing/2014/main" id="{8CB45CDE-B5E9-F5F6-F3AE-EC8CA5D0DB5E}"/>
              </a:ext>
            </a:extLst>
          </p:cNvPr>
          <p:cNvSpPr>
            <a:spLocks noGrp="1"/>
          </p:cNvSpPr>
          <p:nvPr>
            <p:ph type="sldNum" sz="quarter" idx="12"/>
          </p:nvPr>
        </p:nvSpPr>
        <p:spPr/>
        <p:txBody>
          <a:bodyPr/>
          <a:lstStyle/>
          <a:p>
            <a:fld id="{D6A5EE95-EF0E-458A-AF96-B4EE627C9645}" type="slidenum">
              <a:rPr lang="ru-RU" smtClean="0"/>
              <a:t>41</a:t>
            </a:fld>
            <a:endParaRPr lang="ru-RU"/>
          </a:p>
        </p:txBody>
      </p:sp>
      <p:pic>
        <p:nvPicPr>
          <p:cNvPr id="3" name="Рисунок 2"/>
          <p:cNvPicPr>
            <a:picLocks noChangeAspect="1"/>
          </p:cNvPicPr>
          <p:nvPr/>
        </p:nvPicPr>
        <p:blipFill>
          <a:blip r:embed="rId2"/>
          <a:stretch>
            <a:fillRect/>
          </a:stretch>
        </p:blipFill>
        <p:spPr>
          <a:xfrm>
            <a:off x="427839" y="1975971"/>
            <a:ext cx="5895975" cy="1562100"/>
          </a:xfrm>
          <a:prstGeom prst="rect">
            <a:avLst/>
          </a:prstGeom>
        </p:spPr>
      </p:pic>
      <p:sp>
        <p:nvSpPr>
          <p:cNvPr id="4" name="Прямоугольник 3"/>
          <p:cNvSpPr/>
          <p:nvPr/>
        </p:nvSpPr>
        <p:spPr>
          <a:xfrm>
            <a:off x="427839" y="3610841"/>
            <a:ext cx="6508978" cy="3139321"/>
          </a:xfrm>
          <a:prstGeom prst="rect">
            <a:avLst/>
          </a:prstGeom>
        </p:spPr>
        <p:txBody>
          <a:bodyPr wrap="square">
            <a:spAutoFit/>
          </a:bodyPr>
          <a:lstStyle/>
          <a:p>
            <a:r>
              <a:rPr lang="ru-RU" dirty="0"/>
              <a:t>Результат работы программы, где на одном из кадров запечатлен момент с обнаружением дорожного знака «Пешеходный переход». Сразу видно, что даже простейшая фильтрация контуров по размерам позволяет игнорировать мелкие артефакты, которые появляются при поиске цветных объектов. Чтобы повысить качество поиска дорожных знаков или других объектов на видео, надо понимать, что оно напрямую зависит от качества самого видео. Поэтому вполне допустимо, что на видео не очень хорошего качества наша программа, кроме дорожных знаков, найдет что-то еще.</a:t>
            </a:r>
          </a:p>
        </p:txBody>
      </p:sp>
      <p:pic>
        <p:nvPicPr>
          <p:cNvPr id="5" name="Рисунок 4"/>
          <p:cNvPicPr>
            <a:picLocks noChangeAspect="1"/>
          </p:cNvPicPr>
          <p:nvPr/>
        </p:nvPicPr>
        <p:blipFill>
          <a:blip r:embed="rId3"/>
          <a:stretch>
            <a:fillRect/>
          </a:stretch>
        </p:blipFill>
        <p:spPr>
          <a:xfrm>
            <a:off x="7057616" y="1411196"/>
            <a:ext cx="4486275" cy="4105275"/>
          </a:xfrm>
          <a:prstGeom prst="rect">
            <a:avLst/>
          </a:prstGeom>
        </p:spPr>
      </p:pic>
    </p:spTree>
    <p:extLst>
      <p:ext uri="{BB962C8B-B14F-4D97-AF65-F5344CB8AC3E}">
        <p14:creationId xmlns:p14="http://schemas.microsoft.com/office/powerpoint/2010/main" val="8925258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3DDDC0B-2BC5-412D-979B-AD0943068971}"/>
              </a:ext>
            </a:extLst>
          </p:cNvPr>
          <p:cNvSpPr>
            <a:spLocks noGrp="1"/>
          </p:cNvSpPr>
          <p:nvPr>
            <p:ph type="title"/>
          </p:nvPr>
        </p:nvSpPr>
        <p:spPr>
          <a:xfrm>
            <a:off x="427839" y="216185"/>
            <a:ext cx="11308359" cy="1609344"/>
          </a:xfrm>
        </p:spPr>
        <p:txBody>
          <a:bodyPr>
            <a:normAutofit/>
          </a:bodyPr>
          <a:lstStyle/>
          <a:p>
            <a:r>
              <a:rPr lang="ru-RU" sz="4400" dirty="0"/>
              <a:t>Глоссарий</a:t>
            </a:r>
            <a:endParaRPr lang="en-US" sz="4400" dirty="0"/>
          </a:p>
        </p:txBody>
      </p:sp>
      <p:sp>
        <p:nvSpPr>
          <p:cNvPr id="25" name="Номер слайда 24">
            <a:extLst>
              <a:ext uri="{FF2B5EF4-FFF2-40B4-BE49-F238E27FC236}">
                <a16:creationId xmlns:a16="http://schemas.microsoft.com/office/drawing/2014/main" id="{8CB45CDE-B5E9-F5F6-F3AE-EC8CA5D0DB5E}"/>
              </a:ext>
            </a:extLst>
          </p:cNvPr>
          <p:cNvSpPr>
            <a:spLocks noGrp="1"/>
          </p:cNvSpPr>
          <p:nvPr>
            <p:ph type="sldNum" sz="quarter" idx="12"/>
          </p:nvPr>
        </p:nvSpPr>
        <p:spPr/>
        <p:txBody>
          <a:bodyPr/>
          <a:lstStyle/>
          <a:p>
            <a:fld id="{D6A5EE95-EF0E-458A-AF96-B4EE627C9645}" type="slidenum">
              <a:rPr lang="ru-RU" smtClean="0"/>
              <a:t>42</a:t>
            </a:fld>
            <a:endParaRPr lang="ru-RU"/>
          </a:p>
        </p:txBody>
      </p:sp>
      <p:pic>
        <p:nvPicPr>
          <p:cNvPr id="6" name="Рисунок 5"/>
          <p:cNvPicPr>
            <a:picLocks noChangeAspect="1"/>
          </p:cNvPicPr>
          <p:nvPr/>
        </p:nvPicPr>
        <p:blipFill>
          <a:blip r:embed="rId2"/>
          <a:stretch>
            <a:fillRect/>
          </a:stretch>
        </p:blipFill>
        <p:spPr>
          <a:xfrm>
            <a:off x="427839" y="1561146"/>
            <a:ext cx="6162675" cy="4467225"/>
          </a:xfrm>
          <a:prstGeom prst="rect">
            <a:avLst/>
          </a:prstGeom>
        </p:spPr>
      </p:pic>
      <p:pic>
        <p:nvPicPr>
          <p:cNvPr id="7" name="Рисунок 6"/>
          <p:cNvPicPr>
            <a:picLocks noChangeAspect="1"/>
          </p:cNvPicPr>
          <p:nvPr/>
        </p:nvPicPr>
        <p:blipFill>
          <a:blip r:embed="rId3"/>
          <a:stretch>
            <a:fillRect/>
          </a:stretch>
        </p:blipFill>
        <p:spPr>
          <a:xfrm>
            <a:off x="6217064" y="1208721"/>
            <a:ext cx="5953125" cy="4819650"/>
          </a:xfrm>
          <a:prstGeom prst="rect">
            <a:avLst/>
          </a:prstGeom>
        </p:spPr>
      </p:pic>
    </p:spTree>
    <p:extLst>
      <p:ext uri="{BB962C8B-B14F-4D97-AF65-F5344CB8AC3E}">
        <p14:creationId xmlns:p14="http://schemas.microsoft.com/office/powerpoint/2010/main" val="20961167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3DDDC0B-2BC5-412D-979B-AD0943068971}"/>
              </a:ext>
            </a:extLst>
          </p:cNvPr>
          <p:cNvSpPr>
            <a:spLocks noGrp="1"/>
          </p:cNvSpPr>
          <p:nvPr>
            <p:ph type="title"/>
          </p:nvPr>
        </p:nvSpPr>
        <p:spPr>
          <a:xfrm>
            <a:off x="427839" y="216185"/>
            <a:ext cx="11308359" cy="1609344"/>
          </a:xfrm>
        </p:spPr>
        <p:txBody>
          <a:bodyPr>
            <a:normAutofit/>
          </a:bodyPr>
          <a:lstStyle/>
          <a:p>
            <a:r>
              <a:rPr lang="ru-RU" sz="4400" dirty="0"/>
              <a:t>Глоссарий</a:t>
            </a:r>
            <a:endParaRPr lang="en-US" sz="4400" dirty="0"/>
          </a:p>
        </p:txBody>
      </p:sp>
      <p:sp>
        <p:nvSpPr>
          <p:cNvPr id="25" name="Номер слайда 24">
            <a:extLst>
              <a:ext uri="{FF2B5EF4-FFF2-40B4-BE49-F238E27FC236}">
                <a16:creationId xmlns:a16="http://schemas.microsoft.com/office/drawing/2014/main" id="{8CB45CDE-B5E9-F5F6-F3AE-EC8CA5D0DB5E}"/>
              </a:ext>
            </a:extLst>
          </p:cNvPr>
          <p:cNvSpPr>
            <a:spLocks noGrp="1"/>
          </p:cNvSpPr>
          <p:nvPr>
            <p:ph type="sldNum" sz="quarter" idx="12"/>
          </p:nvPr>
        </p:nvSpPr>
        <p:spPr/>
        <p:txBody>
          <a:bodyPr/>
          <a:lstStyle/>
          <a:p>
            <a:fld id="{D6A5EE95-EF0E-458A-AF96-B4EE627C9645}" type="slidenum">
              <a:rPr lang="ru-RU" smtClean="0"/>
              <a:t>43</a:t>
            </a:fld>
            <a:endParaRPr lang="ru-RU"/>
          </a:p>
        </p:txBody>
      </p:sp>
      <p:pic>
        <p:nvPicPr>
          <p:cNvPr id="3" name="Рисунок 2"/>
          <p:cNvPicPr>
            <a:picLocks noChangeAspect="1"/>
          </p:cNvPicPr>
          <p:nvPr/>
        </p:nvPicPr>
        <p:blipFill>
          <a:blip r:embed="rId2"/>
          <a:stretch>
            <a:fillRect/>
          </a:stretch>
        </p:blipFill>
        <p:spPr>
          <a:xfrm>
            <a:off x="218682" y="1570263"/>
            <a:ext cx="6134100" cy="4152900"/>
          </a:xfrm>
          <a:prstGeom prst="rect">
            <a:avLst/>
          </a:prstGeom>
        </p:spPr>
      </p:pic>
      <p:pic>
        <p:nvPicPr>
          <p:cNvPr id="4" name="Рисунок 3"/>
          <p:cNvPicPr>
            <a:picLocks noChangeAspect="1"/>
          </p:cNvPicPr>
          <p:nvPr/>
        </p:nvPicPr>
        <p:blipFill>
          <a:blip r:embed="rId3"/>
          <a:stretch>
            <a:fillRect/>
          </a:stretch>
        </p:blipFill>
        <p:spPr>
          <a:xfrm>
            <a:off x="6143625" y="1825529"/>
            <a:ext cx="6048375" cy="3371850"/>
          </a:xfrm>
          <a:prstGeom prst="rect">
            <a:avLst/>
          </a:prstGeom>
        </p:spPr>
      </p:pic>
    </p:spTree>
    <p:extLst>
      <p:ext uri="{BB962C8B-B14F-4D97-AF65-F5344CB8AC3E}">
        <p14:creationId xmlns:p14="http://schemas.microsoft.com/office/powerpoint/2010/main" val="25054075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3DDDC0B-2BC5-412D-979B-AD0943068971}"/>
              </a:ext>
            </a:extLst>
          </p:cNvPr>
          <p:cNvSpPr>
            <a:spLocks noGrp="1"/>
          </p:cNvSpPr>
          <p:nvPr>
            <p:ph type="title"/>
          </p:nvPr>
        </p:nvSpPr>
        <p:spPr>
          <a:xfrm>
            <a:off x="427839" y="216185"/>
            <a:ext cx="11308359" cy="1609344"/>
          </a:xfrm>
        </p:spPr>
        <p:txBody>
          <a:bodyPr>
            <a:normAutofit/>
          </a:bodyPr>
          <a:lstStyle/>
          <a:p>
            <a:r>
              <a:rPr lang="ru-RU" sz="4400" dirty="0"/>
              <a:t>Распознавание объектов</a:t>
            </a:r>
            <a:endParaRPr lang="en-US" sz="4400" dirty="0"/>
          </a:p>
        </p:txBody>
      </p:sp>
      <p:sp>
        <p:nvSpPr>
          <p:cNvPr id="25" name="Номер слайда 24">
            <a:extLst>
              <a:ext uri="{FF2B5EF4-FFF2-40B4-BE49-F238E27FC236}">
                <a16:creationId xmlns:a16="http://schemas.microsoft.com/office/drawing/2014/main" id="{8CB45CDE-B5E9-F5F6-F3AE-EC8CA5D0DB5E}"/>
              </a:ext>
            </a:extLst>
          </p:cNvPr>
          <p:cNvSpPr>
            <a:spLocks noGrp="1"/>
          </p:cNvSpPr>
          <p:nvPr>
            <p:ph type="sldNum" sz="quarter" idx="12"/>
          </p:nvPr>
        </p:nvSpPr>
        <p:spPr/>
        <p:txBody>
          <a:bodyPr/>
          <a:lstStyle/>
          <a:p>
            <a:fld id="{D6A5EE95-EF0E-458A-AF96-B4EE627C9645}" type="slidenum">
              <a:rPr lang="ru-RU" smtClean="0"/>
              <a:t>44</a:t>
            </a:fld>
            <a:endParaRPr lang="ru-RU"/>
          </a:p>
        </p:txBody>
      </p:sp>
      <p:sp>
        <p:nvSpPr>
          <p:cNvPr id="5" name="Прямоугольник 4">
            <a:extLst>
              <a:ext uri="{FF2B5EF4-FFF2-40B4-BE49-F238E27FC236}">
                <a16:creationId xmlns:a16="http://schemas.microsoft.com/office/drawing/2014/main" id="{14046D45-F39B-4BBF-9587-F72C9037487B}"/>
              </a:ext>
            </a:extLst>
          </p:cNvPr>
          <p:cNvSpPr/>
          <p:nvPr/>
        </p:nvSpPr>
        <p:spPr>
          <a:xfrm>
            <a:off x="782972" y="1755207"/>
            <a:ext cx="8243581" cy="369332"/>
          </a:xfrm>
          <a:prstGeom prst="rect">
            <a:avLst/>
          </a:prstGeom>
        </p:spPr>
        <p:txBody>
          <a:bodyPr wrap="square">
            <a:spAutoFit/>
          </a:bodyPr>
          <a:lstStyle/>
          <a:p>
            <a:r>
              <a:rPr lang="ru-RU" dirty="0">
                <a:hlinkClick r:id="rId2"/>
              </a:rPr>
              <a:t>Модели нейронных сетей</a:t>
            </a:r>
            <a:endParaRPr lang="ru-RU" dirty="0"/>
          </a:p>
        </p:txBody>
      </p:sp>
      <p:pic>
        <p:nvPicPr>
          <p:cNvPr id="6" name="Рисунок 5">
            <a:extLst>
              <a:ext uri="{FF2B5EF4-FFF2-40B4-BE49-F238E27FC236}">
                <a16:creationId xmlns:a16="http://schemas.microsoft.com/office/drawing/2014/main" id="{40688F26-C22A-4595-A4C1-CF7D82015E58}"/>
              </a:ext>
            </a:extLst>
          </p:cNvPr>
          <p:cNvPicPr>
            <a:picLocks noChangeAspect="1"/>
          </p:cNvPicPr>
          <p:nvPr/>
        </p:nvPicPr>
        <p:blipFill>
          <a:blip r:embed="rId3"/>
          <a:stretch>
            <a:fillRect/>
          </a:stretch>
        </p:blipFill>
        <p:spPr>
          <a:xfrm>
            <a:off x="5589416" y="1602297"/>
            <a:ext cx="5402776" cy="4127387"/>
          </a:xfrm>
          <a:prstGeom prst="rect">
            <a:avLst/>
          </a:prstGeom>
        </p:spPr>
      </p:pic>
      <p:pic>
        <p:nvPicPr>
          <p:cNvPr id="7" name="Рисунок 6">
            <a:extLst>
              <a:ext uri="{FF2B5EF4-FFF2-40B4-BE49-F238E27FC236}">
                <a16:creationId xmlns:a16="http://schemas.microsoft.com/office/drawing/2014/main" id="{253AF642-1570-402A-A970-F7F04ADE771E}"/>
              </a:ext>
            </a:extLst>
          </p:cNvPr>
          <p:cNvPicPr>
            <a:picLocks noChangeAspect="1"/>
          </p:cNvPicPr>
          <p:nvPr/>
        </p:nvPicPr>
        <p:blipFill>
          <a:blip r:embed="rId4"/>
          <a:stretch>
            <a:fillRect/>
          </a:stretch>
        </p:blipFill>
        <p:spPr>
          <a:xfrm>
            <a:off x="801672" y="3122464"/>
            <a:ext cx="4397589" cy="2306389"/>
          </a:xfrm>
          <a:prstGeom prst="rect">
            <a:avLst/>
          </a:prstGeom>
        </p:spPr>
      </p:pic>
    </p:spTree>
    <p:extLst>
      <p:ext uri="{BB962C8B-B14F-4D97-AF65-F5344CB8AC3E}">
        <p14:creationId xmlns:p14="http://schemas.microsoft.com/office/powerpoint/2010/main" val="41979103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327CA14-78FC-683B-9F0A-21C76512A636}"/>
              </a:ext>
            </a:extLst>
          </p:cNvPr>
          <p:cNvSpPr>
            <a:spLocks noGrp="1"/>
          </p:cNvSpPr>
          <p:nvPr>
            <p:ph type="title"/>
          </p:nvPr>
        </p:nvSpPr>
        <p:spPr/>
        <p:txBody>
          <a:bodyPr/>
          <a:lstStyle/>
          <a:p>
            <a:r>
              <a:rPr lang="ru-RU" dirty="0"/>
              <a:t>Задание для самоконтроля</a:t>
            </a:r>
          </a:p>
        </p:txBody>
      </p:sp>
      <p:sp>
        <p:nvSpPr>
          <p:cNvPr id="4" name="Номер слайда 3">
            <a:extLst>
              <a:ext uri="{FF2B5EF4-FFF2-40B4-BE49-F238E27FC236}">
                <a16:creationId xmlns:a16="http://schemas.microsoft.com/office/drawing/2014/main" id="{900D9C47-2823-DD09-15B5-724AD5A4E9B6}"/>
              </a:ext>
            </a:extLst>
          </p:cNvPr>
          <p:cNvSpPr>
            <a:spLocks noGrp="1"/>
          </p:cNvSpPr>
          <p:nvPr>
            <p:ph type="sldNum" sz="quarter" idx="12"/>
          </p:nvPr>
        </p:nvSpPr>
        <p:spPr/>
        <p:txBody>
          <a:bodyPr/>
          <a:lstStyle/>
          <a:p>
            <a:fld id="{D6A5EE95-EF0E-458A-AF96-B4EE627C9645}" type="slidenum">
              <a:rPr lang="ru-RU" smtClean="0"/>
              <a:t>45</a:t>
            </a:fld>
            <a:endParaRPr lang="ru-RU"/>
          </a:p>
        </p:txBody>
      </p:sp>
      <p:pic>
        <p:nvPicPr>
          <p:cNvPr id="6" name="Рисунок 5">
            <a:extLst>
              <a:ext uri="{FF2B5EF4-FFF2-40B4-BE49-F238E27FC236}">
                <a16:creationId xmlns:a16="http://schemas.microsoft.com/office/drawing/2014/main" id="{124FC025-D1DD-F21D-C9B0-3481AE3A01F7}"/>
              </a:ext>
            </a:extLst>
          </p:cNvPr>
          <p:cNvPicPr>
            <a:picLocks noChangeAspect="1"/>
          </p:cNvPicPr>
          <p:nvPr/>
        </p:nvPicPr>
        <p:blipFill>
          <a:blip r:embed="rId2" cstate="hqprint">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tretch>
            <a:fillRect/>
          </a:stretch>
        </p:blipFill>
        <p:spPr>
          <a:xfrm>
            <a:off x="7689468" y="2290261"/>
            <a:ext cx="4408474" cy="3116240"/>
          </a:xfrm>
          <a:prstGeom prst="ellipse">
            <a:avLst/>
          </a:prstGeom>
          <a:ln>
            <a:noFill/>
          </a:ln>
          <a:effectLst>
            <a:softEdge rad="112500"/>
          </a:effectLst>
        </p:spPr>
      </p:pic>
      <p:sp>
        <p:nvSpPr>
          <p:cNvPr id="8" name="Прямоугольник 7">
            <a:extLst>
              <a:ext uri="{FF2B5EF4-FFF2-40B4-BE49-F238E27FC236}">
                <a16:creationId xmlns:a16="http://schemas.microsoft.com/office/drawing/2014/main" id="{DFD0527B-5F5E-4001-ADAB-9E5105B99848}"/>
              </a:ext>
            </a:extLst>
          </p:cNvPr>
          <p:cNvSpPr/>
          <p:nvPr/>
        </p:nvSpPr>
        <p:spPr>
          <a:xfrm>
            <a:off x="1069848" y="2732700"/>
            <a:ext cx="6096000" cy="646331"/>
          </a:xfrm>
          <a:prstGeom prst="rect">
            <a:avLst/>
          </a:prstGeom>
        </p:spPr>
        <p:txBody>
          <a:bodyPr>
            <a:spAutoFit/>
          </a:bodyPr>
          <a:lstStyle/>
          <a:p>
            <a:r>
              <a:rPr lang="ru-RU" dirty="0"/>
              <a:t>Используя любую готовую модель распознать объекты с помощью библиотеки </a:t>
            </a:r>
            <a:r>
              <a:rPr lang="en-US" b="1" dirty="0"/>
              <a:t>Python OpenCV</a:t>
            </a:r>
          </a:p>
        </p:txBody>
      </p:sp>
    </p:spTree>
    <p:extLst>
      <p:ext uri="{BB962C8B-B14F-4D97-AF65-F5344CB8AC3E}">
        <p14:creationId xmlns:p14="http://schemas.microsoft.com/office/powerpoint/2010/main" val="33027255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3DDDC0B-2BC5-412D-979B-AD0943068971}"/>
              </a:ext>
            </a:extLst>
          </p:cNvPr>
          <p:cNvSpPr>
            <a:spLocks noGrp="1"/>
          </p:cNvSpPr>
          <p:nvPr>
            <p:ph type="title"/>
          </p:nvPr>
        </p:nvSpPr>
        <p:spPr>
          <a:xfrm>
            <a:off x="1066800" y="2624328"/>
            <a:ext cx="10058400" cy="1609344"/>
          </a:xfrm>
        </p:spPr>
        <p:txBody>
          <a:bodyPr/>
          <a:lstStyle/>
          <a:p>
            <a:pPr algn="ctr"/>
            <a:r>
              <a:rPr lang="ru-RU" dirty="0"/>
              <a:t>Спасибо за внимание!</a:t>
            </a:r>
          </a:p>
        </p:txBody>
      </p:sp>
      <p:sp>
        <p:nvSpPr>
          <p:cNvPr id="8" name="Номер слайда 7">
            <a:extLst>
              <a:ext uri="{FF2B5EF4-FFF2-40B4-BE49-F238E27FC236}">
                <a16:creationId xmlns:a16="http://schemas.microsoft.com/office/drawing/2014/main" id="{D232A726-C55F-11AA-5F67-7C0D14FD488F}"/>
              </a:ext>
            </a:extLst>
          </p:cNvPr>
          <p:cNvSpPr>
            <a:spLocks noGrp="1"/>
          </p:cNvSpPr>
          <p:nvPr>
            <p:ph type="sldNum" sz="quarter" idx="12"/>
          </p:nvPr>
        </p:nvSpPr>
        <p:spPr/>
        <p:txBody>
          <a:bodyPr/>
          <a:lstStyle/>
          <a:p>
            <a:fld id="{D6A5EE95-EF0E-458A-AF96-B4EE627C9645}" type="slidenum">
              <a:rPr lang="ru-RU" smtClean="0"/>
              <a:t>46</a:t>
            </a:fld>
            <a:endParaRPr lang="ru-RU"/>
          </a:p>
        </p:txBody>
      </p:sp>
    </p:spTree>
    <p:extLst>
      <p:ext uri="{BB962C8B-B14F-4D97-AF65-F5344CB8AC3E}">
        <p14:creationId xmlns:p14="http://schemas.microsoft.com/office/powerpoint/2010/main" val="345248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3DDDC0B-2BC5-412D-979B-AD0943068971}"/>
              </a:ext>
            </a:extLst>
          </p:cNvPr>
          <p:cNvSpPr>
            <a:spLocks noGrp="1"/>
          </p:cNvSpPr>
          <p:nvPr>
            <p:ph type="title"/>
          </p:nvPr>
        </p:nvSpPr>
        <p:spPr>
          <a:xfrm>
            <a:off x="1066800" y="216185"/>
            <a:ext cx="10058400" cy="1609344"/>
          </a:xfrm>
        </p:spPr>
        <p:txBody>
          <a:bodyPr/>
          <a:lstStyle/>
          <a:p>
            <a:r>
              <a:rPr lang="ru-RU" dirty="0"/>
              <a:t>Открытие изображение</a:t>
            </a:r>
            <a:endParaRPr lang="en-US" dirty="0"/>
          </a:p>
        </p:txBody>
      </p:sp>
      <p:sp>
        <p:nvSpPr>
          <p:cNvPr id="25" name="Номер слайда 24">
            <a:extLst>
              <a:ext uri="{FF2B5EF4-FFF2-40B4-BE49-F238E27FC236}">
                <a16:creationId xmlns:a16="http://schemas.microsoft.com/office/drawing/2014/main" id="{8CB45CDE-B5E9-F5F6-F3AE-EC8CA5D0DB5E}"/>
              </a:ext>
            </a:extLst>
          </p:cNvPr>
          <p:cNvSpPr>
            <a:spLocks noGrp="1"/>
          </p:cNvSpPr>
          <p:nvPr>
            <p:ph type="sldNum" sz="quarter" idx="12"/>
          </p:nvPr>
        </p:nvSpPr>
        <p:spPr/>
        <p:txBody>
          <a:bodyPr/>
          <a:lstStyle/>
          <a:p>
            <a:fld id="{D6A5EE95-EF0E-458A-AF96-B4EE627C9645}" type="slidenum">
              <a:rPr lang="ru-RU" smtClean="0"/>
              <a:t>5</a:t>
            </a:fld>
            <a:endParaRPr lang="ru-RU"/>
          </a:p>
        </p:txBody>
      </p:sp>
      <p:pic>
        <p:nvPicPr>
          <p:cNvPr id="4" name="Рисунок 3">
            <a:extLst>
              <a:ext uri="{FF2B5EF4-FFF2-40B4-BE49-F238E27FC236}">
                <a16:creationId xmlns:a16="http://schemas.microsoft.com/office/drawing/2014/main" id="{43893339-7EDA-3A75-25B5-3544E64F680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143415" y="1554481"/>
            <a:ext cx="1539410" cy="1539410"/>
          </a:xfrm>
          <a:prstGeom prst="rect">
            <a:avLst/>
          </a:prstGeom>
          <a:effectLst>
            <a:softEdge rad="127000"/>
          </a:effectLst>
        </p:spPr>
      </p:pic>
      <p:pic>
        <p:nvPicPr>
          <p:cNvPr id="3" name="Рисунок 2"/>
          <p:cNvPicPr>
            <a:picLocks noChangeAspect="1"/>
          </p:cNvPicPr>
          <p:nvPr/>
        </p:nvPicPr>
        <p:blipFill>
          <a:blip r:embed="rId3"/>
          <a:stretch>
            <a:fillRect/>
          </a:stretch>
        </p:blipFill>
        <p:spPr>
          <a:xfrm>
            <a:off x="1445042" y="3360125"/>
            <a:ext cx="4763165" cy="1733792"/>
          </a:xfrm>
          <a:prstGeom prst="rect">
            <a:avLst/>
          </a:prstGeom>
        </p:spPr>
      </p:pic>
      <p:pic>
        <p:nvPicPr>
          <p:cNvPr id="7" name="Рисунок 6"/>
          <p:cNvPicPr>
            <a:picLocks noChangeAspect="1"/>
          </p:cNvPicPr>
          <p:nvPr/>
        </p:nvPicPr>
        <p:blipFill>
          <a:blip r:embed="rId4"/>
          <a:stretch>
            <a:fillRect/>
          </a:stretch>
        </p:blipFill>
        <p:spPr>
          <a:xfrm>
            <a:off x="6865705" y="2621835"/>
            <a:ext cx="4258269" cy="3210373"/>
          </a:xfrm>
          <a:prstGeom prst="rect">
            <a:avLst/>
          </a:prstGeom>
        </p:spPr>
      </p:pic>
    </p:spTree>
    <p:extLst>
      <p:ext uri="{BB962C8B-B14F-4D97-AF65-F5344CB8AC3E}">
        <p14:creationId xmlns:p14="http://schemas.microsoft.com/office/powerpoint/2010/main" val="153913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3DDDC0B-2BC5-412D-979B-AD0943068971}"/>
              </a:ext>
            </a:extLst>
          </p:cNvPr>
          <p:cNvSpPr>
            <a:spLocks noGrp="1"/>
          </p:cNvSpPr>
          <p:nvPr>
            <p:ph type="title"/>
          </p:nvPr>
        </p:nvSpPr>
        <p:spPr>
          <a:xfrm>
            <a:off x="1066800" y="216185"/>
            <a:ext cx="10058400" cy="1609344"/>
          </a:xfrm>
        </p:spPr>
        <p:txBody>
          <a:bodyPr>
            <a:normAutofit/>
          </a:bodyPr>
          <a:lstStyle/>
          <a:p>
            <a:r>
              <a:rPr lang="ru-RU" dirty="0"/>
              <a:t>Изменение размера изображения</a:t>
            </a:r>
            <a:endParaRPr lang="en-US" dirty="0"/>
          </a:p>
        </p:txBody>
      </p:sp>
      <p:sp>
        <p:nvSpPr>
          <p:cNvPr id="25" name="Номер слайда 24">
            <a:extLst>
              <a:ext uri="{FF2B5EF4-FFF2-40B4-BE49-F238E27FC236}">
                <a16:creationId xmlns:a16="http://schemas.microsoft.com/office/drawing/2014/main" id="{8CB45CDE-B5E9-F5F6-F3AE-EC8CA5D0DB5E}"/>
              </a:ext>
            </a:extLst>
          </p:cNvPr>
          <p:cNvSpPr>
            <a:spLocks noGrp="1"/>
          </p:cNvSpPr>
          <p:nvPr>
            <p:ph type="sldNum" sz="quarter" idx="12"/>
          </p:nvPr>
        </p:nvSpPr>
        <p:spPr/>
        <p:txBody>
          <a:bodyPr/>
          <a:lstStyle/>
          <a:p>
            <a:fld id="{D6A5EE95-EF0E-458A-AF96-B4EE627C9645}" type="slidenum">
              <a:rPr lang="ru-RU" smtClean="0"/>
              <a:t>6</a:t>
            </a:fld>
            <a:endParaRPr lang="ru-RU"/>
          </a:p>
        </p:txBody>
      </p:sp>
      <p:pic>
        <p:nvPicPr>
          <p:cNvPr id="4" name="Рисунок 3">
            <a:extLst>
              <a:ext uri="{FF2B5EF4-FFF2-40B4-BE49-F238E27FC236}">
                <a16:creationId xmlns:a16="http://schemas.microsoft.com/office/drawing/2014/main" id="{43893339-7EDA-3A75-25B5-3544E64F680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791417" y="1020857"/>
            <a:ext cx="1539410" cy="1539410"/>
          </a:xfrm>
          <a:prstGeom prst="rect">
            <a:avLst/>
          </a:prstGeom>
          <a:effectLst>
            <a:softEdge rad="127000"/>
          </a:effectLst>
        </p:spPr>
      </p:pic>
      <p:pic>
        <p:nvPicPr>
          <p:cNvPr id="5" name="Рисунок 4"/>
          <p:cNvPicPr>
            <a:picLocks noChangeAspect="1"/>
          </p:cNvPicPr>
          <p:nvPr/>
        </p:nvPicPr>
        <p:blipFill>
          <a:blip r:embed="rId3"/>
          <a:stretch>
            <a:fillRect/>
          </a:stretch>
        </p:blipFill>
        <p:spPr>
          <a:xfrm>
            <a:off x="1066800" y="2154023"/>
            <a:ext cx="4753638" cy="1419423"/>
          </a:xfrm>
          <a:prstGeom prst="rect">
            <a:avLst/>
          </a:prstGeom>
        </p:spPr>
      </p:pic>
      <p:pic>
        <p:nvPicPr>
          <p:cNvPr id="6" name="Рисунок 5"/>
          <p:cNvPicPr>
            <a:picLocks noChangeAspect="1"/>
          </p:cNvPicPr>
          <p:nvPr/>
        </p:nvPicPr>
        <p:blipFill>
          <a:blip r:embed="rId4"/>
          <a:stretch>
            <a:fillRect/>
          </a:stretch>
        </p:blipFill>
        <p:spPr>
          <a:xfrm>
            <a:off x="1066800" y="3563842"/>
            <a:ext cx="4544059" cy="2410161"/>
          </a:xfrm>
          <a:prstGeom prst="rect">
            <a:avLst/>
          </a:prstGeom>
        </p:spPr>
      </p:pic>
      <p:pic>
        <p:nvPicPr>
          <p:cNvPr id="8" name="Рисунок 7"/>
          <p:cNvPicPr>
            <a:picLocks noChangeAspect="1"/>
          </p:cNvPicPr>
          <p:nvPr/>
        </p:nvPicPr>
        <p:blipFill>
          <a:blip r:embed="rId5"/>
          <a:stretch>
            <a:fillRect/>
          </a:stretch>
        </p:blipFill>
        <p:spPr>
          <a:xfrm>
            <a:off x="6606644" y="2630201"/>
            <a:ext cx="3908956" cy="2985412"/>
          </a:xfrm>
          <a:prstGeom prst="rect">
            <a:avLst/>
          </a:prstGeom>
        </p:spPr>
      </p:pic>
    </p:spTree>
    <p:extLst>
      <p:ext uri="{BB962C8B-B14F-4D97-AF65-F5344CB8AC3E}">
        <p14:creationId xmlns:p14="http://schemas.microsoft.com/office/powerpoint/2010/main" val="1120160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3DDDC0B-2BC5-412D-979B-AD0943068971}"/>
              </a:ext>
            </a:extLst>
          </p:cNvPr>
          <p:cNvSpPr>
            <a:spLocks noGrp="1"/>
          </p:cNvSpPr>
          <p:nvPr>
            <p:ph type="title"/>
          </p:nvPr>
        </p:nvSpPr>
        <p:spPr>
          <a:xfrm>
            <a:off x="1066800" y="216185"/>
            <a:ext cx="10058400" cy="1609344"/>
          </a:xfrm>
        </p:spPr>
        <p:txBody>
          <a:bodyPr>
            <a:normAutofit/>
          </a:bodyPr>
          <a:lstStyle/>
          <a:p>
            <a:r>
              <a:rPr lang="ru-RU" dirty="0"/>
              <a:t>Вырезка фрагмента изображения</a:t>
            </a:r>
            <a:endParaRPr lang="en-US" dirty="0"/>
          </a:p>
        </p:txBody>
      </p:sp>
      <p:sp>
        <p:nvSpPr>
          <p:cNvPr id="25" name="Номер слайда 24">
            <a:extLst>
              <a:ext uri="{FF2B5EF4-FFF2-40B4-BE49-F238E27FC236}">
                <a16:creationId xmlns:a16="http://schemas.microsoft.com/office/drawing/2014/main" id="{8CB45CDE-B5E9-F5F6-F3AE-EC8CA5D0DB5E}"/>
              </a:ext>
            </a:extLst>
          </p:cNvPr>
          <p:cNvSpPr>
            <a:spLocks noGrp="1"/>
          </p:cNvSpPr>
          <p:nvPr>
            <p:ph type="sldNum" sz="quarter" idx="12"/>
          </p:nvPr>
        </p:nvSpPr>
        <p:spPr/>
        <p:txBody>
          <a:bodyPr/>
          <a:lstStyle/>
          <a:p>
            <a:fld id="{D6A5EE95-EF0E-458A-AF96-B4EE627C9645}" type="slidenum">
              <a:rPr lang="ru-RU" smtClean="0"/>
              <a:t>7</a:t>
            </a:fld>
            <a:endParaRPr lang="ru-RU"/>
          </a:p>
        </p:txBody>
      </p:sp>
      <p:pic>
        <p:nvPicPr>
          <p:cNvPr id="9" name="Рисунок 8">
            <a:extLst>
              <a:ext uri="{FF2B5EF4-FFF2-40B4-BE49-F238E27FC236}">
                <a16:creationId xmlns:a16="http://schemas.microsoft.com/office/drawing/2014/main" id="{6ED8508E-2E6C-44F2-BDE8-D32D0F21B5B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807226" y="2066466"/>
            <a:ext cx="1698272" cy="1110953"/>
          </a:xfrm>
          <a:prstGeom prst="rect">
            <a:avLst/>
          </a:prstGeom>
          <a:effectLst>
            <a:softEdge rad="127000"/>
          </a:effectLst>
        </p:spPr>
      </p:pic>
      <p:pic>
        <p:nvPicPr>
          <p:cNvPr id="3" name="Рисунок 2"/>
          <p:cNvPicPr>
            <a:picLocks noChangeAspect="1"/>
          </p:cNvPicPr>
          <p:nvPr/>
        </p:nvPicPr>
        <p:blipFill>
          <a:blip r:embed="rId3"/>
          <a:stretch>
            <a:fillRect/>
          </a:stretch>
        </p:blipFill>
        <p:spPr>
          <a:xfrm>
            <a:off x="7477726" y="984204"/>
            <a:ext cx="3461823" cy="2523506"/>
          </a:xfrm>
          <a:prstGeom prst="rect">
            <a:avLst/>
          </a:prstGeom>
        </p:spPr>
      </p:pic>
      <p:pic>
        <p:nvPicPr>
          <p:cNvPr id="7" name="Рисунок 6"/>
          <p:cNvPicPr>
            <a:picLocks noChangeAspect="1"/>
          </p:cNvPicPr>
          <p:nvPr/>
        </p:nvPicPr>
        <p:blipFill>
          <a:blip r:embed="rId4"/>
          <a:stretch>
            <a:fillRect/>
          </a:stretch>
        </p:blipFill>
        <p:spPr>
          <a:xfrm>
            <a:off x="1522787" y="3560989"/>
            <a:ext cx="4591050" cy="2390775"/>
          </a:xfrm>
          <a:prstGeom prst="rect">
            <a:avLst/>
          </a:prstGeom>
        </p:spPr>
      </p:pic>
      <p:pic>
        <p:nvPicPr>
          <p:cNvPr id="10" name="Рисунок 9"/>
          <p:cNvPicPr>
            <a:picLocks noChangeAspect="1"/>
          </p:cNvPicPr>
          <p:nvPr/>
        </p:nvPicPr>
        <p:blipFill>
          <a:blip r:embed="rId5"/>
          <a:stretch>
            <a:fillRect/>
          </a:stretch>
        </p:blipFill>
        <p:spPr>
          <a:xfrm>
            <a:off x="6241070" y="3560989"/>
            <a:ext cx="4124901" cy="3115110"/>
          </a:xfrm>
          <a:prstGeom prst="rect">
            <a:avLst/>
          </a:prstGeom>
        </p:spPr>
      </p:pic>
    </p:spTree>
    <p:extLst>
      <p:ext uri="{BB962C8B-B14F-4D97-AF65-F5344CB8AC3E}">
        <p14:creationId xmlns:p14="http://schemas.microsoft.com/office/powerpoint/2010/main" val="2590873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3DDDC0B-2BC5-412D-979B-AD0943068971}"/>
              </a:ext>
            </a:extLst>
          </p:cNvPr>
          <p:cNvSpPr>
            <a:spLocks noGrp="1"/>
          </p:cNvSpPr>
          <p:nvPr>
            <p:ph type="title"/>
          </p:nvPr>
        </p:nvSpPr>
        <p:spPr>
          <a:xfrm>
            <a:off x="1066800" y="216185"/>
            <a:ext cx="10058400" cy="1609344"/>
          </a:xfrm>
        </p:spPr>
        <p:txBody>
          <a:bodyPr>
            <a:normAutofit/>
          </a:bodyPr>
          <a:lstStyle/>
          <a:p>
            <a:r>
              <a:rPr lang="ru-RU" dirty="0"/>
              <a:t>Поворот изображения</a:t>
            </a:r>
            <a:endParaRPr lang="en-US" dirty="0"/>
          </a:p>
        </p:txBody>
      </p:sp>
      <p:sp>
        <p:nvSpPr>
          <p:cNvPr id="25" name="Номер слайда 24">
            <a:extLst>
              <a:ext uri="{FF2B5EF4-FFF2-40B4-BE49-F238E27FC236}">
                <a16:creationId xmlns:a16="http://schemas.microsoft.com/office/drawing/2014/main" id="{8CB45CDE-B5E9-F5F6-F3AE-EC8CA5D0DB5E}"/>
              </a:ext>
            </a:extLst>
          </p:cNvPr>
          <p:cNvSpPr>
            <a:spLocks noGrp="1"/>
          </p:cNvSpPr>
          <p:nvPr>
            <p:ph type="sldNum" sz="quarter" idx="12"/>
          </p:nvPr>
        </p:nvSpPr>
        <p:spPr/>
        <p:txBody>
          <a:bodyPr/>
          <a:lstStyle/>
          <a:p>
            <a:fld id="{D6A5EE95-EF0E-458A-AF96-B4EE627C9645}" type="slidenum">
              <a:rPr lang="ru-RU" smtClean="0"/>
              <a:t>8</a:t>
            </a:fld>
            <a:endParaRPr lang="ru-RU"/>
          </a:p>
        </p:txBody>
      </p:sp>
      <p:pic>
        <p:nvPicPr>
          <p:cNvPr id="9" name="Рисунок 8">
            <a:extLst>
              <a:ext uri="{FF2B5EF4-FFF2-40B4-BE49-F238E27FC236}">
                <a16:creationId xmlns:a16="http://schemas.microsoft.com/office/drawing/2014/main" id="{6ED8508E-2E6C-44F2-BDE8-D32D0F21B5B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707817" y="1690480"/>
            <a:ext cx="1698272" cy="1110953"/>
          </a:xfrm>
          <a:prstGeom prst="rect">
            <a:avLst/>
          </a:prstGeom>
          <a:effectLst>
            <a:softEdge rad="127000"/>
          </a:effectLst>
        </p:spPr>
      </p:pic>
      <p:pic>
        <p:nvPicPr>
          <p:cNvPr id="4" name="Рисунок 3"/>
          <p:cNvPicPr>
            <a:picLocks noChangeAspect="1"/>
          </p:cNvPicPr>
          <p:nvPr/>
        </p:nvPicPr>
        <p:blipFill>
          <a:blip r:embed="rId3"/>
          <a:stretch>
            <a:fillRect/>
          </a:stretch>
        </p:blipFill>
        <p:spPr>
          <a:xfrm>
            <a:off x="1244116" y="2453776"/>
            <a:ext cx="4524375" cy="3895725"/>
          </a:xfrm>
          <a:prstGeom prst="rect">
            <a:avLst/>
          </a:prstGeom>
        </p:spPr>
      </p:pic>
      <p:pic>
        <p:nvPicPr>
          <p:cNvPr id="5" name="Рисунок 4"/>
          <p:cNvPicPr>
            <a:picLocks noChangeAspect="1"/>
          </p:cNvPicPr>
          <p:nvPr/>
        </p:nvPicPr>
        <p:blipFill>
          <a:blip r:embed="rId4"/>
          <a:stretch>
            <a:fillRect/>
          </a:stretch>
        </p:blipFill>
        <p:spPr>
          <a:xfrm>
            <a:off x="7406089" y="2961094"/>
            <a:ext cx="3400900" cy="2629267"/>
          </a:xfrm>
          <a:prstGeom prst="rect">
            <a:avLst/>
          </a:prstGeom>
        </p:spPr>
      </p:pic>
    </p:spTree>
    <p:extLst>
      <p:ext uri="{BB962C8B-B14F-4D97-AF65-F5344CB8AC3E}">
        <p14:creationId xmlns:p14="http://schemas.microsoft.com/office/powerpoint/2010/main" val="280477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3DDDC0B-2BC5-412D-979B-AD0943068971}"/>
              </a:ext>
            </a:extLst>
          </p:cNvPr>
          <p:cNvSpPr>
            <a:spLocks noGrp="1"/>
          </p:cNvSpPr>
          <p:nvPr>
            <p:ph type="title"/>
          </p:nvPr>
        </p:nvSpPr>
        <p:spPr>
          <a:xfrm>
            <a:off x="1066800" y="216185"/>
            <a:ext cx="10058400" cy="1609344"/>
          </a:xfrm>
        </p:spPr>
        <p:txBody>
          <a:bodyPr>
            <a:normAutofit/>
          </a:bodyPr>
          <a:lstStyle/>
          <a:p>
            <a:r>
              <a:rPr lang="ru-RU" dirty="0"/>
              <a:t>Зеркальное отражение изображения</a:t>
            </a:r>
            <a:endParaRPr lang="en-US" dirty="0"/>
          </a:p>
        </p:txBody>
      </p:sp>
      <p:sp>
        <p:nvSpPr>
          <p:cNvPr id="25" name="Номер слайда 24">
            <a:extLst>
              <a:ext uri="{FF2B5EF4-FFF2-40B4-BE49-F238E27FC236}">
                <a16:creationId xmlns:a16="http://schemas.microsoft.com/office/drawing/2014/main" id="{8CB45CDE-B5E9-F5F6-F3AE-EC8CA5D0DB5E}"/>
              </a:ext>
            </a:extLst>
          </p:cNvPr>
          <p:cNvSpPr>
            <a:spLocks noGrp="1"/>
          </p:cNvSpPr>
          <p:nvPr>
            <p:ph type="sldNum" sz="quarter" idx="12"/>
          </p:nvPr>
        </p:nvSpPr>
        <p:spPr/>
        <p:txBody>
          <a:bodyPr/>
          <a:lstStyle/>
          <a:p>
            <a:fld id="{D6A5EE95-EF0E-458A-AF96-B4EE627C9645}" type="slidenum">
              <a:rPr lang="ru-RU" smtClean="0"/>
              <a:t>9</a:t>
            </a:fld>
            <a:endParaRPr lang="ru-RU"/>
          </a:p>
        </p:txBody>
      </p:sp>
      <p:pic>
        <p:nvPicPr>
          <p:cNvPr id="9" name="Рисунок 8">
            <a:extLst>
              <a:ext uri="{FF2B5EF4-FFF2-40B4-BE49-F238E27FC236}">
                <a16:creationId xmlns:a16="http://schemas.microsoft.com/office/drawing/2014/main" id="{6ED8508E-2E6C-44F2-BDE8-D32D0F21B5B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984884" y="1802110"/>
            <a:ext cx="1698272" cy="1110953"/>
          </a:xfrm>
          <a:prstGeom prst="rect">
            <a:avLst/>
          </a:prstGeom>
          <a:effectLst>
            <a:softEdge rad="127000"/>
          </a:effectLst>
        </p:spPr>
      </p:pic>
      <p:pic>
        <p:nvPicPr>
          <p:cNvPr id="3" name="Рисунок 2"/>
          <p:cNvPicPr>
            <a:picLocks noChangeAspect="1"/>
          </p:cNvPicPr>
          <p:nvPr/>
        </p:nvPicPr>
        <p:blipFill>
          <a:blip r:embed="rId3"/>
          <a:stretch>
            <a:fillRect/>
          </a:stretch>
        </p:blipFill>
        <p:spPr>
          <a:xfrm>
            <a:off x="1978866" y="3093980"/>
            <a:ext cx="3695700" cy="1933575"/>
          </a:xfrm>
          <a:prstGeom prst="rect">
            <a:avLst/>
          </a:prstGeom>
        </p:spPr>
      </p:pic>
      <p:pic>
        <p:nvPicPr>
          <p:cNvPr id="6" name="Рисунок 5"/>
          <p:cNvPicPr>
            <a:picLocks noChangeAspect="1"/>
          </p:cNvPicPr>
          <p:nvPr/>
        </p:nvPicPr>
        <p:blipFill>
          <a:blip r:embed="rId4"/>
          <a:stretch>
            <a:fillRect/>
          </a:stretch>
        </p:blipFill>
        <p:spPr>
          <a:xfrm>
            <a:off x="6968034" y="931638"/>
            <a:ext cx="4058216" cy="5706271"/>
          </a:xfrm>
          <a:prstGeom prst="rect">
            <a:avLst/>
          </a:prstGeom>
        </p:spPr>
      </p:pic>
    </p:spTree>
    <p:extLst>
      <p:ext uri="{BB962C8B-B14F-4D97-AF65-F5344CB8AC3E}">
        <p14:creationId xmlns:p14="http://schemas.microsoft.com/office/powerpoint/2010/main" val="46858201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Дерево">
  <a:themeElements>
    <a:clrScheme name="Дерево">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Дерево">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Дерево">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TM03090434[[fn=Дерево]]</Template>
  <TotalTime>4331</TotalTime>
  <Words>1010</Words>
  <Application>Microsoft Office PowerPoint</Application>
  <PresentationFormat>Широкоэкранный</PresentationFormat>
  <Paragraphs>140</Paragraphs>
  <Slides>46</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46</vt:i4>
      </vt:variant>
    </vt:vector>
  </HeadingPairs>
  <TitlesOfParts>
    <vt:vector size="53" baseType="lpstr">
      <vt:lpstr>Calibri</vt:lpstr>
      <vt:lpstr>Cambria</vt:lpstr>
      <vt:lpstr>Rockwell</vt:lpstr>
      <vt:lpstr>Rockwell Condensed</vt:lpstr>
      <vt:lpstr>Times New Roman</vt:lpstr>
      <vt:lpstr>Wingdings</vt:lpstr>
      <vt:lpstr>Дерево</vt:lpstr>
      <vt:lpstr>Библиотеки языка Python для компьютерных вычислений и моделирования</vt:lpstr>
      <vt:lpstr>Полезные ресурсы</vt:lpstr>
      <vt:lpstr>Темы</vt:lpstr>
      <vt:lpstr>Библиотека OpenCV</vt:lpstr>
      <vt:lpstr>Открытие изображение</vt:lpstr>
      <vt:lpstr>Изменение размера изображения</vt:lpstr>
      <vt:lpstr>Вырезка фрагмента изображения</vt:lpstr>
      <vt:lpstr>Поворот изображения</vt:lpstr>
      <vt:lpstr>Зеркальное отражение изображения</vt:lpstr>
      <vt:lpstr>Сохранение изображения в файл на локальный диск</vt:lpstr>
      <vt:lpstr>Поиск объекта по цвету</vt:lpstr>
      <vt:lpstr>Поиск объекта в цветовом пространстве HSV</vt:lpstr>
      <vt:lpstr>Определение координат найденного объекта</vt:lpstr>
      <vt:lpstr>Отображение видео в OpenCV-Python</vt:lpstr>
      <vt:lpstr>Отображение видеоданных из файла</vt:lpstr>
      <vt:lpstr>Поиск цветных объектов на видео с помощью OpenCV</vt:lpstr>
      <vt:lpstr>Суммирование цветовых масок</vt:lpstr>
      <vt:lpstr>Суммирование цветовых масок</vt:lpstr>
      <vt:lpstr>Суммирование цветовых масок</vt:lpstr>
      <vt:lpstr>Настройка цветового фильтра средствами OpenCV</vt:lpstr>
      <vt:lpstr>Настройка цветового фильтра средствами OpenCV</vt:lpstr>
      <vt:lpstr>Поиск цветных объектов на видео в реальном времени</vt:lpstr>
      <vt:lpstr>Поиск цветных объектов на видео в реальном времени</vt:lpstr>
      <vt:lpstr>Поиск цветных объектов на видео в реальном времени</vt:lpstr>
      <vt:lpstr>Выделение контуров объектов с помощью OpenCV-Python</vt:lpstr>
      <vt:lpstr>Выделение контуров объектов с помощью OpenCV-Python</vt:lpstr>
      <vt:lpstr>Выделение контуров объектов с помощью OpenCV-Python</vt:lpstr>
      <vt:lpstr>Выделение контуров объектов с помощью OpenCV-Python</vt:lpstr>
      <vt:lpstr>Выделение прямоугольных контуров</vt:lpstr>
      <vt:lpstr>Выделение прямоугольных контуров</vt:lpstr>
      <vt:lpstr>Выделение прямоугольных контуров</vt:lpstr>
      <vt:lpstr>Фильтрация прямоугольных контуров</vt:lpstr>
      <vt:lpstr>Фильтрация прямоугольных контуров</vt:lpstr>
      <vt:lpstr>Вычисление угла поворота прямоугольного контура</vt:lpstr>
      <vt:lpstr>Вычисление угла поворота прямоугольного контура</vt:lpstr>
      <vt:lpstr>Выделение и фильтрация эллиптических контуров </vt:lpstr>
      <vt:lpstr>Выделение и фильтрация эллиптических контуров </vt:lpstr>
      <vt:lpstr>Выделение и фильтрация эллиптических контуров </vt:lpstr>
      <vt:lpstr>Выделение контуров дорожных знаков в видеопотоке</vt:lpstr>
      <vt:lpstr>Оптимизация непрерывных функций</vt:lpstr>
      <vt:lpstr>Оптимизация непрерывных функций</vt:lpstr>
      <vt:lpstr>Глоссарий</vt:lpstr>
      <vt:lpstr>Глоссарий</vt:lpstr>
      <vt:lpstr>Распознавание объектов</vt:lpstr>
      <vt:lpstr>Задание для самоконтроля</vt:lpstr>
      <vt:lpstr>Спасибо за внимание!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Python</dc:title>
  <dc:creator>Roman</dc:creator>
  <cp:lastModifiedBy>Лобанов Алексей Владимирович</cp:lastModifiedBy>
  <cp:revision>143</cp:revision>
  <dcterms:created xsi:type="dcterms:W3CDTF">2022-01-12T12:48:55Z</dcterms:created>
  <dcterms:modified xsi:type="dcterms:W3CDTF">2023-02-03T14:32:04Z</dcterms:modified>
</cp:coreProperties>
</file>