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256" r:id="rId2"/>
    <p:sldId id="270" r:id="rId3"/>
    <p:sldId id="257" r:id="rId4"/>
    <p:sldId id="258" r:id="rId5"/>
    <p:sldId id="278" r:id="rId6"/>
    <p:sldId id="259" r:id="rId7"/>
    <p:sldId id="260" r:id="rId8"/>
    <p:sldId id="261" r:id="rId9"/>
    <p:sldId id="262" r:id="rId10"/>
    <p:sldId id="263" r:id="rId11"/>
    <p:sldId id="264" r:id="rId12"/>
    <p:sldId id="265" r:id="rId13"/>
    <p:sldId id="266" r:id="rId14"/>
    <p:sldId id="267" r:id="rId15"/>
    <p:sldId id="268" r:id="rId16"/>
    <p:sldId id="269" r:id="rId17"/>
    <p:sldId id="272" r:id="rId18"/>
    <p:sldId id="273" r:id="rId19"/>
    <p:sldId id="274" r:id="rId20"/>
    <p:sldId id="276" r:id="rId21"/>
    <p:sldId id="275"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2" r:id="rId35"/>
    <p:sldId id="290" r:id="rId36"/>
    <p:sldId id="291" r:id="rId37"/>
    <p:sldId id="293" r:id="rId38"/>
    <p:sldId id="309" r:id="rId39"/>
    <p:sldId id="310" r:id="rId40"/>
    <p:sldId id="294" r:id="rId41"/>
    <p:sldId id="295" r:id="rId42"/>
    <p:sldId id="297" r:id="rId43"/>
    <p:sldId id="296" r:id="rId44"/>
    <p:sldId id="299" r:id="rId45"/>
    <p:sldId id="300" r:id="rId46"/>
    <p:sldId id="301" r:id="rId47"/>
    <p:sldId id="302" r:id="rId48"/>
    <p:sldId id="303" r:id="rId49"/>
    <p:sldId id="304" r:id="rId50"/>
    <p:sldId id="305" r:id="rId51"/>
    <p:sldId id="306" r:id="rId52"/>
    <p:sldId id="307" r:id="rId53"/>
    <p:sldId id="308" r:id="rId54"/>
    <p:sldId id="311" r:id="rId55"/>
    <p:sldId id="312" r:id="rId56"/>
    <p:sldId id="313" r:id="rId57"/>
    <p:sldId id="298" r:id="rId5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5CA80-A87B-40AC-90F6-D63AE236F8E8}" type="datetimeFigureOut">
              <a:rPr lang="ru-RU" smtClean="0"/>
              <a:t>16.11.2023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00E9B-79CA-41B4-B293-34C9DAEB7566}" type="slidenum">
              <a:rPr lang="ru-RU" smtClean="0"/>
              <a:t>‹#›</a:t>
            </a:fld>
            <a:endParaRPr lang="ru-RU"/>
          </a:p>
        </p:txBody>
      </p:sp>
    </p:spTree>
    <p:extLst>
      <p:ext uri="{BB962C8B-B14F-4D97-AF65-F5344CB8AC3E}">
        <p14:creationId xmlns:p14="http://schemas.microsoft.com/office/powerpoint/2010/main" val="333190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BB3D94-FF9A-4F8D-8473-843D62AFCCF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41CA98F-A0DF-4E8F-91AE-B17E82E73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2BFB17D-FB9D-47E9-857B-502A5AEC2962}"/>
              </a:ext>
            </a:extLst>
          </p:cNvPr>
          <p:cNvSpPr>
            <a:spLocks noGrp="1"/>
          </p:cNvSpPr>
          <p:nvPr>
            <p:ph type="dt" sz="half" idx="10"/>
          </p:nvPr>
        </p:nvSpPr>
        <p:spPr/>
        <p:txBody>
          <a:bodyPr/>
          <a:lstStyle/>
          <a:p>
            <a:fld id="{CF7A2E59-5332-4EBB-9399-4BFF05087704}" type="datetime1">
              <a:rPr lang="ru-RU" smtClean="0"/>
              <a:t>16.11.2023</a:t>
            </a:fld>
            <a:endParaRPr lang="ru-RU"/>
          </a:p>
        </p:txBody>
      </p:sp>
      <p:sp>
        <p:nvSpPr>
          <p:cNvPr id="5" name="Нижний колонтитул 4">
            <a:extLst>
              <a:ext uri="{FF2B5EF4-FFF2-40B4-BE49-F238E27FC236}">
                <a16:creationId xmlns:a16="http://schemas.microsoft.com/office/drawing/2014/main" id="{134BC813-21B2-41D9-B39C-3BB582CE681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DFA781F-BD8A-4356-BF04-9C0CAECDBE97}"/>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113513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04D2BE-0752-46F6-8690-F660AD366F9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AC71969-CB9E-467D-AA3D-DC62E8AC22C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BE2FFC8-2996-47D4-B3ED-162D229AD4E7}"/>
              </a:ext>
            </a:extLst>
          </p:cNvPr>
          <p:cNvSpPr>
            <a:spLocks noGrp="1"/>
          </p:cNvSpPr>
          <p:nvPr>
            <p:ph type="dt" sz="half" idx="10"/>
          </p:nvPr>
        </p:nvSpPr>
        <p:spPr/>
        <p:txBody>
          <a:bodyPr/>
          <a:lstStyle/>
          <a:p>
            <a:fld id="{67EAEA40-C51A-4AF8-B889-62E48C9C063E}" type="datetime1">
              <a:rPr lang="ru-RU" smtClean="0"/>
              <a:t>16.11.2023</a:t>
            </a:fld>
            <a:endParaRPr lang="ru-RU"/>
          </a:p>
        </p:txBody>
      </p:sp>
      <p:sp>
        <p:nvSpPr>
          <p:cNvPr id="5" name="Нижний колонтитул 4">
            <a:extLst>
              <a:ext uri="{FF2B5EF4-FFF2-40B4-BE49-F238E27FC236}">
                <a16:creationId xmlns:a16="http://schemas.microsoft.com/office/drawing/2014/main" id="{D9FABD88-3CB4-45AF-BDB7-F852EFF1A99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59C27C-ACE9-4D44-91B4-CD486ADF472D}"/>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402195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7462A77-CC48-407E-AC2B-1CADC4B351D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AD0488A-B534-429A-A705-82E14142F2A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CB4FC7D-B37D-40F4-8886-4B5376AA38B3}"/>
              </a:ext>
            </a:extLst>
          </p:cNvPr>
          <p:cNvSpPr>
            <a:spLocks noGrp="1"/>
          </p:cNvSpPr>
          <p:nvPr>
            <p:ph type="dt" sz="half" idx="10"/>
          </p:nvPr>
        </p:nvSpPr>
        <p:spPr/>
        <p:txBody>
          <a:bodyPr/>
          <a:lstStyle/>
          <a:p>
            <a:fld id="{A14DECE4-E6B7-45EE-BD8D-3695E2D2EDE4}" type="datetime1">
              <a:rPr lang="ru-RU" smtClean="0"/>
              <a:t>16.11.2023</a:t>
            </a:fld>
            <a:endParaRPr lang="ru-RU"/>
          </a:p>
        </p:txBody>
      </p:sp>
      <p:sp>
        <p:nvSpPr>
          <p:cNvPr id="5" name="Нижний колонтитул 4">
            <a:extLst>
              <a:ext uri="{FF2B5EF4-FFF2-40B4-BE49-F238E27FC236}">
                <a16:creationId xmlns:a16="http://schemas.microsoft.com/office/drawing/2014/main" id="{896BC8F6-7E23-40C1-B543-4BB8DA319B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6799B64-60D5-4A18-9461-6F4098C2E90A}"/>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395760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7852C8-5558-4EB2-A457-FBD1DCAA035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1073AE1-B061-47F0-B89F-EE7EDD20C89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4D7E374-6D0C-474D-8FB6-3D10D8035D01}"/>
              </a:ext>
            </a:extLst>
          </p:cNvPr>
          <p:cNvSpPr>
            <a:spLocks noGrp="1"/>
          </p:cNvSpPr>
          <p:nvPr>
            <p:ph type="dt" sz="half" idx="10"/>
          </p:nvPr>
        </p:nvSpPr>
        <p:spPr/>
        <p:txBody>
          <a:bodyPr/>
          <a:lstStyle/>
          <a:p>
            <a:fld id="{B045BAC8-FC0F-4738-A7AF-A356DED89C52}" type="datetime1">
              <a:rPr lang="ru-RU" smtClean="0"/>
              <a:t>16.11.2023</a:t>
            </a:fld>
            <a:endParaRPr lang="ru-RU"/>
          </a:p>
        </p:txBody>
      </p:sp>
      <p:sp>
        <p:nvSpPr>
          <p:cNvPr id="5" name="Нижний колонтитул 4">
            <a:extLst>
              <a:ext uri="{FF2B5EF4-FFF2-40B4-BE49-F238E27FC236}">
                <a16:creationId xmlns:a16="http://schemas.microsoft.com/office/drawing/2014/main" id="{4A91A584-D2C8-4434-AEF1-147979E65D5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77F823-FA27-49DD-883F-9182F2812C89}"/>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283932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2E1102-8331-45D7-AA67-78DA9708F4C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54E3A70-0DF7-4517-8F29-3FC25F42D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03EA10F-0BF7-4F45-A7C6-14C3C7382E1A}"/>
              </a:ext>
            </a:extLst>
          </p:cNvPr>
          <p:cNvSpPr>
            <a:spLocks noGrp="1"/>
          </p:cNvSpPr>
          <p:nvPr>
            <p:ph type="dt" sz="half" idx="10"/>
          </p:nvPr>
        </p:nvSpPr>
        <p:spPr/>
        <p:txBody>
          <a:bodyPr/>
          <a:lstStyle/>
          <a:p>
            <a:fld id="{1CF6E704-1342-41E6-97F8-5C20126A3F3D}" type="datetime1">
              <a:rPr lang="ru-RU" smtClean="0"/>
              <a:t>16.11.2023</a:t>
            </a:fld>
            <a:endParaRPr lang="ru-RU"/>
          </a:p>
        </p:txBody>
      </p:sp>
      <p:sp>
        <p:nvSpPr>
          <p:cNvPr id="5" name="Нижний колонтитул 4">
            <a:extLst>
              <a:ext uri="{FF2B5EF4-FFF2-40B4-BE49-F238E27FC236}">
                <a16:creationId xmlns:a16="http://schemas.microsoft.com/office/drawing/2014/main" id="{92D1340E-D8A5-499C-82F4-B77C0933C1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43D78EF-D8AD-4A5C-939A-BDE1E18E3B03}"/>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35614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DDC9CC-7BE2-4AA0-9B83-496CAFBF7CA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564C86E-7779-4F05-B71F-9E5B76DE575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E19B205-00B2-4128-934B-CB9F9AF2235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234C1DE-8686-414F-9F12-1E2E1A7C2147}"/>
              </a:ext>
            </a:extLst>
          </p:cNvPr>
          <p:cNvSpPr>
            <a:spLocks noGrp="1"/>
          </p:cNvSpPr>
          <p:nvPr>
            <p:ph type="dt" sz="half" idx="10"/>
          </p:nvPr>
        </p:nvSpPr>
        <p:spPr/>
        <p:txBody>
          <a:bodyPr/>
          <a:lstStyle/>
          <a:p>
            <a:fld id="{BC5066DD-B780-41F6-BB40-A74548B3D3A9}" type="datetime1">
              <a:rPr lang="ru-RU" smtClean="0"/>
              <a:t>16.11.2023</a:t>
            </a:fld>
            <a:endParaRPr lang="ru-RU"/>
          </a:p>
        </p:txBody>
      </p:sp>
      <p:sp>
        <p:nvSpPr>
          <p:cNvPr id="6" name="Нижний колонтитул 5">
            <a:extLst>
              <a:ext uri="{FF2B5EF4-FFF2-40B4-BE49-F238E27FC236}">
                <a16:creationId xmlns:a16="http://schemas.microsoft.com/office/drawing/2014/main" id="{D9968E2E-09B2-4CF7-A22D-E81EE67BA8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3342879-11C5-4FC7-A659-2CA6E0EB120C}"/>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172841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302939-F762-40BD-9320-7064100F6A3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879A416-2BB9-4491-B7EB-8F83B7DC37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7404BF0-EDBE-4274-A7D9-375E81978CF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669056A-1ED9-46DE-8291-B9D8DF27F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FDCE4B1-31D5-4E31-960C-0978957C551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49ED18F-901B-42FE-84D0-1C837AF51184}"/>
              </a:ext>
            </a:extLst>
          </p:cNvPr>
          <p:cNvSpPr>
            <a:spLocks noGrp="1"/>
          </p:cNvSpPr>
          <p:nvPr>
            <p:ph type="dt" sz="half" idx="10"/>
          </p:nvPr>
        </p:nvSpPr>
        <p:spPr/>
        <p:txBody>
          <a:bodyPr/>
          <a:lstStyle/>
          <a:p>
            <a:fld id="{396E1C42-6916-4D1C-B67A-F22C625254BA}" type="datetime1">
              <a:rPr lang="ru-RU" smtClean="0"/>
              <a:t>16.11.2023</a:t>
            </a:fld>
            <a:endParaRPr lang="ru-RU"/>
          </a:p>
        </p:txBody>
      </p:sp>
      <p:sp>
        <p:nvSpPr>
          <p:cNvPr id="8" name="Нижний колонтитул 7">
            <a:extLst>
              <a:ext uri="{FF2B5EF4-FFF2-40B4-BE49-F238E27FC236}">
                <a16:creationId xmlns:a16="http://schemas.microsoft.com/office/drawing/2014/main" id="{73678434-AC4D-4764-ABA7-5014A82735E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AE79DAB-C90C-44EC-8138-44C37365F07D}"/>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37878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0F7187-DCD3-4862-B79D-AB66EE7CE3A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3A136F6-4F0E-4DC2-963A-EA5C59489674}"/>
              </a:ext>
            </a:extLst>
          </p:cNvPr>
          <p:cNvSpPr>
            <a:spLocks noGrp="1"/>
          </p:cNvSpPr>
          <p:nvPr>
            <p:ph type="dt" sz="half" idx="10"/>
          </p:nvPr>
        </p:nvSpPr>
        <p:spPr/>
        <p:txBody>
          <a:bodyPr/>
          <a:lstStyle/>
          <a:p>
            <a:fld id="{92388819-15AA-4642-9D72-3C440439331C}" type="datetime1">
              <a:rPr lang="ru-RU" smtClean="0"/>
              <a:t>16.11.2023</a:t>
            </a:fld>
            <a:endParaRPr lang="ru-RU"/>
          </a:p>
        </p:txBody>
      </p:sp>
      <p:sp>
        <p:nvSpPr>
          <p:cNvPr id="4" name="Нижний колонтитул 3">
            <a:extLst>
              <a:ext uri="{FF2B5EF4-FFF2-40B4-BE49-F238E27FC236}">
                <a16:creationId xmlns:a16="http://schemas.microsoft.com/office/drawing/2014/main" id="{AFF4A192-5E45-419B-A062-DE92FD1AAA2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04B89D9-240B-40DC-A053-AFB6499E8C4E}"/>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140764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5877DEC-C6A1-4C07-8473-442126F5F086}"/>
              </a:ext>
            </a:extLst>
          </p:cNvPr>
          <p:cNvSpPr>
            <a:spLocks noGrp="1"/>
          </p:cNvSpPr>
          <p:nvPr>
            <p:ph type="dt" sz="half" idx="10"/>
          </p:nvPr>
        </p:nvSpPr>
        <p:spPr/>
        <p:txBody>
          <a:bodyPr/>
          <a:lstStyle/>
          <a:p>
            <a:fld id="{8BCF1DA3-E4E3-4F19-8F1E-DA9F3F9DF2E2}" type="datetime1">
              <a:rPr lang="ru-RU" smtClean="0"/>
              <a:t>16.11.2023</a:t>
            </a:fld>
            <a:endParaRPr lang="ru-RU"/>
          </a:p>
        </p:txBody>
      </p:sp>
      <p:sp>
        <p:nvSpPr>
          <p:cNvPr id="3" name="Нижний колонтитул 2">
            <a:extLst>
              <a:ext uri="{FF2B5EF4-FFF2-40B4-BE49-F238E27FC236}">
                <a16:creationId xmlns:a16="http://schemas.microsoft.com/office/drawing/2014/main" id="{5828A7B1-1F10-4DA9-8207-1EB93A176A4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4E2C4B4-976F-4694-AC2B-5A0E120AB670}"/>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300565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06FEE3-26E9-431A-924A-D48A8E99F23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FFA2049-91BA-4CDF-926B-BF17A85B7F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7B78FD2-8063-4625-B6B6-57CDF9A24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59500BC-6A8D-4365-A324-6EE1F1C0FD35}"/>
              </a:ext>
            </a:extLst>
          </p:cNvPr>
          <p:cNvSpPr>
            <a:spLocks noGrp="1"/>
          </p:cNvSpPr>
          <p:nvPr>
            <p:ph type="dt" sz="half" idx="10"/>
          </p:nvPr>
        </p:nvSpPr>
        <p:spPr/>
        <p:txBody>
          <a:bodyPr/>
          <a:lstStyle/>
          <a:p>
            <a:fld id="{9C76C383-EA81-44F6-8593-EB4CEBADA806}" type="datetime1">
              <a:rPr lang="ru-RU" smtClean="0"/>
              <a:t>16.11.2023</a:t>
            </a:fld>
            <a:endParaRPr lang="ru-RU"/>
          </a:p>
        </p:txBody>
      </p:sp>
      <p:sp>
        <p:nvSpPr>
          <p:cNvPr id="6" name="Нижний колонтитул 5">
            <a:extLst>
              <a:ext uri="{FF2B5EF4-FFF2-40B4-BE49-F238E27FC236}">
                <a16:creationId xmlns:a16="http://schemas.microsoft.com/office/drawing/2014/main" id="{699428F6-4601-47E7-A96A-EF2A058B605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3D6C1E3-8512-4F4A-910B-BFD030A52050}"/>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277133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65F594-8F41-4487-94FB-27B4DB62F69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AB02C00-232B-4E04-9EBA-8F747EB699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91EAA29-890C-4CFC-B8B3-C892AA57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075A7CC-C8E0-4216-96C2-6DA190B94A7E}"/>
              </a:ext>
            </a:extLst>
          </p:cNvPr>
          <p:cNvSpPr>
            <a:spLocks noGrp="1"/>
          </p:cNvSpPr>
          <p:nvPr>
            <p:ph type="dt" sz="half" idx="10"/>
          </p:nvPr>
        </p:nvSpPr>
        <p:spPr/>
        <p:txBody>
          <a:bodyPr/>
          <a:lstStyle/>
          <a:p>
            <a:fld id="{65FE6780-AF06-4CF9-A5DE-7CEE6F207DD9}" type="datetime1">
              <a:rPr lang="ru-RU" smtClean="0"/>
              <a:t>16.11.2023</a:t>
            </a:fld>
            <a:endParaRPr lang="ru-RU"/>
          </a:p>
        </p:txBody>
      </p:sp>
      <p:sp>
        <p:nvSpPr>
          <p:cNvPr id="6" name="Нижний колонтитул 5">
            <a:extLst>
              <a:ext uri="{FF2B5EF4-FFF2-40B4-BE49-F238E27FC236}">
                <a16:creationId xmlns:a16="http://schemas.microsoft.com/office/drawing/2014/main" id="{3C7EF834-D80D-45C6-A3B0-65E15CB743B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548843-82CB-451D-92EB-C83597102A1D}"/>
              </a:ext>
            </a:extLst>
          </p:cNvPr>
          <p:cNvSpPr>
            <a:spLocks noGrp="1"/>
          </p:cNvSpPr>
          <p:nvPr>
            <p:ph type="sldNum" sz="quarter" idx="12"/>
          </p:nvPr>
        </p:nvSpPr>
        <p:spPr/>
        <p:txBody>
          <a:bodyPr/>
          <a:lstStyle/>
          <a:p>
            <a:fld id="{07ED1C4D-CBFC-4DCD-A017-9435DD4536FA}" type="slidenum">
              <a:rPr lang="ru-RU" smtClean="0"/>
              <a:t>‹#›</a:t>
            </a:fld>
            <a:endParaRPr lang="ru-RU"/>
          </a:p>
        </p:txBody>
      </p:sp>
    </p:spTree>
    <p:extLst>
      <p:ext uri="{BB962C8B-B14F-4D97-AF65-F5344CB8AC3E}">
        <p14:creationId xmlns:p14="http://schemas.microsoft.com/office/powerpoint/2010/main" val="239445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7740F0-6370-428A-B4B2-57EC2BF8C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39C7106-4DBF-4157-AC0D-D7B9DDA9A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BF34D27-F16C-4A93-A54B-BE8F07795E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00F86-07E2-4676-925E-2B842C1F28E1}" type="datetime1">
              <a:rPr lang="ru-RU" smtClean="0"/>
              <a:t>16.11.2023</a:t>
            </a:fld>
            <a:endParaRPr lang="ru-RU"/>
          </a:p>
        </p:txBody>
      </p:sp>
      <p:sp>
        <p:nvSpPr>
          <p:cNvPr id="5" name="Нижний колонтитул 4">
            <a:extLst>
              <a:ext uri="{FF2B5EF4-FFF2-40B4-BE49-F238E27FC236}">
                <a16:creationId xmlns:a16="http://schemas.microsoft.com/office/drawing/2014/main" id="{90E18282-8DCB-4B24-8084-0B3E7A18DD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F971-49E9-4BE8-8510-C376E75A9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D1C4D-CBFC-4DCD-A017-9435DD4536FA}" type="slidenum">
              <a:rPr lang="ru-RU" smtClean="0"/>
              <a:t>‹#›</a:t>
            </a:fld>
            <a:endParaRPr lang="ru-RU"/>
          </a:p>
        </p:txBody>
      </p:sp>
    </p:spTree>
    <p:extLst>
      <p:ext uri="{BB962C8B-B14F-4D97-AF65-F5344CB8AC3E}">
        <p14:creationId xmlns:p14="http://schemas.microsoft.com/office/powerpoint/2010/main" val="1449635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JohnCoene/coronavirus" TargetMode="External"/><Relationship Id="rId2" Type="http://schemas.openxmlformats.org/officeDocument/2006/relationships/hyperlink" Target="https://shiny.john-coene.com/coronavir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ran.r-project.org/web/packag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nu.org/licenses/licenses.ru.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mmunity.rstudio.com/" TargetMode="External"/><Relationship Id="rId2" Type="http://schemas.openxmlformats.org/officeDocument/2006/relationships/hyperlink" Target="https://www.r-statistics.com/tag/r-community/" TargetMode="External"/><Relationship Id="rId1" Type="http://schemas.openxmlformats.org/officeDocument/2006/relationships/slideLayout" Target="../slideLayouts/slideLayout2.xml"/><Relationship Id="rId6" Type="http://schemas.openxmlformats.org/officeDocument/2006/relationships/hyperlink" Target="https://www.rdocumentation.org/" TargetMode="External"/><Relationship Id="rId5" Type="http://schemas.openxmlformats.org/officeDocument/2006/relationships/hyperlink" Target="https://www.r-project.org/conferences/" TargetMode="External"/><Relationship Id="rId4" Type="http://schemas.openxmlformats.org/officeDocument/2006/relationships/hyperlink" Target="https://www.tutorialspoint.com/index.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ru.stackoverflow.com/" TargetMode="External"/><Relationship Id="rId2" Type="http://schemas.openxmlformats.org/officeDocument/2006/relationships/hyperlink" Target="https://habr.com/ru/hub/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Robert_Gentleman_(statistician)" TargetMode="External"/><Relationship Id="rId2" Type="http://schemas.openxmlformats.org/officeDocument/2006/relationships/hyperlink" Target="https://en.wikipedia.org/wiki/Ross_Ihaka"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iobe.com/tiobe-inde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project.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studio.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jupyter.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naconda.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EB8DFA8-912A-4C4B-91DA-DB92730A09B9}"/>
              </a:ext>
            </a:extLst>
          </p:cNvPr>
          <p:cNvPicPr>
            <a:picLocks noChangeAspect="1"/>
          </p:cNvPicPr>
          <p:nvPr/>
        </p:nvPicPr>
        <p:blipFill>
          <a:blip r:embed="rId2"/>
          <a:stretch>
            <a:fillRect/>
          </a:stretch>
        </p:blipFill>
        <p:spPr>
          <a:xfrm>
            <a:off x="209550" y="230188"/>
            <a:ext cx="5262784" cy="3755216"/>
          </a:xfrm>
          <a:prstGeom prst="rect">
            <a:avLst/>
          </a:prstGeom>
        </p:spPr>
      </p:pic>
      <p:sp>
        <p:nvSpPr>
          <p:cNvPr id="2" name="Заголовок 1">
            <a:extLst>
              <a:ext uri="{FF2B5EF4-FFF2-40B4-BE49-F238E27FC236}">
                <a16:creationId xmlns:a16="http://schemas.microsoft.com/office/drawing/2014/main" id="{C6FB0523-9A7E-428B-85AF-6B35778D8C34}"/>
              </a:ext>
            </a:extLst>
          </p:cNvPr>
          <p:cNvSpPr>
            <a:spLocks noGrp="1"/>
          </p:cNvSpPr>
          <p:nvPr>
            <p:ph type="ctrTitle"/>
          </p:nvPr>
        </p:nvSpPr>
        <p:spPr/>
        <p:txBody>
          <a:bodyPr/>
          <a:lstStyle/>
          <a:p>
            <a:r>
              <a:rPr lang="ru-RU" b="1" dirty="0"/>
              <a:t>Язык </a:t>
            </a:r>
            <a:r>
              <a:rPr lang="en-US" b="1" dirty="0"/>
              <a:t>R</a:t>
            </a:r>
            <a:endParaRPr lang="ru-RU" b="1" dirty="0"/>
          </a:p>
        </p:txBody>
      </p:sp>
      <p:sp>
        <p:nvSpPr>
          <p:cNvPr id="3" name="Подзаголовок 2">
            <a:extLst>
              <a:ext uri="{FF2B5EF4-FFF2-40B4-BE49-F238E27FC236}">
                <a16:creationId xmlns:a16="http://schemas.microsoft.com/office/drawing/2014/main" id="{4F812DE7-3FA6-48A1-B03A-C5D95572A812}"/>
              </a:ext>
            </a:extLst>
          </p:cNvPr>
          <p:cNvSpPr>
            <a:spLocks noGrp="1"/>
          </p:cNvSpPr>
          <p:nvPr>
            <p:ph type="subTitle" idx="1"/>
          </p:nvPr>
        </p:nvSpPr>
        <p:spPr/>
        <p:txBody>
          <a:bodyPr/>
          <a:lstStyle/>
          <a:p>
            <a:r>
              <a:rPr lang="ru-RU" b="1" dirty="0"/>
              <a:t>Основные сведения.</a:t>
            </a:r>
          </a:p>
        </p:txBody>
      </p:sp>
    </p:spTree>
    <p:extLst>
      <p:ext uri="{BB962C8B-B14F-4D97-AF65-F5344CB8AC3E}">
        <p14:creationId xmlns:p14="http://schemas.microsoft.com/office/powerpoint/2010/main" val="138156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64CC38-6AE6-4316-85C3-BA0A02A9BB11}"/>
              </a:ext>
            </a:extLst>
          </p:cNvPr>
          <p:cNvSpPr>
            <a:spLocks noGrp="1"/>
          </p:cNvSpPr>
          <p:nvPr>
            <p:ph type="title"/>
          </p:nvPr>
        </p:nvSpPr>
        <p:spPr>
          <a:xfrm>
            <a:off x="838200" y="365125"/>
            <a:ext cx="10515600" cy="713177"/>
          </a:xfrm>
        </p:spPr>
        <p:txBody>
          <a:bodyPr/>
          <a:lstStyle/>
          <a:p>
            <a:r>
              <a:rPr lang="ru-RU" b="1" dirty="0">
                <a:solidFill>
                  <a:srgbClr val="000000"/>
                </a:solidFill>
                <a:latin typeface="var(--stk-f--b_family)"/>
              </a:rPr>
              <a:t>Что можно сделать с помощью R</a:t>
            </a:r>
            <a:endParaRPr lang="ru-RU" dirty="0"/>
          </a:p>
        </p:txBody>
      </p:sp>
      <p:sp>
        <p:nvSpPr>
          <p:cNvPr id="3" name="Объект 2">
            <a:extLst>
              <a:ext uri="{FF2B5EF4-FFF2-40B4-BE49-F238E27FC236}">
                <a16:creationId xmlns:a16="http://schemas.microsoft.com/office/drawing/2014/main" id="{395A05C8-E10E-42C2-9E6E-521017DBED8D}"/>
              </a:ext>
            </a:extLst>
          </p:cNvPr>
          <p:cNvSpPr>
            <a:spLocks noGrp="1"/>
          </p:cNvSpPr>
          <p:nvPr>
            <p:ph idx="1"/>
          </p:nvPr>
        </p:nvSpPr>
        <p:spPr>
          <a:xfrm>
            <a:off x="838200" y="1138687"/>
            <a:ext cx="10515600" cy="5038276"/>
          </a:xfrm>
        </p:spPr>
        <p:txBody>
          <a:bodyPr>
            <a:normAutofit fontScale="85000" lnSpcReduction="20000"/>
          </a:bodyPr>
          <a:lstStyle/>
          <a:p>
            <a:pPr algn="l" fontAlgn="base" latinLnBrk="0">
              <a:buFont typeface="Arial" panose="020B0604020202020204" pitchFamily="34" charset="0"/>
              <a:buChar char="•"/>
            </a:pPr>
            <a:r>
              <a:rPr lang="ru-RU" b="1" i="0" u="none" strike="noStrike" dirty="0">
                <a:solidFill>
                  <a:srgbClr val="000000"/>
                </a:solidFill>
                <a:effectLst/>
                <a:latin typeface="var(--stk-f--b_family)"/>
              </a:rPr>
              <a:t>Работать с таблицами разных форматов.</a:t>
            </a:r>
            <a:r>
              <a:rPr lang="ru-RU" b="0" i="0" u="none" strike="noStrike" dirty="0">
                <a:solidFill>
                  <a:srgbClr val="000000"/>
                </a:solidFill>
                <a:effectLst/>
                <a:latin typeface="var(--stk-f_family)"/>
              </a:rPr>
              <a:t> Эта возможность пригодится аналитикам: например, чтобы объединить данные из нескольких таблиц </a:t>
            </a:r>
            <a:r>
              <a:rPr lang="ru-RU" b="0" i="0" u="sng" strike="noStrike" dirty="0">
                <a:solidFill>
                  <a:srgbClr val="000000"/>
                </a:solidFill>
                <a:effectLst/>
                <a:latin typeface="var(--stk-f_family)"/>
              </a:rPr>
              <a:t>.</a:t>
            </a:r>
            <a:r>
              <a:rPr lang="ru-RU" b="0" i="0" u="sng" strike="noStrike" dirty="0" err="1">
                <a:solidFill>
                  <a:srgbClr val="000000"/>
                </a:solidFill>
                <a:effectLst/>
                <a:latin typeface="var(--stk-f_family)"/>
              </a:rPr>
              <a:t>csv</a:t>
            </a:r>
            <a:r>
              <a:rPr lang="ru-RU" b="0" i="0" u="none" strike="noStrike" dirty="0">
                <a:solidFill>
                  <a:srgbClr val="000000"/>
                </a:solidFill>
                <a:effectLst/>
                <a:latin typeface="var(--stk-f_family)"/>
              </a:rPr>
              <a:t> и </a:t>
            </a:r>
            <a:r>
              <a:rPr lang="ru-RU" b="0" i="0" u="sng" strike="noStrike" dirty="0">
                <a:solidFill>
                  <a:srgbClr val="000000"/>
                </a:solidFill>
                <a:effectLst/>
                <a:latin typeface="var(--stk-f_family)"/>
              </a:rPr>
              <a:t>.</a:t>
            </a:r>
            <a:r>
              <a:rPr lang="ru-RU" b="0" i="0" u="sng" strike="noStrike" dirty="0" err="1">
                <a:solidFill>
                  <a:srgbClr val="000000"/>
                </a:solidFill>
                <a:effectLst/>
                <a:latin typeface="var(--stk-f_family)"/>
              </a:rPr>
              <a:t>xlsx</a:t>
            </a:r>
            <a:r>
              <a:rPr lang="ru-RU" b="0" i="0" u="none" strike="noStrike" dirty="0">
                <a:solidFill>
                  <a:srgbClr val="000000"/>
                </a:solidFill>
                <a:effectLst/>
                <a:latin typeface="var(--stk-f_family)"/>
              </a:rPr>
              <a:t> и обрабатывать их как один файл.</a:t>
            </a:r>
          </a:p>
          <a:p>
            <a:pPr algn="l" fontAlgn="base" latinLnBrk="0">
              <a:buFont typeface="Arial" panose="020B0604020202020204" pitchFamily="34" charset="0"/>
              <a:buChar char="•"/>
            </a:pPr>
            <a:r>
              <a:rPr lang="ru-RU" b="1" i="0" u="none" strike="noStrike" dirty="0">
                <a:solidFill>
                  <a:srgbClr val="000000"/>
                </a:solidFill>
                <a:effectLst/>
                <a:latin typeface="var(--stk-f--b_family)"/>
              </a:rPr>
              <a:t>Нарисовать интерактивный график</a:t>
            </a:r>
            <a:r>
              <a:rPr lang="ru-RU" b="0" i="0" u="none" strike="noStrike" dirty="0">
                <a:solidFill>
                  <a:srgbClr val="000000"/>
                </a:solidFill>
                <a:effectLst/>
                <a:latin typeface="var(--stk-f_family)"/>
              </a:rPr>
              <a:t> и отрегулировать его параметры — значения по осям и тому подобное.</a:t>
            </a:r>
          </a:p>
          <a:p>
            <a:pPr algn="l" fontAlgn="base" latinLnBrk="0">
              <a:buFont typeface="Arial" panose="020B0604020202020204" pitchFamily="34" charset="0"/>
              <a:buChar char="•"/>
            </a:pPr>
            <a:r>
              <a:rPr lang="ru-RU" b="1" i="0" u="none" strike="noStrike" dirty="0">
                <a:solidFill>
                  <a:srgbClr val="000000"/>
                </a:solidFill>
                <a:effectLst/>
                <a:latin typeface="var(--stk-f--b_family)"/>
              </a:rPr>
              <a:t>Создать интерактивное приложение</a:t>
            </a:r>
            <a:r>
              <a:rPr lang="ru-RU" b="0" i="0" u="none" strike="noStrike" dirty="0">
                <a:solidFill>
                  <a:srgbClr val="000000"/>
                </a:solidFill>
                <a:effectLst/>
                <a:latin typeface="var(--stk-f_family)"/>
              </a:rPr>
              <a:t>. Результат —веб-страница с графиком, фильтрами и сортировкой данных. Её можно отправить коллегам или опубликовать как часть статьи. Так отслеживали </a:t>
            </a:r>
            <a:r>
              <a:rPr lang="ru-RU" b="0" i="0" u="sng" strike="noStrike" dirty="0">
                <a:solidFill>
                  <a:srgbClr val="000000"/>
                </a:solidFill>
                <a:effectLst/>
                <a:latin typeface="var(--stk-f_family)"/>
                <a:hlinkClick r:id="rId2"/>
              </a:rPr>
              <a:t>заболеваемость коронавирусом</a:t>
            </a:r>
            <a:r>
              <a:rPr lang="ru-RU" b="0" i="0" u="none" strike="noStrike" dirty="0">
                <a:solidFill>
                  <a:srgbClr val="000000"/>
                </a:solidFill>
                <a:effectLst/>
                <a:latin typeface="var(--stk-f_family)"/>
              </a:rPr>
              <a:t> по всему миру (код открыт и доступен </a:t>
            </a:r>
            <a:r>
              <a:rPr lang="ru-RU" b="0" i="0" u="sng" strike="noStrike" dirty="0">
                <a:solidFill>
                  <a:srgbClr val="000000"/>
                </a:solidFill>
                <a:effectLst/>
                <a:latin typeface="var(--stk-f_family)"/>
                <a:hlinkClick r:id="rId3"/>
              </a:rPr>
              <a:t>на </a:t>
            </a:r>
            <a:r>
              <a:rPr lang="ru-RU" b="0" i="0" u="sng" strike="noStrike" dirty="0" err="1">
                <a:solidFill>
                  <a:srgbClr val="000000"/>
                </a:solidFill>
                <a:effectLst/>
                <a:latin typeface="var(--stk-f_family)"/>
                <a:hlinkClick r:id="rId3"/>
              </a:rPr>
              <a:t>GitHub</a:t>
            </a:r>
            <a:r>
              <a:rPr lang="ru-RU" b="0" i="0" u="none" strike="noStrike" dirty="0">
                <a:solidFill>
                  <a:srgbClr val="000000"/>
                </a:solidFill>
                <a:effectLst/>
                <a:latin typeface="var(--stk-f_family)"/>
              </a:rPr>
              <a:t>).</a:t>
            </a:r>
          </a:p>
          <a:p>
            <a:pPr algn="l" fontAlgn="base" latinLnBrk="0">
              <a:buFont typeface="Arial" panose="020B0604020202020204" pitchFamily="34" charset="0"/>
              <a:buChar char="•"/>
            </a:pPr>
            <a:r>
              <a:rPr lang="ru-RU" b="1" i="0" u="none" strike="noStrike" dirty="0">
                <a:solidFill>
                  <a:srgbClr val="000000"/>
                </a:solidFill>
                <a:effectLst/>
                <a:latin typeface="var(--stk-f--b_family)"/>
              </a:rPr>
              <a:t>Анализировать регрессионные модели. </a:t>
            </a:r>
            <a:r>
              <a:rPr lang="ru-RU" b="0" i="0" u="none" strike="noStrike" dirty="0">
                <a:solidFill>
                  <a:srgbClr val="000000"/>
                </a:solidFill>
                <a:effectLst/>
                <a:latin typeface="var(--stk-f_family)"/>
              </a:rPr>
              <a:t>Регрессионный анализ — это метод, который позволяет выявить отношения между зависимой и независимой переменными. Например, аналитик хочет понять, почему в некоторых магазинах сети продажи выше, чем в других. Зависимой переменной будет объём продаж, а независимых несколько — это доход и возраст жителей района, расстояние от магазина до автобусных остановок. В результате можно выяснить, какой из этих факторов больше других влияет на выручку магазинов.</a:t>
            </a:r>
          </a:p>
          <a:p>
            <a:endParaRPr lang="ru-RU" dirty="0"/>
          </a:p>
        </p:txBody>
      </p:sp>
      <p:sp>
        <p:nvSpPr>
          <p:cNvPr id="4" name="Номер слайда 3">
            <a:extLst>
              <a:ext uri="{FF2B5EF4-FFF2-40B4-BE49-F238E27FC236}">
                <a16:creationId xmlns:a16="http://schemas.microsoft.com/office/drawing/2014/main" id="{31518909-FD6C-4C6F-8EFD-F9380B23BEA3}"/>
              </a:ext>
            </a:extLst>
          </p:cNvPr>
          <p:cNvSpPr>
            <a:spLocks noGrp="1"/>
          </p:cNvSpPr>
          <p:nvPr>
            <p:ph type="sldNum" sz="quarter" idx="12"/>
          </p:nvPr>
        </p:nvSpPr>
        <p:spPr/>
        <p:txBody>
          <a:bodyPr/>
          <a:lstStyle/>
          <a:p>
            <a:fld id="{07ED1C4D-CBFC-4DCD-A017-9435DD4536FA}" type="slidenum">
              <a:rPr lang="ru-RU" smtClean="0"/>
              <a:t>10</a:t>
            </a:fld>
            <a:endParaRPr lang="ru-RU"/>
          </a:p>
        </p:txBody>
      </p:sp>
    </p:spTree>
    <p:extLst>
      <p:ext uri="{BB962C8B-B14F-4D97-AF65-F5344CB8AC3E}">
        <p14:creationId xmlns:p14="http://schemas.microsoft.com/office/powerpoint/2010/main" val="34575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E55C32-62C3-44B4-805B-C63942F72347}"/>
              </a:ext>
            </a:extLst>
          </p:cNvPr>
          <p:cNvSpPr>
            <a:spLocks noGrp="1"/>
          </p:cNvSpPr>
          <p:nvPr>
            <p:ph type="title"/>
          </p:nvPr>
        </p:nvSpPr>
        <p:spPr/>
        <p:txBody>
          <a:bodyPr/>
          <a:lstStyle/>
          <a:p>
            <a:r>
              <a:rPr lang="ru-RU" b="1" dirty="0"/>
              <a:t>Расширение функциональности </a:t>
            </a:r>
            <a:r>
              <a:rPr lang="en-US" b="1" dirty="0"/>
              <a:t>R </a:t>
            </a:r>
            <a:endParaRPr lang="ru-RU" b="1" dirty="0"/>
          </a:p>
        </p:txBody>
      </p:sp>
      <p:sp>
        <p:nvSpPr>
          <p:cNvPr id="3" name="Объект 2">
            <a:extLst>
              <a:ext uri="{FF2B5EF4-FFF2-40B4-BE49-F238E27FC236}">
                <a16:creationId xmlns:a16="http://schemas.microsoft.com/office/drawing/2014/main" id="{08D0409B-179C-41A2-86E8-F3580079C310}"/>
              </a:ext>
            </a:extLst>
          </p:cNvPr>
          <p:cNvSpPr>
            <a:spLocks noGrp="1"/>
          </p:cNvSpPr>
          <p:nvPr>
            <p:ph idx="1"/>
          </p:nvPr>
        </p:nvSpPr>
        <p:spPr>
          <a:xfrm>
            <a:off x="612475" y="1552755"/>
            <a:ext cx="11283351" cy="4624208"/>
          </a:xfrm>
        </p:spPr>
        <p:txBody>
          <a:bodyPr/>
          <a:lstStyle/>
          <a:p>
            <a:pPr marL="0" indent="0">
              <a:buNone/>
            </a:pPr>
            <a:r>
              <a:rPr lang="ru-RU" b="0" i="0" dirty="0">
                <a:solidFill>
                  <a:srgbClr val="000000"/>
                </a:solidFill>
                <a:effectLst/>
              </a:rPr>
              <a:t>Многие из этих функций подключаются с помощью библиотек. В стандартном пакете их около 20: например, </a:t>
            </a:r>
            <a:r>
              <a:rPr lang="ru-RU" b="0" i="0" dirty="0" err="1">
                <a:solidFill>
                  <a:srgbClr val="000000"/>
                </a:solidFill>
                <a:effectLst/>
              </a:rPr>
              <a:t>stat</a:t>
            </a:r>
            <a:r>
              <a:rPr lang="ru-RU" b="0" i="0" dirty="0">
                <a:solidFill>
                  <a:srgbClr val="000000"/>
                </a:solidFill>
                <a:effectLst/>
              </a:rPr>
              <a:t> для статистических тестов и </a:t>
            </a:r>
            <a:r>
              <a:rPr lang="ru-RU" b="0" i="0" u="sng" dirty="0" err="1">
                <a:solidFill>
                  <a:srgbClr val="000000"/>
                </a:solidFill>
                <a:effectLst/>
              </a:rPr>
              <a:t>graphics</a:t>
            </a:r>
            <a:r>
              <a:rPr lang="ru-RU" b="0" i="0" dirty="0">
                <a:solidFill>
                  <a:srgbClr val="000000"/>
                </a:solidFill>
                <a:effectLst/>
              </a:rPr>
              <a:t> для простой визуализации. </a:t>
            </a:r>
          </a:p>
          <a:p>
            <a:pPr marL="0" indent="0">
              <a:buNone/>
            </a:pPr>
            <a:r>
              <a:rPr lang="ru-RU" b="0" i="0" dirty="0">
                <a:solidFill>
                  <a:srgbClr val="000000"/>
                </a:solidFill>
                <a:effectLst/>
              </a:rPr>
              <a:t>Дополнительные библиотеки можно скачать с сервера </a:t>
            </a:r>
            <a:r>
              <a:rPr lang="ru-RU" b="0" i="0" u="sng" dirty="0">
                <a:effectLst/>
                <a:hlinkClick r:id="rId2"/>
              </a:rPr>
              <a:t>CRAN</a:t>
            </a:r>
            <a:r>
              <a:rPr lang="ru-RU" b="0" i="0" u="sng" dirty="0">
                <a:effectLst/>
              </a:rPr>
              <a:t> (</a:t>
            </a:r>
            <a:r>
              <a:rPr lang="en-US" b="0" i="0" u="sng" dirty="0">
                <a:effectLst/>
                <a:hlinkClick r:id="rId2"/>
              </a:rPr>
              <a:t>https://cran.r-project.org/web/packages/</a:t>
            </a:r>
            <a:r>
              <a:rPr lang="ru-RU" b="0" i="0" u="sng" dirty="0">
                <a:effectLst/>
              </a:rPr>
              <a:t> )</a:t>
            </a:r>
            <a:r>
              <a:rPr lang="ru-RU" b="0" i="0" dirty="0">
                <a:solidFill>
                  <a:srgbClr val="000000"/>
                </a:solidFill>
                <a:effectLst/>
              </a:rPr>
              <a:t> </a:t>
            </a:r>
            <a:r>
              <a:rPr lang="ru-RU" dirty="0">
                <a:solidFill>
                  <a:srgbClr val="000000"/>
                </a:solidFill>
              </a:rPr>
              <a:t>. </a:t>
            </a:r>
            <a:r>
              <a:rPr lang="ru-RU" b="0" i="0" dirty="0">
                <a:solidFill>
                  <a:srgbClr val="000000"/>
                </a:solidFill>
                <a:effectLst/>
              </a:rPr>
              <a:t>В настоящее время (на </a:t>
            </a:r>
            <a:r>
              <a:rPr lang="ru-RU" dirty="0">
                <a:solidFill>
                  <a:srgbClr val="000000"/>
                </a:solidFill>
              </a:rPr>
              <a:t>16</a:t>
            </a:r>
            <a:r>
              <a:rPr lang="en-US" b="0" i="0" dirty="0">
                <a:solidFill>
                  <a:srgbClr val="000000"/>
                </a:solidFill>
                <a:effectLst/>
              </a:rPr>
              <a:t>.11.202</a:t>
            </a:r>
            <a:r>
              <a:rPr lang="ru-RU" b="0" i="0" dirty="0">
                <a:solidFill>
                  <a:srgbClr val="000000"/>
                </a:solidFill>
                <a:effectLst/>
              </a:rPr>
              <a:t>3 г.) в репозитории пакетов CRAN имеется </a:t>
            </a:r>
            <a:r>
              <a:rPr lang="ru-RU" dirty="0">
                <a:solidFill>
                  <a:srgbClr val="000000"/>
                </a:solidFill>
              </a:rPr>
              <a:t> 20027 </a:t>
            </a:r>
            <a:r>
              <a:rPr lang="ru-RU" b="0" i="0" dirty="0">
                <a:solidFill>
                  <a:srgbClr val="000000"/>
                </a:solidFill>
                <a:effectLst/>
              </a:rPr>
              <a:t>доступных пакетов. Среди них </a:t>
            </a:r>
            <a:r>
              <a:rPr lang="ru-RU" b="0" i="0" u="sng" dirty="0" err="1">
                <a:solidFill>
                  <a:srgbClr val="000000"/>
                </a:solidFill>
                <a:effectLst/>
              </a:rPr>
              <a:t>plotly</a:t>
            </a:r>
            <a:r>
              <a:rPr lang="ru-RU" b="0" i="0" dirty="0">
                <a:solidFill>
                  <a:srgbClr val="000000"/>
                </a:solidFill>
                <a:effectLst/>
              </a:rPr>
              <a:t> для интерактивных графиков и </a:t>
            </a:r>
            <a:r>
              <a:rPr lang="ru-RU" b="0" i="0" u="sng" dirty="0" err="1">
                <a:solidFill>
                  <a:srgbClr val="000000"/>
                </a:solidFill>
                <a:effectLst/>
              </a:rPr>
              <a:t>tidyr</a:t>
            </a:r>
            <a:r>
              <a:rPr lang="ru-RU" b="0" i="0" dirty="0">
                <a:solidFill>
                  <a:srgbClr val="000000"/>
                </a:solidFill>
                <a:effectLst/>
              </a:rPr>
              <a:t> для очистки данных — она помогает заполнить пропущенные значения в столбцах и сделать так, чтобы каждый столбец соответствовал только одной переменной.</a:t>
            </a:r>
            <a:endParaRPr lang="ru-RU" dirty="0"/>
          </a:p>
        </p:txBody>
      </p:sp>
      <p:sp>
        <p:nvSpPr>
          <p:cNvPr id="4" name="Номер слайда 3">
            <a:extLst>
              <a:ext uri="{FF2B5EF4-FFF2-40B4-BE49-F238E27FC236}">
                <a16:creationId xmlns:a16="http://schemas.microsoft.com/office/drawing/2014/main" id="{B7799DFA-C7D2-4308-A255-D8AC320BD721}"/>
              </a:ext>
            </a:extLst>
          </p:cNvPr>
          <p:cNvSpPr>
            <a:spLocks noGrp="1"/>
          </p:cNvSpPr>
          <p:nvPr>
            <p:ph type="sldNum" sz="quarter" idx="12"/>
          </p:nvPr>
        </p:nvSpPr>
        <p:spPr/>
        <p:txBody>
          <a:bodyPr/>
          <a:lstStyle/>
          <a:p>
            <a:fld id="{07ED1C4D-CBFC-4DCD-A017-9435DD4536FA}" type="slidenum">
              <a:rPr lang="ru-RU" smtClean="0"/>
              <a:t>11</a:t>
            </a:fld>
            <a:endParaRPr lang="ru-RU"/>
          </a:p>
        </p:txBody>
      </p:sp>
    </p:spTree>
    <p:extLst>
      <p:ext uri="{BB962C8B-B14F-4D97-AF65-F5344CB8AC3E}">
        <p14:creationId xmlns:p14="http://schemas.microsoft.com/office/powerpoint/2010/main" val="45485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7B10A6-D9AE-4FE2-AC6C-86823C4E4AC2}"/>
              </a:ext>
            </a:extLst>
          </p:cNvPr>
          <p:cNvSpPr>
            <a:spLocks noGrp="1"/>
          </p:cNvSpPr>
          <p:nvPr>
            <p:ph type="title"/>
          </p:nvPr>
        </p:nvSpPr>
        <p:spPr/>
        <p:txBody>
          <a:bodyPr>
            <a:normAutofit/>
          </a:bodyPr>
          <a:lstStyle/>
          <a:p>
            <a:r>
              <a:rPr lang="ru-RU" sz="3200" b="1" i="0" u="none" strike="noStrike" dirty="0">
                <a:solidFill>
                  <a:srgbClr val="000000"/>
                </a:solidFill>
                <a:effectLst/>
                <a:latin typeface="var(--stk-f--b_family)"/>
              </a:rPr>
              <a:t>Сравнение R с другими инструментами для работы с данными</a:t>
            </a:r>
            <a:endParaRPr lang="ru-RU" sz="3200" dirty="0"/>
          </a:p>
        </p:txBody>
      </p:sp>
      <p:sp>
        <p:nvSpPr>
          <p:cNvPr id="3" name="Объект 2">
            <a:extLst>
              <a:ext uri="{FF2B5EF4-FFF2-40B4-BE49-F238E27FC236}">
                <a16:creationId xmlns:a16="http://schemas.microsoft.com/office/drawing/2014/main" id="{D86A6F28-76D4-4171-B51A-19D10CF0982B}"/>
              </a:ext>
            </a:extLst>
          </p:cNvPr>
          <p:cNvSpPr>
            <a:spLocks noGrp="1"/>
          </p:cNvSpPr>
          <p:nvPr>
            <p:ph idx="1"/>
          </p:nvPr>
        </p:nvSpPr>
        <p:spPr>
          <a:xfrm>
            <a:off x="838200" y="1825625"/>
            <a:ext cx="11135264" cy="4351338"/>
          </a:xfrm>
        </p:spPr>
        <p:txBody>
          <a:bodyPr>
            <a:normAutofit fontScale="92500" lnSpcReduction="10000"/>
          </a:bodyPr>
          <a:lstStyle/>
          <a:p>
            <a:pPr marL="0" indent="0" algn="l" fontAlgn="base" latinLnBrk="0">
              <a:buNone/>
            </a:pPr>
            <a:r>
              <a:rPr lang="ru-RU" b="0" i="0" u="none" strike="noStrike" dirty="0">
                <a:solidFill>
                  <a:srgbClr val="000000"/>
                </a:solidFill>
                <a:effectLst/>
                <a:latin typeface="var(--stk-f_family)"/>
              </a:rPr>
              <a:t>Основные конкуренты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 это инструменты анализа данных без кода — </a:t>
            </a:r>
            <a:r>
              <a:rPr lang="ru-RU" b="0" i="0" u="none" strike="noStrike" dirty="0" err="1">
                <a:solidFill>
                  <a:srgbClr val="000000"/>
                </a:solidFill>
                <a:effectLst/>
                <a:latin typeface="var(--stk-f_family)"/>
              </a:rPr>
              <a:t>Excel</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Google</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Sheets</a:t>
            </a:r>
            <a:r>
              <a:rPr lang="ru-RU" b="0" i="0" u="none" strike="noStrike" dirty="0">
                <a:solidFill>
                  <a:srgbClr val="000000"/>
                </a:solidFill>
                <a:effectLst/>
                <a:latin typeface="var(--stk-f_family)"/>
              </a:rPr>
              <a:t>, SPSS, </a:t>
            </a:r>
            <a:r>
              <a:rPr lang="ru-RU" b="0" i="0" u="none" strike="noStrike" dirty="0" err="1">
                <a:solidFill>
                  <a:srgbClr val="000000"/>
                </a:solidFill>
                <a:effectLst/>
                <a:latin typeface="var(--stk-f_family)"/>
              </a:rPr>
              <a:t>Tableau</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Power</a:t>
            </a:r>
            <a:r>
              <a:rPr lang="ru-RU" b="0" i="0" u="none" strike="noStrike" dirty="0">
                <a:solidFill>
                  <a:srgbClr val="000000"/>
                </a:solidFill>
                <a:effectLst/>
                <a:latin typeface="var(--stk-f_family)"/>
              </a:rPr>
              <a:t> BI и другие. А также языки программирования — </a:t>
            </a:r>
            <a:r>
              <a:rPr lang="ru-RU" b="0" i="0" u="sng" strike="noStrike" dirty="0" err="1">
                <a:solidFill>
                  <a:srgbClr val="000000"/>
                </a:solidFill>
                <a:effectLst/>
                <a:latin typeface="var(--stk-f_family)"/>
              </a:rPr>
              <a:t>Python</a:t>
            </a:r>
            <a:r>
              <a:rPr lang="ru-RU" b="0" i="0" u="none" strike="noStrike" dirty="0">
                <a:solidFill>
                  <a:srgbClr val="000000"/>
                </a:solidFill>
                <a:effectLst/>
                <a:latin typeface="var(--stk-f_family)"/>
              </a:rPr>
              <a:t> и </a:t>
            </a:r>
            <a:r>
              <a:rPr lang="ru-RU" b="0" i="0" u="sng" strike="noStrike" dirty="0" err="1">
                <a:solidFill>
                  <a:srgbClr val="000000"/>
                </a:solidFill>
                <a:effectLst/>
                <a:latin typeface="var(--stk-f_family)"/>
              </a:rPr>
              <a:t>Julia</a:t>
            </a:r>
            <a:r>
              <a:rPr lang="ru-RU" b="0" i="0" u="none" strike="noStrike" dirty="0">
                <a:solidFill>
                  <a:srgbClr val="000000"/>
                </a:solidFill>
                <a:effectLst/>
                <a:latin typeface="var(--stk-f_family)"/>
              </a:rPr>
              <a:t>.</a:t>
            </a:r>
          </a:p>
          <a:p>
            <a:pPr algn="l" fontAlgn="base" latinLnBrk="0"/>
            <a:r>
              <a:rPr lang="ru-RU" b="1" i="0" u="none" strike="noStrike" dirty="0">
                <a:solidFill>
                  <a:srgbClr val="000000"/>
                </a:solidFill>
                <a:effectLst/>
                <a:latin typeface="var(--stk-f--b_family)"/>
              </a:rPr>
              <a:t>R, </a:t>
            </a:r>
            <a:r>
              <a:rPr lang="ru-RU" b="1" i="0" u="none" strike="noStrike" dirty="0" err="1">
                <a:solidFill>
                  <a:srgbClr val="000000"/>
                </a:solidFill>
                <a:effectLst/>
                <a:latin typeface="var(--stk-f--b_family)"/>
              </a:rPr>
              <a:t>Python</a:t>
            </a:r>
            <a:r>
              <a:rPr lang="ru-RU" b="1" i="0" u="none" strike="noStrike" dirty="0">
                <a:solidFill>
                  <a:srgbClr val="000000"/>
                </a:solidFill>
                <a:effectLst/>
                <a:latin typeface="var(--stk-f--b_family)"/>
              </a:rPr>
              <a:t> и </a:t>
            </a:r>
            <a:r>
              <a:rPr lang="ru-RU" b="1" i="0" u="none" strike="noStrike" dirty="0" err="1">
                <a:solidFill>
                  <a:srgbClr val="000000"/>
                </a:solidFill>
                <a:effectLst/>
                <a:latin typeface="var(--stk-f--b_family)"/>
              </a:rPr>
              <a:t>Julia</a:t>
            </a:r>
            <a:endParaRPr lang="ru-RU" b="1" i="0" u="none" strike="noStrike" dirty="0">
              <a:solidFill>
                <a:srgbClr val="000000"/>
              </a:solidFill>
              <a:effectLst/>
              <a:latin typeface="Graphik"/>
            </a:endParaRPr>
          </a:p>
          <a:p>
            <a:pPr algn="l" fontAlgn="base" latinLnBrk="0"/>
            <a:r>
              <a:rPr lang="ru-RU" b="0" i="0" u="sng" strike="noStrike" dirty="0" err="1">
                <a:solidFill>
                  <a:srgbClr val="000000"/>
                </a:solidFill>
                <a:effectLst/>
                <a:latin typeface="var(--stk-f_family)"/>
              </a:rPr>
              <a:t>Python</a:t>
            </a:r>
            <a:r>
              <a:rPr lang="ru-RU" b="0" i="0" u="none" strike="noStrike" dirty="0">
                <a:solidFill>
                  <a:srgbClr val="000000"/>
                </a:solidFill>
                <a:effectLst/>
                <a:latin typeface="var(--stk-f_family)"/>
              </a:rPr>
              <a:t> — универсальный язык, на нём можно создавать полноценные приложения, а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сильнее в работе со статистикой, поэтому его любят в академических кругах. Аналитики в компаниях любят оба языка, хотя </a:t>
            </a:r>
            <a:r>
              <a:rPr lang="ru-RU" b="0" i="0" u="sng" strike="noStrike" dirty="0" err="1">
                <a:solidFill>
                  <a:srgbClr val="000000"/>
                </a:solidFill>
                <a:effectLst/>
                <a:latin typeface="var(--stk-f_family)"/>
              </a:rPr>
              <a:t>Python</a:t>
            </a:r>
            <a:r>
              <a:rPr lang="ru-RU" b="0" i="0" u="none" strike="noStrike" dirty="0">
                <a:solidFill>
                  <a:srgbClr val="000000"/>
                </a:solidFill>
                <a:effectLst/>
                <a:latin typeface="var(--stk-f_family)"/>
              </a:rPr>
              <a:t> пока популярнее.</a:t>
            </a:r>
          </a:p>
          <a:p>
            <a:pPr algn="l" fontAlgn="base" latinLnBrk="0"/>
            <a:r>
              <a:rPr lang="ru-RU" b="0" i="0" u="none" strike="noStrike" dirty="0">
                <a:solidFill>
                  <a:srgbClr val="000000"/>
                </a:solidFill>
                <a:effectLst/>
                <a:latin typeface="var(--stk-f_family)"/>
              </a:rPr>
              <a:t>Сторонники </a:t>
            </a:r>
            <a:r>
              <a:rPr lang="ru-RU" b="0" i="0" u="sng" strike="noStrike" dirty="0" err="1">
                <a:solidFill>
                  <a:srgbClr val="000000"/>
                </a:solidFill>
                <a:effectLst/>
                <a:latin typeface="var(--stk-f_family)"/>
              </a:rPr>
              <a:t>Julia</a:t>
            </a:r>
            <a:r>
              <a:rPr lang="ru-RU" b="0" i="0" u="none" strike="noStrike" dirty="0">
                <a:solidFill>
                  <a:srgbClr val="000000"/>
                </a:solidFill>
                <a:effectLst/>
                <a:latin typeface="var(--stk-f_family)"/>
              </a:rPr>
              <a:t> прочат своему фавориту славу убийцы </a:t>
            </a:r>
            <a:r>
              <a:rPr lang="ru-RU" b="0" i="0" u="sng" strike="noStrike" dirty="0" err="1">
                <a:solidFill>
                  <a:srgbClr val="000000"/>
                </a:solidFill>
                <a:effectLst/>
                <a:latin typeface="var(--stk-f_family)"/>
              </a:rPr>
              <a:t>Python</a:t>
            </a:r>
            <a:r>
              <a:rPr lang="ru-RU" b="0" i="0" u="none" strike="noStrike" dirty="0">
                <a:solidFill>
                  <a:srgbClr val="000000"/>
                </a:solidFill>
                <a:effectLst/>
                <a:latin typeface="var(--stk-f_family)"/>
              </a:rPr>
              <a:t>. Но пока это довольно молодой язык — у него не такое сильное сообщество, гораздо меньше готовых рецептов, библиотек и документации — особенно на русском.</a:t>
            </a:r>
          </a:p>
          <a:p>
            <a:endParaRPr lang="ru-RU" dirty="0"/>
          </a:p>
        </p:txBody>
      </p:sp>
      <p:sp>
        <p:nvSpPr>
          <p:cNvPr id="4" name="Номер слайда 3">
            <a:extLst>
              <a:ext uri="{FF2B5EF4-FFF2-40B4-BE49-F238E27FC236}">
                <a16:creationId xmlns:a16="http://schemas.microsoft.com/office/drawing/2014/main" id="{13057B05-5B1C-467D-87D0-12F038F54F91}"/>
              </a:ext>
            </a:extLst>
          </p:cNvPr>
          <p:cNvSpPr>
            <a:spLocks noGrp="1"/>
          </p:cNvSpPr>
          <p:nvPr>
            <p:ph type="sldNum" sz="quarter" idx="12"/>
          </p:nvPr>
        </p:nvSpPr>
        <p:spPr/>
        <p:txBody>
          <a:bodyPr/>
          <a:lstStyle/>
          <a:p>
            <a:fld id="{07ED1C4D-CBFC-4DCD-A017-9435DD4536FA}" type="slidenum">
              <a:rPr lang="ru-RU" smtClean="0"/>
              <a:t>12</a:t>
            </a:fld>
            <a:endParaRPr lang="ru-RU"/>
          </a:p>
        </p:txBody>
      </p:sp>
    </p:spTree>
    <p:extLst>
      <p:ext uri="{BB962C8B-B14F-4D97-AF65-F5344CB8AC3E}">
        <p14:creationId xmlns:p14="http://schemas.microsoft.com/office/powerpoint/2010/main" val="356683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DAF564-B3E8-4AAC-AC0F-6288099E2B02}"/>
              </a:ext>
            </a:extLst>
          </p:cNvPr>
          <p:cNvSpPr>
            <a:spLocks noGrp="1"/>
          </p:cNvSpPr>
          <p:nvPr>
            <p:ph type="title"/>
          </p:nvPr>
        </p:nvSpPr>
        <p:spPr/>
        <p:txBody>
          <a:bodyPr>
            <a:normAutofit/>
          </a:bodyPr>
          <a:lstStyle/>
          <a:p>
            <a:r>
              <a:rPr lang="ru-RU" sz="3200" b="1" i="0" u="none" strike="noStrike" dirty="0">
                <a:solidFill>
                  <a:srgbClr val="000000"/>
                </a:solidFill>
                <a:effectLst/>
                <a:latin typeface="var(--stk-f--b_family)"/>
              </a:rPr>
              <a:t>Сравнение R с другими инструментами для работы с данными</a:t>
            </a:r>
            <a:endParaRPr lang="ru-RU" sz="3200" dirty="0"/>
          </a:p>
        </p:txBody>
      </p:sp>
      <p:sp>
        <p:nvSpPr>
          <p:cNvPr id="3" name="Объект 2">
            <a:extLst>
              <a:ext uri="{FF2B5EF4-FFF2-40B4-BE49-F238E27FC236}">
                <a16:creationId xmlns:a16="http://schemas.microsoft.com/office/drawing/2014/main" id="{72D4E430-B4AF-4D30-8D29-B5E522D549E0}"/>
              </a:ext>
            </a:extLst>
          </p:cNvPr>
          <p:cNvSpPr>
            <a:spLocks noGrp="1"/>
          </p:cNvSpPr>
          <p:nvPr>
            <p:ph idx="1"/>
          </p:nvPr>
        </p:nvSpPr>
        <p:spPr/>
        <p:txBody>
          <a:bodyPr/>
          <a:lstStyle/>
          <a:p>
            <a:pPr algn="l" fontAlgn="base" latinLnBrk="0"/>
            <a:r>
              <a:rPr lang="ru-RU" b="1" i="0" u="none" strike="noStrike" dirty="0">
                <a:solidFill>
                  <a:srgbClr val="000000"/>
                </a:solidFill>
                <a:effectLst/>
                <a:latin typeface="var(--stk-f--b_family)"/>
              </a:rPr>
              <a:t>Язык R и готовые программные пакеты</a:t>
            </a:r>
            <a:endParaRPr lang="ru-RU" b="1" i="0" u="none" strike="noStrike" dirty="0">
              <a:solidFill>
                <a:srgbClr val="000000"/>
              </a:solidFill>
              <a:effectLst/>
              <a:latin typeface="Graphik"/>
            </a:endParaRPr>
          </a:p>
          <a:p>
            <a:pPr marL="0" indent="0" algn="l" fontAlgn="base" latinLnBrk="0">
              <a:buNone/>
            </a:pPr>
            <a:r>
              <a:rPr lang="ru-RU" b="0" i="0" u="none" strike="noStrike" dirty="0">
                <a:solidFill>
                  <a:srgbClr val="000000"/>
                </a:solidFill>
                <a:effectLst/>
                <a:latin typeface="var(--stk-f_family)"/>
              </a:rPr>
              <a:t>Сила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и других языков программирования — в их гибкости. У программ типа </a:t>
            </a:r>
            <a:r>
              <a:rPr lang="ru-RU" b="0" i="0" u="none" strike="noStrike" dirty="0" err="1">
                <a:solidFill>
                  <a:srgbClr val="000000"/>
                </a:solidFill>
                <a:effectLst/>
                <a:latin typeface="var(--stk-f_family)"/>
              </a:rPr>
              <a:t>Excel</a:t>
            </a:r>
            <a:r>
              <a:rPr lang="ru-RU" b="0" i="0" u="none" strike="noStrike" dirty="0">
                <a:solidFill>
                  <a:srgbClr val="000000"/>
                </a:solidFill>
                <a:effectLst/>
                <a:latin typeface="var(--stk-f_family)"/>
              </a:rPr>
              <a:t> и </a:t>
            </a:r>
            <a:r>
              <a:rPr lang="ru-RU" b="0" i="0" u="none" strike="noStrike" dirty="0" err="1">
                <a:solidFill>
                  <a:srgbClr val="000000"/>
                </a:solidFill>
                <a:effectLst/>
                <a:latin typeface="var(--stk-f_family)"/>
              </a:rPr>
              <a:t>Tableau</a:t>
            </a:r>
            <a:r>
              <a:rPr lang="ru-RU" b="0" i="0" u="none" strike="noStrike" dirty="0">
                <a:solidFill>
                  <a:srgbClr val="000000"/>
                </a:solidFill>
                <a:effectLst/>
                <a:latin typeface="var(--stk-f_family)"/>
              </a:rPr>
              <a:t> есть ограничения: если вам не хватает функций, то их могут добавить только разработчики, а специалист по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достаточно быстро может сделать отчёты и графики, настроенные как необходимо, сопоставить нужные данные. Ещё один плюс — язык программирования позволяет полноценно работать с </a:t>
            </a:r>
            <a:r>
              <a:rPr lang="ru-RU" b="0" i="0" u="none" strike="noStrike" dirty="0" err="1">
                <a:solidFill>
                  <a:srgbClr val="000000"/>
                </a:solidFill>
                <a:effectLst/>
                <a:latin typeface="var(--stk-f_family)"/>
              </a:rPr>
              <a:t>Big</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Data</a:t>
            </a:r>
            <a:r>
              <a:rPr lang="ru-RU" b="0" i="0" u="none" strike="noStrike" dirty="0">
                <a:solidFill>
                  <a:srgbClr val="000000"/>
                </a:solidFill>
                <a:effectLst/>
                <a:latin typeface="var(--stk-f_family)"/>
              </a:rPr>
              <a:t> и строить модели машинного обучения.</a:t>
            </a:r>
          </a:p>
          <a:p>
            <a:endParaRPr lang="ru-RU" dirty="0"/>
          </a:p>
        </p:txBody>
      </p:sp>
      <p:sp>
        <p:nvSpPr>
          <p:cNvPr id="4" name="Номер слайда 3">
            <a:extLst>
              <a:ext uri="{FF2B5EF4-FFF2-40B4-BE49-F238E27FC236}">
                <a16:creationId xmlns:a16="http://schemas.microsoft.com/office/drawing/2014/main" id="{CCD50BEA-4459-4C53-8AB9-1CC248567190}"/>
              </a:ext>
            </a:extLst>
          </p:cNvPr>
          <p:cNvSpPr>
            <a:spLocks noGrp="1"/>
          </p:cNvSpPr>
          <p:nvPr>
            <p:ph type="sldNum" sz="quarter" idx="12"/>
          </p:nvPr>
        </p:nvSpPr>
        <p:spPr/>
        <p:txBody>
          <a:bodyPr/>
          <a:lstStyle/>
          <a:p>
            <a:fld id="{07ED1C4D-CBFC-4DCD-A017-9435DD4536FA}" type="slidenum">
              <a:rPr lang="ru-RU" smtClean="0"/>
              <a:t>13</a:t>
            </a:fld>
            <a:endParaRPr lang="ru-RU"/>
          </a:p>
        </p:txBody>
      </p:sp>
    </p:spTree>
    <p:extLst>
      <p:ext uri="{BB962C8B-B14F-4D97-AF65-F5344CB8AC3E}">
        <p14:creationId xmlns:p14="http://schemas.microsoft.com/office/powerpoint/2010/main" val="147251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7DD985-5D81-40E8-95F2-6B1DE5B02BAC}"/>
              </a:ext>
            </a:extLst>
          </p:cNvPr>
          <p:cNvSpPr>
            <a:spLocks noGrp="1"/>
          </p:cNvSpPr>
          <p:nvPr>
            <p:ph type="title"/>
          </p:nvPr>
        </p:nvSpPr>
        <p:spPr/>
        <p:txBody>
          <a:bodyPr/>
          <a:lstStyle/>
          <a:p>
            <a:r>
              <a:rPr lang="ru-RU" b="1" i="0" u="none" strike="noStrike" dirty="0">
                <a:solidFill>
                  <a:srgbClr val="000000"/>
                </a:solidFill>
                <a:effectLst/>
                <a:latin typeface="var(--stk-f--b_family)"/>
              </a:rPr>
              <a:t>Преимущества</a:t>
            </a:r>
            <a:r>
              <a:rPr lang="en-US" b="1" i="0" u="none" strike="noStrike" dirty="0">
                <a:solidFill>
                  <a:srgbClr val="000000"/>
                </a:solidFill>
                <a:effectLst/>
                <a:latin typeface="var(--stk-f--b_family)"/>
              </a:rPr>
              <a:t> </a:t>
            </a:r>
            <a:r>
              <a:rPr lang="ru-RU" b="1" i="0" u="none" strike="noStrike" dirty="0">
                <a:solidFill>
                  <a:srgbClr val="000000"/>
                </a:solidFill>
                <a:effectLst/>
                <a:latin typeface="var(--stk-f--b_family)"/>
              </a:rPr>
              <a:t>R</a:t>
            </a:r>
            <a:endParaRPr lang="ru-RU" dirty="0"/>
          </a:p>
        </p:txBody>
      </p:sp>
      <p:sp>
        <p:nvSpPr>
          <p:cNvPr id="3" name="Объект 2">
            <a:extLst>
              <a:ext uri="{FF2B5EF4-FFF2-40B4-BE49-F238E27FC236}">
                <a16:creationId xmlns:a16="http://schemas.microsoft.com/office/drawing/2014/main" id="{61053E62-DEFF-481A-9B27-45AE43B63B19}"/>
              </a:ext>
            </a:extLst>
          </p:cNvPr>
          <p:cNvSpPr>
            <a:spLocks noGrp="1"/>
          </p:cNvSpPr>
          <p:nvPr>
            <p:ph idx="1"/>
          </p:nvPr>
        </p:nvSpPr>
        <p:spPr>
          <a:xfrm>
            <a:off x="389626" y="1428810"/>
            <a:ext cx="10515600" cy="4927540"/>
          </a:xfrm>
        </p:spPr>
        <p:txBody>
          <a:bodyPr>
            <a:normAutofit fontScale="85000" lnSpcReduction="20000"/>
          </a:bodyPr>
          <a:lstStyle/>
          <a:p>
            <a:pPr algn="l" fontAlgn="base" latinLnBrk="0">
              <a:buFont typeface="Arial" panose="020B0604020202020204" pitchFamily="34" charset="0"/>
              <a:buChar char="•"/>
            </a:pPr>
            <a:r>
              <a:rPr lang="ru-RU" b="0" i="0" u="none" strike="noStrike" dirty="0">
                <a:solidFill>
                  <a:srgbClr val="000000"/>
                </a:solidFill>
                <a:effectLst/>
                <a:latin typeface="var(--stk-f_family)"/>
              </a:rPr>
              <a:t>Неограниченный набор функций для анализа данных — благодаря подключению библиотек.</a:t>
            </a:r>
          </a:p>
          <a:p>
            <a:pPr algn="l" fontAlgn="base" latinLnBrk="0">
              <a:buFont typeface="Arial" panose="020B0604020202020204" pitchFamily="34" charset="0"/>
              <a:buChar char="•"/>
            </a:pPr>
            <a:r>
              <a:rPr lang="ru-RU" b="0" i="0" u="none" strike="noStrike" dirty="0">
                <a:solidFill>
                  <a:srgbClr val="000000"/>
                </a:solidFill>
                <a:effectLst/>
                <a:latin typeface="var(--stk-f_family)"/>
              </a:rPr>
              <a:t>Возможность работы с огромными таблицами и базами данных, которые не потянут программы.</a:t>
            </a:r>
          </a:p>
          <a:p>
            <a:pPr algn="l" fontAlgn="base" latinLnBrk="0">
              <a:buFont typeface="Arial" panose="020B0604020202020204" pitchFamily="34" charset="0"/>
              <a:buChar char="•"/>
            </a:pPr>
            <a:r>
              <a:rPr lang="ru-RU" b="0" i="0" u="none" strike="noStrike" dirty="0">
                <a:solidFill>
                  <a:srgbClr val="000000"/>
                </a:solidFill>
                <a:effectLst/>
                <a:latin typeface="var(--stk-f_family)"/>
              </a:rPr>
              <a:t>Продвинутые настройки интерфейса: графический пользовательский или интерфейс командной строки.</a:t>
            </a:r>
          </a:p>
          <a:p>
            <a:pPr algn="l" fontAlgn="base" latinLnBrk="0">
              <a:buFont typeface="Arial" panose="020B0604020202020204" pitchFamily="34" charset="0"/>
              <a:buChar char="•"/>
            </a:pPr>
            <a:r>
              <a:rPr lang="ru-RU" b="0" i="0" u="none" strike="noStrike" dirty="0">
                <a:solidFill>
                  <a:srgbClr val="000000"/>
                </a:solidFill>
                <a:effectLst/>
                <a:latin typeface="var(--stk-f_family)"/>
              </a:rPr>
              <a:t>Полностью бесплатная экосистема — компоненты распространяются бесплатно под </a:t>
            </a:r>
            <a:r>
              <a:rPr lang="ru-RU" b="0" i="0" u="sng" strike="noStrike" dirty="0">
                <a:solidFill>
                  <a:srgbClr val="000000"/>
                </a:solidFill>
                <a:effectLst/>
                <a:latin typeface="var(--stk-f_family)"/>
                <a:hlinkClick r:id="rId2"/>
              </a:rPr>
              <a:t>лицензией GNU</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Excel</a:t>
            </a:r>
            <a:r>
              <a:rPr lang="ru-RU" b="0" i="0" u="none" strike="noStrike" dirty="0">
                <a:solidFill>
                  <a:srgbClr val="000000"/>
                </a:solidFill>
                <a:effectLst/>
                <a:latin typeface="var(--stk-f_family)"/>
              </a:rPr>
              <a:t> стоит около 70 долларов в год, SPSS — 3 200 долларов за бессрочную лицензию, </a:t>
            </a:r>
            <a:r>
              <a:rPr lang="ru-RU" b="0" i="0" u="none" strike="noStrike" dirty="0" err="1">
                <a:solidFill>
                  <a:srgbClr val="000000"/>
                </a:solidFill>
                <a:effectLst/>
                <a:latin typeface="var(--stk-f_family)"/>
              </a:rPr>
              <a:t>Tableau</a:t>
            </a:r>
            <a:r>
              <a:rPr lang="ru-RU" b="0" i="0" u="none" strike="noStrike" dirty="0">
                <a:solidFill>
                  <a:srgbClr val="000000"/>
                </a:solidFill>
                <a:effectLst/>
                <a:latin typeface="var(--stk-f_family)"/>
              </a:rPr>
              <a:t> для компаний — от 70 долларов за пользователя в месяц.</a:t>
            </a:r>
          </a:p>
          <a:p>
            <a:pPr algn="l" fontAlgn="base" latinLnBrk="0">
              <a:buFont typeface="Arial" panose="020B0604020202020204" pitchFamily="34" charset="0"/>
              <a:buChar char="•"/>
            </a:pPr>
            <a:r>
              <a:rPr lang="ru-RU" b="0" i="0" u="none" strike="noStrike" dirty="0">
                <a:solidFill>
                  <a:srgbClr val="000000"/>
                </a:solidFill>
                <a:effectLst/>
                <a:latin typeface="var(--stk-f_family)"/>
              </a:rPr>
              <a:t>Доступен для большинства операционных систем: </a:t>
            </a:r>
            <a:r>
              <a:rPr lang="ru-RU" b="0" i="0" u="none" strike="noStrike" dirty="0" err="1">
                <a:solidFill>
                  <a:srgbClr val="000000"/>
                </a:solidFill>
                <a:effectLst/>
                <a:latin typeface="var(--stk-f_family)"/>
              </a:rPr>
              <a:t>Windows</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macOS</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FreeBSD</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Solaris</a:t>
            </a:r>
            <a:r>
              <a:rPr lang="ru-RU" b="0" i="0" u="none" strike="noStrike" dirty="0">
                <a:solidFill>
                  <a:srgbClr val="000000"/>
                </a:solidFill>
                <a:effectLst/>
                <a:latin typeface="var(--stk-f_family)"/>
              </a:rPr>
              <a:t>, разных версий </a:t>
            </a:r>
            <a:r>
              <a:rPr lang="ru-RU" b="0" i="0" u="none" strike="noStrike" dirty="0" err="1">
                <a:solidFill>
                  <a:srgbClr val="000000"/>
                </a:solidFill>
                <a:effectLst/>
                <a:latin typeface="var(--stk-f_family)"/>
              </a:rPr>
              <a:t>Unix</a:t>
            </a:r>
            <a:r>
              <a:rPr lang="ru-RU" b="0" i="0" u="none" strike="noStrike" dirty="0">
                <a:solidFill>
                  <a:srgbClr val="000000"/>
                </a:solidFill>
                <a:effectLst/>
                <a:latin typeface="var(--stk-f_family)"/>
              </a:rPr>
              <a:t> и </a:t>
            </a:r>
            <a:r>
              <a:rPr lang="ru-RU" b="0" i="0" u="none" strike="noStrike" dirty="0" err="1">
                <a:solidFill>
                  <a:srgbClr val="000000"/>
                </a:solidFill>
                <a:effectLst/>
                <a:latin typeface="var(--stk-f_family)"/>
              </a:rPr>
              <a:t>Linux</a:t>
            </a:r>
            <a:r>
              <a:rPr lang="ru-RU" b="0" i="0" u="none" strike="noStrike" dirty="0">
                <a:solidFill>
                  <a:srgbClr val="000000"/>
                </a:solidFill>
                <a:effectLst/>
                <a:latin typeface="var(--stk-f_family)"/>
              </a:rPr>
              <a:t>.</a:t>
            </a:r>
          </a:p>
          <a:p>
            <a:pPr algn="l" fontAlgn="base" latinLnBrk="0">
              <a:buFont typeface="Arial" panose="020B0604020202020204" pitchFamily="34" charset="0"/>
              <a:buChar char="•"/>
            </a:pPr>
            <a:r>
              <a:rPr lang="ru-RU" b="0" i="0" u="none" strike="noStrike" dirty="0">
                <a:solidFill>
                  <a:srgbClr val="000000"/>
                </a:solidFill>
                <a:effectLst/>
                <a:latin typeface="var(--stk-f_family)"/>
              </a:rPr>
              <a:t>Богатые возможности визуализации: можно создавать приложения, строить графики разных типов, в том числе интерактивные, а также редактировать их элементы.</a:t>
            </a:r>
          </a:p>
          <a:p>
            <a:endParaRPr lang="ru-RU" dirty="0"/>
          </a:p>
        </p:txBody>
      </p:sp>
      <p:sp>
        <p:nvSpPr>
          <p:cNvPr id="4" name="Номер слайда 3">
            <a:extLst>
              <a:ext uri="{FF2B5EF4-FFF2-40B4-BE49-F238E27FC236}">
                <a16:creationId xmlns:a16="http://schemas.microsoft.com/office/drawing/2014/main" id="{CD51DD6F-0EB1-4812-A7E1-222F4007B005}"/>
              </a:ext>
            </a:extLst>
          </p:cNvPr>
          <p:cNvSpPr>
            <a:spLocks noGrp="1"/>
          </p:cNvSpPr>
          <p:nvPr>
            <p:ph type="sldNum" sz="quarter" idx="12"/>
          </p:nvPr>
        </p:nvSpPr>
        <p:spPr/>
        <p:txBody>
          <a:bodyPr/>
          <a:lstStyle/>
          <a:p>
            <a:fld id="{07ED1C4D-CBFC-4DCD-A017-9435DD4536FA}" type="slidenum">
              <a:rPr lang="ru-RU" smtClean="0"/>
              <a:t>14</a:t>
            </a:fld>
            <a:endParaRPr lang="ru-RU"/>
          </a:p>
        </p:txBody>
      </p:sp>
    </p:spTree>
    <p:extLst>
      <p:ext uri="{BB962C8B-B14F-4D97-AF65-F5344CB8AC3E}">
        <p14:creationId xmlns:p14="http://schemas.microsoft.com/office/powerpoint/2010/main" val="92679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4520B7-8F53-4614-B602-85256AD4FD8A}"/>
              </a:ext>
            </a:extLst>
          </p:cNvPr>
          <p:cNvSpPr>
            <a:spLocks noGrp="1"/>
          </p:cNvSpPr>
          <p:nvPr>
            <p:ph type="title"/>
          </p:nvPr>
        </p:nvSpPr>
        <p:spPr/>
        <p:txBody>
          <a:bodyPr/>
          <a:lstStyle/>
          <a:p>
            <a:r>
              <a:rPr lang="ru-RU" b="1" i="0" u="none" strike="noStrike" dirty="0">
                <a:solidFill>
                  <a:srgbClr val="000000"/>
                </a:solidFill>
                <a:effectLst/>
                <a:latin typeface="var(--stk-f--b_family)"/>
              </a:rPr>
              <a:t>Преимущества</a:t>
            </a:r>
            <a:r>
              <a:rPr lang="en-US" b="1" i="0" u="none" strike="noStrike" dirty="0">
                <a:solidFill>
                  <a:srgbClr val="000000"/>
                </a:solidFill>
                <a:effectLst/>
                <a:latin typeface="var(--stk-f--b_family)"/>
              </a:rPr>
              <a:t> </a:t>
            </a:r>
            <a:r>
              <a:rPr lang="ru-RU" b="1" i="0" u="none" strike="noStrike" dirty="0">
                <a:solidFill>
                  <a:srgbClr val="000000"/>
                </a:solidFill>
                <a:effectLst/>
                <a:latin typeface="var(--stk-f--b_family)"/>
              </a:rPr>
              <a:t>R</a:t>
            </a:r>
            <a:endParaRPr lang="ru-RU" dirty="0"/>
          </a:p>
        </p:txBody>
      </p:sp>
      <p:sp>
        <p:nvSpPr>
          <p:cNvPr id="3" name="Объект 2">
            <a:extLst>
              <a:ext uri="{FF2B5EF4-FFF2-40B4-BE49-F238E27FC236}">
                <a16:creationId xmlns:a16="http://schemas.microsoft.com/office/drawing/2014/main" id="{E1C14AEF-EDCC-4A73-9268-E7D34564FABA}"/>
              </a:ext>
            </a:extLst>
          </p:cNvPr>
          <p:cNvSpPr>
            <a:spLocks noGrp="1"/>
          </p:cNvSpPr>
          <p:nvPr>
            <p:ph idx="1"/>
          </p:nvPr>
        </p:nvSpPr>
        <p:spPr>
          <a:xfrm>
            <a:off x="838200" y="1449238"/>
            <a:ext cx="10515600" cy="4727725"/>
          </a:xfrm>
        </p:spPr>
        <p:txBody>
          <a:bodyPr>
            <a:normAutofit/>
          </a:bodyPr>
          <a:lstStyle/>
          <a:p>
            <a:pPr fontAlgn="base"/>
            <a:r>
              <a:rPr lang="ru-RU" b="0" i="0" u="none" strike="noStrike" dirty="0">
                <a:solidFill>
                  <a:srgbClr val="000000"/>
                </a:solidFill>
                <a:effectLst/>
                <a:latin typeface="var(--stk-f_family)"/>
              </a:rPr>
              <a:t>Много информации и активное сообщество: </a:t>
            </a:r>
          </a:p>
          <a:p>
            <a:pPr fontAlgn="base">
              <a:buFont typeface="Wingdings" panose="05000000000000000000" pitchFamily="2" charset="2"/>
              <a:buChar char="Ø"/>
            </a:pPr>
            <a:r>
              <a:rPr lang="ru-RU" b="0" i="0" u="sng" strike="noStrike" dirty="0">
                <a:solidFill>
                  <a:srgbClr val="000000"/>
                </a:solidFill>
                <a:effectLst/>
                <a:latin typeface="var(--stk-f_family)"/>
                <a:hlinkClick r:id="rId2"/>
              </a:rPr>
              <a:t>блог</a:t>
            </a:r>
            <a:r>
              <a:rPr lang="en-US" b="0" i="0" u="sng" strike="noStrike" dirty="0">
                <a:solidFill>
                  <a:srgbClr val="000000"/>
                </a:solidFill>
                <a:effectLst/>
                <a:latin typeface="var(--stk-f_family)"/>
              </a:rPr>
              <a:t> (https://www.r-statistics.com/tag/r-community/)</a:t>
            </a:r>
            <a:r>
              <a:rPr lang="ru-RU" b="0" i="0" u="none" strike="noStrike" dirty="0">
                <a:solidFill>
                  <a:srgbClr val="000000"/>
                </a:solidFill>
                <a:effectLst/>
                <a:latin typeface="var(--stk-f_family)"/>
              </a:rPr>
              <a:t>, </a:t>
            </a:r>
          </a:p>
          <a:p>
            <a:pPr fontAlgn="base">
              <a:buFont typeface="Wingdings" panose="05000000000000000000" pitchFamily="2" charset="2"/>
              <a:buChar char="Ø"/>
            </a:pPr>
            <a:r>
              <a:rPr lang="ru-RU" b="0" i="0" u="sng" strike="noStrike" dirty="0">
                <a:solidFill>
                  <a:srgbClr val="000000"/>
                </a:solidFill>
                <a:effectLst/>
                <a:latin typeface="var(--stk-f_family)"/>
                <a:hlinkClick r:id="rId3"/>
              </a:rPr>
              <a:t>обсуждение</a:t>
            </a:r>
            <a:r>
              <a:rPr lang="en-US" b="0" i="0" u="sng" strike="noStrike" dirty="0">
                <a:solidFill>
                  <a:srgbClr val="000000"/>
                </a:solidFill>
                <a:effectLst/>
                <a:latin typeface="var(--stk-f_family)"/>
                <a:hlinkClick r:id="rId3"/>
              </a:rPr>
              <a:t> </a:t>
            </a:r>
            <a:r>
              <a:rPr lang="ru-RU" b="0" i="0" u="sng" strike="noStrike" dirty="0">
                <a:solidFill>
                  <a:srgbClr val="000000"/>
                </a:solidFill>
                <a:effectLst/>
                <a:latin typeface="var(--stk-f_family)"/>
                <a:hlinkClick r:id="rId3"/>
              </a:rPr>
              <a:t>R и R</a:t>
            </a:r>
            <a:r>
              <a:rPr lang="en-US" b="0" i="0" u="sng" strike="noStrike" dirty="0">
                <a:solidFill>
                  <a:srgbClr val="000000"/>
                </a:solidFill>
                <a:effectLst/>
                <a:latin typeface="var(--stk-f_family)"/>
                <a:hlinkClick r:id="rId3"/>
              </a:rPr>
              <a:t>s</a:t>
            </a:r>
            <a:r>
              <a:rPr lang="ru-RU" b="0" i="0" u="sng" strike="noStrike" dirty="0" err="1">
                <a:solidFill>
                  <a:srgbClr val="000000"/>
                </a:solidFill>
                <a:effectLst/>
                <a:latin typeface="var(--stk-f_family)"/>
                <a:hlinkClick r:id="rId3"/>
              </a:rPr>
              <a:t>tudio</a:t>
            </a:r>
            <a:r>
              <a:rPr lang="en-US" b="0" i="0" u="sng" strike="noStrike" dirty="0">
                <a:solidFill>
                  <a:srgbClr val="000000"/>
                </a:solidFill>
                <a:effectLst/>
                <a:latin typeface="var(--stk-f_family)"/>
              </a:rPr>
              <a:t> </a:t>
            </a:r>
            <a:r>
              <a:rPr lang="en-US" b="0" i="0" u="sng" strike="noStrike" dirty="0">
                <a:solidFill>
                  <a:srgbClr val="000000"/>
                </a:solidFill>
                <a:effectLst/>
                <a:latin typeface="var(--stk-f_family)"/>
                <a:hlinkClick r:id="rId3"/>
              </a:rPr>
              <a:t>(https://community.rstudio.com/)</a:t>
            </a:r>
            <a:r>
              <a:rPr lang="ru-RU" b="0" i="0" u="sng" strike="noStrike" dirty="0">
                <a:solidFill>
                  <a:srgbClr val="000000"/>
                </a:solidFill>
                <a:effectLst/>
                <a:latin typeface="var(--stk-f_family)"/>
                <a:hlinkClick r:id="rId3"/>
              </a:rPr>
              <a:t> </a:t>
            </a:r>
            <a:r>
              <a:rPr lang="ru-RU" b="0" i="0" u="none" strike="noStrike" dirty="0">
                <a:solidFill>
                  <a:srgbClr val="000000"/>
                </a:solidFill>
                <a:effectLst/>
                <a:latin typeface="var(--stk-f_family)"/>
              </a:rPr>
              <a:t>, </a:t>
            </a:r>
          </a:p>
          <a:p>
            <a:pPr fontAlgn="base">
              <a:buFont typeface="Wingdings" panose="05000000000000000000" pitchFamily="2" charset="2"/>
              <a:buChar char="Ø"/>
            </a:pPr>
            <a:r>
              <a:rPr lang="ru-RU" b="0" i="0" u="sng" strike="noStrike" dirty="0">
                <a:solidFill>
                  <a:srgbClr val="000000"/>
                </a:solidFill>
                <a:effectLst/>
                <a:latin typeface="var(--stk-f_family)"/>
                <a:hlinkClick r:id="rId4"/>
              </a:rPr>
              <a:t>уроки</a:t>
            </a:r>
            <a:r>
              <a:rPr lang="en-US" b="0" i="0" u="sng" strike="noStrike" dirty="0">
                <a:solidFill>
                  <a:srgbClr val="000000"/>
                </a:solidFill>
                <a:effectLst/>
                <a:latin typeface="var(--stk-f_family)"/>
              </a:rPr>
              <a:t> (https://www.tutorialspoint.com/index.htm)</a:t>
            </a:r>
            <a:r>
              <a:rPr lang="ru-RU" b="0" i="0" u="none" strike="noStrike" dirty="0">
                <a:solidFill>
                  <a:srgbClr val="000000"/>
                </a:solidFill>
                <a:effectLst/>
                <a:latin typeface="var(--stk-f_family)"/>
              </a:rPr>
              <a:t>, </a:t>
            </a:r>
          </a:p>
          <a:p>
            <a:pPr fontAlgn="base">
              <a:buFont typeface="Wingdings" panose="05000000000000000000" pitchFamily="2" charset="2"/>
              <a:buChar char="Ø"/>
            </a:pPr>
            <a:r>
              <a:rPr lang="ru-RU" b="0" i="0" u="sng" strike="noStrike" dirty="0">
                <a:solidFill>
                  <a:srgbClr val="000000"/>
                </a:solidFill>
                <a:effectLst/>
                <a:latin typeface="var(--stk-f_family)"/>
                <a:hlinkClick r:id="rId5"/>
              </a:rPr>
              <a:t>конференции</a:t>
            </a:r>
            <a:r>
              <a:rPr lang="en-US" b="0" i="0" u="sng" strike="noStrike" dirty="0">
                <a:solidFill>
                  <a:srgbClr val="000000"/>
                </a:solidFill>
                <a:effectLst/>
                <a:latin typeface="var(--stk-f_family)"/>
              </a:rPr>
              <a:t> (https://www.r-project.org/conferences/)</a:t>
            </a:r>
            <a:r>
              <a:rPr lang="ru-RU" b="0" i="0" u="none" strike="noStrike" dirty="0">
                <a:solidFill>
                  <a:srgbClr val="000000"/>
                </a:solidFill>
                <a:effectLst/>
                <a:latin typeface="var(--stk-f_family)"/>
              </a:rPr>
              <a:t>.</a:t>
            </a:r>
          </a:p>
          <a:p>
            <a:pPr algn="l" fontAlgn="base" latinLnBrk="0">
              <a:buFont typeface="Arial" panose="020B0604020202020204" pitchFamily="34" charset="0"/>
              <a:buChar char="•"/>
            </a:pPr>
            <a:r>
              <a:rPr lang="ru-RU" b="0" i="0" u="none" strike="noStrike" dirty="0">
                <a:solidFill>
                  <a:srgbClr val="000000"/>
                </a:solidFill>
                <a:effectLst/>
                <a:latin typeface="var(--stk-f_family)"/>
              </a:rPr>
              <a:t>Обширная и понятная </a:t>
            </a:r>
            <a:r>
              <a:rPr lang="ru-RU" b="0" i="0" u="sng" strike="noStrike" dirty="0">
                <a:solidFill>
                  <a:srgbClr val="000000"/>
                </a:solidFill>
                <a:effectLst/>
                <a:latin typeface="var(--stk-f_family)"/>
                <a:hlinkClick r:id="rId6"/>
              </a:rPr>
              <a:t>документация</a:t>
            </a:r>
            <a:r>
              <a:rPr lang="en-US" b="0" i="0" u="sng" strike="noStrike" dirty="0">
                <a:solidFill>
                  <a:srgbClr val="000000"/>
                </a:solidFill>
                <a:effectLst/>
                <a:latin typeface="var(--stk-f_family)"/>
              </a:rPr>
              <a:t> (https://www.rdocumentation.org/)</a:t>
            </a:r>
            <a:r>
              <a:rPr lang="ru-RU" b="0" i="0" u="none" strike="noStrike" dirty="0">
                <a:solidFill>
                  <a:srgbClr val="000000"/>
                </a:solidFill>
                <a:effectLst/>
                <a:latin typeface="var(--stk-f_family)"/>
              </a:rPr>
              <a:t>: есть описания всех библиотек и примеры использования.</a:t>
            </a:r>
          </a:p>
          <a:p>
            <a:pPr marL="0" indent="0">
              <a:buNone/>
            </a:pPr>
            <a:endParaRPr lang="ru-RU" dirty="0"/>
          </a:p>
        </p:txBody>
      </p:sp>
      <p:sp>
        <p:nvSpPr>
          <p:cNvPr id="4" name="Номер слайда 3">
            <a:extLst>
              <a:ext uri="{FF2B5EF4-FFF2-40B4-BE49-F238E27FC236}">
                <a16:creationId xmlns:a16="http://schemas.microsoft.com/office/drawing/2014/main" id="{7EBEDF90-350D-4D91-9C6C-1B30EC47DE65}"/>
              </a:ext>
            </a:extLst>
          </p:cNvPr>
          <p:cNvSpPr>
            <a:spLocks noGrp="1"/>
          </p:cNvSpPr>
          <p:nvPr>
            <p:ph type="sldNum" sz="quarter" idx="12"/>
          </p:nvPr>
        </p:nvSpPr>
        <p:spPr/>
        <p:txBody>
          <a:bodyPr/>
          <a:lstStyle/>
          <a:p>
            <a:fld id="{07ED1C4D-CBFC-4DCD-A017-9435DD4536FA}" type="slidenum">
              <a:rPr lang="ru-RU" smtClean="0"/>
              <a:t>15</a:t>
            </a:fld>
            <a:endParaRPr lang="ru-RU"/>
          </a:p>
        </p:txBody>
      </p:sp>
    </p:spTree>
    <p:extLst>
      <p:ext uri="{BB962C8B-B14F-4D97-AF65-F5344CB8AC3E}">
        <p14:creationId xmlns:p14="http://schemas.microsoft.com/office/powerpoint/2010/main" val="121941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EE18AD-AAB0-4A90-9840-470CDD7AAAC3}"/>
              </a:ext>
            </a:extLst>
          </p:cNvPr>
          <p:cNvSpPr>
            <a:spLocks noGrp="1"/>
          </p:cNvSpPr>
          <p:nvPr>
            <p:ph type="title"/>
          </p:nvPr>
        </p:nvSpPr>
        <p:spPr/>
        <p:txBody>
          <a:bodyPr/>
          <a:lstStyle/>
          <a:p>
            <a:r>
              <a:rPr lang="ru-RU" b="1" dirty="0">
                <a:solidFill>
                  <a:srgbClr val="000000"/>
                </a:solidFill>
                <a:latin typeface="var(--stk-f--b_family)"/>
              </a:rPr>
              <a:t>Недостатки R </a:t>
            </a:r>
            <a:br>
              <a:rPr lang="ru-RU" b="1" dirty="0">
                <a:solidFill>
                  <a:srgbClr val="000000"/>
                </a:solidFill>
                <a:latin typeface="Graphik"/>
              </a:rPr>
            </a:br>
            <a:endParaRPr lang="ru-RU" dirty="0"/>
          </a:p>
        </p:txBody>
      </p:sp>
      <p:sp>
        <p:nvSpPr>
          <p:cNvPr id="3" name="Объект 2">
            <a:extLst>
              <a:ext uri="{FF2B5EF4-FFF2-40B4-BE49-F238E27FC236}">
                <a16:creationId xmlns:a16="http://schemas.microsoft.com/office/drawing/2014/main" id="{FB9F5C24-DACC-4C47-A1F5-0C9F202640C8}"/>
              </a:ext>
            </a:extLst>
          </p:cNvPr>
          <p:cNvSpPr>
            <a:spLocks noGrp="1"/>
          </p:cNvSpPr>
          <p:nvPr>
            <p:ph idx="1"/>
          </p:nvPr>
        </p:nvSpPr>
        <p:spPr>
          <a:xfrm>
            <a:off x="491707" y="1285336"/>
            <a:ext cx="10862094" cy="4891627"/>
          </a:xfrm>
        </p:spPr>
        <p:txBody>
          <a:bodyPr>
            <a:normAutofit/>
          </a:bodyPr>
          <a:lstStyle/>
          <a:p>
            <a:pPr algn="l" fontAlgn="base" latinLnBrk="0">
              <a:buFont typeface="+mj-lt"/>
              <a:buAutoNum type="arabicPeriod"/>
            </a:pPr>
            <a:r>
              <a:rPr lang="ru-RU" b="0" i="0" u="none" strike="noStrike" dirty="0">
                <a:solidFill>
                  <a:srgbClr val="000000"/>
                </a:solidFill>
                <a:effectLst/>
                <a:latin typeface="var(--stk-f_family)"/>
              </a:rPr>
              <a:t>Документация и большинство источников — только на английском языке. Хотя появляется всё больше русскоязычных источников — уже есть отдельный </a:t>
            </a:r>
            <a:r>
              <a:rPr lang="ru-RU" b="0" i="0" u="sng" strike="noStrike" dirty="0">
                <a:solidFill>
                  <a:srgbClr val="000000"/>
                </a:solidFill>
                <a:effectLst/>
                <a:latin typeface="var(--stk-f_family)"/>
                <a:hlinkClick r:id="rId2"/>
              </a:rPr>
              <a:t>раздел</a:t>
            </a:r>
            <a:r>
              <a:rPr lang="ru-RU" b="0" i="0" u="none" strike="noStrike" dirty="0">
                <a:solidFill>
                  <a:srgbClr val="000000"/>
                </a:solidFill>
                <a:effectLst/>
                <a:latin typeface="var(--stk-f_family)"/>
              </a:rPr>
              <a:t> на «</a:t>
            </a:r>
            <a:r>
              <a:rPr lang="ru-RU" b="0" i="0" u="none" strike="noStrike" dirty="0" err="1">
                <a:solidFill>
                  <a:srgbClr val="000000"/>
                </a:solidFill>
                <a:effectLst/>
                <a:latin typeface="var(--stk-f_family)"/>
              </a:rPr>
              <a:t>Хабре</a:t>
            </a:r>
            <a:r>
              <a:rPr lang="ru-RU" b="0" i="0" u="none" strike="noStrike" dirty="0">
                <a:solidFill>
                  <a:srgbClr val="000000"/>
                </a:solidFill>
                <a:effectLst/>
                <a:latin typeface="var(--stk-f_family)"/>
              </a:rPr>
              <a:t>», а ответы на частые вопросы можно найти на </a:t>
            </a:r>
            <a:r>
              <a:rPr lang="ru-RU" b="0" i="0" u="sng" strike="noStrike" dirty="0" err="1">
                <a:solidFill>
                  <a:srgbClr val="000000"/>
                </a:solidFill>
                <a:effectLst/>
                <a:latin typeface="var(--stk-f_family)"/>
                <a:hlinkClick r:id="rId3"/>
              </a:rPr>
              <a:t>Stack</a:t>
            </a:r>
            <a:r>
              <a:rPr lang="ru-RU" b="0" i="0" u="sng" strike="noStrike" dirty="0">
                <a:solidFill>
                  <a:srgbClr val="000000"/>
                </a:solidFill>
                <a:effectLst/>
                <a:latin typeface="var(--stk-f_family)"/>
                <a:hlinkClick r:id="rId3"/>
              </a:rPr>
              <a:t> </a:t>
            </a:r>
            <a:r>
              <a:rPr lang="ru-RU" b="0" i="0" u="sng" strike="noStrike" dirty="0" err="1">
                <a:solidFill>
                  <a:srgbClr val="000000"/>
                </a:solidFill>
                <a:effectLst/>
                <a:latin typeface="var(--stk-f_family)"/>
                <a:hlinkClick r:id="rId3"/>
              </a:rPr>
              <a:t>Overflow</a:t>
            </a:r>
            <a:r>
              <a:rPr lang="ru-RU" b="0" i="0" u="none" strike="noStrike" dirty="0">
                <a:solidFill>
                  <a:srgbClr val="000000"/>
                </a:solidFill>
                <a:effectLst/>
                <a:latin typeface="var(--stk-f_family)"/>
              </a:rPr>
              <a:t>.</a:t>
            </a:r>
          </a:p>
          <a:p>
            <a:pPr algn="l" fontAlgn="base" latinLnBrk="0">
              <a:buFont typeface="+mj-lt"/>
              <a:buAutoNum type="arabicPeriod"/>
            </a:pPr>
            <a:r>
              <a:rPr lang="ru-RU" b="0" i="0" u="none" strike="noStrike" dirty="0">
                <a:solidFill>
                  <a:srgbClr val="000000"/>
                </a:solidFill>
                <a:effectLst/>
                <a:latin typeface="var(--stk-f_family)"/>
              </a:rPr>
              <a:t>Человеку без опыта программирования и знания основ статистики будет сложно. Но достаточно освоить базовые понятия: среднее, мода, медиана, выборка, нормальное распределение. </a:t>
            </a:r>
          </a:p>
          <a:p>
            <a:pPr algn="l" fontAlgn="base" latinLnBrk="0">
              <a:buFont typeface="+mj-lt"/>
              <a:buAutoNum type="arabicPeriod"/>
            </a:pPr>
            <a:r>
              <a:rPr lang="ru-RU" b="0" i="0" u="none" strike="noStrike" dirty="0">
                <a:solidFill>
                  <a:srgbClr val="000000"/>
                </a:solidFill>
                <a:effectLst/>
                <a:latin typeface="var(--stk-f_family)"/>
              </a:rPr>
              <a:t>Узкая сфера применения: он идеален для анализа данных, но для разработки программ не подходит. Но в этом и его сила. </a:t>
            </a:r>
            <a:r>
              <a:rPr lang="en-US" b="0" i="0" u="none" strike="noStrike" dirty="0">
                <a:solidFill>
                  <a:srgbClr val="000000"/>
                </a:solidFill>
                <a:effectLst/>
                <a:latin typeface="var(--stk-f_family)"/>
              </a:rPr>
              <a:t>R</a:t>
            </a:r>
            <a:r>
              <a:rPr lang="ru-RU" b="0" i="0" u="none" strike="noStrike" dirty="0">
                <a:solidFill>
                  <a:srgbClr val="000000"/>
                </a:solidFill>
                <a:effectLst/>
                <a:latin typeface="var(--stk-f_family)"/>
              </a:rPr>
              <a:t> - находка для учёных, журналистов, дата-</a:t>
            </a:r>
            <a:r>
              <a:rPr lang="ru-RU" b="0" i="0" u="none" strike="noStrike" dirty="0" err="1">
                <a:solidFill>
                  <a:srgbClr val="000000"/>
                </a:solidFill>
                <a:effectLst/>
                <a:latin typeface="var(--stk-f_family)"/>
              </a:rPr>
              <a:t>сайентистов</a:t>
            </a:r>
            <a:r>
              <a:rPr lang="ru-RU" b="0" i="0" u="none" strike="noStrike" dirty="0">
                <a:solidFill>
                  <a:srgbClr val="000000"/>
                </a:solidFill>
                <a:effectLst/>
                <a:latin typeface="var(--stk-f_family)"/>
              </a:rPr>
              <a:t>, аналитиков — всех, кто хочет работать с данными.</a:t>
            </a:r>
          </a:p>
          <a:p>
            <a:endParaRPr lang="ru-RU" dirty="0"/>
          </a:p>
        </p:txBody>
      </p:sp>
      <p:sp>
        <p:nvSpPr>
          <p:cNvPr id="4" name="Номер слайда 3">
            <a:extLst>
              <a:ext uri="{FF2B5EF4-FFF2-40B4-BE49-F238E27FC236}">
                <a16:creationId xmlns:a16="http://schemas.microsoft.com/office/drawing/2014/main" id="{F60692B2-746B-4520-B252-FFAC9FCEC73A}"/>
              </a:ext>
            </a:extLst>
          </p:cNvPr>
          <p:cNvSpPr>
            <a:spLocks noGrp="1"/>
          </p:cNvSpPr>
          <p:nvPr>
            <p:ph type="sldNum" sz="quarter" idx="12"/>
          </p:nvPr>
        </p:nvSpPr>
        <p:spPr/>
        <p:txBody>
          <a:bodyPr/>
          <a:lstStyle/>
          <a:p>
            <a:fld id="{07ED1C4D-CBFC-4DCD-A017-9435DD4536FA}" type="slidenum">
              <a:rPr lang="ru-RU" smtClean="0"/>
              <a:t>16</a:t>
            </a:fld>
            <a:endParaRPr lang="ru-RU"/>
          </a:p>
        </p:txBody>
      </p:sp>
    </p:spTree>
    <p:extLst>
      <p:ext uri="{BB962C8B-B14F-4D97-AF65-F5344CB8AC3E}">
        <p14:creationId xmlns:p14="http://schemas.microsoft.com/office/powerpoint/2010/main" val="264024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178781-1067-494F-AFEC-EE678B02CF6D}"/>
              </a:ext>
            </a:extLst>
          </p:cNvPr>
          <p:cNvSpPr>
            <a:spLocks noGrp="1"/>
          </p:cNvSpPr>
          <p:nvPr>
            <p:ph type="title"/>
          </p:nvPr>
        </p:nvSpPr>
        <p:spPr>
          <a:xfrm>
            <a:off x="242978" y="136525"/>
            <a:ext cx="10515600" cy="713177"/>
          </a:xfrm>
        </p:spPr>
        <p:txBody>
          <a:bodyPr>
            <a:normAutofit/>
          </a:bodyPr>
          <a:lstStyle/>
          <a:p>
            <a:r>
              <a:rPr lang="ru-RU" sz="3200" b="1" dirty="0">
                <a:latin typeface="+mn-lt"/>
              </a:rPr>
              <a:t>Интерфейс </a:t>
            </a:r>
            <a:r>
              <a:rPr lang="ru-RU" sz="3200" b="1" dirty="0" err="1">
                <a:latin typeface="+mn-lt"/>
              </a:rPr>
              <a:t>RStudio</a:t>
            </a:r>
            <a:endParaRPr lang="ru-RU" sz="3200" b="1" dirty="0">
              <a:latin typeface="+mn-lt"/>
            </a:endParaRPr>
          </a:p>
        </p:txBody>
      </p:sp>
      <p:sp>
        <p:nvSpPr>
          <p:cNvPr id="3" name="Объект 2">
            <a:extLst>
              <a:ext uri="{FF2B5EF4-FFF2-40B4-BE49-F238E27FC236}">
                <a16:creationId xmlns:a16="http://schemas.microsoft.com/office/drawing/2014/main" id="{D77CC87E-31D8-4CFE-998A-0B04D4A91BDB}"/>
              </a:ext>
            </a:extLst>
          </p:cNvPr>
          <p:cNvSpPr>
            <a:spLocks noGrp="1"/>
          </p:cNvSpPr>
          <p:nvPr>
            <p:ph idx="1"/>
          </p:nvPr>
        </p:nvSpPr>
        <p:spPr>
          <a:xfrm>
            <a:off x="242978" y="849702"/>
            <a:ext cx="11110822" cy="5327261"/>
          </a:xfrm>
        </p:spPr>
        <p:txBody>
          <a:bodyPr>
            <a:normAutofit fontScale="92500" lnSpcReduction="20000"/>
          </a:bodyPr>
          <a:lstStyle/>
          <a:p>
            <a:pPr marL="0" indent="0" algn="l">
              <a:buNone/>
            </a:pPr>
            <a:r>
              <a:rPr lang="ru-RU" b="0" i="0" dirty="0">
                <a:solidFill>
                  <a:srgbClr val="2C3E50"/>
                </a:solidFill>
                <a:effectLst/>
                <a:latin typeface="Lato"/>
              </a:rPr>
              <a:t>Окно редактора разделено на 4 области:</a:t>
            </a:r>
          </a:p>
          <a:p>
            <a:pPr algn="l">
              <a:buFont typeface="+mj-lt"/>
              <a:buAutoNum type="arabicPeriod"/>
            </a:pPr>
            <a:r>
              <a:rPr lang="ru-RU" b="0" i="0" dirty="0">
                <a:solidFill>
                  <a:srgbClr val="2C3E50"/>
                </a:solidFill>
                <a:effectLst/>
                <a:latin typeface="Lato"/>
              </a:rPr>
              <a:t>код (зеленый прямоугольник на схеме) - это обычный текстовый редактор, в котором открывают и редактирует файлы с программами.</a:t>
            </a:r>
          </a:p>
          <a:p>
            <a:pPr algn="l">
              <a:buFont typeface="+mj-lt"/>
              <a:buAutoNum type="arabicPeriod"/>
            </a:pPr>
            <a:r>
              <a:rPr lang="ru-RU" b="0" i="0" dirty="0">
                <a:solidFill>
                  <a:srgbClr val="2C3E50"/>
                </a:solidFill>
                <a:effectLst/>
                <a:latin typeface="Lato"/>
              </a:rPr>
              <a:t>консоль/</a:t>
            </a:r>
            <a:r>
              <a:rPr lang="ru-RU" b="0" i="0" dirty="0" err="1">
                <a:solidFill>
                  <a:srgbClr val="2C3E50"/>
                </a:solidFill>
                <a:effectLst/>
                <a:latin typeface="Lato"/>
              </a:rPr>
              <a:t>RMarkdown</a:t>
            </a:r>
            <a:r>
              <a:rPr lang="ru-RU" b="0" i="0" dirty="0">
                <a:solidFill>
                  <a:srgbClr val="2C3E50"/>
                </a:solidFill>
                <a:effectLst/>
                <a:latin typeface="Lato"/>
              </a:rPr>
              <a:t> (синий прямоугольник на схеме). На вкладке консоль можно в живом режиме выполнять команды R, если вы не хотите их сохранять в виде программы.</a:t>
            </a:r>
          </a:p>
          <a:p>
            <a:pPr algn="l">
              <a:buFont typeface="+mj-lt"/>
              <a:buAutoNum type="arabicPeriod"/>
            </a:pPr>
            <a:r>
              <a:rPr lang="ru-RU" b="0" i="0" dirty="0">
                <a:solidFill>
                  <a:srgbClr val="2C3E50"/>
                </a:solidFill>
                <a:effectLst/>
                <a:latin typeface="Lato"/>
              </a:rPr>
              <a:t>файлы/графики/пакеты/помощь/просмотр (красный прямоугольник на схеме). На вкладке помощь можно просматривать файлы справки. На вкладке графики будут появляться графики. На вкладке файлы расположен файловый менеджер, который позволяет перемещаться по директориям вашего проекта и компьютера.</a:t>
            </a:r>
          </a:p>
          <a:p>
            <a:pPr algn="l">
              <a:buFont typeface="+mj-lt"/>
              <a:buAutoNum type="arabicPeriod"/>
            </a:pPr>
            <a:r>
              <a:rPr lang="ru-RU" b="0" i="0" dirty="0">
                <a:solidFill>
                  <a:srgbClr val="2C3E50"/>
                </a:solidFill>
                <a:effectLst/>
                <a:latin typeface="Lato"/>
              </a:rPr>
              <a:t>среда/история (и еще может быть /</a:t>
            </a:r>
            <a:r>
              <a:rPr lang="ru-RU" b="0" i="0" dirty="0" err="1">
                <a:solidFill>
                  <a:srgbClr val="2C3E50"/>
                </a:solidFill>
                <a:effectLst/>
                <a:latin typeface="Lato"/>
              </a:rPr>
              <a:t>Git</a:t>
            </a:r>
            <a:r>
              <a:rPr lang="ru-RU" b="0" i="0" dirty="0">
                <a:solidFill>
                  <a:srgbClr val="2C3E50"/>
                </a:solidFill>
                <a:effectLst/>
                <a:latin typeface="Lato"/>
              </a:rPr>
              <a:t>, если ваш проект под контролем версий) (оранжевый прямоугольник на схеме). На вкладке история есть список всех выполненных команд R. На вкладке среда расположен список объектов, находящихся в памяти.</a:t>
            </a:r>
          </a:p>
          <a:p>
            <a:endParaRPr lang="ru-RU" dirty="0"/>
          </a:p>
        </p:txBody>
      </p:sp>
      <p:sp>
        <p:nvSpPr>
          <p:cNvPr id="4" name="Номер слайда 3">
            <a:extLst>
              <a:ext uri="{FF2B5EF4-FFF2-40B4-BE49-F238E27FC236}">
                <a16:creationId xmlns:a16="http://schemas.microsoft.com/office/drawing/2014/main" id="{90BECE34-CFCE-43C4-9A76-910639C64146}"/>
              </a:ext>
            </a:extLst>
          </p:cNvPr>
          <p:cNvSpPr>
            <a:spLocks noGrp="1"/>
          </p:cNvSpPr>
          <p:nvPr>
            <p:ph type="sldNum" sz="quarter" idx="12"/>
          </p:nvPr>
        </p:nvSpPr>
        <p:spPr/>
        <p:txBody>
          <a:bodyPr/>
          <a:lstStyle/>
          <a:p>
            <a:fld id="{07ED1C4D-CBFC-4DCD-A017-9435DD4536FA}" type="slidenum">
              <a:rPr lang="ru-RU" smtClean="0"/>
              <a:t>17</a:t>
            </a:fld>
            <a:endParaRPr lang="ru-RU"/>
          </a:p>
        </p:txBody>
      </p:sp>
    </p:spTree>
    <p:extLst>
      <p:ext uri="{BB962C8B-B14F-4D97-AF65-F5344CB8AC3E}">
        <p14:creationId xmlns:p14="http://schemas.microsoft.com/office/powerpoint/2010/main" val="311977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C77A63-16A5-4388-8AB3-ADD0892F038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3B1BE99-4574-4467-AF6B-90F755E76236}"/>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E849ABF7-4074-40D0-83E4-C78ECEB92D00}"/>
              </a:ext>
            </a:extLst>
          </p:cNvPr>
          <p:cNvPicPr>
            <a:picLocks noChangeAspect="1"/>
          </p:cNvPicPr>
          <p:nvPr/>
        </p:nvPicPr>
        <p:blipFill>
          <a:blip r:embed="rId2"/>
          <a:stretch>
            <a:fillRect/>
          </a:stretch>
        </p:blipFill>
        <p:spPr>
          <a:xfrm>
            <a:off x="11666" y="-34775"/>
            <a:ext cx="12180334" cy="6892775"/>
          </a:xfrm>
          <a:prstGeom prst="rect">
            <a:avLst/>
          </a:prstGeom>
        </p:spPr>
      </p:pic>
      <p:sp>
        <p:nvSpPr>
          <p:cNvPr id="4" name="Номер слайда 3">
            <a:extLst>
              <a:ext uri="{FF2B5EF4-FFF2-40B4-BE49-F238E27FC236}">
                <a16:creationId xmlns:a16="http://schemas.microsoft.com/office/drawing/2014/main" id="{CDED5B3D-6A01-4AED-935C-4F7F6D9CDD5B}"/>
              </a:ext>
            </a:extLst>
          </p:cNvPr>
          <p:cNvSpPr>
            <a:spLocks noGrp="1"/>
          </p:cNvSpPr>
          <p:nvPr>
            <p:ph type="sldNum" sz="quarter" idx="12"/>
          </p:nvPr>
        </p:nvSpPr>
        <p:spPr/>
        <p:txBody>
          <a:bodyPr/>
          <a:lstStyle/>
          <a:p>
            <a:fld id="{07ED1C4D-CBFC-4DCD-A017-9435DD4536FA}" type="slidenum">
              <a:rPr lang="ru-RU" smtClean="0"/>
              <a:t>18</a:t>
            </a:fld>
            <a:endParaRPr lang="ru-RU"/>
          </a:p>
        </p:txBody>
      </p:sp>
      <p:sp>
        <p:nvSpPr>
          <p:cNvPr id="7" name="TextBox 6">
            <a:extLst>
              <a:ext uri="{FF2B5EF4-FFF2-40B4-BE49-F238E27FC236}">
                <a16:creationId xmlns:a16="http://schemas.microsoft.com/office/drawing/2014/main" id="{53BAF845-E731-4B11-9F30-FFFC4A26E268}"/>
              </a:ext>
            </a:extLst>
          </p:cNvPr>
          <p:cNvSpPr txBox="1"/>
          <p:nvPr/>
        </p:nvSpPr>
        <p:spPr>
          <a:xfrm>
            <a:off x="625416" y="1997341"/>
            <a:ext cx="4274388" cy="923330"/>
          </a:xfrm>
          <a:prstGeom prst="rect">
            <a:avLst/>
          </a:prstGeom>
          <a:noFill/>
        </p:spPr>
        <p:txBody>
          <a:bodyPr wrap="square">
            <a:spAutoFit/>
          </a:bodyPr>
          <a:lstStyle/>
          <a:p>
            <a:r>
              <a:rPr lang="ru-RU" b="0" i="0" dirty="0">
                <a:solidFill>
                  <a:srgbClr val="2C3E50"/>
                </a:solidFill>
                <a:effectLst/>
                <a:latin typeface="Lato"/>
              </a:rPr>
              <a:t>текстовый редактор, в котором открывают и редактирует файлы с программами</a:t>
            </a:r>
            <a:endParaRPr lang="ru-RU" dirty="0"/>
          </a:p>
        </p:txBody>
      </p:sp>
      <p:sp>
        <p:nvSpPr>
          <p:cNvPr id="8" name="Прямоугольник 7">
            <a:extLst>
              <a:ext uri="{FF2B5EF4-FFF2-40B4-BE49-F238E27FC236}">
                <a16:creationId xmlns:a16="http://schemas.microsoft.com/office/drawing/2014/main" id="{621521B4-74EC-45A5-A802-63C98B3DE3F3}"/>
              </a:ext>
            </a:extLst>
          </p:cNvPr>
          <p:cNvSpPr/>
          <p:nvPr/>
        </p:nvSpPr>
        <p:spPr>
          <a:xfrm>
            <a:off x="11666" y="595223"/>
            <a:ext cx="6535783" cy="359721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288A0D39-31CE-410B-9208-96B7A8D26EA8}"/>
              </a:ext>
            </a:extLst>
          </p:cNvPr>
          <p:cNvSpPr txBox="1"/>
          <p:nvPr/>
        </p:nvSpPr>
        <p:spPr>
          <a:xfrm>
            <a:off x="3347049" y="6348316"/>
            <a:ext cx="2872596" cy="369332"/>
          </a:xfrm>
          <a:prstGeom prst="rect">
            <a:avLst/>
          </a:prstGeom>
          <a:noFill/>
        </p:spPr>
        <p:txBody>
          <a:bodyPr wrap="square">
            <a:spAutoFit/>
          </a:bodyPr>
          <a:lstStyle/>
          <a:p>
            <a:r>
              <a:rPr lang="ru-RU" dirty="0">
                <a:solidFill>
                  <a:srgbClr val="2C3E50"/>
                </a:solidFill>
                <a:latin typeface="Lato"/>
              </a:rPr>
              <a:t>В</a:t>
            </a:r>
            <a:r>
              <a:rPr lang="ru-RU" b="0" i="0" dirty="0">
                <a:solidFill>
                  <a:srgbClr val="2C3E50"/>
                </a:solidFill>
                <a:effectLst/>
                <a:latin typeface="Lato"/>
              </a:rPr>
              <a:t>ыполнение команд R</a:t>
            </a:r>
            <a:endParaRPr lang="ru-RU" dirty="0"/>
          </a:p>
        </p:txBody>
      </p:sp>
      <p:sp>
        <p:nvSpPr>
          <p:cNvPr id="11" name="Прямоугольник 10">
            <a:extLst>
              <a:ext uri="{FF2B5EF4-FFF2-40B4-BE49-F238E27FC236}">
                <a16:creationId xmlns:a16="http://schemas.microsoft.com/office/drawing/2014/main" id="{20918611-8BA6-4BCC-831B-F76D36981D45}"/>
              </a:ext>
            </a:extLst>
          </p:cNvPr>
          <p:cNvSpPr/>
          <p:nvPr/>
        </p:nvSpPr>
        <p:spPr>
          <a:xfrm>
            <a:off x="16699" y="4192438"/>
            <a:ext cx="6530750" cy="262040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F598D675-B188-410A-9295-D5A2F4D33F91}"/>
              </a:ext>
            </a:extLst>
          </p:cNvPr>
          <p:cNvSpPr/>
          <p:nvPr/>
        </p:nvSpPr>
        <p:spPr>
          <a:xfrm>
            <a:off x="6625087" y="601956"/>
            <a:ext cx="5477773" cy="227724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CAD4ED88-154E-4A19-9B3A-D5450E88D00D}"/>
              </a:ext>
            </a:extLst>
          </p:cNvPr>
          <p:cNvSpPr/>
          <p:nvPr/>
        </p:nvSpPr>
        <p:spPr>
          <a:xfrm>
            <a:off x="6625087" y="2924355"/>
            <a:ext cx="5509402" cy="3888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23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BD1456-44A6-41C4-9D90-A24E13A3B019}"/>
              </a:ext>
            </a:extLst>
          </p:cNvPr>
          <p:cNvSpPr>
            <a:spLocks noGrp="1"/>
          </p:cNvSpPr>
          <p:nvPr>
            <p:ph type="title"/>
          </p:nvPr>
        </p:nvSpPr>
        <p:spPr/>
        <p:txBody>
          <a:bodyPr>
            <a:normAutofit/>
          </a:bodyPr>
          <a:lstStyle/>
          <a:p>
            <a:r>
              <a:rPr lang="ru-RU" sz="3200" b="1" dirty="0">
                <a:latin typeface="+mn-lt"/>
              </a:rPr>
              <a:t>Вкладка Помощь</a:t>
            </a:r>
          </a:p>
        </p:txBody>
      </p:sp>
      <p:pic>
        <p:nvPicPr>
          <p:cNvPr id="5" name="Рисунок 4">
            <a:extLst>
              <a:ext uri="{FF2B5EF4-FFF2-40B4-BE49-F238E27FC236}">
                <a16:creationId xmlns:a16="http://schemas.microsoft.com/office/drawing/2014/main" id="{9DD94AA9-0776-4DD3-96B6-E5D88127D9CD}"/>
              </a:ext>
            </a:extLst>
          </p:cNvPr>
          <p:cNvPicPr>
            <a:picLocks noChangeAspect="1"/>
          </p:cNvPicPr>
          <p:nvPr/>
        </p:nvPicPr>
        <p:blipFill>
          <a:blip r:embed="rId2"/>
          <a:stretch>
            <a:fillRect/>
          </a:stretch>
        </p:blipFill>
        <p:spPr>
          <a:xfrm>
            <a:off x="5439853" y="454630"/>
            <a:ext cx="5438056" cy="6169139"/>
          </a:xfrm>
          <a:prstGeom prst="rect">
            <a:avLst/>
          </a:prstGeom>
        </p:spPr>
      </p:pic>
      <p:sp>
        <p:nvSpPr>
          <p:cNvPr id="3" name="Номер слайда 2">
            <a:extLst>
              <a:ext uri="{FF2B5EF4-FFF2-40B4-BE49-F238E27FC236}">
                <a16:creationId xmlns:a16="http://schemas.microsoft.com/office/drawing/2014/main" id="{703C1C4A-48EB-48BA-A987-E453EEA1DE3C}"/>
              </a:ext>
            </a:extLst>
          </p:cNvPr>
          <p:cNvSpPr>
            <a:spLocks noGrp="1"/>
          </p:cNvSpPr>
          <p:nvPr>
            <p:ph type="sldNum" sz="quarter" idx="12"/>
          </p:nvPr>
        </p:nvSpPr>
        <p:spPr/>
        <p:txBody>
          <a:bodyPr/>
          <a:lstStyle/>
          <a:p>
            <a:fld id="{07ED1C4D-CBFC-4DCD-A017-9435DD4536FA}" type="slidenum">
              <a:rPr lang="ru-RU" smtClean="0"/>
              <a:t>19</a:t>
            </a:fld>
            <a:endParaRPr lang="ru-RU"/>
          </a:p>
        </p:txBody>
      </p:sp>
    </p:spTree>
    <p:extLst>
      <p:ext uri="{BB962C8B-B14F-4D97-AF65-F5344CB8AC3E}">
        <p14:creationId xmlns:p14="http://schemas.microsoft.com/office/powerpoint/2010/main" val="310791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F581F4-3D92-42E4-BF0C-6CB62F0A9E60}"/>
              </a:ext>
            </a:extLst>
          </p:cNvPr>
          <p:cNvSpPr>
            <a:spLocks noGrp="1"/>
          </p:cNvSpPr>
          <p:nvPr>
            <p:ph type="title"/>
          </p:nvPr>
        </p:nvSpPr>
        <p:spPr/>
        <p:txBody>
          <a:bodyPr/>
          <a:lstStyle/>
          <a:p>
            <a:pPr algn="ctr"/>
            <a:r>
              <a:rPr lang="ru-RU" b="1" dirty="0"/>
              <a:t>История</a:t>
            </a:r>
          </a:p>
        </p:txBody>
      </p:sp>
      <p:sp>
        <p:nvSpPr>
          <p:cNvPr id="3" name="Объект 2">
            <a:extLst>
              <a:ext uri="{FF2B5EF4-FFF2-40B4-BE49-F238E27FC236}">
                <a16:creationId xmlns:a16="http://schemas.microsoft.com/office/drawing/2014/main" id="{053471CF-DF2E-4CE2-BAC2-02BB79638C18}"/>
              </a:ext>
            </a:extLst>
          </p:cNvPr>
          <p:cNvSpPr>
            <a:spLocks noGrp="1"/>
          </p:cNvSpPr>
          <p:nvPr>
            <p:ph idx="1"/>
          </p:nvPr>
        </p:nvSpPr>
        <p:spPr/>
        <p:txBody>
          <a:bodyPr/>
          <a:lstStyle/>
          <a:p>
            <a:pPr marL="0" indent="0">
              <a:buNone/>
            </a:pPr>
            <a:r>
              <a:rPr lang="ru-RU" b="0" i="0" dirty="0">
                <a:solidFill>
                  <a:srgbClr val="2C3E50"/>
                </a:solidFill>
                <a:effectLst/>
                <a:latin typeface="Lato"/>
              </a:rPr>
              <a:t>R (R </a:t>
            </a:r>
            <a:r>
              <a:rPr lang="ru-RU" b="0" i="0" dirty="0" err="1">
                <a:solidFill>
                  <a:srgbClr val="2C3E50"/>
                </a:solidFill>
                <a:effectLst/>
                <a:latin typeface="Lato"/>
              </a:rPr>
              <a:t>Core</a:t>
            </a:r>
            <a:r>
              <a:rPr lang="ru-RU" b="0" i="0" dirty="0">
                <a:solidFill>
                  <a:srgbClr val="2C3E50"/>
                </a:solidFill>
                <a:effectLst/>
                <a:latin typeface="Lato"/>
              </a:rPr>
              <a:t> </a:t>
            </a:r>
            <a:r>
              <a:rPr lang="ru-RU" b="0" i="0" dirty="0" err="1">
                <a:solidFill>
                  <a:srgbClr val="2C3E50"/>
                </a:solidFill>
                <a:effectLst/>
                <a:latin typeface="Lato"/>
              </a:rPr>
              <a:t>Team</a:t>
            </a:r>
            <a:r>
              <a:rPr lang="ru-RU" b="0" i="0" dirty="0">
                <a:solidFill>
                  <a:srgbClr val="2C3E50"/>
                </a:solidFill>
                <a:effectLst/>
                <a:latin typeface="Lato"/>
              </a:rPr>
              <a:t> 2021) — это язык для статистического анализа и визуализации данных. Он возник как ответвление языка S/</a:t>
            </a:r>
            <a:r>
              <a:rPr lang="ru-RU" b="0" i="0" dirty="0" err="1">
                <a:solidFill>
                  <a:srgbClr val="2C3E50"/>
                </a:solidFill>
                <a:effectLst/>
                <a:latin typeface="Lato"/>
              </a:rPr>
              <a:t>Splus</a:t>
            </a:r>
            <a:r>
              <a:rPr lang="ru-RU" b="0" i="0" dirty="0">
                <a:solidFill>
                  <a:srgbClr val="2C3E50"/>
                </a:solidFill>
                <a:effectLst/>
                <a:latin typeface="Lato"/>
              </a:rPr>
              <a:t>, разработанного еще в 70-х годах в </a:t>
            </a:r>
            <a:r>
              <a:rPr lang="ru-RU" b="0" i="0" dirty="0" err="1">
                <a:solidFill>
                  <a:srgbClr val="2C3E50"/>
                </a:solidFill>
                <a:effectLst/>
                <a:latin typeface="Lato"/>
              </a:rPr>
              <a:t>Bell</a:t>
            </a:r>
            <a:r>
              <a:rPr lang="ru-RU" b="0" i="0" dirty="0">
                <a:solidFill>
                  <a:srgbClr val="2C3E50"/>
                </a:solidFill>
                <a:effectLst/>
                <a:latin typeface="Lato"/>
              </a:rPr>
              <a:t> </a:t>
            </a:r>
            <a:r>
              <a:rPr lang="ru-RU" b="0" i="0" dirty="0" err="1">
                <a:solidFill>
                  <a:srgbClr val="2C3E50"/>
                </a:solidFill>
                <a:effectLst/>
                <a:latin typeface="Lato"/>
              </a:rPr>
              <a:t>Laboratories</a:t>
            </a:r>
            <a:r>
              <a:rPr lang="ru-RU" b="0" i="0" dirty="0">
                <a:solidFill>
                  <a:srgbClr val="2C3E50"/>
                </a:solidFill>
                <a:effectLst/>
                <a:latin typeface="Lato"/>
              </a:rPr>
              <a:t>.</a:t>
            </a:r>
          </a:p>
          <a:p>
            <a:pPr marL="0" indent="0">
              <a:buNone/>
            </a:pPr>
            <a:r>
              <a:rPr lang="ru-RU" b="0" i="0" u="none" strike="noStrike" dirty="0">
                <a:solidFill>
                  <a:srgbClr val="18BC9C"/>
                </a:solidFill>
                <a:effectLst/>
                <a:latin typeface="Lato"/>
                <a:hlinkClick r:id="rId2"/>
              </a:rPr>
              <a:t>Росс </a:t>
            </a:r>
            <a:r>
              <a:rPr lang="ru-RU" b="0" i="0" u="none" strike="noStrike" dirty="0" err="1">
                <a:solidFill>
                  <a:srgbClr val="18BC9C"/>
                </a:solidFill>
                <a:effectLst/>
                <a:latin typeface="Lato"/>
                <a:hlinkClick r:id="rId2"/>
              </a:rPr>
              <a:t>Ихака</a:t>
            </a:r>
            <a:r>
              <a:rPr lang="ru-RU" b="0" i="0" dirty="0">
                <a:solidFill>
                  <a:srgbClr val="2C3E50"/>
                </a:solidFill>
                <a:effectLst/>
                <a:latin typeface="Lato"/>
              </a:rPr>
              <a:t> (</a:t>
            </a:r>
            <a:r>
              <a:rPr lang="ru-RU" b="0" i="0" dirty="0" err="1">
                <a:solidFill>
                  <a:srgbClr val="2C3E50"/>
                </a:solidFill>
                <a:effectLst/>
                <a:latin typeface="Lato"/>
              </a:rPr>
              <a:t>Ross</a:t>
            </a:r>
            <a:r>
              <a:rPr lang="ru-RU" b="0" i="0" dirty="0">
                <a:solidFill>
                  <a:srgbClr val="2C3E50"/>
                </a:solidFill>
                <a:effectLst/>
                <a:latin typeface="Lato"/>
              </a:rPr>
              <a:t> </a:t>
            </a:r>
            <a:r>
              <a:rPr lang="ru-RU" b="0" i="0" dirty="0" err="1">
                <a:solidFill>
                  <a:srgbClr val="2C3E50"/>
                </a:solidFill>
                <a:effectLst/>
                <a:latin typeface="Lato"/>
              </a:rPr>
              <a:t>Ihaka</a:t>
            </a:r>
            <a:r>
              <a:rPr lang="ru-RU" b="0" i="0" dirty="0">
                <a:solidFill>
                  <a:srgbClr val="2C3E50"/>
                </a:solidFill>
                <a:effectLst/>
                <a:latin typeface="Lato"/>
              </a:rPr>
              <a:t>) и </a:t>
            </a:r>
            <a:r>
              <a:rPr lang="ru-RU" b="0" i="0" u="none" strike="noStrike" dirty="0">
                <a:solidFill>
                  <a:srgbClr val="18BC9C"/>
                </a:solidFill>
                <a:effectLst/>
                <a:latin typeface="Lato"/>
                <a:hlinkClick r:id="rId3"/>
              </a:rPr>
              <a:t>Роберт Джентльмен</a:t>
            </a:r>
            <a:r>
              <a:rPr lang="ru-RU" b="0" i="0" dirty="0">
                <a:solidFill>
                  <a:srgbClr val="2C3E50"/>
                </a:solidFill>
                <a:effectLst/>
                <a:latin typeface="Lato"/>
              </a:rPr>
              <a:t> (</a:t>
            </a:r>
            <a:r>
              <a:rPr lang="ru-RU" b="0" i="0" dirty="0" err="1">
                <a:solidFill>
                  <a:srgbClr val="2C3E50"/>
                </a:solidFill>
                <a:effectLst/>
                <a:latin typeface="Lato"/>
              </a:rPr>
              <a:t>Robert</a:t>
            </a:r>
            <a:r>
              <a:rPr lang="ru-RU" b="0" i="0" dirty="0">
                <a:solidFill>
                  <a:srgbClr val="2C3E50"/>
                </a:solidFill>
                <a:effectLst/>
                <a:latin typeface="Lato"/>
              </a:rPr>
              <a:t> </a:t>
            </a:r>
            <a:r>
              <a:rPr lang="ru-RU" b="0" i="0" dirty="0" err="1">
                <a:solidFill>
                  <a:srgbClr val="2C3E50"/>
                </a:solidFill>
                <a:effectLst/>
                <a:latin typeface="Lato"/>
              </a:rPr>
              <a:t>Gentleman</a:t>
            </a:r>
            <a:r>
              <a:rPr lang="ru-RU" b="0" i="0" dirty="0">
                <a:solidFill>
                  <a:srgbClr val="2C3E50"/>
                </a:solidFill>
                <a:effectLst/>
                <a:latin typeface="Lato"/>
              </a:rPr>
              <a:t>), молодые ученые из университета Окленда, Новая Зеландия разработали R в 1993 году.</a:t>
            </a:r>
            <a:endParaRPr lang="ru-RU" dirty="0"/>
          </a:p>
        </p:txBody>
      </p:sp>
      <p:pic>
        <p:nvPicPr>
          <p:cNvPr id="11" name="Рисунок 10">
            <a:extLst>
              <a:ext uri="{FF2B5EF4-FFF2-40B4-BE49-F238E27FC236}">
                <a16:creationId xmlns:a16="http://schemas.microsoft.com/office/drawing/2014/main" id="{66FBC627-2431-4E25-95C2-982A9EEF8B98}"/>
              </a:ext>
            </a:extLst>
          </p:cNvPr>
          <p:cNvPicPr>
            <a:picLocks noChangeAspect="1"/>
          </p:cNvPicPr>
          <p:nvPr/>
        </p:nvPicPr>
        <p:blipFill>
          <a:blip r:embed="rId4"/>
          <a:stretch>
            <a:fillRect/>
          </a:stretch>
        </p:blipFill>
        <p:spPr>
          <a:xfrm>
            <a:off x="209550" y="230188"/>
            <a:ext cx="1828800" cy="1304925"/>
          </a:xfrm>
          <a:prstGeom prst="rect">
            <a:avLst/>
          </a:prstGeom>
        </p:spPr>
      </p:pic>
      <p:sp>
        <p:nvSpPr>
          <p:cNvPr id="4" name="Номер слайда 3">
            <a:extLst>
              <a:ext uri="{FF2B5EF4-FFF2-40B4-BE49-F238E27FC236}">
                <a16:creationId xmlns:a16="http://schemas.microsoft.com/office/drawing/2014/main" id="{FDC0121A-6672-492F-9E8B-5178BFE2C223}"/>
              </a:ext>
            </a:extLst>
          </p:cNvPr>
          <p:cNvSpPr>
            <a:spLocks noGrp="1"/>
          </p:cNvSpPr>
          <p:nvPr>
            <p:ph type="sldNum" sz="quarter" idx="12"/>
          </p:nvPr>
        </p:nvSpPr>
        <p:spPr/>
        <p:txBody>
          <a:bodyPr/>
          <a:lstStyle/>
          <a:p>
            <a:fld id="{07ED1C4D-CBFC-4DCD-A017-9435DD4536FA}" type="slidenum">
              <a:rPr lang="ru-RU" smtClean="0"/>
              <a:t>2</a:t>
            </a:fld>
            <a:endParaRPr lang="ru-RU"/>
          </a:p>
        </p:txBody>
      </p:sp>
      <p:pic>
        <p:nvPicPr>
          <p:cNvPr id="6" name="Рисунок 5">
            <a:extLst>
              <a:ext uri="{FF2B5EF4-FFF2-40B4-BE49-F238E27FC236}">
                <a16:creationId xmlns:a16="http://schemas.microsoft.com/office/drawing/2014/main" id="{B323E63C-B9C0-4653-A2D2-BB8CE3EDE458}"/>
              </a:ext>
            </a:extLst>
          </p:cNvPr>
          <p:cNvPicPr>
            <a:picLocks noChangeAspect="1"/>
          </p:cNvPicPr>
          <p:nvPr/>
        </p:nvPicPr>
        <p:blipFill>
          <a:blip r:embed="rId5"/>
          <a:stretch>
            <a:fillRect/>
          </a:stretch>
        </p:blipFill>
        <p:spPr>
          <a:xfrm>
            <a:off x="7196137" y="4235450"/>
            <a:ext cx="2371725" cy="2486025"/>
          </a:xfrm>
          <a:prstGeom prst="rect">
            <a:avLst/>
          </a:prstGeom>
        </p:spPr>
      </p:pic>
      <p:pic>
        <p:nvPicPr>
          <p:cNvPr id="7" name="Рисунок 6">
            <a:extLst>
              <a:ext uri="{FF2B5EF4-FFF2-40B4-BE49-F238E27FC236}">
                <a16:creationId xmlns:a16="http://schemas.microsoft.com/office/drawing/2014/main" id="{D076486A-4011-42E7-91AB-B1E4A46EF4FF}"/>
              </a:ext>
            </a:extLst>
          </p:cNvPr>
          <p:cNvPicPr>
            <a:picLocks noChangeAspect="1"/>
          </p:cNvPicPr>
          <p:nvPr/>
        </p:nvPicPr>
        <p:blipFill>
          <a:blip r:embed="rId6"/>
          <a:stretch>
            <a:fillRect/>
          </a:stretch>
        </p:blipFill>
        <p:spPr>
          <a:xfrm>
            <a:off x="976401" y="4331539"/>
            <a:ext cx="3707741" cy="2400696"/>
          </a:xfrm>
          <a:prstGeom prst="rect">
            <a:avLst/>
          </a:prstGeom>
        </p:spPr>
      </p:pic>
    </p:spTree>
    <p:extLst>
      <p:ext uri="{BB962C8B-B14F-4D97-AF65-F5344CB8AC3E}">
        <p14:creationId xmlns:p14="http://schemas.microsoft.com/office/powerpoint/2010/main" val="1013380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292380-0BE3-47B0-905C-7BE6407C7B4D}"/>
              </a:ext>
            </a:extLst>
          </p:cNvPr>
          <p:cNvSpPr>
            <a:spLocks noGrp="1"/>
          </p:cNvSpPr>
          <p:nvPr>
            <p:ph type="title"/>
          </p:nvPr>
        </p:nvSpPr>
        <p:spPr>
          <a:xfrm>
            <a:off x="129396" y="53211"/>
            <a:ext cx="10515600" cy="1197620"/>
          </a:xfrm>
        </p:spPr>
        <p:txBody>
          <a:bodyPr>
            <a:normAutofit/>
          </a:bodyPr>
          <a:lstStyle/>
          <a:p>
            <a:r>
              <a:rPr lang="ru-RU" altLang="ru-RU" sz="3200" b="1" dirty="0">
                <a:latin typeface="Calibri (Основной текст)"/>
              </a:rPr>
              <a:t>Установка дополнительных пакетов</a:t>
            </a:r>
            <a:r>
              <a:rPr lang="en-US" altLang="ru-RU" sz="3200" b="1" dirty="0">
                <a:latin typeface="Calibri (Основной текст)"/>
              </a:rPr>
              <a:t> </a:t>
            </a:r>
            <a:r>
              <a:rPr lang="ru-RU" altLang="ru-RU" sz="3200" b="1" dirty="0">
                <a:latin typeface="Calibri (Основной текст)"/>
              </a:rPr>
              <a:t> в </a:t>
            </a:r>
            <a:r>
              <a:rPr lang="ru-RU" sz="3200" b="1" dirty="0" err="1">
                <a:latin typeface="Calibri (Основной текст)"/>
              </a:rPr>
              <a:t>RStudio</a:t>
            </a:r>
            <a:endParaRPr lang="ru-RU" sz="3200" b="1" dirty="0">
              <a:latin typeface="Calibri (Основной текст)"/>
            </a:endParaRPr>
          </a:p>
        </p:txBody>
      </p:sp>
      <p:sp>
        <p:nvSpPr>
          <p:cNvPr id="4" name="Номер слайда 3">
            <a:extLst>
              <a:ext uri="{FF2B5EF4-FFF2-40B4-BE49-F238E27FC236}">
                <a16:creationId xmlns:a16="http://schemas.microsoft.com/office/drawing/2014/main" id="{E698E7C1-1927-4E4B-9BFE-3A12B21704BA}"/>
              </a:ext>
            </a:extLst>
          </p:cNvPr>
          <p:cNvSpPr>
            <a:spLocks noGrp="1"/>
          </p:cNvSpPr>
          <p:nvPr>
            <p:ph type="sldNum" sz="quarter" idx="12"/>
          </p:nvPr>
        </p:nvSpPr>
        <p:spPr/>
        <p:txBody>
          <a:bodyPr/>
          <a:lstStyle/>
          <a:p>
            <a:fld id="{07ED1C4D-CBFC-4DCD-A017-9435DD4536FA}" type="slidenum">
              <a:rPr lang="ru-RU" smtClean="0"/>
              <a:t>20</a:t>
            </a:fld>
            <a:endParaRPr lang="ru-RU"/>
          </a:p>
        </p:txBody>
      </p:sp>
      <p:pic>
        <p:nvPicPr>
          <p:cNvPr id="7" name="Рисунок 6">
            <a:extLst>
              <a:ext uri="{FF2B5EF4-FFF2-40B4-BE49-F238E27FC236}">
                <a16:creationId xmlns:a16="http://schemas.microsoft.com/office/drawing/2014/main" id="{3F9ABF5A-13C8-4112-A622-CBC5D78663F7}"/>
              </a:ext>
            </a:extLst>
          </p:cNvPr>
          <p:cNvPicPr>
            <a:picLocks noChangeAspect="1"/>
          </p:cNvPicPr>
          <p:nvPr/>
        </p:nvPicPr>
        <p:blipFill rotWithShape="1">
          <a:blip r:embed="rId2"/>
          <a:srcRect l="36792" t="10440" r="48420" b="60000"/>
          <a:stretch/>
        </p:blipFill>
        <p:spPr>
          <a:xfrm>
            <a:off x="645543" y="957531"/>
            <a:ext cx="2685201" cy="3019245"/>
          </a:xfrm>
          <a:prstGeom prst="rect">
            <a:avLst/>
          </a:prstGeom>
        </p:spPr>
      </p:pic>
      <p:sp>
        <p:nvSpPr>
          <p:cNvPr id="12" name="Стрелка: вправо 11">
            <a:extLst>
              <a:ext uri="{FF2B5EF4-FFF2-40B4-BE49-F238E27FC236}">
                <a16:creationId xmlns:a16="http://schemas.microsoft.com/office/drawing/2014/main" id="{BABB6179-4F1F-4941-A0F8-475685CF102D}"/>
              </a:ext>
            </a:extLst>
          </p:cNvPr>
          <p:cNvSpPr/>
          <p:nvPr/>
        </p:nvSpPr>
        <p:spPr>
          <a:xfrm>
            <a:off x="3330744" y="1112809"/>
            <a:ext cx="516147" cy="439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a:extLst>
              <a:ext uri="{FF2B5EF4-FFF2-40B4-BE49-F238E27FC236}">
                <a16:creationId xmlns:a16="http://schemas.microsoft.com/office/drawing/2014/main" id="{68F1D048-DED3-47EA-8700-7821703A1CAA}"/>
              </a:ext>
            </a:extLst>
          </p:cNvPr>
          <p:cNvPicPr>
            <a:picLocks noChangeAspect="1"/>
          </p:cNvPicPr>
          <p:nvPr/>
        </p:nvPicPr>
        <p:blipFill rotWithShape="1">
          <a:blip r:embed="rId3"/>
          <a:srcRect l="37995" t="41132" r="42406" b="34591"/>
          <a:stretch/>
        </p:blipFill>
        <p:spPr>
          <a:xfrm>
            <a:off x="3887954" y="1125749"/>
            <a:ext cx="3099915" cy="2484407"/>
          </a:xfrm>
          <a:prstGeom prst="rect">
            <a:avLst/>
          </a:prstGeom>
        </p:spPr>
      </p:pic>
      <p:pic>
        <p:nvPicPr>
          <p:cNvPr id="16" name="Рисунок 15">
            <a:extLst>
              <a:ext uri="{FF2B5EF4-FFF2-40B4-BE49-F238E27FC236}">
                <a16:creationId xmlns:a16="http://schemas.microsoft.com/office/drawing/2014/main" id="{0D60827C-9B5C-4BA6-A7FE-E699C054568D}"/>
              </a:ext>
            </a:extLst>
          </p:cNvPr>
          <p:cNvPicPr>
            <a:picLocks noChangeAspect="1"/>
          </p:cNvPicPr>
          <p:nvPr/>
        </p:nvPicPr>
        <p:blipFill rotWithShape="1">
          <a:blip r:embed="rId4"/>
          <a:srcRect l="37995" t="41259" r="42348" b="5534"/>
          <a:stretch/>
        </p:blipFill>
        <p:spPr>
          <a:xfrm>
            <a:off x="7662984" y="1089749"/>
            <a:ext cx="3301190" cy="5026378"/>
          </a:xfrm>
          <a:prstGeom prst="rect">
            <a:avLst/>
          </a:prstGeom>
        </p:spPr>
      </p:pic>
      <p:sp>
        <p:nvSpPr>
          <p:cNvPr id="17" name="Стрелка: вправо 16">
            <a:extLst>
              <a:ext uri="{FF2B5EF4-FFF2-40B4-BE49-F238E27FC236}">
                <a16:creationId xmlns:a16="http://schemas.microsoft.com/office/drawing/2014/main" id="{6E80DA27-ECA6-4A9B-AFF7-526CE2100B06}"/>
              </a:ext>
            </a:extLst>
          </p:cNvPr>
          <p:cNvSpPr/>
          <p:nvPr/>
        </p:nvSpPr>
        <p:spPr>
          <a:xfrm>
            <a:off x="3371807" y="3679168"/>
            <a:ext cx="4291177" cy="439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7948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2F1F86-23C3-4E63-BF86-F70AA460B26E}"/>
              </a:ext>
            </a:extLst>
          </p:cNvPr>
          <p:cNvSpPr>
            <a:spLocks noGrp="1"/>
          </p:cNvSpPr>
          <p:nvPr>
            <p:ph type="title"/>
          </p:nvPr>
        </p:nvSpPr>
        <p:spPr>
          <a:xfrm>
            <a:off x="191218" y="190158"/>
            <a:ext cx="10515600" cy="580799"/>
          </a:xfrm>
        </p:spPr>
        <p:txBody>
          <a:bodyPr>
            <a:normAutofit/>
          </a:bodyPr>
          <a:lstStyle/>
          <a:p>
            <a:r>
              <a:rPr lang="ru-RU" sz="3200" b="1" dirty="0">
                <a:latin typeface="+mn-lt"/>
              </a:rPr>
              <a:t>Интерфейс консоли языка </a:t>
            </a:r>
            <a:r>
              <a:rPr lang="en-US" sz="3200" b="1" dirty="0">
                <a:latin typeface="+mn-lt"/>
              </a:rPr>
              <a:t>R</a:t>
            </a:r>
            <a:endParaRPr lang="ru-RU" sz="3200" b="1" dirty="0">
              <a:latin typeface="+mn-lt"/>
            </a:endParaRPr>
          </a:p>
        </p:txBody>
      </p:sp>
      <p:pic>
        <p:nvPicPr>
          <p:cNvPr id="4" name="Объект 6">
            <a:extLst>
              <a:ext uri="{FF2B5EF4-FFF2-40B4-BE49-F238E27FC236}">
                <a16:creationId xmlns:a16="http://schemas.microsoft.com/office/drawing/2014/main" id="{3A76C562-A326-41A2-8D41-23ACBB4ED1B6}"/>
              </a:ext>
            </a:extLst>
          </p:cNvPr>
          <p:cNvPicPr>
            <a:picLocks noGrp="1" noChangeAspect="1"/>
          </p:cNvPicPr>
          <p:nvPr>
            <p:ph idx="1"/>
          </p:nvPr>
        </p:nvPicPr>
        <p:blipFill>
          <a:blip r:embed="rId2"/>
          <a:stretch>
            <a:fillRect/>
          </a:stretch>
        </p:blipFill>
        <p:spPr>
          <a:xfrm>
            <a:off x="340942" y="898943"/>
            <a:ext cx="5370570" cy="4351338"/>
          </a:xfrm>
        </p:spPr>
      </p:pic>
      <p:pic>
        <p:nvPicPr>
          <p:cNvPr id="6" name="Рисунок 5">
            <a:extLst>
              <a:ext uri="{FF2B5EF4-FFF2-40B4-BE49-F238E27FC236}">
                <a16:creationId xmlns:a16="http://schemas.microsoft.com/office/drawing/2014/main" id="{DF2FCC3A-F344-4505-9093-1E02642F2A3F}"/>
              </a:ext>
            </a:extLst>
          </p:cNvPr>
          <p:cNvPicPr>
            <a:picLocks noChangeAspect="1"/>
          </p:cNvPicPr>
          <p:nvPr/>
        </p:nvPicPr>
        <p:blipFill rotWithShape="1">
          <a:blip r:embed="rId3"/>
          <a:srcRect r="82429" b="67619"/>
          <a:stretch/>
        </p:blipFill>
        <p:spPr>
          <a:xfrm>
            <a:off x="5986732" y="1138598"/>
            <a:ext cx="2510287" cy="3010708"/>
          </a:xfrm>
          <a:prstGeom prst="rect">
            <a:avLst/>
          </a:prstGeom>
        </p:spPr>
      </p:pic>
      <p:pic>
        <p:nvPicPr>
          <p:cNvPr id="8" name="Рисунок 7">
            <a:extLst>
              <a:ext uri="{FF2B5EF4-FFF2-40B4-BE49-F238E27FC236}">
                <a16:creationId xmlns:a16="http://schemas.microsoft.com/office/drawing/2014/main" id="{BD7C9C0F-A806-4323-A3C3-4E1CFCA3C5C0}"/>
              </a:ext>
            </a:extLst>
          </p:cNvPr>
          <p:cNvPicPr>
            <a:picLocks noChangeAspect="1"/>
          </p:cNvPicPr>
          <p:nvPr/>
        </p:nvPicPr>
        <p:blipFill rotWithShape="1">
          <a:blip r:embed="rId4"/>
          <a:srcRect l="9534" r="76108" b="82286"/>
          <a:stretch/>
        </p:blipFill>
        <p:spPr>
          <a:xfrm>
            <a:off x="6267575" y="4444558"/>
            <a:ext cx="2654174" cy="1842076"/>
          </a:xfrm>
          <a:prstGeom prst="rect">
            <a:avLst/>
          </a:prstGeom>
        </p:spPr>
      </p:pic>
      <p:pic>
        <p:nvPicPr>
          <p:cNvPr id="10" name="Рисунок 9">
            <a:extLst>
              <a:ext uri="{FF2B5EF4-FFF2-40B4-BE49-F238E27FC236}">
                <a16:creationId xmlns:a16="http://schemas.microsoft.com/office/drawing/2014/main" id="{1EBBF6CF-7E22-4710-AF24-FCB24F671257}"/>
              </a:ext>
            </a:extLst>
          </p:cNvPr>
          <p:cNvPicPr>
            <a:picLocks noChangeAspect="1"/>
          </p:cNvPicPr>
          <p:nvPr/>
        </p:nvPicPr>
        <p:blipFill rotWithShape="1">
          <a:blip r:embed="rId5"/>
          <a:srcRect l="14249" r="70536" b="67619"/>
          <a:stretch/>
        </p:blipFill>
        <p:spPr>
          <a:xfrm>
            <a:off x="8772239" y="1144034"/>
            <a:ext cx="2510286" cy="3005272"/>
          </a:xfrm>
          <a:prstGeom prst="rect">
            <a:avLst/>
          </a:prstGeom>
        </p:spPr>
      </p:pic>
      <p:sp>
        <p:nvSpPr>
          <p:cNvPr id="3" name="Номер слайда 2">
            <a:extLst>
              <a:ext uri="{FF2B5EF4-FFF2-40B4-BE49-F238E27FC236}">
                <a16:creationId xmlns:a16="http://schemas.microsoft.com/office/drawing/2014/main" id="{1D2F5A58-E985-40FE-A069-F05DD8F732BC}"/>
              </a:ext>
            </a:extLst>
          </p:cNvPr>
          <p:cNvSpPr>
            <a:spLocks noGrp="1"/>
          </p:cNvSpPr>
          <p:nvPr>
            <p:ph type="sldNum" sz="quarter" idx="12"/>
          </p:nvPr>
        </p:nvSpPr>
        <p:spPr/>
        <p:txBody>
          <a:bodyPr/>
          <a:lstStyle/>
          <a:p>
            <a:fld id="{07ED1C4D-CBFC-4DCD-A017-9435DD4536FA}" type="slidenum">
              <a:rPr lang="ru-RU" smtClean="0"/>
              <a:t>21</a:t>
            </a:fld>
            <a:endParaRPr lang="ru-RU"/>
          </a:p>
        </p:txBody>
      </p:sp>
    </p:spTree>
    <p:extLst>
      <p:ext uri="{BB962C8B-B14F-4D97-AF65-F5344CB8AC3E}">
        <p14:creationId xmlns:p14="http://schemas.microsoft.com/office/powerpoint/2010/main" val="359882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54E751-F30F-489E-994A-E50AFE92FEF4}"/>
              </a:ext>
            </a:extLst>
          </p:cNvPr>
          <p:cNvSpPr>
            <a:spLocks noGrp="1"/>
          </p:cNvSpPr>
          <p:nvPr>
            <p:ph type="title"/>
          </p:nvPr>
        </p:nvSpPr>
        <p:spPr>
          <a:xfrm>
            <a:off x="294736" y="136525"/>
            <a:ext cx="10515600" cy="657105"/>
          </a:xfrm>
        </p:spPr>
        <p:txBody>
          <a:bodyPr>
            <a:normAutofit fontScale="90000"/>
          </a:bodyPr>
          <a:lstStyle/>
          <a:p>
            <a:r>
              <a:rPr lang="ru-RU" altLang="ru-RU" sz="4400" b="1" dirty="0">
                <a:latin typeface="Calibri (Основной текст)"/>
              </a:rPr>
              <a:t>Установка дополнительных пакетов</a:t>
            </a:r>
            <a:r>
              <a:rPr lang="en-US" altLang="ru-RU" sz="4400" b="1" dirty="0">
                <a:latin typeface="Calibri (Основной текст)"/>
              </a:rPr>
              <a:t> </a:t>
            </a:r>
            <a:r>
              <a:rPr lang="ru-RU" altLang="ru-RU" sz="4400" b="1" dirty="0">
                <a:latin typeface="Calibri (Основной текст)"/>
              </a:rPr>
              <a:t> в</a:t>
            </a:r>
            <a:r>
              <a:rPr lang="en-US" altLang="ru-RU" sz="4400" b="1" dirty="0">
                <a:latin typeface="Calibri (Основной текст)"/>
              </a:rPr>
              <a:t> </a:t>
            </a:r>
            <a:r>
              <a:rPr lang="en-US" altLang="ru-RU" b="1" dirty="0">
                <a:latin typeface="Calibri (Основной текст)"/>
              </a:rPr>
              <a:t>R</a:t>
            </a:r>
            <a:endParaRPr lang="ru-RU" dirty="0"/>
          </a:p>
        </p:txBody>
      </p:sp>
      <p:pic>
        <p:nvPicPr>
          <p:cNvPr id="6" name="Объект 5">
            <a:extLst>
              <a:ext uri="{FF2B5EF4-FFF2-40B4-BE49-F238E27FC236}">
                <a16:creationId xmlns:a16="http://schemas.microsoft.com/office/drawing/2014/main" id="{5CA81ED6-E7D3-4068-AD9C-5EC5392D098B}"/>
              </a:ext>
            </a:extLst>
          </p:cNvPr>
          <p:cNvPicPr>
            <a:picLocks noGrp="1" noChangeAspect="1"/>
          </p:cNvPicPr>
          <p:nvPr>
            <p:ph idx="1"/>
          </p:nvPr>
        </p:nvPicPr>
        <p:blipFill rotWithShape="1">
          <a:blip r:embed="rId2"/>
          <a:srcRect r="49866" b="10240"/>
          <a:stretch/>
        </p:blipFill>
        <p:spPr>
          <a:xfrm>
            <a:off x="3022726" y="808860"/>
            <a:ext cx="6256776" cy="5912615"/>
          </a:xfrm>
        </p:spPr>
      </p:pic>
      <p:sp>
        <p:nvSpPr>
          <p:cNvPr id="4" name="Номер слайда 3">
            <a:extLst>
              <a:ext uri="{FF2B5EF4-FFF2-40B4-BE49-F238E27FC236}">
                <a16:creationId xmlns:a16="http://schemas.microsoft.com/office/drawing/2014/main" id="{9BC7E0EB-8226-4E9C-9627-916F121FE8E4}"/>
              </a:ext>
            </a:extLst>
          </p:cNvPr>
          <p:cNvSpPr>
            <a:spLocks noGrp="1"/>
          </p:cNvSpPr>
          <p:nvPr>
            <p:ph type="sldNum" sz="quarter" idx="12"/>
          </p:nvPr>
        </p:nvSpPr>
        <p:spPr>
          <a:xfrm>
            <a:off x="9248955" y="6356350"/>
            <a:ext cx="2743200" cy="365125"/>
          </a:xfrm>
        </p:spPr>
        <p:txBody>
          <a:bodyPr/>
          <a:lstStyle/>
          <a:p>
            <a:fld id="{07ED1C4D-CBFC-4DCD-A017-9435DD4536FA}" type="slidenum">
              <a:rPr lang="ru-RU" smtClean="0"/>
              <a:t>22</a:t>
            </a:fld>
            <a:endParaRPr lang="ru-RU" dirty="0"/>
          </a:p>
        </p:txBody>
      </p:sp>
      <p:pic>
        <p:nvPicPr>
          <p:cNvPr id="7" name="Рисунок 6">
            <a:extLst>
              <a:ext uri="{FF2B5EF4-FFF2-40B4-BE49-F238E27FC236}">
                <a16:creationId xmlns:a16="http://schemas.microsoft.com/office/drawing/2014/main" id="{C4FA0EB8-AD0A-4DF4-8769-75091F879DB3}"/>
              </a:ext>
            </a:extLst>
          </p:cNvPr>
          <p:cNvPicPr>
            <a:picLocks noChangeAspect="1"/>
          </p:cNvPicPr>
          <p:nvPr/>
        </p:nvPicPr>
        <p:blipFill rotWithShape="1">
          <a:blip r:embed="rId3"/>
          <a:srcRect l="9534" r="76108" b="82286"/>
          <a:stretch/>
        </p:blipFill>
        <p:spPr>
          <a:xfrm>
            <a:off x="144265" y="700694"/>
            <a:ext cx="2654174" cy="1842076"/>
          </a:xfrm>
          <a:prstGeom prst="rect">
            <a:avLst/>
          </a:prstGeom>
        </p:spPr>
      </p:pic>
      <p:pic>
        <p:nvPicPr>
          <p:cNvPr id="9" name="Рисунок 8">
            <a:extLst>
              <a:ext uri="{FF2B5EF4-FFF2-40B4-BE49-F238E27FC236}">
                <a16:creationId xmlns:a16="http://schemas.microsoft.com/office/drawing/2014/main" id="{E7BBEF07-3ACA-4A15-8D41-70C101193287}"/>
              </a:ext>
            </a:extLst>
          </p:cNvPr>
          <p:cNvPicPr>
            <a:picLocks noChangeAspect="1"/>
          </p:cNvPicPr>
          <p:nvPr/>
        </p:nvPicPr>
        <p:blipFill>
          <a:blip r:embed="rId4"/>
          <a:stretch>
            <a:fillRect/>
          </a:stretch>
        </p:blipFill>
        <p:spPr>
          <a:xfrm>
            <a:off x="9720636" y="939822"/>
            <a:ext cx="1799837" cy="5781653"/>
          </a:xfrm>
          <a:prstGeom prst="rect">
            <a:avLst/>
          </a:prstGeom>
        </p:spPr>
      </p:pic>
      <p:sp>
        <p:nvSpPr>
          <p:cNvPr id="10" name="Стрелка: вправо 9">
            <a:extLst>
              <a:ext uri="{FF2B5EF4-FFF2-40B4-BE49-F238E27FC236}">
                <a16:creationId xmlns:a16="http://schemas.microsoft.com/office/drawing/2014/main" id="{C10D5B8F-0927-41D9-A879-2E2082059D40}"/>
              </a:ext>
            </a:extLst>
          </p:cNvPr>
          <p:cNvSpPr/>
          <p:nvPr/>
        </p:nvSpPr>
        <p:spPr>
          <a:xfrm>
            <a:off x="2798439" y="1655033"/>
            <a:ext cx="410587" cy="657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a:extLst>
              <a:ext uri="{FF2B5EF4-FFF2-40B4-BE49-F238E27FC236}">
                <a16:creationId xmlns:a16="http://schemas.microsoft.com/office/drawing/2014/main" id="{438ADCDE-0F0F-401D-B4FF-9FCF38A9D246}"/>
              </a:ext>
            </a:extLst>
          </p:cNvPr>
          <p:cNvSpPr/>
          <p:nvPr/>
        </p:nvSpPr>
        <p:spPr>
          <a:xfrm>
            <a:off x="9279502" y="3830648"/>
            <a:ext cx="410587" cy="657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7296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E28D8-0739-4C70-82E9-D51644D3A4A1}"/>
              </a:ext>
            </a:extLst>
          </p:cNvPr>
          <p:cNvSpPr>
            <a:spLocks noGrp="1"/>
          </p:cNvSpPr>
          <p:nvPr>
            <p:ph type="title"/>
          </p:nvPr>
        </p:nvSpPr>
        <p:spPr>
          <a:xfrm>
            <a:off x="260230" y="136525"/>
            <a:ext cx="10515600" cy="695924"/>
          </a:xfrm>
        </p:spPr>
        <p:txBody>
          <a:bodyPr>
            <a:normAutofit/>
          </a:bodyPr>
          <a:lstStyle/>
          <a:p>
            <a:r>
              <a:rPr lang="ru-RU" sz="3200" b="1" i="0" u="none" strike="noStrike" baseline="0" dirty="0">
                <a:latin typeface="PTSans-Bold-SC700"/>
              </a:rPr>
              <a:t>Доступ к встроенным наборам данных</a:t>
            </a:r>
            <a:endParaRPr lang="ru-RU" sz="3200" dirty="0"/>
          </a:p>
        </p:txBody>
      </p:sp>
      <p:sp>
        <p:nvSpPr>
          <p:cNvPr id="3" name="Объект 2">
            <a:extLst>
              <a:ext uri="{FF2B5EF4-FFF2-40B4-BE49-F238E27FC236}">
                <a16:creationId xmlns:a16="http://schemas.microsoft.com/office/drawing/2014/main" id="{BDCFF1DA-BC2B-459D-96D0-323D18D15D75}"/>
              </a:ext>
            </a:extLst>
          </p:cNvPr>
          <p:cNvSpPr>
            <a:spLocks noGrp="1"/>
          </p:cNvSpPr>
          <p:nvPr>
            <p:ph idx="1"/>
          </p:nvPr>
        </p:nvSpPr>
        <p:spPr>
          <a:xfrm>
            <a:off x="5417967" y="731118"/>
            <a:ext cx="6374920" cy="1623952"/>
          </a:xfrm>
        </p:spPr>
        <p:txBody>
          <a:bodyPr>
            <a:normAutofit fontScale="85000" lnSpcReduction="10000"/>
          </a:bodyPr>
          <a:lstStyle/>
          <a:p>
            <a:pPr marL="0" indent="0" algn="l">
              <a:buNone/>
            </a:pPr>
            <a:r>
              <a:rPr lang="ru-RU" sz="1800" b="0" i="0" u="none" strike="noStrike" baseline="0" dirty="0">
                <a:latin typeface="PTSerif-Regular"/>
              </a:rPr>
              <a:t>R поставляется со множеством встроенных наборов данных. Другие пакеты, такие как </a:t>
            </a:r>
            <a:r>
              <a:rPr lang="ru-RU" sz="1800" b="0" i="0" u="none" strike="noStrike" baseline="0" dirty="0" err="1">
                <a:latin typeface="UbuntuMono-Regular"/>
              </a:rPr>
              <a:t>dplyr</a:t>
            </a:r>
            <a:r>
              <a:rPr lang="ru-RU" sz="1800" b="0" i="0" u="none" strike="noStrike" baseline="0" dirty="0">
                <a:latin typeface="UbuntuMono-Regular"/>
              </a:rPr>
              <a:t> </a:t>
            </a:r>
            <a:r>
              <a:rPr lang="ru-RU" sz="1800" b="0" i="0" u="none" strike="noStrike" baseline="0" dirty="0">
                <a:latin typeface="PTSerif-Regular"/>
              </a:rPr>
              <a:t>и </a:t>
            </a:r>
            <a:r>
              <a:rPr lang="ru-RU" sz="1800" b="0" i="0" u="none" strike="noStrike" baseline="0" dirty="0">
                <a:latin typeface="UbuntuMono-Regular"/>
              </a:rPr>
              <a:t>ggplot2</a:t>
            </a:r>
            <a:r>
              <a:rPr lang="ru-RU" sz="1800" b="0" i="0" u="none" strike="noStrike" baseline="0" dirty="0">
                <a:latin typeface="PTSerif-Regular"/>
              </a:rPr>
              <a:t>, также поставляются с примерами данных, которые используются в примерах из файлов справки. Эти наборы данных полезны, когда</a:t>
            </a:r>
            <a:r>
              <a:rPr lang="en-US" sz="1800" b="0" i="0" u="none" strike="noStrike" baseline="0" dirty="0">
                <a:latin typeface="PTSerif-Regular"/>
              </a:rPr>
              <a:t> </a:t>
            </a:r>
            <a:r>
              <a:rPr lang="ru-RU" sz="1800" b="0" i="0" u="none" strike="noStrike" baseline="0" dirty="0">
                <a:latin typeface="PTSerif-Regular"/>
              </a:rPr>
              <a:t>вы изучаете R, поскольку они предоставляют данные для экспериментов.</a:t>
            </a:r>
          </a:p>
          <a:p>
            <a:pPr marL="0" indent="0" algn="l">
              <a:buNone/>
            </a:pPr>
            <a:r>
              <a:rPr lang="ru-RU" sz="1800" b="0" i="0" u="none" strike="noStrike" baseline="0" dirty="0">
                <a:latin typeface="PTSerif-Regular"/>
              </a:rPr>
              <a:t>Многие наборы данных хранятся в пакете под названием </a:t>
            </a:r>
            <a:r>
              <a:rPr lang="ru-RU" sz="1800" b="0" i="0" u="none" strike="noStrike" baseline="0" dirty="0" err="1">
                <a:latin typeface="UbuntuMono-Regular"/>
              </a:rPr>
              <a:t>datasets</a:t>
            </a:r>
            <a:r>
              <a:rPr lang="ru-RU" sz="1800" b="0" i="0" u="none" strike="noStrike" baseline="0" dirty="0">
                <a:latin typeface="PTSerif-Regular"/>
              </a:rPr>
              <a:t>, который распространяется вместе с R</a:t>
            </a:r>
            <a:r>
              <a:rPr lang="en-US" sz="1800" dirty="0">
                <a:latin typeface="PTSerif-Regular"/>
              </a:rPr>
              <a:t>.</a:t>
            </a:r>
            <a:endParaRPr lang="ru-RU" dirty="0"/>
          </a:p>
        </p:txBody>
      </p:sp>
      <p:sp>
        <p:nvSpPr>
          <p:cNvPr id="4" name="Номер слайда 3">
            <a:extLst>
              <a:ext uri="{FF2B5EF4-FFF2-40B4-BE49-F238E27FC236}">
                <a16:creationId xmlns:a16="http://schemas.microsoft.com/office/drawing/2014/main" id="{A2E5BAFE-F47A-4A9E-83F5-B22B05A29DF3}"/>
              </a:ext>
            </a:extLst>
          </p:cNvPr>
          <p:cNvSpPr>
            <a:spLocks noGrp="1"/>
          </p:cNvSpPr>
          <p:nvPr>
            <p:ph type="sldNum" sz="quarter" idx="12"/>
          </p:nvPr>
        </p:nvSpPr>
        <p:spPr/>
        <p:txBody>
          <a:bodyPr/>
          <a:lstStyle/>
          <a:p>
            <a:fld id="{07ED1C4D-CBFC-4DCD-A017-9435DD4536FA}" type="slidenum">
              <a:rPr lang="ru-RU" smtClean="0"/>
              <a:t>23</a:t>
            </a:fld>
            <a:endParaRPr lang="ru-RU"/>
          </a:p>
        </p:txBody>
      </p:sp>
      <p:pic>
        <p:nvPicPr>
          <p:cNvPr id="6" name="Рисунок 5">
            <a:extLst>
              <a:ext uri="{FF2B5EF4-FFF2-40B4-BE49-F238E27FC236}">
                <a16:creationId xmlns:a16="http://schemas.microsoft.com/office/drawing/2014/main" id="{395291C2-2CA9-4464-811B-58B1D4D83778}"/>
              </a:ext>
            </a:extLst>
          </p:cNvPr>
          <p:cNvPicPr>
            <a:picLocks noChangeAspect="1"/>
          </p:cNvPicPr>
          <p:nvPr/>
        </p:nvPicPr>
        <p:blipFill>
          <a:blip r:embed="rId2"/>
          <a:stretch>
            <a:fillRect/>
          </a:stretch>
        </p:blipFill>
        <p:spPr>
          <a:xfrm>
            <a:off x="260230" y="741872"/>
            <a:ext cx="5157737" cy="5979603"/>
          </a:xfrm>
          <a:prstGeom prst="rect">
            <a:avLst/>
          </a:prstGeom>
        </p:spPr>
      </p:pic>
      <p:pic>
        <p:nvPicPr>
          <p:cNvPr id="10" name="Объект 5">
            <a:extLst>
              <a:ext uri="{FF2B5EF4-FFF2-40B4-BE49-F238E27FC236}">
                <a16:creationId xmlns:a16="http://schemas.microsoft.com/office/drawing/2014/main" id="{EF9C721D-412C-40D1-9528-23D9F6AE3ED6}"/>
              </a:ext>
            </a:extLst>
          </p:cNvPr>
          <p:cNvPicPr>
            <a:picLocks noChangeAspect="1"/>
          </p:cNvPicPr>
          <p:nvPr/>
        </p:nvPicPr>
        <p:blipFill>
          <a:blip r:embed="rId3"/>
          <a:stretch>
            <a:fillRect/>
          </a:stretch>
        </p:blipFill>
        <p:spPr>
          <a:xfrm>
            <a:off x="5417967" y="2370137"/>
            <a:ext cx="3717989" cy="4351338"/>
          </a:xfrm>
          <a:prstGeom prst="rect">
            <a:avLst/>
          </a:prstGeom>
        </p:spPr>
      </p:pic>
      <p:sp>
        <p:nvSpPr>
          <p:cNvPr id="12" name="TextBox 11">
            <a:extLst>
              <a:ext uri="{FF2B5EF4-FFF2-40B4-BE49-F238E27FC236}">
                <a16:creationId xmlns:a16="http://schemas.microsoft.com/office/drawing/2014/main" id="{FED262D2-320C-4558-8860-5116B3FD3968}"/>
              </a:ext>
            </a:extLst>
          </p:cNvPr>
          <p:cNvSpPr txBox="1"/>
          <p:nvPr/>
        </p:nvSpPr>
        <p:spPr>
          <a:xfrm>
            <a:off x="9068878" y="2355070"/>
            <a:ext cx="3413903" cy="3847207"/>
          </a:xfrm>
          <a:prstGeom prst="rect">
            <a:avLst/>
          </a:prstGeom>
          <a:noFill/>
        </p:spPr>
        <p:txBody>
          <a:bodyPr wrap="square">
            <a:spAutoFit/>
          </a:bodyPr>
          <a:lstStyle/>
          <a:p>
            <a:r>
              <a:rPr lang="ru-RU" b="1" dirty="0"/>
              <a:t>Давление паров ртути в зависимости от температуры</a:t>
            </a:r>
          </a:p>
          <a:p>
            <a:r>
              <a:rPr lang="ru-RU" sz="1600" b="1" dirty="0"/>
              <a:t>Описание</a:t>
            </a:r>
          </a:p>
          <a:p>
            <a:r>
              <a:rPr lang="ru-RU" sz="1600" dirty="0"/>
              <a:t>Данные о соотношении температуры в градусах Цельсия и давления паров ртути в миллиметрах (ртутного столба).</a:t>
            </a:r>
          </a:p>
          <a:p>
            <a:endParaRPr lang="ru-RU" sz="1600" dirty="0"/>
          </a:p>
          <a:p>
            <a:r>
              <a:rPr lang="ru-RU" sz="1600" dirty="0"/>
              <a:t>Формат</a:t>
            </a:r>
          </a:p>
          <a:p>
            <a:r>
              <a:rPr lang="ru-RU" sz="1600" dirty="0"/>
              <a:t>Фрейм данных с 19</a:t>
            </a:r>
          </a:p>
          <a:p>
            <a:r>
              <a:rPr lang="ru-RU" sz="1600" dirty="0"/>
              <a:t>наблюдениями по 2 переменным.</a:t>
            </a:r>
          </a:p>
          <a:p>
            <a:r>
              <a:rPr lang="ru-RU" sz="1600" dirty="0"/>
              <a:t>[, 1] температура числовая температура (град C)</a:t>
            </a:r>
          </a:p>
          <a:p>
            <a:r>
              <a:rPr lang="ru-RU" sz="1600" dirty="0"/>
              <a:t>[, 2] давление числовое давление (мм)</a:t>
            </a:r>
          </a:p>
        </p:txBody>
      </p:sp>
    </p:spTree>
    <p:extLst>
      <p:ext uri="{BB962C8B-B14F-4D97-AF65-F5344CB8AC3E}">
        <p14:creationId xmlns:p14="http://schemas.microsoft.com/office/powerpoint/2010/main" val="136703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40B507-CFEF-4E0B-9B98-98DCB9855083}"/>
              </a:ext>
            </a:extLst>
          </p:cNvPr>
          <p:cNvSpPr>
            <a:spLocks noGrp="1"/>
          </p:cNvSpPr>
          <p:nvPr>
            <p:ph type="title"/>
          </p:nvPr>
        </p:nvSpPr>
        <p:spPr/>
        <p:txBody>
          <a:bodyPr/>
          <a:lstStyle/>
          <a:p>
            <a:endParaRPr lang="ru-RU" dirty="0"/>
          </a:p>
        </p:txBody>
      </p:sp>
      <p:sp>
        <p:nvSpPr>
          <p:cNvPr id="4" name="Номер слайда 3">
            <a:extLst>
              <a:ext uri="{FF2B5EF4-FFF2-40B4-BE49-F238E27FC236}">
                <a16:creationId xmlns:a16="http://schemas.microsoft.com/office/drawing/2014/main" id="{4B3D9D2D-1100-483C-9D3C-66D61E75D063}"/>
              </a:ext>
            </a:extLst>
          </p:cNvPr>
          <p:cNvSpPr>
            <a:spLocks noGrp="1"/>
          </p:cNvSpPr>
          <p:nvPr>
            <p:ph type="sldNum" sz="quarter" idx="12"/>
          </p:nvPr>
        </p:nvSpPr>
        <p:spPr/>
        <p:txBody>
          <a:bodyPr/>
          <a:lstStyle/>
          <a:p>
            <a:fld id="{07ED1C4D-CBFC-4DCD-A017-9435DD4536FA}" type="slidenum">
              <a:rPr lang="ru-RU" smtClean="0"/>
              <a:t>24</a:t>
            </a:fld>
            <a:endParaRPr lang="ru-RU"/>
          </a:p>
        </p:txBody>
      </p:sp>
      <p:pic>
        <p:nvPicPr>
          <p:cNvPr id="11" name="Рисунок 10">
            <a:extLst>
              <a:ext uri="{FF2B5EF4-FFF2-40B4-BE49-F238E27FC236}">
                <a16:creationId xmlns:a16="http://schemas.microsoft.com/office/drawing/2014/main" id="{92906F23-53D0-4FC6-9EC7-62287C18B14B}"/>
              </a:ext>
            </a:extLst>
          </p:cNvPr>
          <p:cNvPicPr>
            <a:picLocks noChangeAspect="1"/>
          </p:cNvPicPr>
          <p:nvPr/>
        </p:nvPicPr>
        <p:blipFill>
          <a:blip r:embed="rId2"/>
          <a:stretch>
            <a:fillRect/>
          </a:stretch>
        </p:blipFill>
        <p:spPr>
          <a:xfrm>
            <a:off x="155275" y="0"/>
            <a:ext cx="12036725" cy="6858000"/>
          </a:xfrm>
          <a:prstGeom prst="rect">
            <a:avLst/>
          </a:prstGeom>
        </p:spPr>
      </p:pic>
      <p:sp>
        <p:nvSpPr>
          <p:cNvPr id="12" name="Прямоугольник 11">
            <a:extLst>
              <a:ext uri="{FF2B5EF4-FFF2-40B4-BE49-F238E27FC236}">
                <a16:creationId xmlns:a16="http://schemas.microsoft.com/office/drawing/2014/main" id="{7355E3D7-EF9B-4A3E-8B14-6EB21DF3E118}"/>
              </a:ext>
            </a:extLst>
          </p:cNvPr>
          <p:cNvSpPr/>
          <p:nvPr/>
        </p:nvSpPr>
        <p:spPr>
          <a:xfrm>
            <a:off x="258792" y="4942936"/>
            <a:ext cx="1915065" cy="8971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D21D96E7-08CA-4FE4-AB95-FB925FFD07FE}"/>
              </a:ext>
            </a:extLst>
          </p:cNvPr>
          <p:cNvSpPr txBox="1"/>
          <p:nvPr/>
        </p:nvSpPr>
        <p:spPr>
          <a:xfrm>
            <a:off x="2173858" y="5004924"/>
            <a:ext cx="3234904" cy="646331"/>
          </a:xfrm>
          <a:prstGeom prst="rect">
            <a:avLst/>
          </a:prstGeom>
          <a:noFill/>
        </p:spPr>
        <p:txBody>
          <a:bodyPr wrap="square" rtlCol="0">
            <a:spAutoFit/>
          </a:bodyPr>
          <a:lstStyle/>
          <a:p>
            <a:r>
              <a:rPr lang="ru-RU" dirty="0"/>
              <a:t>Просмотр данных в наборе данных</a:t>
            </a:r>
          </a:p>
        </p:txBody>
      </p:sp>
      <p:sp>
        <p:nvSpPr>
          <p:cNvPr id="14" name="Стрелка: вправо 13">
            <a:extLst>
              <a:ext uri="{FF2B5EF4-FFF2-40B4-BE49-F238E27FC236}">
                <a16:creationId xmlns:a16="http://schemas.microsoft.com/office/drawing/2014/main" id="{71CEBD49-3254-4817-809E-5EC84423B28F}"/>
              </a:ext>
            </a:extLst>
          </p:cNvPr>
          <p:cNvSpPr/>
          <p:nvPr/>
        </p:nvSpPr>
        <p:spPr>
          <a:xfrm>
            <a:off x="5106838" y="5840083"/>
            <a:ext cx="1285336" cy="652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7742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69799C-9788-4937-912F-350F556B6579}"/>
              </a:ext>
            </a:extLst>
          </p:cNvPr>
          <p:cNvSpPr>
            <a:spLocks noGrp="1"/>
          </p:cNvSpPr>
          <p:nvPr>
            <p:ph type="title"/>
          </p:nvPr>
        </p:nvSpPr>
        <p:spPr>
          <a:xfrm>
            <a:off x="450011" y="136526"/>
            <a:ext cx="10515600" cy="544512"/>
          </a:xfrm>
        </p:spPr>
        <p:txBody>
          <a:bodyPr>
            <a:normAutofit/>
          </a:bodyPr>
          <a:lstStyle/>
          <a:p>
            <a:r>
              <a:rPr lang="ru-RU" sz="3200" b="1" dirty="0">
                <a:latin typeface="+mn-lt"/>
              </a:rPr>
              <a:t>Просмотр данных в наборе данных</a:t>
            </a:r>
          </a:p>
        </p:txBody>
      </p:sp>
      <p:sp>
        <p:nvSpPr>
          <p:cNvPr id="3" name="Объект 2">
            <a:extLst>
              <a:ext uri="{FF2B5EF4-FFF2-40B4-BE49-F238E27FC236}">
                <a16:creationId xmlns:a16="http://schemas.microsoft.com/office/drawing/2014/main" id="{7E7C34F6-166B-4DB1-97B5-DB59DE9E83F2}"/>
              </a:ext>
            </a:extLst>
          </p:cNvPr>
          <p:cNvSpPr>
            <a:spLocks noGrp="1"/>
          </p:cNvSpPr>
          <p:nvPr>
            <p:ph idx="1"/>
          </p:nvPr>
        </p:nvSpPr>
        <p:spPr/>
        <p:txBody>
          <a:bodyPr/>
          <a:lstStyle/>
          <a:p>
            <a:endParaRPr lang="ru-RU"/>
          </a:p>
        </p:txBody>
      </p:sp>
      <p:sp>
        <p:nvSpPr>
          <p:cNvPr id="4" name="Номер слайда 3">
            <a:extLst>
              <a:ext uri="{FF2B5EF4-FFF2-40B4-BE49-F238E27FC236}">
                <a16:creationId xmlns:a16="http://schemas.microsoft.com/office/drawing/2014/main" id="{A10EAD0E-A4B6-44A4-BAF9-28D2F70BEF6E}"/>
              </a:ext>
            </a:extLst>
          </p:cNvPr>
          <p:cNvSpPr>
            <a:spLocks noGrp="1"/>
          </p:cNvSpPr>
          <p:nvPr>
            <p:ph type="sldNum" sz="quarter" idx="12"/>
          </p:nvPr>
        </p:nvSpPr>
        <p:spPr/>
        <p:txBody>
          <a:bodyPr/>
          <a:lstStyle/>
          <a:p>
            <a:fld id="{07ED1C4D-CBFC-4DCD-A017-9435DD4536FA}" type="slidenum">
              <a:rPr lang="ru-RU" smtClean="0"/>
              <a:t>25</a:t>
            </a:fld>
            <a:endParaRPr lang="ru-RU"/>
          </a:p>
        </p:txBody>
      </p:sp>
      <p:pic>
        <p:nvPicPr>
          <p:cNvPr id="6" name="Рисунок 5">
            <a:extLst>
              <a:ext uri="{FF2B5EF4-FFF2-40B4-BE49-F238E27FC236}">
                <a16:creationId xmlns:a16="http://schemas.microsoft.com/office/drawing/2014/main" id="{2991A7C5-80E3-422C-BEB9-4B06E41F698D}"/>
              </a:ext>
            </a:extLst>
          </p:cNvPr>
          <p:cNvPicPr>
            <a:picLocks noChangeAspect="1"/>
          </p:cNvPicPr>
          <p:nvPr/>
        </p:nvPicPr>
        <p:blipFill>
          <a:blip r:embed="rId2"/>
          <a:stretch>
            <a:fillRect/>
          </a:stretch>
        </p:blipFill>
        <p:spPr>
          <a:xfrm>
            <a:off x="450010" y="759125"/>
            <a:ext cx="11230155" cy="5962349"/>
          </a:xfrm>
          <a:prstGeom prst="rect">
            <a:avLst/>
          </a:prstGeom>
        </p:spPr>
      </p:pic>
    </p:spTree>
    <p:extLst>
      <p:ext uri="{BB962C8B-B14F-4D97-AF65-F5344CB8AC3E}">
        <p14:creationId xmlns:p14="http://schemas.microsoft.com/office/powerpoint/2010/main" val="3817407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288826-F68D-40FA-9861-BD153B23C0A6}"/>
              </a:ext>
            </a:extLst>
          </p:cNvPr>
          <p:cNvSpPr>
            <a:spLocks noGrp="1"/>
          </p:cNvSpPr>
          <p:nvPr>
            <p:ph type="title"/>
          </p:nvPr>
        </p:nvSpPr>
        <p:spPr>
          <a:xfrm>
            <a:off x="441385" y="261609"/>
            <a:ext cx="10515600" cy="472474"/>
          </a:xfrm>
        </p:spPr>
        <p:txBody>
          <a:bodyPr>
            <a:normAutofit fontScale="90000"/>
          </a:bodyPr>
          <a:lstStyle/>
          <a:p>
            <a:r>
              <a:rPr lang="ru-RU" b="1" dirty="0"/>
              <a:t>Создание скрипта </a:t>
            </a:r>
          </a:p>
        </p:txBody>
      </p:sp>
      <p:pic>
        <p:nvPicPr>
          <p:cNvPr id="6" name="Объект 5">
            <a:extLst>
              <a:ext uri="{FF2B5EF4-FFF2-40B4-BE49-F238E27FC236}">
                <a16:creationId xmlns:a16="http://schemas.microsoft.com/office/drawing/2014/main" id="{9AF36AFC-DDA9-49DA-837F-9F894489210D}"/>
              </a:ext>
            </a:extLst>
          </p:cNvPr>
          <p:cNvPicPr>
            <a:picLocks noGrp="1" noChangeAspect="1"/>
          </p:cNvPicPr>
          <p:nvPr>
            <p:ph idx="1"/>
          </p:nvPr>
        </p:nvPicPr>
        <p:blipFill rotWithShape="1">
          <a:blip r:embed="rId2"/>
          <a:srcRect l="16038" t="8125" r="55313" b="30441"/>
          <a:stretch/>
        </p:blipFill>
        <p:spPr>
          <a:xfrm>
            <a:off x="45336" y="734083"/>
            <a:ext cx="3985404" cy="4807297"/>
          </a:xfrm>
        </p:spPr>
      </p:pic>
      <p:sp>
        <p:nvSpPr>
          <p:cNvPr id="4" name="Номер слайда 3">
            <a:extLst>
              <a:ext uri="{FF2B5EF4-FFF2-40B4-BE49-F238E27FC236}">
                <a16:creationId xmlns:a16="http://schemas.microsoft.com/office/drawing/2014/main" id="{867F9E33-F603-49CC-811A-FDE540F8EEA8}"/>
              </a:ext>
            </a:extLst>
          </p:cNvPr>
          <p:cNvSpPr>
            <a:spLocks noGrp="1"/>
          </p:cNvSpPr>
          <p:nvPr>
            <p:ph type="sldNum" sz="quarter" idx="12"/>
          </p:nvPr>
        </p:nvSpPr>
        <p:spPr/>
        <p:txBody>
          <a:bodyPr/>
          <a:lstStyle/>
          <a:p>
            <a:fld id="{07ED1C4D-CBFC-4DCD-A017-9435DD4536FA}" type="slidenum">
              <a:rPr lang="ru-RU" smtClean="0"/>
              <a:t>26</a:t>
            </a:fld>
            <a:endParaRPr lang="ru-RU"/>
          </a:p>
        </p:txBody>
      </p:sp>
      <p:pic>
        <p:nvPicPr>
          <p:cNvPr id="10" name="Рисунок 9">
            <a:extLst>
              <a:ext uri="{FF2B5EF4-FFF2-40B4-BE49-F238E27FC236}">
                <a16:creationId xmlns:a16="http://schemas.microsoft.com/office/drawing/2014/main" id="{A5ABAC7D-5835-4307-9ED4-5BA038869612}"/>
              </a:ext>
            </a:extLst>
          </p:cNvPr>
          <p:cNvPicPr>
            <a:picLocks noChangeAspect="1"/>
          </p:cNvPicPr>
          <p:nvPr/>
        </p:nvPicPr>
        <p:blipFill rotWithShape="1">
          <a:blip r:embed="rId3"/>
          <a:srcRect r="31339" b="45283"/>
          <a:stretch/>
        </p:blipFill>
        <p:spPr>
          <a:xfrm>
            <a:off x="4106940" y="734083"/>
            <a:ext cx="6072901" cy="3752491"/>
          </a:xfrm>
          <a:prstGeom prst="rect">
            <a:avLst/>
          </a:prstGeom>
        </p:spPr>
      </p:pic>
      <p:pic>
        <p:nvPicPr>
          <p:cNvPr id="8" name="Рисунок 7">
            <a:extLst>
              <a:ext uri="{FF2B5EF4-FFF2-40B4-BE49-F238E27FC236}">
                <a16:creationId xmlns:a16="http://schemas.microsoft.com/office/drawing/2014/main" id="{B3578AC3-3C3C-4541-8453-EFF749F4A7B4}"/>
              </a:ext>
            </a:extLst>
          </p:cNvPr>
          <p:cNvPicPr>
            <a:picLocks noChangeAspect="1"/>
          </p:cNvPicPr>
          <p:nvPr/>
        </p:nvPicPr>
        <p:blipFill rotWithShape="1">
          <a:blip r:embed="rId4"/>
          <a:srcRect l="19882" t="9937" r="48066" b="31069"/>
          <a:stretch/>
        </p:blipFill>
        <p:spPr>
          <a:xfrm>
            <a:off x="7747957" y="2610328"/>
            <a:ext cx="3907767" cy="4045788"/>
          </a:xfrm>
          <a:prstGeom prst="rect">
            <a:avLst/>
          </a:prstGeom>
        </p:spPr>
      </p:pic>
    </p:spTree>
    <p:extLst>
      <p:ext uri="{BB962C8B-B14F-4D97-AF65-F5344CB8AC3E}">
        <p14:creationId xmlns:p14="http://schemas.microsoft.com/office/powerpoint/2010/main" val="2618923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75312-543A-493B-A984-23309A511033}"/>
              </a:ext>
            </a:extLst>
          </p:cNvPr>
          <p:cNvSpPr>
            <a:spLocks noGrp="1"/>
          </p:cNvSpPr>
          <p:nvPr>
            <p:ph type="title"/>
          </p:nvPr>
        </p:nvSpPr>
        <p:spPr>
          <a:xfrm>
            <a:off x="182592" y="37981"/>
            <a:ext cx="10515600" cy="711110"/>
          </a:xfrm>
        </p:spPr>
        <p:txBody>
          <a:bodyPr>
            <a:normAutofit/>
          </a:bodyPr>
          <a:lstStyle/>
          <a:p>
            <a:r>
              <a:rPr lang="ru-RU" sz="3200" b="1" dirty="0">
                <a:latin typeface="+mn-lt"/>
              </a:rPr>
              <a:t>Операторы присваивания</a:t>
            </a:r>
          </a:p>
        </p:txBody>
      </p:sp>
      <p:sp>
        <p:nvSpPr>
          <p:cNvPr id="3" name="Объект 2">
            <a:extLst>
              <a:ext uri="{FF2B5EF4-FFF2-40B4-BE49-F238E27FC236}">
                <a16:creationId xmlns:a16="http://schemas.microsoft.com/office/drawing/2014/main" id="{E8845FBC-A50A-44E8-B582-1B30F5B04A92}"/>
              </a:ext>
            </a:extLst>
          </p:cNvPr>
          <p:cNvSpPr>
            <a:spLocks noGrp="1"/>
          </p:cNvSpPr>
          <p:nvPr>
            <p:ph idx="1"/>
          </p:nvPr>
        </p:nvSpPr>
        <p:spPr>
          <a:xfrm>
            <a:off x="441384" y="749091"/>
            <a:ext cx="11497573" cy="5972384"/>
          </a:xfrm>
        </p:spPr>
        <p:txBody>
          <a:bodyPr>
            <a:normAutofit/>
          </a:bodyPr>
          <a:lstStyle/>
          <a:p>
            <a:pPr marL="0" indent="0" algn="l">
              <a:buNone/>
            </a:pPr>
            <a:r>
              <a:rPr lang="ru-RU" sz="1800" b="0" i="0" u="none" strike="noStrike" baseline="0" dirty="0">
                <a:solidFill>
                  <a:srgbClr val="000000"/>
                </a:solidFill>
                <a:latin typeface="PTSerif-Regular"/>
              </a:rPr>
              <a:t>Нет необходимости объявлять или явно создавать переменные в R. Просто присвойте имени значение , и R создаст переменную:</a:t>
            </a:r>
          </a:p>
          <a:p>
            <a:pPr>
              <a:buFont typeface="Wingdings" panose="05000000000000000000" pitchFamily="2" charset="2"/>
              <a:buChar char="Ø"/>
            </a:pPr>
            <a:r>
              <a:rPr lang="ru-RU" sz="1800" b="1" i="0" u="none" strike="noStrike" baseline="0" dirty="0">
                <a:latin typeface="PTSerif-Regular"/>
              </a:rPr>
              <a:t>оператор присваивания (&lt;-) значения локальной переменной</a:t>
            </a:r>
            <a:r>
              <a:rPr lang="ru-RU" sz="1800" b="1" i="0" u="none" strike="noStrike" baseline="0" dirty="0">
                <a:solidFill>
                  <a:srgbClr val="000000"/>
                </a:solidFill>
                <a:latin typeface="PTSerif-Regular"/>
              </a:rPr>
              <a:t>. </a:t>
            </a:r>
            <a:r>
              <a:rPr lang="ru-RU" sz="1800" dirty="0">
                <a:solidFill>
                  <a:srgbClr val="000000"/>
                </a:solidFill>
                <a:latin typeface="PTSerif-Regular"/>
              </a:rPr>
              <a:t>Обратите внимание, что оператор присваивания состоит из символа «меньше, чем» (&lt;) и  дефиса (-) без пробела между ними.</a:t>
            </a:r>
            <a:endParaRPr lang="ru-RU" sz="1800" b="0" i="0" u="none" strike="noStrike" baseline="0" dirty="0">
              <a:solidFill>
                <a:srgbClr val="0015EE"/>
              </a:solidFill>
              <a:latin typeface="UbuntuMono-Regular"/>
            </a:endParaRPr>
          </a:p>
          <a:p>
            <a:pPr marL="0" indent="0" algn="l">
              <a:lnSpc>
                <a:spcPct val="100000"/>
              </a:lnSpc>
              <a:spcBef>
                <a:spcPts val="0"/>
              </a:spcBef>
              <a:buNone/>
            </a:pPr>
            <a:r>
              <a:rPr lang="en-US" sz="1800" b="0" i="0" u="none" strike="noStrike" baseline="0" dirty="0">
                <a:solidFill>
                  <a:srgbClr val="0015EE"/>
                </a:solidFill>
                <a:latin typeface="UbuntuMono-Regular"/>
              </a:rPr>
              <a:t>x </a:t>
            </a:r>
            <a:r>
              <a:rPr lang="en-US" sz="1800" b="0" i="0" u="none" strike="noStrike" baseline="0" dirty="0">
                <a:solidFill>
                  <a:srgbClr val="052125"/>
                </a:solidFill>
                <a:latin typeface="UbuntuMono-Regular"/>
              </a:rPr>
              <a:t>&lt;- </a:t>
            </a:r>
            <a:r>
              <a:rPr lang="en-US" sz="1800" b="0" i="0" u="none" strike="noStrike" baseline="0" dirty="0">
                <a:solidFill>
                  <a:srgbClr val="FF4A10"/>
                </a:solidFill>
                <a:latin typeface="UbuntuMono-Regular"/>
              </a:rPr>
              <a:t>3</a:t>
            </a:r>
          </a:p>
          <a:p>
            <a:pPr marL="0" indent="0" algn="l">
              <a:lnSpc>
                <a:spcPct val="100000"/>
              </a:lnSpc>
              <a:spcBef>
                <a:spcPts val="0"/>
              </a:spcBef>
              <a:buNone/>
            </a:pPr>
            <a:r>
              <a:rPr lang="en-US" sz="1800" b="0" i="0" u="none" strike="noStrike" baseline="0" dirty="0">
                <a:solidFill>
                  <a:srgbClr val="0015EE"/>
                </a:solidFill>
                <a:latin typeface="UbuntuMono-Regular"/>
              </a:rPr>
              <a:t>y </a:t>
            </a:r>
            <a:r>
              <a:rPr lang="en-US" sz="1800" b="0" i="0" u="none" strike="noStrike" baseline="0" dirty="0">
                <a:solidFill>
                  <a:srgbClr val="052125"/>
                </a:solidFill>
                <a:latin typeface="UbuntuMono-Regular"/>
              </a:rPr>
              <a:t>&lt;- </a:t>
            </a:r>
            <a:r>
              <a:rPr lang="en-US" sz="1800" b="0" i="0" u="none" strike="noStrike" baseline="0" dirty="0">
                <a:solidFill>
                  <a:srgbClr val="FF4A10"/>
                </a:solidFill>
                <a:latin typeface="UbuntuMono-Regular"/>
              </a:rPr>
              <a:t>4</a:t>
            </a:r>
          </a:p>
          <a:p>
            <a:pPr marL="0" indent="0" algn="l">
              <a:lnSpc>
                <a:spcPct val="100000"/>
              </a:lnSpc>
              <a:spcBef>
                <a:spcPts val="0"/>
              </a:spcBef>
              <a:buNone/>
            </a:pPr>
            <a:r>
              <a:rPr lang="en-US" sz="1800" b="0" i="0" u="none" strike="noStrike" baseline="0" dirty="0">
                <a:solidFill>
                  <a:srgbClr val="0015EE"/>
                </a:solidFill>
                <a:latin typeface="UbuntuMono-Regular"/>
              </a:rPr>
              <a:t>z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sqrt</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x^2 </a:t>
            </a:r>
            <a:r>
              <a:rPr lang="en-US" sz="1800" b="0" i="0" u="none" strike="noStrike" baseline="0" dirty="0">
                <a:solidFill>
                  <a:srgbClr val="052125"/>
                </a:solidFill>
                <a:latin typeface="UbuntuMono-Regular"/>
              </a:rPr>
              <a:t>+ </a:t>
            </a:r>
            <a:r>
              <a:rPr lang="en-US" sz="1800" b="0" i="0" u="none" strike="noStrike" baseline="0" dirty="0">
                <a:solidFill>
                  <a:srgbClr val="0015EE"/>
                </a:solidFill>
                <a:latin typeface="UbuntuMono-Regular"/>
              </a:rPr>
              <a:t>y^2</a:t>
            </a:r>
            <a:r>
              <a:rPr lang="en-US" sz="1800" b="0" i="0" u="none" strike="noStrike" baseline="0" dirty="0">
                <a:solidFill>
                  <a:srgbClr val="000000"/>
                </a:solidFill>
                <a:latin typeface="UbuntuMono-Regular"/>
              </a:rPr>
              <a:t>)</a:t>
            </a:r>
          </a:p>
          <a:p>
            <a:pPr marL="0" indent="0" algn="l">
              <a:lnSpc>
                <a:spcPct val="100000"/>
              </a:lnSpc>
              <a:spcBef>
                <a:spcPts val="0"/>
              </a:spcBef>
              <a:buNone/>
            </a:pPr>
            <a:r>
              <a:rPr lang="en-US" sz="1800" b="0" i="0" u="none" strike="noStrike" baseline="0" dirty="0">
                <a:solidFill>
                  <a:srgbClr val="DA0DDC"/>
                </a:solidFill>
                <a:latin typeface="UbuntuMono-Regular"/>
              </a:rPr>
              <a:t>print</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z</a:t>
            </a:r>
            <a:r>
              <a:rPr lang="en-US" sz="1800" b="0" i="0" u="none" strike="noStrike" baseline="0" dirty="0">
                <a:solidFill>
                  <a:srgbClr val="000000"/>
                </a:solidFill>
                <a:latin typeface="UbuntuMono-Regular"/>
              </a:rPr>
              <a:t>)</a:t>
            </a:r>
          </a:p>
          <a:p>
            <a:pPr marL="0" indent="0" algn="l">
              <a:lnSpc>
                <a:spcPct val="100000"/>
              </a:lnSpc>
              <a:spcBef>
                <a:spcPts val="0"/>
              </a:spcBef>
              <a:buNone/>
            </a:pPr>
            <a:r>
              <a:rPr lang="ru-RU" sz="1800" b="0" i="1" u="none" strike="noStrike" baseline="0" dirty="0">
                <a:solidFill>
                  <a:srgbClr val="004654"/>
                </a:solidFill>
                <a:latin typeface="UbuntuMono-Italic"/>
              </a:rPr>
              <a:t>#&gt; [1] 5</a:t>
            </a:r>
          </a:p>
          <a:p>
            <a:pPr algn="l">
              <a:lnSpc>
                <a:spcPct val="100000"/>
              </a:lnSpc>
              <a:spcBef>
                <a:spcPts val="0"/>
              </a:spcBef>
              <a:buFont typeface="Wingdings" panose="05000000000000000000" pitchFamily="2" charset="2"/>
              <a:buChar char="Ø"/>
            </a:pPr>
            <a:r>
              <a:rPr lang="ru-RU" sz="1800" b="1" i="0" u="none" strike="noStrike" baseline="0" dirty="0">
                <a:latin typeface="PTSerif-Regular"/>
              </a:rPr>
              <a:t>оператор присваивания (&lt;&lt;-) значения глобальной переменной.</a:t>
            </a:r>
            <a:endParaRPr lang="en-US" sz="1800" b="1" i="0" u="none" strike="noStrike" baseline="0" dirty="0">
              <a:latin typeface="PTSerif-Regular"/>
            </a:endParaRPr>
          </a:p>
          <a:p>
            <a:pPr algn="l">
              <a:lnSpc>
                <a:spcPct val="100000"/>
              </a:lnSpc>
              <a:spcBef>
                <a:spcPts val="0"/>
              </a:spcBef>
              <a:buFont typeface="Wingdings" panose="05000000000000000000" pitchFamily="2" charset="2"/>
              <a:buChar char="Ø"/>
            </a:pPr>
            <a:r>
              <a:rPr lang="ru-RU" sz="1800" b="1" i="0" u="none" strike="noStrike" baseline="0" dirty="0">
                <a:solidFill>
                  <a:srgbClr val="000000"/>
                </a:solidFill>
                <a:latin typeface="PTSerif-Regular"/>
              </a:rPr>
              <a:t>оператор правостороннего присваивания (-&gt;) </a:t>
            </a:r>
            <a:r>
              <a:rPr lang="ru-RU" sz="1800" b="0" i="0" u="none" strike="noStrike" baseline="0" dirty="0">
                <a:solidFill>
                  <a:srgbClr val="000000"/>
                </a:solidFill>
                <a:latin typeface="PTSerif-Regular"/>
              </a:rPr>
              <a:t>можно использовать везде, где может использоваться оператор левостороннего присваивания (&lt;-) (но с перевернутыми аргументами)</a:t>
            </a:r>
          </a:p>
          <a:p>
            <a:pPr marL="0" indent="0" algn="l">
              <a:lnSpc>
                <a:spcPct val="120000"/>
              </a:lnSpc>
              <a:spcBef>
                <a:spcPts val="0"/>
              </a:spcBef>
              <a:buNone/>
            </a:pPr>
            <a:r>
              <a:rPr lang="en-US" sz="1800" b="0" i="0" u="none" strike="noStrike" baseline="0" dirty="0">
                <a:solidFill>
                  <a:srgbClr val="0015EE"/>
                </a:solidFill>
                <a:latin typeface="UbuntuMono-Regular"/>
              </a:rPr>
              <a:t>foo </a:t>
            </a:r>
            <a:r>
              <a:rPr lang="en-US" sz="1800" b="0" i="0" u="none" strike="noStrike" baseline="0" dirty="0">
                <a:solidFill>
                  <a:srgbClr val="052125"/>
                </a:solidFill>
                <a:latin typeface="UbuntuMono-Regular"/>
              </a:rPr>
              <a:t>&lt;- </a:t>
            </a:r>
            <a:r>
              <a:rPr lang="en-US" sz="1800" b="0" i="0" u="none" strike="noStrike" baseline="0" dirty="0">
                <a:solidFill>
                  <a:srgbClr val="FF4A10"/>
                </a:solidFill>
                <a:latin typeface="UbuntuMono-Regular"/>
              </a:rPr>
              <a:t>3</a:t>
            </a:r>
          </a:p>
          <a:p>
            <a:pPr marL="0" indent="0" algn="l">
              <a:lnSpc>
                <a:spcPct val="120000"/>
              </a:lnSpc>
              <a:spcBef>
                <a:spcPts val="0"/>
              </a:spcBef>
              <a:buNone/>
            </a:pPr>
            <a:r>
              <a:rPr lang="en-US" sz="1800" b="0" i="0" u="none" strike="noStrike" baseline="0" dirty="0">
                <a:solidFill>
                  <a:srgbClr val="DA0DDC"/>
                </a:solidFill>
                <a:latin typeface="UbuntuMono-Regular"/>
              </a:rPr>
              <a:t>print</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foo</a:t>
            </a:r>
            <a:r>
              <a:rPr lang="en-US" sz="1800" b="0" i="0" u="none" strike="noStrike" baseline="0" dirty="0">
                <a:solidFill>
                  <a:srgbClr val="000000"/>
                </a:solidFill>
                <a:latin typeface="UbuntuMono-Regular"/>
              </a:rPr>
              <a:t>)</a:t>
            </a:r>
          </a:p>
          <a:p>
            <a:pPr marL="0" indent="0" algn="l">
              <a:lnSpc>
                <a:spcPct val="120000"/>
              </a:lnSpc>
              <a:spcBef>
                <a:spcPts val="0"/>
              </a:spcBef>
              <a:buNone/>
            </a:pPr>
            <a:r>
              <a:rPr lang="ru-RU" sz="1800" b="0" i="1" u="none" strike="noStrike" baseline="0" dirty="0">
                <a:solidFill>
                  <a:srgbClr val="004654"/>
                </a:solidFill>
                <a:latin typeface="UbuntuMono-Italic"/>
              </a:rPr>
              <a:t>#&gt; [1] 3</a:t>
            </a:r>
          </a:p>
          <a:p>
            <a:pPr marL="0" indent="0" algn="l">
              <a:lnSpc>
                <a:spcPct val="120000"/>
              </a:lnSpc>
              <a:spcBef>
                <a:spcPts val="0"/>
              </a:spcBef>
              <a:buNone/>
            </a:pPr>
            <a:r>
              <a:rPr lang="en-US" sz="1800" b="0" i="0" u="none" strike="noStrike" baseline="0" dirty="0">
                <a:solidFill>
                  <a:srgbClr val="FF4A10"/>
                </a:solidFill>
                <a:latin typeface="UbuntuMono-Regular"/>
              </a:rPr>
              <a:t>5 </a:t>
            </a:r>
            <a:r>
              <a:rPr lang="en-US" sz="1800" b="0" i="0" u="none" strike="noStrike" baseline="0" dirty="0">
                <a:solidFill>
                  <a:srgbClr val="052125"/>
                </a:solidFill>
                <a:latin typeface="UbuntuMono-Regular"/>
              </a:rPr>
              <a:t>-&gt; </a:t>
            </a:r>
            <a:r>
              <a:rPr lang="en-US" sz="1800" b="0" i="0" u="none" strike="noStrike" baseline="0" dirty="0" err="1">
                <a:solidFill>
                  <a:srgbClr val="0015EE"/>
                </a:solidFill>
                <a:latin typeface="UbuntuMono-Regular"/>
              </a:rPr>
              <a:t>fum</a:t>
            </a:r>
            <a:endParaRPr lang="en-US" sz="1800" b="0" i="0" u="none" strike="noStrike" baseline="0" dirty="0">
              <a:solidFill>
                <a:srgbClr val="0015EE"/>
              </a:solidFill>
              <a:latin typeface="UbuntuMono-Regular"/>
            </a:endParaRPr>
          </a:p>
          <a:p>
            <a:pPr marL="0" indent="0" algn="l">
              <a:lnSpc>
                <a:spcPct val="120000"/>
              </a:lnSpc>
              <a:spcBef>
                <a:spcPts val="0"/>
              </a:spcBef>
              <a:buNone/>
            </a:pPr>
            <a:r>
              <a:rPr lang="en-US" sz="1800" b="0" i="0" u="none" strike="noStrike" baseline="0" dirty="0">
                <a:solidFill>
                  <a:srgbClr val="DA0DDC"/>
                </a:solidFill>
                <a:latin typeface="UbuntuMono-Regular"/>
              </a:rPr>
              <a:t>print</a:t>
            </a:r>
            <a:r>
              <a:rPr lang="en-US" sz="1800" b="0" i="0" u="none" strike="noStrike" baseline="0" dirty="0">
                <a:solidFill>
                  <a:srgbClr val="000000"/>
                </a:solidFill>
                <a:latin typeface="UbuntuMono-Regular"/>
              </a:rPr>
              <a:t>(</a:t>
            </a:r>
            <a:r>
              <a:rPr lang="en-US" sz="1800" b="0" i="0" u="none" strike="noStrike" baseline="0" dirty="0" err="1">
                <a:solidFill>
                  <a:srgbClr val="0015EE"/>
                </a:solidFill>
                <a:latin typeface="UbuntuMono-Regular"/>
              </a:rPr>
              <a:t>fum</a:t>
            </a:r>
            <a:r>
              <a:rPr lang="en-US" sz="1800" b="0" i="0" u="none" strike="noStrike" baseline="0" dirty="0">
                <a:solidFill>
                  <a:srgbClr val="000000"/>
                </a:solidFill>
                <a:latin typeface="UbuntuMono-Regular"/>
              </a:rPr>
              <a:t>)</a:t>
            </a:r>
          </a:p>
          <a:p>
            <a:pPr marL="0" indent="0" algn="l">
              <a:lnSpc>
                <a:spcPct val="120000"/>
              </a:lnSpc>
              <a:spcBef>
                <a:spcPts val="0"/>
              </a:spcBef>
              <a:buNone/>
            </a:pPr>
            <a:r>
              <a:rPr lang="ru-RU" sz="1800" b="0" i="1" u="none" strike="noStrike" baseline="0" dirty="0">
                <a:solidFill>
                  <a:srgbClr val="004654"/>
                </a:solidFill>
                <a:latin typeface="UbuntuMono-Italic"/>
              </a:rPr>
              <a:t>#&gt; [1] 5</a:t>
            </a:r>
          </a:p>
          <a:p>
            <a:pPr algn="l">
              <a:lnSpc>
                <a:spcPct val="120000"/>
              </a:lnSpc>
              <a:spcBef>
                <a:spcPts val="0"/>
              </a:spcBef>
              <a:buFont typeface="Wingdings" panose="05000000000000000000" pitchFamily="2" charset="2"/>
              <a:buChar char="Ø"/>
            </a:pPr>
            <a:r>
              <a:rPr lang="ru-RU" sz="1800" b="1" i="0" u="none" strike="noStrike" baseline="0" dirty="0">
                <a:latin typeface="PTSerif-Regular"/>
              </a:rPr>
              <a:t>оператор присваивания (=)</a:t>
            </a:r>
            <a:endParaRPr lang="ru-RU" sz="1800" b="0" i="1" u="none" strike="noStrike" baseline="0" dirty="0">
              <a:solidFill>
                <a:srgbClr val="004654"/>
              </a:solidFill>
              <a:latin typeface="UbuntuMono-Italic"/>
            </a:endParaRPr>
          </a:p>
          <a:p>
            <a:pPr algn="l">
              <a:lnSpc>
                <a:spcPct val="120000"/>
              </a:lnSpc>
              <a:spcBef>
                <a:spcPts val="0"/>
              </a:spcBef>
              <a:buFont typeface="Wingdings" panose="05000000000000000000" pitchFamily="2" charset="2"/>
              <a:buChar char="Ø"/>
            </a:pPr>
            <a:endParaRPr lang="ru-RU" sz="1800" b="0" i="1" u="none" strike="noStrike" baseline="0" dirty="0">
              <a:solidFill>
                <a:srgbClr val="004654"/>
              </a:solidFill>
              <a:latin typeface="UbuntuMono-Italic"/>
            </a:endParaRPr>
          </a:p>
        </p:txBody>
      </p:sp>
      <p:sp>
        <p:nvSpPr>
          <p:cNvPr id="4" name="Номер слайда 3">
            <a:extLst>
              <a:ext uri="{FF2B5EF4-FFF2-40B4-BE49-F238E27FC236}">
                <a16:creationId xmlns:a16="http://schemas.microsoft.com/office/drawing/2014/main" id="{2A1DC05F-0A49-4FCA-B76F-17DBE3986D12}"/>
              </a:ext>
            </a:extLst>
          </p:cNvPr>
          <p:cNvSpPr>
            <a:spLocks noGrp="1"/>
          </p:cNvSpPr>
          <p:nvPr>
            <p:ph type="sldNum" sz="quarter" idx="12"/>
          </p:nvPr>
        </p:nvSpPr>
        <p:spPr/>
        <p:txBody>
          <a:bodyPr/>
          <a:lstStyle/>
          <a:p>
            <a:fld id="{07ED1C4D-CBFC-4DCD-A017-9435DD4536FA}" type="slidenum">
              <a:rPr lang="ru-RU" smtClean="0"/>
              <a:t>27</a:t>
            </a:fld>
            <a:endParaRPr lang="ru-RU"/>
          </a:p>
        </p:txBody>
      </p:sp>
    </p:spTree>
    <p:extLst>
      <p:ext uri="{BB962C8B-B14F-4D97-AF65-F5344CB8AC3E}">
        <p14:creationId xmlns:p14="http://schemas.microsoft.com/office/powerpoint/2010/main" val="3135212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47A567-0592-4AC3-BDF0-92F285286519}"/>
              </a:ext>
            </a:extLst>
          </p:cNvPr>
          <p:cNvSpPr>
            <a:spLocks noGrp="1"/>
          </p:cNvSpPr>
          <p:nvPr>
            <p:ph type="title"/>
          </p:nvPr>
        </p:nvSpPr>
        <p:spPr>
          <a:xfrm>
            <a:off x="258792" y="54574"/>
            <a:ext cx="10515600" cy="644166"/>
          </a:xfrm>
        </p:spPr>
        <p:txBody>
          <a:bodyPr>
            <a:normAutofit/>
          </a:bodyPr>
          <a:lstStyle/>
          <a:p>
            <a:r>
              <a:rPr lang="ru-RU" sz="3200" b="1" i="0" u="none" strike="noStrike" baseline="0" dirty="0">
                <a:latin typeface="+mn-lt"/>
              </a:rPr>
              <a:t>Создание вектора</a:t>
            </a:r>
            <a:endParaRPr lang="ru-RU" sz="3200" dirty="0">
              <a:latin typeface="+mn-lt"/>
            </a:endParaRPr>
          </a:p>
        </p:txBody>
      </p:sp>
      <p:sp>
        <p:nvSpPr>
          <p:cNvPr id="3" name="Объект 2">
            <a:extLst>
              <a:ext uri="{FF2B5EF4-FFF2-40B4-BE49-F238E27FC236}">
                <a16:creationId xmlns:a16="http://schemas.microsoft.com/office/drawing/2014/main" id="{95F4BD30-7ECD-4EA9-8861-996704FA5CC8}"/>
              </a:ext>
            </a:extLst>
          </p:cNvPr>
          <p:cNvSpPr>
            <a:spLocks noGrp="1"/>
          </p:cNvSpPr>
          <p:nvPr>
            <p:ph idx="1"/>
          </p:nvPr>
        </p:nvSpPr>
        <p:spPr>
          <a:xfrm>
            <a:off x="258792" y="793630"/>
            <a:ext cx="10655061" cy="5365630"/>
          </a:xfrm>
        </p:spPr>
        <p:txBody>
          <a:bodyPr>
            <a:noAutofit/>
          </a:bodyPr>
          <a:lstStyle/>
          <a:p>
            <a:pPr marL="0" indent="0" algn="l">
              <a:buNone/>
            </a:pPr>
            <a:r>
              <a:rPr lang="ru-RU" sz="1700" b="0" i="0" u="none" strike="noStrike" baseline="0" dirty="0">
                <a:solidFill>
                  <a:srgbClr val="000000"/>
                </a:solidFill>
              </a:rPr>
              <a:t>Векторы являются основными объектами R, а не просто еще одной структурой данных. Вектор может содержать числа, строки или логические значения,</a:t>
            </a:r>
            <a:r>
              <a:rPr lang="en-US" sz="1700" b="0" i="0" u="none" strike="noStrike" baseline="0" dirty="0">
                <a:solidFill>
                  <a:srgbClr val="000000"/>
                </a:solidFill>
              </a:rPr>
              <a:t> </a:t>
            </a:r>
            <a:r>
              <a:rPr lang="ru-RU" sz="1700" b="0" i="0" u="none" strike="noStrike" baseline="0" dirty="0">
                <a:solidFill>
                  <a:srgbClr val="000000"/>
                </a:solidFill>
              </a:rPr>
              <a:t>но не их смесь.</a:t>
            </a:r>
          </a:p>
          <a:p>
            <a:pPr marL="0" indent="0" algn="l">
              <a:buNone/>
            </a:pPr>
            <a:r>
              <a:rPr lang="ru-RU" sz="1700" b="0" i="0" u="none" strike="noStrike" baseline="0" dirty="0">
                <a:solidFill>
                  <a:srgbClr val="000000"/>
                </a:solidFill>
              </a:rPr>
              <a:t>Оператор </a:t>
            </a:r>
            <a:r>
              <a:rPr lang="ru-RU" sz="1700" b="1" i="0" u="none" strike="noStrike" baseline="0" dirty="0">
                <a:solidFill>
                  <a:srgbClr val="000000"/>
                </a:solidFill>
              </a:rPr>
              <a:t>c(...) </a:t>
            </a:r>
            <a:r>
              <a:rPr lang="ru-RU" sz="1700" b="0" i="0" u="none" strike="noStrike" baseline="0" dirty="0">
                <a:solidFill>
                  <a:srgbClr val="000000"/>
                </a:solidFill>
              </a:rPr>
              <a:t>может построить вектор из простых элементов:</a:t>
            </a:r>
          </a:p>
          <a:p>
            <a:pPr marL="0" indent="0" algn="l">
              <a:buNone/>
            </a:pPr>
            <a:r>
              <a:rPr lang="en-US" sz="1700" b="0" i="0" u="none" strike="noStrike" baseline="0" dirty="0">
                <a:solidFill>
                  <a:srgbClr val="DA0DDC"/>
                </a:solidFill>
              </a:rPr>
              <a:t>c</a:t>
            </a:r>
            <a:r>
              <a:rPr lang="en-US" sz="1700" b="0" i="0" u="none" strike="noStrike" baseline="0" dirty="0">
                <a:solidFill>
                  <a:srgbClr val="000000"/>
                </a:solidFill>
              </a:rPr>
              <a:t>(</a:t>
            </a:r>
            <a:r>
              <a:rPr lang="en-US" sz="1700" b="0" i="0" u="none" strike="noStrike" baseline="0" dirty="0">
                <a:solidFill>
                  <a:srgbClr val="FF4A10"/>
                </a:solidFill>
              </a:rPr>
              <a:t>1</a:t>
            </a:r>
            <a:r>
              <a:rPr lang="en-US" sz="1700" b="0" i="0" u="none" strike="noStrike" baseline="0" dirty="0">
                <a:solidFill>
                  <a:srgbClr val="000000"/>
                </a:solidFill>
              </a:rPr>
              <a:t>, </a:t>
            </a:r>
            <a:r>
              <a:rPr lang="en-US" sz="1700" b="0" i="0" u="none" strike="noStrike" baseline="0" dirty="0">
                <a:solidFill>
                  <a:srgbClr val="FF4A10"/>
                </a:solidFill>
              </a:rPr>
              <a:t>1</a:t>
            </a:r>
            <a:r>
              <a:rPr lang="en-US" sz="1700" b="0" i="0" u="none" strike="noStrike" baseline="0" dirty="0">
                <a:solidFill>
                  <a:srgbClr val="000000"/>
                </a:solidFill>
              </a:rPr>
              <a:t>, </a:t>
            </a:r>
            <a:r>
              <a:rPr lang="en-US" sz="1700" b="0" i="0" u="none" strike="noStrike" baseline="0" dirty="0">
                <a:solidFill>
                  <a:srgbClr val="FF4A10"/>
                </a:solidFill>
              </a:rPr>
              <a:t>2</a:t>
            </a:r>
            <a:r>
              <a:rPr lang="en-US" sz="1700" b="0" i="0" u="none" strike="noStrike" baseline="0" dirty="0">
                <a:solidFill>
                  <a:srgbClr val="000000"/>
                </a:solidFill>
              </a:rPr>
              <a:t>, </a:t>
            </a:r>
            <a:r>
              <a:rPr lang="en-US" sz="1700" b="0" i="0" u="none" strike="noStrike" baseline="0" dirty="0">
                <a:solidFill>
                  <a:srgbClr val="FF4A10"/>
                </a:solidFill>
              </a:rPr>
              <a:t>3</a:t>
            </a:r>
            <a:r>
              <a:rPr lang="en-US" sz="1700" b="0" i="0" u="none" strike="noStrike" baseline="0" dirty="0">
                <a:solidFill>
                  <a:srgbClr val="000000"/>
                </a:solidFill>
              </a:rPr>
              <a:t>, </a:t>
            </a:r>
            <a:r>
              <a:rPr lang="en-US" sz="1700" b="0" i="0" u="none" strike="noStrike" baseline="0" dirty="0">
                <a:solidFill>
                  <a:srgbClr val="FF4A10"/>
                </a:solidFill>
              </a:rPr>
              <a:t>5</a:t>
            </a:r>
            <a:r>
              <a:rPr lang="en-US" sz="1700" b="0" i="0" u="none" strike="noStrike" baseline="0" dirty="0">
                <a:solidFill>
                  <a:srgbClr val="000000"/>
                </a:solidFill>
              </a:rPr>
              <a:t>, </a:t>
            </a:r>
            <a:r>
              <a:rPr lang="en-US" sz="1700" b="0" i="0" u="none" strike="noStrike" baseline="0" dirty="0">
                <a:solidFill>
                  <a:srgbClr val="FF4A10"/>
                </a:solidFill>
              </a:rPr>
              <a:t>8</a:t>
            </a:r>
            <a:r>
              <a:rPr lang="en-US" sz="1700" b="0" i="0" u="none" strike="noStrike" baseline="0" dirty="0">
                <a:solidFill>
                  <a:srgbClr val="000000"/>
                </a:solidFill>
              </a:rPr>
              <a:t>, </a:t>
            </a:r>
            <a:r>
              <a:rPr lang="en-US" sz="1700" b="0" i="0" u="none" strike="noStrike" baseline="0" dirty="0">
                <a:solidFill>
                  <a:srgbClr val="FF4A10"/>
                </a:solidFill>
              </a:rPr>
              <a:t>13</a:t>
            </a:r>
            <a:r>
              <a:rPr lang="en-US" sz="1700" b="0" i="0" u="none" strike="noStrike" baseline="0" dirty="0">
                <a:solidFill>
                  <a:srgbClr val="000000"/>
                </a:solidFill>
              </a:rPr>
              <a:t>, </a:t>
            </a:r>
            <a:r>
              <a:rPr lang="en-US" sz="1700" b="0" i="0" u="none" strike="noStrike" baseline="0" dirty="0">
                <a:solidFill>
                  <a:srgbClr val="FF4A10"/>
                </a:solidFill>
              </a:rPr>
              <a:t>21</a:t>
            </a:r>
            <a:r>
              <a:rPr lang="en-US" sz="1700" b="0" i="0" u="none" strike="noStrike" baseline="0" dirty="0">
                <a:solidFill>
                  <a:srgbClr val="000000"/>
                </a:solidFill>
              </a:rPr>
              <a:t>)</a:t>
            </a:r>
          </a:p>
          <a:p>
            <a:pPr marL="0" indent="0" algn="l">
              <a:buNone/>
            </a:pPr>
            <a:r>
              <a:rPr lang="ru-RU" sz="1700" b="0" i="1" u="none" strike="noStrike" baseline="0" dirty="0">
                <a:solidFill>
                  <a:srgbClr val="004654"/>
                </a:solidFill>
              </a:rPr>
              <a:t>#&gt; [1] 1 1 2 3 5 8 13 21</a:t>
            </a:r>
          </a:p>
          <a:p>
            <a:pPr marL="0" indent="0" algn="l">
              <a:buNone/>
            </a:pPr>
            <a:r>
              <a:rPr lang="en-US" sz="1700" b="0" i="0" u="none" strike="noStrike" baseline="0" dirty="0">
                <a:solidFill>
                  <a:srgbClr val="DA0DDC"/>
                </a:solidFill>
              </a:rPr>
              <a:t>c</a:t>
            </a:r>
            <a:r>
              <a:rPr lang="en-US" sz="1700" b="0" i="0" u="none" strike="noStrike" baseline="0" dirty="0">
                <a:solidFill>
                  <a:srgbClr val="000000"/>
                </a:solidFill>
              </a:rPr>
              <a:t>(</a:t>
            </a:r>
            <a:r>
              <a:rPr lang="en-US" sz="1700" b="0" i="0" u="none" strike="noStrike" baseline="0" dirty="0">
                <a:solidFill>
                  <a:srgbClr val="FF4A10"/>
                </a:solidFill>
              </a:rPr>
              <a:t>1 </a:t>
            </a:r>
            <a:r>
              <a:rPr lang="en-US" sz="1700" b="0" i="0" u="none" strike="noStrike" baseline="0" dirty="0">
                <a:solidFill>
                  <a:srgbClr val="052125"/>
                </a:solidFill>
              </a:rPr>
              <a:t>* </a:t>
            </a:r>
            <a:r>
              <a:rPr lang="en-US" sz="1700" b="1" i="0" u="none" strike="noStrike" baseline="0" dirty="0">
                <a:solidFill>
                  <a:srgbClr val="0071A6"/>
                </a:solidFill>
              </a:rPr>
              <a:t>pi</a:t>
            </a:r>
            <a:r>
              <a:rPr lang="en-US" sz="1700" b="0" i="0" u="none" strike="noStrike" baseline="0" dirty="0">
                <a:solidFill>
                  <a:srgbClr val="000000"/>
                </a:solidFill>
              </a:rPr>
              <a:t>, </a:t>
            </a:r>
            <a:r>
              <a:rPr lang="en-US" sz="1700" b="0" i="0" u="none" strike="noStrike" baseline="0" dirty="0">
                <a:solidFill>
                  <a:srgbClr val="FF4A10"/>
                </a:solidFill>
              </a:rPr>
              <a:t>2 </a:t>
            </a:r>
            <a:r>
              <a:rPr lang="en-US" sz="1700" b="0" i="0" u="none" strike="noStrike" baseline="0" dirty="0">
                <a:solidFill>
                  <a:srgbClr val="052125"/>
                </a:solidFill>
              </a:rPr>
              <a:t>* </a:t>
            </a:r>
            <a:r>
              <a:rPr lang="en-US" sz="1700" b="1" i="0" u="none" strike="noStrike" baseline="0" dirty="0">
                <a:solidFill>
                  <a:srgbClr val="0071A6"/>
                </a:solidFill>
              </a:rPr>
              <a:t>pi</a:t>
            </a:r>
            <a:r>
              <a:rPr lang="en-US" sz="1700" b="0" i="0" u="none" strike="noStrike" baseline="0" dirty="0">
                <a:solidFill>
                  <a:srgbClr val="000000"/>
                </a:solidFill>
              </a:rPr>
              <a:t>, </a:t>
            </a:r>
            <a:r>
              <a:rPr lang="en-US" sz="1700" b="0" i="0" u="none" strike="noStrike" baseline="0" dirty="0">
                <a:solidFill>
                  <a:srgbClr val="FF4A10"/>
                </a:solidFill>
              </a:rPr>
              <a:t>3 </a:t>
            </a:r>
            <a:r>
              <a:rPr lang="en-US" sz="1700" b="0" i="0" u="none" strike="noStrike" baseline="0" dirty="0">
                <a:solidFill>
                  <a:srgbClr val="052125"/>
                </a:solidFill>
              </a:rPr>
              <a:t>* </a:t>
            </a:r>
            <a:r>
              <a:rPr lang="en-US" sz="1700" b="1" i="0" u="none" strike="noStrike" baseline="0" dirty="0">
                <a:solidFill>
                  <a:srgbClr val="0071A6"/>
                </a:solidFill>
              </a:rPr>
              <a:t>pi</a:t>
            </a:r>
            <a:r>
              <a:rPr lang="en-US" sz="1700" b="0" i="0" u="none" strike="noStrike" baseline="0" dirty="0">
                <a:solidFill>
                  <a:srgbClr val="000000"/>
                </a:solidFill>
              </a:rPr>
              <a:t>, </a:t>
            </a:r>
            <a:r>
              <a:rPr lang="en-US" sz="1700" b="0" i="0" u="none" strike="noStrike" baseline="0" dirty="0">
                <a:solidFill>
                  <a:srgbClr val="FF4A10"/>
                </a:solidFill>
              </a:rPr>
              <a:t>4 </a:t>
            </a:r>
            <a:r>
              <a:rPr lang="en-US" sz="1700" b="0" i="0" u="none" strike="noStrike" baseline="0" dirty="0">
                <a:solidFill>
                  <a:srgbClr val="052125"/>
                </a:solidFill>
              </a:rPr>
              <a:t>* </a:t>
            </a:r>
            <a:r>
              <a:rPr lang="en-US" sz="1700" b="1" i="0" u="none" strike="noStrike" baseline="0" dirty="0">
                <a:solidFill>
                  <a:srgbClr val="0071A6"/>
                </a:solidFill>
              </a:rPr>
              <a:t>pi</a:t>
            </a:r>
            <a:r>
              <a:rPr lang="en-US" sz="1700" b="0" i="0" u="none" strike="noStrike" baseline="0" dirty="0">
                <a:solidFill>
                  <a:srgbClr val="000000"/>
                </a:solidFill>
              </a:rPr>
              <a:t>)</a:t>
            </a:r>
          </a:p>
          <a:p>
            <a:pPr marL="0" indent="0" algn="l">
              <a:buNone/>
            </a:pPr>
            <a:r>
              <a:rPr lang="ru-RU" sz="1700" b="0" i="1" u="none" strike="noStrike" baseline="0" dirty="0">
                <a:solidFill>
                  <a:srgbClr val="004654"/>
                </a:solidFill>
              </a:rPr>
              <a:t>#&gt; [1] 3.14 6.28 9.42 12.57</a:t>
            </a:r>
          </a:p>
          <a:p>
            <a:pPr marL="0" indent="0" algn="l">
              <a:buNone/>
            </a:pPr>
            <a:r>
              <a:rPr lang="en-US" sz="1700" b="0" i="0" u="none" strike="noStrike" baseline="0" dirty="0">
                <a:solidFill>
                  <a:srgbClr val="DA0DDC"/>
                </a:solidFill>
              </a:rPr>
              <a:t>c</a:t>
            </a:r>
            <a:r>
              <a:rPr lang="en-US" sz="1700" b="0" i="0" u="none" strike="noStrike" baseline="0" dirty="0">
                <a:solidFill>
                  <a:srgbClr val="000000"/>
                </a:solidFill>
              </a:rPr>
              <a:t>(</a:t>
            </a:r>
            <a:r>
              <a:rPr lang="en-US" sz="1700" b="0" i="0" u="none" strike="noStrike" baseline="0" dirty="0">
                <a:solidFill>
                  <a:srgbClr val="FF2C02"/>
                </a:solidFill>
              </a:rPr>
              <a:t>"My"</a:t>
            </a:r>
            <a:r>
              <a:rPr lang="en-US" sz="1700" b="0" i="0" u="none" strike="noStrike" baseline="0" dirty="0">
                <a:solidFill>
                  <a:srgbClr val="000000"/>
                </a:solidFill>
              </a:rPr>
              <a:t>, </a:t>
            </a:r>
            <a:r>
              <a:rPr lang="en-US" sz="1700" b="0" i="0" u="none" strike="noStrike" baseline="0" dirty="0">
                <a:solidFill>
                  <a:srgbClr val="FF2C02"/>
                </a:solidFill>
              </a:rPr>
              <a:t>"twitter"</a:t>
            </a:r>
            <a:r>
              <a:rPr lang="en-US" sz="1700" b="0" i="0" u="none" strike="noStrike" baseline="0" dirty="0">
                <a:solidFill>
                  <a:srgbClr val="000000"/>
                </a:solidFill>
              </a:rPr>
              <a:t>, </a:t>
            </a:r>
            <a:r>
              <a:rPr lang="en-US" sz="1700" b="0" i="0" u="none" strike="noStrike" baseline="0" dirty="0">
                <a:solidFill>
                  <a:srgbClr val="FF2C02"/>
                </a:solidFill>
              </a:rPr>
              <a:t>"handle"</a:t>
            </a:r>
            <a:r>
              <a:rPr lang="en-US" sz="1700" b="0" i="0" u="none" strike="noStrike" baseline="0" dirty="0">
                <a:solidFill>
                  <a:srgbClr val="000000"/>
                </a:solidFill>
              </a:rPr>
              <a:t>, </a:t>
            </a:r>
            <a:r>
              <a:rPr lang="en-US" sz="1700" b="0" i="0" u="none" strike="noStrike" baseline="0" dirty="0">
                <a:solidFill>
                  <a:srgbClr val="FF2C02"/>
                </a:solidFill>
              </a:rPr>
              <a:t>"is"</a:t>
            </a:r>
            <a:r>
              <a:rPr lang="en-US" sz="1700" b="0" i="0" u="none" strike="noStrike" baseline="0" dirty="0">
                <a:solidFill>
                  <a:srgbClr val="000000"/>
                </a:solidFill>
              </a:rPr>
              <a:t>, </a:t>
            </a:r>
            <a:r>
              <a:rPr lang="en-US" sz="1700" b="0" i="0" u="none" strike="noStrike" baseline="0" dirty="0">
                <a:solidFill>
                  <a:srgbClr val="FF2C02"/>
                </a:solidFill>
              </a:rPr>
              <a:t>"@</a:t>
            </a:r>
            <a:r>
              <a:rPr lang="en-US" sz="1700" b="0" i="0" u="none" strike="noStrike" baseline="0" dirty="0" err="1">
                <a:solidFill>
                  <a:srgbClr val="FF2C02"/>
                </a:solidFill>
              </a:rPr>
              <a:t>cmastication</a:t>
            </a:r>
            <a:r>
              <a:rPr lang="en-US" sz="1700" b="0" i="0" u="none" strike="noStrike" baseline="0" dirty="0">
                <a:solidFill>
                  <a:srgbClr val="FF2C02"/>
                </a:solidFill>
              </a:rPr>
              <a:t>"</a:t>
            </a:r>
            <a:r>
              <a:rPr lang="en-US" sz="1700" b="0" i="0" u="none" strike="noStrike" baseline="0" dirty="0">
                <a:solidFill>
                  <a:srgbClr val="000000"/>
                </a:solidFill>
              </a:rPr>
              <a:t>)</a:t>
            </a:r>
          </a:p>
          <a:p>
            <a:pPr marL="0" indent="0" algn="l">
              <a:buNone/>
            </a:pPr>
            <a:r>
              <a:rPr lang="en-US" sz="1700" b="0" i="1" u="none" strike="noStrike" baseline="0" dirty="0">
                <a:solidFill>
                  <a:srgbClr val="004654"/>
                </a:solidFill>
              </a:rPr>
              <a:t>#&gt; [1] "My" "twitter" "handle" "is"</a:t>
            </a:r>
          </a:p>
          <a:p>
            <a:pPr marL="0" indent="0" algn="l">
              <a:buNone/>
            </a:pPr>
            <a:r>
              <a:rPr lang="en-US" sz="1700" b="0" i="1" u="none" strike="noStrike" baseline="0" dirty="0">
                <a:solidFill>
                  <a:srgbClr val="004654"/>
                </a:solidFill>
              </a:rPr>
              <a:t>#&gt; [5] "@</a:t>
            </a:r>
            <a:r>
              <a:rPr lang="en-US" sz="1700" b="0" i="1" u="none" strike="noStrike" baseline="0" dirty="0" err="1">
                <a:solidFill>
                  <a:srgbClr val="004654"/>
                </a:solidFill>
              </a:rPr>
              <a:t>cmastication</a:t>
            </a:r>
            <a:r>
              <a:rPr lang="en-US" sz="1700" b="0" i="1" u="none" strike="noStrike" baseline="0" dirty="0">
                <a:solidFill>
                  <a:srgbClr val="004654"/>
                </a:solidFill>
              </a:rPr>
              <a:t>"</a:t>
            </a:r>
          </a:p>
          <a:p>
            <a:pPr marL="0" indent="0" algn="l">
              <a:buNone/>
            </a:pPr>
            <a:r>
              <a:rPr lang="en-US" sz="1700" b="0" i="0" u="none" strike="noStrike" baseline="0" dirty="0">
                <a:solidFill>
                  <a:srgbClr val="DA0DDC"/>
                </a:solidFill>
              </a:rPr>
              <a:t>c</a:t>
            </a:r>
            <a:r>
              <a:rPr lang="en-US" sz="1700" b="0" i="0" u="none" strike="noStrike" baseline="0" dirty="0">
                <a:solidFill>
                  <a:srgbClr val="000000"/>
                </a:solidFill>
              </a:rPr>
              <a:t>(</a:t>
            </a:r>
            <a:r>
              <a:rPr lang="en-US" sz="1700" b="1" i="0" u="none" strike="noStrike" baseline="0" dirty="0">
                <a:solidFill>
                  <a:srgbClr val="0071A6"/>
                </a:solidFill>
              </a:rPr>
              <a:t>TRUE</a:t>
            </a:r>
            <a:r>
              <a:rPr lang="en-US" sz="1700" b="0" i="0" u="none" strike="noStrike" baseline="0" dirty="0">
                <a:solidFill>
                  <a:srgbClr val="000000"/>
                </a:solidFill>
              </a:rPr>
              <a:t>, </a:t>
            </a:r>
            <a:r>
              <a:rPr lang="en-US" sz="1700" b="1" i="0" u="none" strike="noStrike" baseline="0" dirty="0">
                <a:solidFill>
                  <a:srgbClr val="0071A6"/>
                </a:solidFill>
              </a:rPr>
              <a:t>TRUE</a:t>
            </a:r>
            <a:r>
              <a:rPr lang="en-US" sz="1700" b="0" i="0" u="none" strike="noStrike" baseline="0" dirty="0">
                <a:solidFill>
                  <a:srgbClr val="000000"/>
                </a:solidFill>
              </a:rPr>
              <a:t>, </a:t>
            </a:r>
            <a:r>
              <a:rPr lang="en-US" sz="1700" b="1" i="0" u="none" strike="noStrike" baseline="0" dirty="0">
                <a:solidFill>
                  <a:srgbClr val="0071A6"/>
                </a:solidFill>
              </a:rPr>
              <a:t>FALSE</a:t>
            </a:r>
            <a:r>
              <a:rPr lang="en-US" sz="1700" b="0" i="0" u="none" strike="noStrike" baseline="0" dirty="0">
                <a:solidFill>
                  <a:srgbClr val="000000"/>
                </a:solidFill>
              </a:rPr>
              <a:t>, </a:t>
            </a:r>
            <a:r>
              <a:rPr lang="en-US" sz="1700" b="1" i="0" u="none" strike="noStrike" baseline="0" dirty="0">
                <a:solidFill>
                  <a:srgbClr val="0071A6"/>
                </a:solidFill>
              </a:rPr>
              <a:t>TRUE</a:t>
            </a:r>
            <a:r>
              <a:rPr lang="en-US" sz="1700" b="0" i="0" u="none" strike="noStrike" baseline="0" dirty="0">
                <a:solidFill>
                  <a:srgbClr val="000000"/>
                </a:solidFill>
              </a:rPr>
              <a:t>)</a:t>
            </a:r>
          </a:p>
          <a:p>
            <a:pPr marL="0" indent="0" algn="l">
              <a:buNone/>
            </a:pPr>
            <a:r>
              <a:rPr lang="en-US" sz="1700" b="0" i="1" u="none" strike="noStrike" baseline="0" dirty="0">
                <a:solidFill>
                  <a:srgbClr val="004654"/>
                </a:solidFill>
              </a:rPr>
              <a:t>#&gt; [1] TRUE </a:t>
            </a:r>
            <a:r>
              <a:rPr lang="en-US" sz="1700" b="0" i="1" u="none" strike="noStrike" baseline="0" dirty="0" err="1">
                <a:solidFill>
                  <a:srgbClr val="004654"/>
                </a:solidFill>
              </a:rPr>
              <a:t>TRUE</a:t>
            </a:r>
            <a:r>
              <a:rPr lang="en-US" sz="1700" b="0" i="1" u="none" strike="noStrike" baseline="0" dirty="0">
                <a:solidFill>
                  <a:srgbClr val="004654"/>
                </a:solidFill>
              </a:rPr>
              <a:t> FALSE TRUE</a:t>
            </a:r>
          </a:p>
          <a:p>
            <a:pPr marL="0" indent="0" algn="l">
              <a:buNone/>
            </a:pPr>
            <a:r>
              <a:rPr lang="ru-RU" sz="1700" b="0" i="0" u="none" strike="noStrike" baseline="0" dirty="0">
                <a:solidFill>
                  <a:srgbClr val="000000"/>
                </a:solidFill>
              </a:rPr>
              <a:t>Если аргументы для </a:t>
            </a:r>
            <a:r>
              <a:rPr lang="ru-RU" sz="1700" b="1" i="0" u="none" strike="noStrike" baseline="0" dirty="0">
                <a:solidFill>
                  <a:srgbClr val="000000"/>
                </a:solidFill>
              </a:rPr>
              <a:t>c(...) </a:t>
            </a:r>
            <a:r>
              <a:rPr lang="ru-RU" sz="1700" b="0" i="0" u="none" strike="noStrike" baseline="0" dirty="0">
                <a:solidFill>
                  <a:srgbClr val="000000"/>
                </a:solidFill>
              </a:rPr>
              <a:t>сами по себе </a:t>
            </a:r>
            <a:r>
              <a:rPr lang="ru-RU" sz="1700" b="1" i="0" u="none" strike="noStrike" baseline="0" dirty="0">
                <a:solidFill>
                  <a:srgbClr val="000000"/>
                </a:solidFill>
              </a:rPr>
              <a:t>являются векторами</a:t>
            </a:r>
            <a:r>
              <a:rPr lang="ru-RU" sz="1700" b="0" i="0" u="none" strike="noStrike" baseline="0" dirty="0">
                <a:solidFill>
                  <a:srgbClr val="000000"/>
                </a:solidFill>
              </a:rPr>
              <a:t>, он унифицирует</a:t>
            </a:r>
            <a:r>
              <a:rPr lang="en-US" sz="1700" b="0" i="0" u="none" strike="noStrike" baseline="0" dirty="0">
                <a:solidFill>
                  <a:srgbClr val="000000"/>
                </a:solidFill>
              </a:rPr>
              <a:t> </a:t>
            </a:r>
            <a:r>
              <a:rPr lang="ru-RU" sz="1700" b="0" i="0" u="none" strike="noStrike" baseline="0" dirty="0">
                <a:solidFill>
                  <a:srgbClr val="000000"/>
                </a:solidFill>
              </a:rPr>
              <a:t>их и </a:t>
            </a:r>
            <a:r>
              <a:rPr lang="ru-RU" sz="1700" b="1" i="0" u="none" strike="noStrike" baseline="0" dirty="0">
                <a:solidFill>
                  <a:srgbClr val="000000"/>
                </a:solidFill>
              </a:rPr>
              <a:t>объединяет в один вектор</a:t>
            </a:r>
            <a:r>
              <a:rPr lang="ru-RU" sz="1700" b="0" i="0" u="none" strike="noStrike" baseline="0" dirty="0">
                <a:solidFill>
                  <a:srgbClr val="000000"/>
                </a:solidFill>
              </a:rPr>
              <a:t>:</a:t>
            </a:r>
          </a:p>
          <a:p>
            <a:pPr marL="0" indent="0" algn="l">
              <a:buNone/>
            </a:pPr>
            <a:r>
              <a:rPr lang="en-US" sz="1700" b="0" i="0" u="none" strike="noStrike" baseline="0" dirty="0">
                <a:solidFill>
                  <a:srgbClr val="0015EE"/>
                </a:solidFill>
              </a:rPr>
              <a:t>v1 </a:t>
            </a:r>
            <a:r>
              <a:rPr lang="en-US" sz="1700" b="0" i="0" u="none" strike="noStrike" baseline="0" dirty="0">
                <a:solidFill>
                  <a:srgbClr val="052125"/>
                </a:solidFill>
              </a:rPr>
              <a:t>&lt;- </a:t>
            </a:r>
            <a:r>
              <a:rPr lang="en-US" sz="1700" b="0" i="0" u="none" strike="noStrike" baseline="0" dirty="0">
                <a:solidFill>
                  <a:srgbClr val="DA0DDC"/>
                </a:solidFill>
              </a:rPr>
              <a:t>c</a:t>
            </a:r>
            <a:r>
              <a:rPr lang="en-US" sz="1700" b="0" i="0" u="none" strike="noStrike" baseline="0" dirty="0">
                <a:solidFill>
                  <a:srgbClr val="000000"/>
                </a:solidFill>
              </a:rPr>
              <a:t>(</a:t>
            </a:r>
            <a:r>
              <a:rPr lang="en-US" sz="1700" b="0" i="0" u="none" strike="noStrike" baseline="0" dirty="0">
                <a:solidFill>
                  <a:srgbClr val="FF4A10"/>
                </a:solidFill>
              </a:rPr>
              <a:t>1</a:t>
            </a:r>
            <a:r>
              <a:rPr lang="en-US" sz="1700" b="0" i="0" u="none" strike="noStrike" baseline="0" dirty="0">
                <a:solidFill>
                  <a:srgbClr val="000000"/>
                </a:solidFill>
              </a:rPr>
              <a:t>, </a:t>
            </a:r>
            <a:r>
              <a:rPr lang="en-US" sz="1700" b="0" i="0" u="none" strike="noStrike" baseline="0" dirty="0">
                <a:solidFill>
                  <a:srgbClr val="FF4A10"/>
                </a:solidFill>
              </a:rPr>
              <a:t>2</a:t>
            </a:r>
            <a:r>
              <a:rPr lang="en-US" sz="1700" b="0" i="0" u="none" strike="noStrike" baseline="0" dirty="0">
                <a:solidFill>
                  <a:srgbClr val="000000"/>
                </a:solidFill>
              </a:rPr>
              <a:t>, </a:t>
            </a:r>
            <a:r>
              <a:rPr lang="en-US" sz="1700" b="0" i="0" u="none" strike="noStrike" baseline="0" dirty="0">
                <a:solidFill>
                  <a:srgbClr val="FF4A10"/>
                </a:solidFill>
              </a:rPr>
              <a:t>3</a:t>
            </a:r>
            <a:r>
              <a:rPr lang="en-US" sz="1700" b="0" i="0" u="none" strike="noStrike" baseline="0" dirty="0">
                <a:solidFill>
                  <a:srgbClr val="000000"/>
                </a:solidFill>
              </a:rPr>
              <a:t>)</a:t>
            </a:r>
          </a:p>
          <a:p>
            <a:pPr marL="0" indent="0" algn="l">
              <a:buNone/>
            </a:pPr>
            <a:r>
              <a:rPr lang="en-US" sz="1700" b="0" i="0" u="none" strike="noStrike" baseline="0" dirty="0">
                <a:solidFill>
                  <a:srgbClr val="0015EE"/>
                </a:solidFill>
              </a:rPr>
              <a:t>v2 </a:t>
            </a:r>
            <a:r>
              <a:rPr lang="en-US" sz="1700" b="0" i="0" u="none" strike="noStrike" baseline="0" dirty="0">
                <a:solidFill>
                  <a:srgbClr val="052125"/>
                </a:solidFill>
              </a:rPr>
              <a:t>&lt;- </a:t>
            </a:r>
            <a:r>
              <a:rPr lang="en-US" sz="1700" b="0" i="0" u="none" strike="noStrike" baseline="0" dirty="0">
                <a:solidFill>
                  <a:srgbClr val="DA0DDC"/>
                </a:solidFill>
              </a:rPr>
              <a:t>c</a:t>
            </a:r>
            <a:r>
              <a:rPr lang="en-US" sz="1700" b="0" i="0" u="none" strike="noStrike" baseline="0" dirty="0">
                <a:solidFill>
                  <a:srgbClr val="000000"/>
                </a:solidFill>
              </a:rPr>
              <a:t>(</a:t>
            </a:r>
            <a:r>
              <a:rPr lang="en-US" sz="1700" b="0" i="0" u="none" strike="noStrike" baseline="0" dirty="0">
                <a:solidFill>
                  <a:srgbClr val="FF4A10"/>
                </a:solidFill>
              </a:rPr>
              <a:t>4</a:t>
            </a:r>
            <a:r>
              <a:rPr lang="en-US" sz="1700" b="0" i="0" u="none" strike="noStrike" baseline="0" dirty="0">
                <a:solidFill>
                  <a:srgbClr val="000000"/>
                </a:solidFill>
              </a:rPr>
              <a:t>, </a:t>
            </a:r>
            <a:r>
              <a:rPr lang="en-US" sz="1700" b="0" i="0" u="none" strike="noStrike" baseline="0" dirty="0">
                <a:solidFill>
                  <a:srgbClr val="FF4A10"/>
                </a:solidFill>
              </a:rPr>
              <a:t>5</a:t>
            </a:r>
            <a:r>
              <a:rPr lang="en-US" sz="1700" b="0" i="0" u="none" strike="noStrike" baseline="0" dirty="0">
                <a:solidFill>
                  <a:srgbClr val="000000"/>
                </a:solidFill>
              </a:rPr>
              <a:t>, </a:t>
            </a:r>
            <a:r>
              <a:rPr lang="en-US" sz="1700" b="0" i="0" u="none" strike="noStrike" baseline="0" dirty="0">
                <a:solidFill>
                  <a:srgbClr val="FF4A10"/>
                </a:solidFill>
              </a:rPr>
              <a:t>6</a:t>
            </a:r>
            <a:r>
              <a:rPr lang="en-US" sz="1700" b="0" i="0" u="none" strike="noStrike" baseline="0" dirty="0">
                <a:solidFill>
                  <a:srgbClr val="000000"/>
                </a:solidFill>
              </a:rPr>
              <a:t>)</a:t>
            </a:r>
          </a:p>
          <a:p>
            <a:pPr marL="0" indent="0" algn="l">
              <a:buNone/>
            </a:pPr>
            <a:r>
              <a:rPr lang="en-US" sz="1700" b="0" i="0" u="none" strike="noStrike" baseline="0" dirty="0">
                <a:solidFill>
                  <a:srgbClr val="DA0DDC"/>
                </a:solidFill>
              </a:rPr>
              <a:t>c</a:t>
            </a:r>
            <a:r>
              <a:rPr lang="en-US" sz="1700" b="0" i="0" u="none" strike="noStrike" baseline="0" dirty="0">
                <a:solidFill>
                  <a:srgbClr val="000000"/>
                </a:solidFill>
              </a:rPr>
              <a:t>(</a:t>
            </a:r>
            <a:r>
              <a:rPr lang="en-US" sz="1700" b="0" i="0" u="none" strike="noStrike" baseline="0" dirty="0">
                <a:solidFill>
                  <a:srgbClr val="0015EE"/>
                </a:solidFill>
              </a:rPr>
              <a:t>v1</a:t>
            </a:r>
            <a:r>
              <a:rPr lang="en-US" sz="1700" b="0" i="0" u="none" strike="noStrike" baseline="0" dirty="0">
                <a:solidFill>
                  <a:srgbClr val="000000"/>
                </a:solidFill>
              </a:rPr>
              <a:t>, </a:t>
            </a:r>
            <a:r>
              <a:rPr lang="en-US" sz="1700" b="0" i="0" u="none" strike="noStrike" baseline="0" dirty="0">
                <a:solidFill>
                  <a:srgbClr val="0015EE"/>
                </a:solidFill>
              </a:rPr>
              <a:t>v2</a:t>
            </a:r>
            <a:r>
              <a:rPr lang="en-US" sz="1700" b="0" i="0" u="none" strike="noStrike" baseline="0" dirty="0">
                <a:solidFill>
                  <a:srgbClr val="000000"/>
                </a:solidFill>
              </a:rPr>
              <a:t>)</a:t>
            </a:r>
          </a:p>
          <a:p>
            <a:pPr marL="0" indent="0" algn="l">
              <a:buNone/>
            </a:pPr>
            <a:r>
              <a:rPr lang="ru-RU" sz="1700" b="0" i="1" u="none" strike="noStrike" baseline="0" dirty="0">
                <a:solidFill>
                  <a:srgbClr val="004654"/>
                </a:solidFill>
              </a:rPr>
              <a:t>#&gt; [1] 1 2 3 4 5 6</a:t>
            </a:r>
            <a:endParaRPr lang="ru-RU" sz="1700" dirty="0"/>
          </a:p>
        </p:txBody>
      </p:sp>
      <p:sp>
        <p:nvSpPr>
          <p:cNvPr id="4" name="Номер слайда 3">
            <a:extLst>
              <a:ext uri="{FF2B5EF4-FFF2-40B4-BE49-F238E27FC236}">
                <a16:creationId xmlns:a16="http://schemas.microsoft.com/office/drawing/2014/main" id="{FCE049C3-6BE6-4791-9C2C-E85CC915AE43}"/>
              </a:ext>
            </a:extLst>
          </p:cNvPr>
          <p:cNvSpPr>
            <a:spLocks noGrp="1"/>
          </p:cNvSpPr>
          <p:nvPr>
            <p:ph type="sldNum" sz="quarter" idx="12"/>
          </p:nvPr>
        </p:nvSpPr>
        <p:spPr/>
        <p:txBody>
          <a:bodyPr/>
          <a:lstStyle/>
          <a:p>
            <a:fld id="{07ED1C4D-CBFC-4DCD-A017-9435DD4536FA}" type="slidenum">
              <a:rPr lang="ru-RU" smtClean="0"/>
              <a:t>28</a:t>
            </a:fld>
            <a:endParaRPr lang="ru-RU"/>
          </a:p>
        </p:txBody>
      </p:sp>
    </p:spTree>
    <p:extLst>
      <p:ext uri="{BB962C8B-B14F-4D97-AF65-F5344CB8AC3E}">
        <p14:creationId xmlns:p14="http://schemas.microsoft.com/office/powerpoint/2010/main" val="1243009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43DB38-6D02-4BE2-BD58-043BDA293B12}"/>
              </a:ext>
            </a:extLst>
          </p:cNvPr>
          <p:cNvSpPr>
            <a:spLocks noGrp="1"/>
          </p:cNvSpPr>
          <p:nvPr>
            <p:ph type="title"/>
          </p:nvPr>
        </p:nvSpPr>
        <p:spPr>
          <a:xfrm>
            <a:off x="225724" y="136525"/>
            <a:ext cx="10515600" cy="1325563"/>
          </a:xfrm>
        </p:spPr>
        <p:txBody>
          <a:bodyPr/>
          <a:lstStyle/>
          <a:p>
            <a:r>
              <a:rPr lang="ru-RU" sz="3200" b="1" i="0" u="none" strike="noStrike" baseline="0" dirty="0">
                <a:latin typeface="+mn-lt"/>
              </a:rPr>
              <a:t>Создание</a:t>
            </a:r>
            <a:r>
              <a:rPr lang="ru-RU" sz="4400" b="1" i="0" u="none" strike="noStrike" baseline="0" dirty="0">
                <a:latin typeface="+mn-lt"/>
              </a:rPr>
              <a:t> вектора</a:t>
            </a:r>
            <a:endParaRPr lang="ru-RU" dirty="0"/>
          </a:p>
        </p:txBody>
      </p:sp>
      <p:sp>
        <p:nvSpPr>
          <p:cNvPr id="3" name="Объект 2">
            <a:extLst>
              <a:ext uri="{FF2B5EF4-FFF2-40B4-BE49-F238E27FC236}">
                <a16:creationId xmlns:a16="http://schemas.microsoft.com/office/drawing/2014/main" id="{EAB04C1D-E842-400D-858B-BDFA354A942A}"/>
              </a:ext>
            </a:extLst>
          </p:cNvPr>
          <p:cNvSpPr>
            <a:spLocks noGrp="1"/>
          </p:cNvSpPr>
          <p:nvPr>
            <p:ph idx="1"/>
          </p:nvPr>
        </p:nvSpPr>
        <p:spPr>
          <a:xfrm>
            <a:off x="286109" y="1253331"/>
            <a:ext cx="11834004" cy="4351338"/>
          </a:xfrm>
        </p:spPr>
        <p:txBody>
          <a:bodyPr>
            <a:normAutofit/>
          </a:bodyPr>
          <a:lstStyle/>
          <a:p>
            <a:pPr marL="0" indent="0" algn="l">
              <a:buNone/>
            </a:pPr>
            <a:r>
              <a:rPr lang="ru-RU" sz="1800" b="0" i="0" u="none" strike="noStrike" baseline="0" dirty="0">
                <a:solidFill>
                  <a:srgbClr val="000000"/>
                </a:solidFill>
                <a:latin typeface="PTSerif-Regular"/>
              </a:rPr>
              <a:t>Векторы не могут совмещать разные типы данных, таких как числа и строки. Если вы создадите вектор из смешанных элементов, R</a:t>
            </a:r>
            <a:r>
              <a:rPr lang="en-US" sz="1800" b="0" i="0" u="none" strike="noStrike" baseline="0" dirty="0">
                <a:solidFill>
                  <a:srgbClr val="000000"/>
                </a:solidFill>
                <a:latin typeface="PTSerif-Regular"/>
              </a:rPr>
              <a:t> </a:t>
            </a:r>
            <a:r>
              <a:rPr lang="ru-RU" sz="1800" b="0" i="0" u="none" strike="noStrike" baseline="0" dirty="0">
                <a:solidFill>
                  <a:srgbClr val="000000"/>
                </a:solidFill>
                <a:latin typeface="PTSerif-Regular"/>
              </a:rPr>
              <a:t>преобраз</a:t>
            </a:r>
            <a:r>
              <a:rPr lang="ru-RU" sz="1800" dirty="0">
                <a:solidFill>
                  <a:srgbClr val="000000"/>
                </a:solidFill>
                <a:latin typeface="PTSerif-Regular"/>
              </a:rPr>
              <a:t>ует</a:t>
            </a:r>
            <a:r>
              <a:rPr lang="ru-RU" sz="1800" b="0" i="0" u="none" strike="noStrike" baseline="0" dirty="0">
                <a:solidFill>
                  <a:srgbClr val="000000"/>
                </a:solidFill>
                <a:latin typeface="PTSerif-Regular"/>
              </a:rPr>
              <a:t> один из них:</a:t>
            </a:r>
          </a:p>
          <a:p>
            <a:pPr marL="0" indent="0" algn="l">
              <a:buNone/>
            </a:pPr>
            <a:r>
              <a:rPr lang="en-US" sz="1800" b="0" i="0" u="none" strike="noStrike" baseline="0" dirty="0">
                <a:solidFill>
                  <a:srgbClr val="0015EE"/>
                </a:solidFill>
                <a:latin typeface="UbuntuMono-Regular"/>
              </a:rPr>
              <a:t>v1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c</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1</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2</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3</a:t>
            </a:r>
            <a:r>
              <a:rPr lang="en-US" sz="1800" b="0" i="0" u="none" strike="noStrike" baseline="0" dirty="0">
                <a:solidFill>
                  <a:srgbClr val="000000"/>
                </a:solidFill>
                <a:latin typeface="UbuntuMono-Regular"/>
              </a:rPr>
              <a:t>)</a:t>
            </a:r>
          </a:p>
          <a:p>
            <a:pPr marL="0" indent="0" algn="l">
              <a:buNone/>
            </a:pPr>
            <a:r>
              <a:rPr lang="pt-BR" sz="1800" b="0" i="0" u="none" strike="noStrike" baseline="0" dirty="0">
                <a:solidFill>
                  <a:srgbClr val="0015EE"/>
                </a:solidFill>
                <a:latin typeface="UbuntuMono-Regular"/>
              </a:rPr>
              <a:t>v3 </a:t>
            </a:r>
            <a:r>
              <a:rPr lang="pt-BR" sz="1800" b="0" i="0" u="none" strike="noStrike" baseline="0" dirty="0">
                <a:solidFill>
                  <a:srgbClr val="052125"/>
                </a:solidFill>
                <a:latin typeface="UbuntuMono-Regular"/>
              </a:rPr>
              <a:t>&lt;- </a:t>
            </a:r>
            <a:r>
              <a:rPr lang="pt-BR" sz="1800" b="0" i="0" u="none" strike="noStrike" baseline="0" dirty="0">
                <a:solidFill>
                  <a:srgbClr val="DA0DDC"/>
                </a:solidFill>
                <a:latin typeface="UbuntuMono-Regular"/>
              </a:rPr>
              <a:t>c</a:t>
            </a:r>
            <a:r>
              <a:rPr lang="pt-BR" sz="1800" b="0" i="0" u="none" strike="noStrike" baseline="0" dirty="0">
                <a:solidFill>
                  <a:srgbClr val="000000"/>
                </a:solidFill>
                <a:latin typeface="UbuntuMono-Regular"/>
              </a:rPr>
              <a:t>(</a:t>
            </a:r>
            <a:r>
              <a:rPr lang="pt-BR" sz="1800" b="0" i="0" u="none" strike="noStrike" baseline="0" dirty="0">
                <a:solidFill>
                  <a:srgbClr val="FF2C02"/>
                </a:solidFill>
                <a:latin typeface="UbuntuMono-Regular"/>
              </a:rPr>
              <a:t>"A"</a:t>
            </a:r>
            <a:r>
              <a:rPr lang="pt-BR" sz="1800" b="0" i="0" u="none" strike="noStrike" baseline="0" dirty="0">
                <a:solidFill>
                  <a:srgbClr val="000000"/>
                </a:solidFill>
                <a:latin typeface="UbuntuMono-Regular"/>
              </a:rPr>
              <a:t>, </a:t>
            </a:r>
            <a:r>
              <a:rPr lang="pt-BR" sz="1800" b="0" i="0" u="none" strike="noStrike" baseline="0" dirty="0">
                <a:solidFill>
                  <a:srgbClr val="FF2C02"/>
                </a:solidFill>
                <a:latin typeface="UbuntuMono-Regular"/>
              </a:rPr>
              <a:t>"B"</a:t>
            </a:r>
            <a:r>
              <a:rPr lang="pt-BR" sz="1800" b="0" i="0" u="none" strike="noStrike" baseline="0" dirty="0">
                <a:solidFill>
                  <a:srgbClr val="000000"/>
                </a:solidFill>
                <a:latin typeface="UbuntuMono-Regular"/>
              </a:rPr>
              <a:t>, </a:t>
            </a:r>
            <a:r>
              <a:rPr lang="pt-BR" sz="1800" b="0" i="0" u="none" strike="noStrike" baseline="0" dirty="0">
                <a:solidFill>
                  <a:srgbClr val="FF2C02"/>
                </a:solidFill>
                <a:latin typeface="UbuntuMono-Regular"/>
              </a:rPr>
              <a:t>"C"</a:t>
            </a:r>
            <a:r>
              <a:rPr lang="pt-BR" sz="1800" b="0" i="0" u="none" strike="noStrike" baseline="0" dirty="0">
                <a:solidFill>
                  <a:srgbClr val="000000"/>
                </a:solidFill>
                <a:latin typeface="UbuntuMono-Regular"/>
              </a:rPr>
              <a:t>)</a:t>
            </a:r>
          </a:p>
          <a:p>
            <a:pPr marL="0" indent="0" algn="l">
              <a:buNone/>
            </a:pPr>
            <a:r>
              <a:rPr lang="en-US" sz="1800" b="0" i="0" u="none" strike="noStrike" baseline="0" dirty="0">
                <a:solidFill>
                  <a:srgbClr val="DA0DDC"/>
                </a:solidFill>
                <a:latin typeface="UbuntuMono-Regular"/>
              </a:rPr>
              <a:t>c</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v1</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v3</a:t>
            </a:r>
            <a:r>
              <a:rPr lang="en-US" sz="1800" b="0" i="0" u="none" strike="noStrike" baseline="0" dirty="0">
                <a:solidFill>
                  <a:srgbClr val="000000"/>
                </a:solidFill>
                <a:latin typeface="UbuntuMono-Regular"/>
              </a:rPr>
              <a:t>)</a:t>
            </a:r>
          </a:p>
          <a:p>
            <a:pPr marL="0" indent="0" algn="l">
              <a:buNone/>
            </a:pPr>
            <a:r>
              <a:rPr lang="pt-BR" sz="1800" b="0" i="1" u="none" strike="noStrike" baseline="0" dirty="0">
                <a:solidFill>
                  <a:srgbClr val="004654"/>
                </a:solidFill>
                <a:latin typeface="UbuntuMono-Italic"/>
              </a:rPr>
              <a:t>#&gt; [1] "1" "2" "3" "A" "B" "C"</a:t>
            </a:r>
          </a:p>
          <a:p>
            <a:pPr marL="0" indent="0" algn="l">
              <a:buNone/>
            </a:pPr>
            <a:r>
              <a:rPr lang="ru-RU" sz="1800" b="0" i="0" u="none" strike="noStrike" baseline="0" dirty="0">
                <a:solidFill>
                  <a:srgbClr val="000000"/>
                </a:solidFill>
                <a:latin typeface="PTSerif-Regular"/>
              </a:rPr>
              <a:t>Здесь мы попытались создать вектор из чисел и строк. Перед созданием вектора R преобразовал все числа в строки, что сделало элементы данных совмести</a:t>
            </a:r>
            <a:r>
              <a:rPr lang="ru-RU" sz="1800" b="0" i="0" u="none" strike="noStrike" baseline="0" dirty="0">
                <a:latin typeface="PTSerif-Regular"/>
              </a:rPr>
              <a:t>мыми. Обратите внимание, что R делает это без какого-либо предупреждения.</a:t>
            </a:r>
          </a:p>
          <a:p>
            <a:pPr marL="0" indent="0" algn="l">
              <a:buNone/>
            </a:pPr>
            <a:r>
              <a:rPr lang="ru-RU" sz="1800" b="0" i="1" u="none" strike="noStrike" baseline="0" dirty="0">
                <a:latin typeface="UbuntuMono-Regular"/>
              </a:rPr>
              <a:t>c </a:t>
            </a:r>
            <a:r>
              <a:rPr lang="ru-RU" sz="1800" b="0" i="1" u="none" strike="noStrike" baseline="0" dirty="0">
                <a:latin typeface="PTSerif-Regular"/>
              </a:rPr>
              <a:t>– это универсальный оператор, а это означает, что он работает со многими типами данных, а не только с векторами. Тем не менее он может делать не совсем то, что вы ожидаете, поэтому проверьте его поведение, прежде чем применять его к другим типам данных и объектам.</a:t>
            </a:r>
            <a:endParaRPr lang="ru-RU" i="1" dirty="0"/>
          </a:p>
        </p:txBody>
      </p:sp>
      <p:sp>
        <p:nvSpPr>
          <p:cNvPr id="4" name="Номер слайда 3">
            <a:extLst>
              <a:ext uri="{FF2B5EF4-FFF2-40B4-BE49-F238E27FC236}">
                <a16:creationId xmlns:a16="http://schemas.microsoft.com/office/drawing/2014/main" id="{0D4C101B-91D8-4B88-A2E0-B88CEB77667E}"/>
              </a:ext>
            </a:extLst>
          </p:cNvPr>
          <p:cNvSpPr>
            <a:spLocks noGrp="1"/>
          </p:cNvSpPr>
          <p:nvPr>
            <p:ph type="sldNum" sz="quarter" idx="12"/>
          </p:nvPr>
        </p:nvSpPr>
        <p:spPr/>
        <p:txBody>
          <a:bodyPr/>
          <a:lstStyle/>
          <a:p>
            <a:fld id="{07ED1C4D-CBFC-4DCD-A017-9435DD4536FA}" type="slidenum">
              <a:rPr lang="ru-RU" smtClean="0"/>
              <a:t>29</a:t>
            </a:fld>
            <a:endParaRPr lang="ru-RU"/>
          </a:p>
        </p:txBody>
      </p:sp>
    </p:spTree>
    <p:extLst>
      <p:ext uri="{BB962C8B-B14F-4D97-AF65-F5344CB8AC3E}">
        <p14:creationId xmlns:p14="http://schemas.microsoft.com/office/powerpoint/2010/main" val="89733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871225-E336-4B50-8ECB-06E6ACE9FC5D}"/>
              </a:ext>
            </a:extLst>
          </p:cNvPr>
          <p:cNvSpPr>
            <a:spLocks noGrp="1"/>
          </p:cNvSpPr>
          <p:nvPr>
            <p:ph type="title"/>
          </p:nvPr>
        </p:nvSpPr>
        <p:spPr>
          <a:xfrm>
            <a:off x="86264" y="136525"/>
            <a:ext cx="9299275" cy="732289"/>
          </a:xfrm>
        </p:spPr>
        <p:txBody>
          <a:bodyPr/>
          <a:lstStyle/>
          <a:p>
            <a:r>
              <a:rPr lang="ru-RU" b="1" dirty="0"/>
              <a:t>Основные сведения</a:t>
            </a:r>
          </a:p>
        </p:txBody>
      </p:sp>
      <p:sp>
        <p:nvSpPr>
          <p:cNvPr id="3" name="Объект 2">
            <a:extLst>
              <a:ext uri="{FF2B5EF4-FFF2-40B4-BE49-F238E27FC236}">
                <a16:creationId xmlns:a16="http://schemas.microsoft.com/office/drawing/2014/main" id="{CC733CD8-428D-4456-94B2-2E88763E4DF9}"/>
              </a:ext>
            </a:extLst>
          </p:cNvPr>
          <p:cNvSpPr>
            <a:spLocks noGrp="1"/>
          </p:cNvSpPr>
          <p:nvPr>
            <p:ph idx="1"/>
          </p:nvPr>
        </p:nvSpPr>
        <p:spPr>
          <a:xfrm>
            <a:off x="241540" y="905775"/>
            <a:ext cx="5512278" cy="5915264"/>
          </a:xfrm>
        </p:spPr>
        <p:txBody>
          <a:bodyPr>
            <a:normAutofit fontScale="62500" lnSpcReduction="20000"/>
          </a:bodyPr>
          <a:lstStyle/>
          <a:p>
            <a:pPr marL="0" indent="0" algn="l" fontAlgn="base" latinLnBrk="0">
              <a:buNone/>
            </a:pPr>
            <a:r>
              <a:rPr lang="ru-RU" b="0" i="0" u="none" strike="noStrike" dirty="0">
                <a:solidFill>
                  <a:srgbClr val="000000"/>
                </a:solidFill>
                <a:effectLst/>
                <a:latin typeface="var(--stk-f_family)"/>
              </a:rPr>
              <a:t>Язык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 главный конкурент </a:t>
            </a:r>
            <a:r>
              <a:rPr lang="ru-RU" b="0" i="0" u="none" strike="noStrike" dirty="0" err="1">
                <a:solidFill>
                  <a:srgbClr val="000000"/>
                </a:solidFill>
                <a:effectLst/>
                <a:latin typeface="var(--stk-f_family)"/>
              </a:rPr>
              <a:t>Python</a:t>
            </a:r>
            <a:r>
              <a:rPr lang="ru-RU" b="0" i="0" u="none" strike="noStrike" dirty="0">
                <a:solidFill>
                  <a:srgbClr val="000000"/>
                </a:solidFill>
                <a:effectLst/>
                <a:latin typeface="var(--stk-f_family)"/>
              </a:rPr>
              <a:t> для тех, кто занимается статистикой и анализом данных. Его используют в социальных и экономических науках для поиска причинно-следственных связей, сравнения выборок, создания наглядных отчётов и графиков.</a:t>
            </a:r>
          </a:p>
          <a:p>
            <a:pPr marL="0" indent="0" algn="l" fontAlgn="base" latinLnBrk="0">
              <a:buNone/>
            </a:pPr>
            <a:r>
              <a:rPr lang="ru-RU" b="0" i="0" u="none" strike="noStrike" dirty="0">
                <a:solidFill>
                  <a:srgbClr val="000000"/>
                </a:solidFill>
                <a:effectLst/>
                <a:latin typeface="var(--stk-f_family)"/>
              </a:rPr>
              <a:t>Язык разработали учёные факультета статистики Оклендского университета. Сначала это был внутренний инструмент, но потом его сделали доступным для всех — уж очень удачным он получился.</a:t>
            </a:r>
          </a:p>
          <a:p>
            <a:pPr marL="0" indent="0" algn="l" fontAlgn="base" latinLnBrk="0">
              <a:buNone/>
            </a:pPr>
            <a:r>
              <a:rPr lang="ru-RU" b="0" i="0" u="none" strike="noStrike" dirty="0">
                <a:solidFill>
                  <a:srgbClr val="000000"/>
                </a:solidFill>
                <a:effectLst/>
                <a:latin typeface="var(--stk-f_family)"/>
              </a:rPr>
              <a:t>Это важный момент: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разработан статистиками для статистиков — в нём уже есть популярные статистические тесты, методы анализа данных, удобные инструменты для построения графиков. Такие возможности есть далеко не во всех популярных языках общего назначения.</a:t>
            </a:r>
          </a:p>
          <a:p>
            <a:pPr marL="0" indent="0" algn="l" fontAlgn="base" latinLnBrk="0">
              <a:buNone/>
            </a:pPr>
            <a:r>
              <a:rPr lang="ru-RU" b="0" i="0" u="none" strike="noStrike" dirty="0">
                <a:solidFill>
                  <a:srgbClr val="000000"/>
                </a:solidFill>
                <a:effectLst/>
                <a:latin typeface="var(--stk-f_family)"/>
              </a:rPr>
              <a:t>А специализированный язык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уверенно отвоёвывает себе место под солнцем: с 18-го места рейтинга </a:t>
            </a:r>
            <a:r>
              <a:rPr lang="ru-RU" b="0" i="0" u="sng" strike="noStrike" dirty="0">
                <a:solidFill>
                  <a:srgbClr val="000000"/>
                </a:solidFill>
                <a:effectLst/>
                <a:latin typeface="var(--stk-f_family)"/>
                <a:hlinkClick r:id="rId2"/>
              </a:rPr>
              <a:t>TIOBE</a:t>
            </a:r>
            <a:r>
              <a:rPr lang="ru-RU" b="0" i="0" u="none" strike="noStrike" dirty="0">
                <a:solidFill>
                  <a:srgbClr val="000000"/>
                </a:solidFill>
                <a:effectLst/>
                <a:latin typeface="var(--stk-f_family)"/>
              </a:rPr>
              <a:t> в 2016 году он поднялся на 8-ю строчку в августе 2020 (12-е, ноябрь 2022, 19-е ноябрь 2023 г.).</a:t>
            </a:r>
          </a:p>
          <a:p>
            <a:pPr marL="0" indent="0" algn="l" fontAlgn="base" latinLnBrk="0">
              <a:buNone/>
            </a:pPr>
            <a:r>
              <a:rPr lang="ru-RU" b="0" i="0" u="none" strike="noStrike" dirty="0">
                <a:solidFill>
                  <a:srgbClr val="000000"/>
                </a:solidFill>
                <a:effectLst/>
                <a:latin typeface="var(--stk-f_family)"/>
              </a:rPr>
              <a:t> Установить интерпретатор и рабочее окружение можно в любую современную операционную систему — </a:t>
            </a:r>
            <a:r>
              <a:rPr lang="ru-RU" b="0" i="0" u="none" strike="noStrike" dirty="0" err="1">
                <a:solidFill>
                  <a:srgbClr val="000000"/>
                </a:solidFill>
                <a:effectLst/>
                <a:latin typeface="var(--stk-f_family)"/>
              </a:rPr>
              <a:t>MacOS</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Linux</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Windows</a:t>
            </a:r>
            <a:r>
              <a:rPr lang="ru-RU" b="0" i="0" u="none" strike="noStrike" dirty="0">
                <a:solidFill>
                  <a:srgbClr val="000000"/>
                </a:solidFill>
                <a:effectLst/>
                <a:latin typeface="var(--stk-f_family)"/>
              </a:rPr>
              <a:t>.</a:t>
            </a:r>
          </a:p>
          <a:p>
            <a:pPr marL="0" indent="0">
              <a:buNone/>
            </a:pPr>
            <a:endParaRPr lang="ru-RU" dirty="0"/>
          </a:p>
        </p:txBody>
      </p:sp>
      <p:sp>
        <p:nvSpPr>
          <p:cNvPr id="4" name="Номер слайда 3">
            <a:extLst>
              <a:ext uri="{FF2B5EF4-FFF2-40B4-BE49-F238E27FC236}">
                <a16:creationId xmlns:a16="http://schemas.microsoft.com/office/drawing/2014/main" id="{D80A1D32-F516-44F7-A0DB-94AF78AF238E}"/>
              </a:ext>
            </a:extLst>
          </p:cNvPr>
          <p:cNvSpPr>
            <a:spLocks noGrp="1"/>
          </p:cNvSpPr>
          <p:nvPr>
            <p:ph type="sldNum" sz="quarter" idx="12"/>
          </p:nvPr>
        </p:nvSpPr>
        <p:spPr/>
        <p:txBody>
          <a:bodyPr/>
          <a:lstStyle/>
          <a:p>
            <a:fld id="{07ED1C4D-CBFC-4DCD-A017-9435DD4536FA}" type="slidenum">
              <a:rPr lang="ru-RU" smtClean="0"/>
              <a:t>3</a:t>
            </a:fld>
            <a:endParaRPr lang="ru-RU"/>
          </a:p>
        </p:txBody>
      </p:sp>
      <p:pic>
        <p:nvPicPr>
          <p:cNvPr id="6" name="Рисунок 5">
            <a:extLst>
              <a:ext uri="{FF2B5EF4-FFF2-40B4-BE49-F238E27FC236}">
                <a16:creationId xmlns:a16="http://schemas.microsoft.com/office/drawing/2014/main" id="{2ED7BD84-DBF1-45BE-ABBB-FA11B7C1DA03}"/>
              </a:ext>
            </a:extLst>
          </p:cNvPr>
          <p:cNvPicPr>
            <a:picLocks noChangeAspect="1"/>
          </p:cNvPicPr>
          <p:nvPr/>
        </p:nvPicPr>
        <p:blipFill>
          <a:blip r:embed="rId3"/>
          <a:stretch>
            <a:fillRect/>
          </a:stretch>
        </p:blipFill>
        <p:spPr>
          <a:xfrm>
            <a:off x="5753818" y="0"/>
            <a:ext cx="6397679" cy="6821039"/>
          </a:xfrm>
          <a:prstGeom prst="rect">
            <a:avLst/>
          </a:prstGeom>
        </p:spPr>
      </p:pic>
    </p:spTree>
    <p:extLst>
      <p:ext uri="{BB962C8B-B14F-4D97-AF65-F5344CB8AC3E}">
        <p14:creationId xmlns:p14="http://schemas.microsoft.com/office/powerpoint/2010/main" val="2929606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D8AFA7-86C6-442A-99EC-5C0EFFF6C6B0}"/>
              </a:ext>
            </a:extLst>
          </p:cNvPr>
          <p:cNvSpPr>
            <a:spLocks noGrp="1"/>
          </p:cNvSpPr>
          <p:nvPr>
            <p:ph type="title"/>
          </p:nvPr>
        </p:nvSpPr>
        <p:spPr>
          <a:xfrm>
            <a:off x="277483" y="304740"/>
            <a:ext cx="10515600" cy="549275"/>
          </a:xfrm>
        </p:spPr>
        <p:txBody>
          <a:bodyPr>
            <a:normAutofit/>
          </a:bodyPr>
          <a:lstStyle/>
          <a:p>
            <a:r>
              <a:rPr lang="ru-RU" sz="3200" b="1" i="0" u="none" strike="noStrike" baseline="0" dirty="0">
                <a:latin typeface="+mn-lt"/>
              </a:rPr>
              <a:t>Сравнение векторов</a:t>
            </a:r>
            <a:endParaRPr lang="ru-RU" sz="3200" dirty="0">
              <a:latin typeface="+mn-lt"/>
            </a:endParaRPr>
          </a:p>
        </p:txBody>
      </p:sp>
      <p:sp>
        <p:nvSpPr>
          <p:cNvPr id="3" name="Объект 2">
            <a:extLst>
              <a:ext uri="{FF2B5EF4-FFF2-40B4-BE49-F238E27FC236}">
                <a16:creationId xmlns:a16="http://schemas.microsoft.com/office/drawing/2014/main" id="{3EE269D9-A7A2-4EBC-A9CA-01F2BEB2F96C}"/>
              </a:ext>
            </a:extLst>
          </p:cNvPr>
          <p:cNvSpPr>
            <a:spLocks noGrp="1"/>
          </p:cNvSpPr>
          <p:nvPr>
            <p:ph idx="1"/>
          </p:nvPr>
        </p:nvSpPr>
        <p:spPr>
          <a:xfrm>
            <a:off x="215661" y="854015"/>
            <a:ext cx="11878574" cy="5867459"/>
          </a:xfrm>
        </p:spPr>
        <p:txBody>
          <a:bodyPr>
            <a:normAutofit fontScale="85000" lnSpcReduction="10000"/>
          </a:bodyPr>
          <a:lstStyle/>
          <a:p>
            <a:pPr marL="0" indent="0" algn="l">
              <a:lnSpc>
                <a:spcPct val="110000"/>
              </a:lnSpc>
              <a:spcBef>
                <a:spcPts val="600"/>
              </a:spcBef>
              <a:buNone/>
            </a:pPr>
            <a:r>
              <a:rPr lang="ru-RU" sz="1800" b="0" i="0" u="none" strike="noStrike" baseline="0" dirty="0">
                <a:solidFill>
                  <a:srgbClr val="000000"/>
                </a:solidFill>
              </a:rPr>
              <a:t>Операторы сравнения (==,! =, &lt;,&gt;, &lt;=,&gt; =) могут выполнять поэлементное сравнение двух векторов. Они также могут сравнивать элемент вектора со скаляром.</a:t>
            </a:r>
          </a:p>
          <a:p>
            <a:pPr marL="0" indent="0" algn="l">
              <a:lnSpc>
                <a:spcPct val="110000"/>
              </a:lnSpc>
              <a:spcBef>
                <a:spcPts val="600"/>
              </a:spcBef>
              <a:buNone/>
            </a:pPr>
            <a:r>
              <a:rPr lang="ru-RU" sz="1800" b="0" i="0" u="none" strike="noStrike" baseline="0" dirty="0">
                <a:solidFill>
                  <a:srgbClr val="000000"/>
                </a:solidFill>
              </a:rPr>
              <a:t>Результатом является вектор логических значений, в котором каждое значение – это результат одного поэлементного сравнения.</a:t>
            </a:r>
          </a:p>
          <a:p>
            <a:pPr marL="0" indent="0" algn="l">
              <a:lnSpc>
                <a:spcPct val="110000"/>
              </a:lnSpc>
              <a:spcBef>
                <a:spcPts val="600"/>
              </a:spcBef>
              <a:buNone/>
            </a:pPr>
            <a:r>
              <a:rPr lang="ru-RU" sz="1800" b="0" i="0" u="none" strike="noStrike" baseline="0" dirty="0">
                <a:solidFill>
                  <a:srgbClr val="000000"/>
                </a:solidFill>
              </a:rPr>
              <a:t>В R есть два логических значения, TRUE и FALSE. В других языках программирования их часто называют </a:t>
            </a:r>
            <a:r>
              <a:rPr lang="ru-RU" sz="1800" b="0" i="1" u="none" strike="noStrike" baseline="0" dirty="0">
                <a:solidFill>
                  <a:srgbClr val="000000"/>
                </a:solidFill>
              </a:rPr>
              <a:t>булевыми </a:t>
            </a:r>
            <a:r>
              <a:rPr lang="ru-RU" sz="1800" b="0" i="0" u="none" strike="noStrike" baseline="0" dirty="0">
                <a:solidFill>
                  <a:srgbClr val="000000"/>
                </a:solidFill>
              </a:rPr>
              <a:t>значениями.</a:t>
            </a:r>
          </a:p>
          <a:p>
            <a:pPr marL="0" indent="0" algn="l">
              <a:lnSpc>
                <a:spcPct val="110000"/>
              </a:lnSpc>
              <a:spcBef>
                <a:spcPts val="600"/>
              </a:spcBef>
              <a:buNone/>
            </a:pPr>
            <a:r>
              <a:rPr lang="ru-RU" sz="1800" b="0" i="0" u="none" strike="noStrike" baseline="0" dirty="0">
                <a:solidFill>
                  <a:srgbClr val="000000"/>
                </a:solidFill>
              </a:rPr>
              <a:t>Операторы сравнения сравнивают два значения и возвращают TRUE или FALSE, в зависимости от результата сравнения:</a:t>
            </a:r>
          </a:p>
          <a:p>
            <a:pPr marL="0" indent="0" algn="l">
              <a:lnSpc>
                <a:spcPct val="110000"/>
              </a:lnSpc>
              <a:spcBef>
                <a:spcPts val="600"/>
              </a:spcBef>
              <a:buNone/>
            </a:pPr>
            <a:r>
              <a:rPr lang="en-US" sz="1800" b="0" i="0" u="none" strike="noStrike" baseline="0" dirty="0">
                <a:solidFill>
                  <a:srgbClr val="0015EE"/>
                </a:solidFill>
              </a:rPr>
              <a:t>a </a:t>
            </a:r>
            <a:r>
              <a:rPr lang="en-US" sz="1800" b="0" i="0" u="none" strike="noStrike" baseline="0" dirty="0">
                <a:solidFill>
                  <a:srgbClr val="052125"/>
                </a:solidFill>
              </a:rPr>
              <a:t>&lt;- </a:t>
            </a:r>
            <a:r>
              <a:rPr lang="en-US" sz="1800" b="0" i="0" u="none" strike="noStrike" baseline="0" dirty="0">
                <a:solidFill>
                  <a:srgbClr val="FF4A10"/>
                </a:solidFill>
              </a:rPr>
              <a:t>3</a:t>
            </a:r>
          </a:p>
          <a:p>
            <a:pPr marL="0" indent="0" algn="l">
              <a:lnSpc>
                <a:spcPct val="110000"/>
              </a:lnSpc>
              <a:spcBef>
                <a:spcPts val="600"/>
              </a:spcBef>
              <a:buNone/>
            </a:pPr>
            <a:r>
              <a:rPr lang="ru-RU" sz="1800" b="0" i="0" u="none" strike="noStrike" baseline="0" dirty="0">
                <a:solidFill>
                  <a:srgbClr val="0015EE"/>
                </a:solidFill>
              </a:rPr>
              <a:t>a </a:t>
            </a:r>
            <a:r>
              <a:rPr lang="ru-RU" sz="1800" b="0" i="0" u="none" strike="noStrike" baseline="0" dirty="0">
                <a:solidFill>
                  <a:srgbClr val="052125"/>
                </a:solidFill>
              </a:rPr>
              <a:t>== </a:t>
            </a:r>
            <a:r>
              <a:rPr lang="ru-RU" sz="1800" b="1" i="0" u="none" strike="noStrike" baseline="0" dirty="0" err="1">
                <a:solidFill>
                  <a:srgbClr val="0071A6"/>
                </a:solidFill>
              </a:rPr>
              <a:t>pi</a:t>
            </a:r>
            <a:r>
              <a:rPr lang="ru-RU" sz="1800" b="1" i="0" u="none" strike="noStrike" baseline="0" dirty="0">
                <a:solidFill>
                  <a:srgbClr val="0071A6"/>
                </a:solidFill>
              </a:rPr>
              <a:t> </a:t>
            </a:r>
            <a:r>
              <a:rPr lang="ru-RU" sz="1800" b="0" i="1" u="none" strike="noStrike" baseline="0" dirty="0">
                <a:solidFill>
                  <a:srgbClr val="004654"/>
                </a:solidFill>
              </a:rPr>
              <a:t># Проверка на наличие равенства.</a:t>
            </a:r>
          </a:p>
          <a:p>
            <a:pPr marL="0" indent="0" algn="l">
              <a:lnSpc>
                <a:spcPct val="110000"/>
              </a:lnSpc>
              <a:spcBef>
                <a:spcPts val="600"/>
              </a:spcBef>
              <a:buNone/>
            </a:pPr>
            <a:r>
              <a:rPr lang="en-US" sz="1800" b="0" i="1" u="none" strike="noStrike" baseline="0" dirty="0">
                <a:solidFill>
                  <a:srgbClr val="004654"/>
                </a:solidFill>
              </a:rPr>
              <a:t>#&gt; [1] FALSE</a:t>
            </a:r>
          </a:p>
          <a:p>
            <a:pPr marL="0" indent="0" algn="l">
              <a:lnSpc>
                <a:spcPct val="110000"/>
              </a:lnSpc>
              <a:spcBef>
                <a:spcPts val="600"/>
              </a:spcBef>
              <a:buNone/>
            </a:pPr>
            <a:r>
              <a:rPr lang="ru-RU" sz="1800" b="0" i="0" u="none" strike="noStrike" baseline="0" dirty="0">
                <a:solidFill>
                  <a:srgbClr val="0015EE"/>
                </a:solidFill>
              </a:rPr>
              <a:t>a </a:t>
            </a:r>
            <a:r>
              <a:rPr lang="ru-RU" sz="1800" b="0" i="0" u="none" strike="noStrike" baseline="0" dirty="0">
                <a:solidFill>
                  <a:srgbClr val="052125"/>
                </a:solidFill>
              </a:rPr>
              <a:t>!= </a:t>
            </a:r>
            <a:r>
              <a:rPr lang="ru-RU" sz="1800" b="1" i="0" u="none" strike="noStrike" baseline="0" dirty="0" err="1">
                <a:solidFill>
                  <a:srgbClr val="0071A6"/>
                </a:solidFill>
              </a:rPr>
              <a:t>pi</a:t>
            </a:r>
            <a:r>
              <a:rPr lang="ru-RU" sz="1800" b="1" i="0" u="none" strike="noStrike" baseline="0" dirty="0">
                <a:solidFill>
                  <a:srgbClr val="0071A6"/>
                </a:solidFill>
              </a:rPr>
              <a:t> </a:t>
            </a:r>
            <a:r>
              <a:rPr lang="ru-RU" sz="1800" b="0" i="1" u="none" strike="noStrike" baseline="0" dirty="0">
                <a:solidFill>
                  <a:srgbClr val="004654"/>
                </a:solidFill>
              </a:rPr>
              <a:t># Проверка на наличие неравенства.</a:t>
            </a:r>
          </a:p>
          <a:p>
            <a:pPr marL="0" indent="0" algn="l">
              <a:lnSpc>
                <a:spcPct val="110000"/>
              </a:lnSpc>
              <a:spcBef>
                <a:spcPts val="600"/>
              </a:spcBef>
              <a:buNone/>
            </a:pPr>
            <a:r>
              <a:rPr lang="en-US" sz="1800" b="0" i="1" u="none" strike="noStrike" baseline="0" dirty="0">
                <a:solidFill>
                  <a:srgbClr val="004654"/>
                </a:solidFill>
              </a:rPr>
              <a:t>#&gt; [1] TRUE</a:t>
            </a:r>
          </a:p>
          <a:p>
            <a:pPr marL="0" indent="0" algn="l">
              <a:lnSpc>
                <a:spcPct val="110000"/>
              </a:lnSpc>
              <a:spcBef>
                <a:spcPts val="600"/>
              </a:spcBef>
              <a:buNone/>
            </a:pPr>
            <a:r>
              <a:rPr lang="en-US" sz="1800" b="0" i="0" u="none" strike="noStrike" baseline="0" dirty="0">
                <a:solidFill>
                  <a:srgbClr val="0015EE"/>
                </a:solidFill>
              </a:rPr>
              <a:t>a </a:t>
            </a:r>
            <a:r>
              <a:rPr lang="en-US" sz="1800" b="0" i="0" u="none" strike="noStrike" baseline="0" dirty="0">
                <a:solidFill>
                  <a:srgbClr val="052125"/>
                </a:solidFill>
              </a:rPr>
              <a:t>&lt; </a:t>
            </a:r>
            <a:r>
              <a:rPr lang="en-US" sz="1800" b="1" i="0" u="none" strike="noStrike" baseline="0" dirty="0">
                <a:solidFill>
                  <a:srgbClr val="0071A6"/>
                </a:solidFill>
              </a:rPr>
              <a:t>pi</a:t>
            </a:r>
          </a:p>
          <a:p>
            <a:pPr marL="0" indent="0" algn="l">
              <a:lnSpc>
                <a:spcPct val="110000"/>
              </a:lnSpc>
              <a:spcBef>
                <a:spcPts val="600"/>
              </a:spcBef>
              <a:buNone/>
            </a:pPr>
            <a:r>
              <a:rPr lang="en-US" sz="1800" b="0" i="1" u="none" strike="noStrike" baseline="0" dirty="0">
                <a:solidFill>
                  <a:srgbClr val="004654"/>
                </a:solidFill>
              </a:rPr>
              <a:t>#&gt; [1] TRUE</a:t>
            </a:r>
          </a:p>
          <a:p>
            <a:pPr marL="0" indent="0" algn="l">
              <a:lnSpc>
                <a:spcPct val="110000"/>
              </a:lnSpc>
              <a:spcBef>
                <a:spcPts val="600"/>
              </a:spcBef>
              <a:buNone/>
            </a:pPr>
            <a:r>
              <a:rPr lang="en-US" sz="1800" b="0" i="0" u="none" strike="noStrike" baseline="0" dirty="0">
                <a:solidFill>
                  <a:srgbClr val="0015EE"/>
                </a:solidFill>
              </a:rPr>
              <a:t>a </a:t>
            </a:r>
            <a:r>
              <a:rPr lang="en-US" sz="1800" b="0" i="0" u="none" strike="noStrike" baseline="0" dirty="0">
                <a:solidFill>
                  <a:srgbClr val="052125"/>
                </a:solidFill>
              </a:rPr>
              <a:t>&gt; </a:t>
            </a:r>
            <a:r>
              <a:rPr lang="en-US" sz="1800" b="1" i="0" u="none" strike="noStrike" baseline="0" dirty="0">
                <a:solidFill>
                  <a:srgbClr val="0071A6"/>
                </a:solidFill>
              </a:rPr>
              <a:t>pi</a:t>
            </a:r>
          </a:p>
          <a:p>
            <a:pPr marL="0" indent="0" algn="l">
              <a:lnSpc>
                <a:spcPct val="110000"/>
              </a:lnSpc>
              <a:spcBef>
                <a:spcPts val="600"/>
              </a:spcBef>
              <a:buNone/>
            </a:pPr>
            <a:r>
              <a:rPr lang="en-US" sz="1800" b="0" i="1" u="none" strike="noStrike" baseline="0" dirty="0">
                <a:solidFill>
                  <a:srgbClr val="004654"/>
                </a:solidFill>
              </a:rPr>
              <a:t>#&gt; [1] FALSE</a:t>
            </a:r>
          </a:p>
          <a:p>
            <a:pPr marL="0" indent="0" algn="l">
              <a:lnSpc>
                <a:spcPct val="110000"/>
              </a:lnSpc>
              <a:spcBef>
                <a:spcPts val="600"/>
              </a:spcBef>
              <a:buNone/>
            </a:pPr>
            <a:r>
              <a:rPr lang="en-US" sz="1800" b="0" i="0" u="none" strike="noStrike" baseline="0" dirty="0">
                <a:solidFill>
                  <a:srgbClr val="0015EE"/>
                </a:solidFill>
              </a:rPr>
              <a:t>a </a:t>
            </a:r>
            <a:r>
              <a:rPr lang="en-US" sz="1800" b="0" i="0" u="none" strike="noStrike" baseline="0" dirty="0">
                <a:solidFill>
                  <a:srgbClr val="052125"/>
                </a:solidFill>
              </a:rPr>
              <a:t>&lt;= </a:t>
            </a:r>
            <a:r>
              <a:rPr lang="en-US" sz="1800" b="1" i="0" u="none" strike="noStrike" baseline="0" dirty="0">
                <a:solidFill>
                  <a:srgbClr val="0071A6"/>
                </a:solidFill>
              </a:rPr>
              <a:t>pi</a:t>
            </a:r>
          </a:p>
          <a:p>
            <a:pPr marL="0" indent="0" algn="l">
              <a:lnSpc>
                <a:spcPct val="110000"/>
              </a:lnSpc>
              <a:spcBef>
                <a:spcPts val="600"/>
              </a:spcBef>
              <a:buNone/>
            </a:pPr>
            <a:r>
              <a:rPr lang="en-US" sz="1800" b="0" i="1" u="none" strike="noStrike" baseline="0" dirty="0">
                <a:solidFill>
                  <a:srgbClr val="004654"/>
                </a:solidFill>
              </a:rPr>
              <a:t>#&gt; [1] TRUE</a:t>
            </a:r>
          </a:p>
          <a:p>
            <a:pPr marL="0" indent="0" algn="l">
              <a:lnSpc>
                <a:spcPct val="110000"/>
              </a:lnSpc>
              <a:spcBef>
                <a:spcPts val="600"/>
              </a:spcBef>
              <a:buNone/>
            </a:pPr>
            <a:r>
              <a:rPr lang="en-US" sz="1800" b="0" i="0" u="none" strike="noStrike" baseline="0" dirty="0">
                <a:solidFill>
                  <a:srgbClr val="0015EE"/>
                </a:solidFill>
              </a:rPr>
              <a:t>a </a:t>
            </a:r>
            <a:r>
              <a:rPr lang="en-US" sz="1800" b="0" i="0" u="none" strike="noStrike" baseline="0" dirty="0">
                <a:solidFill>
                  <a:srgbClr val="052125"/>
                </a:solidFill>
              </a:rPr>
              <a:t>&gt;= </a:t>
            </a:r>
            <a:r>
              <a:rPr lang="en-US" sz="1800" b="1" i="0" u="none" strike="noStrike" baseline="0" dirty="0">
                <a:solidFill>
                  <a:srgbClr val="0071A6"/>
                </a:solidFill>
              </a:rPr>
              <a:t>pi</a:t>
            </a:r>
          </a:p>
          <a:p>
            <a:pPr marL="0" indent="0" algn="l">
              <a:lnSpc>
                <a:spcPct val="110000"/>
              </a:lnSpc>
              <a:spcBef>
                <a:spcPts val="600"/>
              </a:spcBef>
              <a:buNone/>
            </a:pPr>
            <a:r>
              <a:rPr lang="en-US" sz="1800" b="0" i="1" u="none" strike="noStrike" baseline="0" dirty="0">
                <a:solidFill>
                  <a:srgbClr val="004654"/>
                </a:solidFill>
              </a:rPr>
              <a:t>#&gt; [1] FALSE</a:t>
            </a:r>
            <a:endParaRPr lang="ru-RU" dirty="0"/>
          </a:p>
        </p:txBody>
      </p:sp>
      <p:sp>
        <p:nvSpPr>
          <p:cNvPr id="4" name="Номер слайда 3">
            <a:extLst>
              <a:ext uri="{FF2B5EF4-FFF2-40B4-BE49-F238E27FC236}">
                <a16:creationId xmlns:a16="http://schemas.microsoft.com/office/drawing/2014/main" id="{F48C1738-C83C-4C36-A985-CB664272C99E}"/>
              </a:ext>
            </a:extLst>
          </p:cNvPr>
          <p:cNvSpPr>
            <a:spLocks noGrp="1"/>
          </p:cNvSpPr>
          <p:nvPr>
            <p:ph type="sldNum" sz="quarter" idx="12"/>
          </p:nvPr>
        </p:nvSpPr>
        <p:spPr/>
        <p:txBody>
          <a:bodyPr/>
          <a:lstStyle/>
          <a:p>
            <a:fld id="{07ED1C4D-CBFC-4DCD-A017-9435DD4536FA}" type="slidenum">
              <a:rPr lang="ru-RU" smtClean="0"/>
              <a:t>30</a:t>
            </a:fld>
            <a:endParaRPr lang="ru-RU"/>
          </a:p>
        </p:txBody>
      </p:sp>
    </p:spTree>
    <p:extLst>
      <p:ext uri="{BB962C8B-B14F-4D97-AF65-F5344CB8AC3E}">
        <p14:creationId xmlns:p14="http://schemas.microsoft.com/office/powerpoint/2010/main" val="933589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11E4F1-7450-4F24-AAD3-89E2634B7FE1}"/>
              </a:ext>
            </a:extLst>
          </p:cNvPr>
          <p:cNvSpPr>
            <a:spLocks noGrp="1"/>
          </p:cNvSpPr>
          <p:nvPr>
            <p:ph type="title"/>
          </p:nvPr>
        </p:nvSpPr>
        <p:spPr>
          <a:xfrm>
            <a:off x="268857" y="278860"/>
            <a:ext cx="10515600" cy="514769"/>
          </a:xfrm>
        </p:spPr>
        <p:txBody>
          <a:bodyPr>
            <a:noAutofit/>
          </a:bodyPr>
          <a:lstStyle/>
          <a:p>
            <a:r>
              <a:rPr lang="ru-RU" sz="3200" b="1" i="0" u="none" strike="noStrike" baseline="0" dirty="0">
                <a:latin typeface="+mn-lt"/>
              </a:rPr>
              <a:t>Сравнение векторов</a:t>
            </a:r>
            <a:endParaRPr lang="ru-RU" sz="3200" dirty="0"/>
          </a:p>
        </p:txBody>
      </p:sp>
      <p:sp>
        <p:nvSpPr>
          <p:cNvPr id="3" name="Объект 2">
            <a:extLst>
              <a:ext uri="{FF2B5EF4-FFF2-40B4-BE49-F238E27FC236}">
                <a16:creationId xmlns:a16="http://schemas.microsoft.com/office/drawing/2014/main" id="{0890DF9A-5EEA-4C76-B43E-D719A61BC2E5}"/>
              </a:ext>
            </a:extLst>
          </p:cNvPr>
          <p:cNvSpPr>
            <a:spLocks noGrp="1"/>
          </p:cNvSpPr>
          <p:nvPr>
            <p:ph idx="1"/>
          </p:nvPr>
        </p:nvSpPr>
        <p:spPr>
          <a:xfrm>
            <a:off x="396815" y="862642"/>
            <a:ext cx="11585276" cy="5624422"/>
          </a:xfrm>
        </p:spPr>
        <p:txBody>
          <a:bodyPr>
            <a:normAutofit lnSpcReduction="10000"/>
          </a:bodyPr>
          <a:lstStyle/>
          <a:p>
            <a:pPr marL="0" indent="0" algn="l">
              <a:buNone/>
            </a:pPr>
            <a:r>
              <a:rPr lang="ru-RU" sz="1800" b="0" i="0" u="none" strike="noStrike" baseline="0" dirty="0">
                <a:solidFill>
                  <a:srgbClr val="000000"/>
                </a:solidFill>
              </a:rPr>
              <a:t>Можно сравнивать целые векторы одновременно. R выполнит поэлементное сравнение и вернет вектор логических значений, по одному для каждого сравнения:</a:t>
            </a:r>
          </a:p>
          <a:p>
            <a:pPr marL="0" indent="0" algn="l">
              <a:buNone/>
            </a:pPr>
            <a:r>
              <a:rPr lang="en-US" sz="1800" b="0" i="0" u="none" strike="noStrike" baseline="0" dirty="0">
                <a:solidFill>
                  <a:srgbClr val="0015EE"/>
                </a:solidFill>
              </a:rPr>
              <a:t>v </a:t>
            </a:r>
            <a:r>
              <a:rPr lang="en-US" sz="1800" b="0" i="0" u="none" strike="noStrike" baseline="0" dirty="0">
                <a:solidFill>
                  <a:srgbClr val="052125"/>
                </a:solidFill>
              </a:rPr>
              <a:t>&lt;- </a:t>
            </a:r>
            <a:r>
              <a:rPr lang="en-US" sz="1800" b="0" i="0" u="none" strike="noStrike" baseline="0" dirty="0">
                <a:solidFill>
                  <a:srgbClr val="DA0DDC"/>
                </a:solidFill>
              </a:rPr>
              <a:t>c</a:t>
            </a:r>
            <a:r>
              <a:rPr lang="en-US" sz="1800" b="0" i="0" u="none" strike="noStrike" baseline="0" dirty="0">
                <a:solidFill>
                  <a:srgbClr val="000000"/>
                </a:solidFill>
              </a:rPr>
              <a:t>(</a:t>
            </a:r>
            <a:r>
              <a:rPr lang="en-US" sz="1800" b="0" i="0" u="none" strike="noStrike" baseline="0" dirty="0">
                <a:solidFill>
                  <a:srgbClr val="FF4A10"/>
                </a:solidFill>
              </a:rPr>
              <a:t>3</a:t>
            </a:r>
            <a:r>
              <a:rPr lang="en-US" sz="1800" b="0" i="0" u="none" strike="noStrike" baseline="0" dirty="0">
                <a:solidFill>
                  <a:srgbClr val="000000"/>
                </a:solidFill>
              </a:rPr>
              <a:t>, </a:t>
            </a:r>
            <a:r>
              <a:rPr lang="en-US" sz="1800" b="1" i="0" u="none" strike="noStrike" baseline="0" dirty="0">
                <a:solidFill>
                  <a:srgbClr val="0071A6"/>
                </a:solidFill>
              </a:rPr>
              <a:t>pi</a:t>
            </a:r>
            <a:r>
              <a:rPr lang="en-US" sz="1800" b="0" i="0" u="none" strike="noStrike" baseline="0" dirty="0">
                <a:solidFill>
                  <a:srgbClr val="000000"/>
                </a:solidFill>
              </a:rPr>
              <a:t>, </a:t>
            </a:r>
            <a:r>
              <a:rPr lang="en-US" sz="1800" b="0" i="0" u="none" strike="noStrike" baseline="0" dirty="0">
                <a:solidFill>
                  <a:srgbClr val="FF4A10"/>
                </a:solidFill>
              </a:rPr>
              <a:t>4</a:t>
            </a:r>
            <a:r>
              <a:rPr lang="en-US" sz="1800" b="0" i="0" u="none" strike="noStrike" baseline="0" dirty="0">
                <a:solidFill>
                  <a:srgbClr val="000000"/>
                </a:solidFill>
              </a:rPr>
              <a:t>)</a:t>
            </a:r>
          </a:p>
          <a:p>
            <a:pPr marL="0" indent="0" algn="l">
              <a:buNone/>
            </a:pPr>
            <a:r>
              <a:rPr lang="pl-PL" sz="1800" b="0" i="0" u="none" strike="noStrike" baseline="0" dirty="0">
                <a:solidFill>
                  <a:srgbClr val="0015EE"/>
                </a:solidFill>
              </a:rPr>
              <a:t>w </a:t>
            </a:r>
            <a:r>
              <a:rPr lang="pl-PL" sz="1800" b="0" i="0" u="none" strike="noStrike" baseline="0" dirty="0">
                <a:solidFill>
                  <a:srgbClr val="052125"/>
                </a:solidFill>
              </a:rPr>
              <a:t>&lt;- </a:t>
            </a:r>
            <a:r>
              <a:rPr lang="pl-PL" sz="1800" b="0" i="0" u="none" strike="noStrike" baseline="0" dirty="0">
                <a:solidFill>
                  <a:srgbClr val="DA0DDC"/>
                </a:solidFill>
              </a:rPr>
              <a:t>c</a:t>
            </a:r>
            <a:r>
              <a:rPr lang="pl-PL" sz="1800" b="0" i="0" u="none" strike="noStrike" baseline="0" dirty="0">
                <a:solidFill>
                  <a:srgbClr val="000000"/>
                </a:solidFill>
              </a:rPr>
              <a:t>(</a:t>
            </a:r>
            <a:r>
              <a:rPr lang="pl-PL" sz="1800" b="1" i="0" u="none" strike="noStrike" baseline="0" dirty="0">
                <a:solidFill>
                  <a:srgbClr val="0071A6"/>
                </a:solidFill>
              </a:rPr>
              <a:t>pi</a:t>
            </a:r>
            <a:r>
              <a:rPr lang="pl-PL" sz="1800" b="0" i="0" u="none" strike="noStrike" baseline="0" dirty="0">
                <a:solidFill>
                  <a:srgbClr val="000000"/>
                </a:solidFill>
              </a:rPr>
              <a:t>, </a:t>
            </a:r>
            <a:r>
              <a:rPr lang="pl-PL" sz="1800" b="1" i="0" u="none" strike="noStrike" baseline="0" dirty="0">
                <a:solidFill>
                  <a:srgbClr val="0071A6"/>
                </a:solidFill>
              </a:rPr>
              <a:t>pi</a:t>
            </a:r>
            <a:r>
              <a:rPr lang="pl-PL" sz="1800" b="0" i="0" u="none" strike="noStrike" baseline="0" dirty="0">
                <a:solidFill>
                  <a:srgbClr val="000000"/>
                </a:solidFill>
              </a:rPr>
              <a:t>, </a:t>
            </a:r>
            <a:r>
              <a:rPr lang="pl-PL" sz="1800" b="1" i="0" u="none" strike="noStrike" baseline="0" dirty="0">
                <a:solidFill>
                  <a:srgbClr val="0071A6"/>
                </a:solidFill>
              </a:rPr>
              <a:t>pi</a:t>
            </a:r>
            <a:r>
              <a:rPr lang="pl-PL" sz="1800" b="0" i="0" u="none" strike="noStrike" baseline="0" dirty="0">
                <a:solidFill>
                  <a:srgbClr val="000000"/>
                </a:solidFill>
              </a:rPr>
              <a:t>)</a:t>
            </a:r>
          </a:p>
          <a:p>
            <a:pPr marL="0" indent="0" algn="l">
              <a:buNone/>
            </a:pPr>
            <a:r>
              <a:rPr lang="ru-RU" sz="1800" b="0" i="0" u="none" strike="noStrike" baseline="0" dirty="0">
                <a:solidFill>
                  <a:srgbClr val="0015EE"/>
                </a:solidFill>
              </a:rPr>
              <a:t>v </a:t>
            </a:r>
            <a:r>
              <a:rPr lang="ru-RU" sz="1800" b="0" i="0" u="none" strike="noStrike" baseline="0" dirty="0">
                <a:solidFill>
                  <a:srgbClr val="052125"/>
                </a:solidFill>
              </a:rPr>
              <a:t>== </a:t>
            </a:r>
            <a:r>
              <a:rPr lang="ru-RU" sz="1800" b="0" i="0" u="none" strike="noStrike" baseline="0" dirty="0">
                <a:solidFill>
                  <a:srgbClr val="0015EE"/>
                </a:solidFill>
              </a:rPr>
              <a:t>w </a:t>
            </a:r>
            <a:r>
              <a:rPr lang="ru-RU" sz="1800" b="0" i="1" u="none" strike="noStrike" baseline="0" dirty="0">
                <a:solidFill>
                  <a:srgbClr val="004654"/>
                </a:solidFill>
              </a:rPr>
              <a:t># Сравниваем два 3-элементных вектора.</a:t>
            </a:r>
          </a:p>
          <a:p>
            <a:pPr marL="0" indent="0" algn="l">
              <a:buNone/>
            </a:pPr>
            <a:r>
              <a:rPr lang="en-US" sz="1800" b="0" i="1" u="none" strike="noStrike" baseline="0" dirty="0">
                <a:solidFill>
                  <a:srgbClr val="004654"/>
                </a:solidFill>
              </a:rPr>
              <a:t>#&gt; [1] FALSE TRUE FALSE</a:t>
            </a:r>
          </a:p>
          <a:p>
            <a:pPr marL="0" indent="0" algn="l">
              <a:buNone/>
            </a:pPr>
            <a:r>
              <a:rPr lang="en-US" sz="1800" b="0" i="0" u="none" strike="noStrike" baseline="0" dirty="0">
                <a:solidFill>
                  <a:srgbClr val="0015EE"/>
                </a:solidFill>
              </a:rPr>
              <a:t>v </a:t>
            </a:r>
            <a:r>
              <a:rPr lang="en-US" sz="1800" b="0" i="0" u="none" strike="noStrike" baseline="0" dirty="0">
                <a:solidFill>
                  <a:srgbClr val="052125"/>
                </a:solidFill>
              </a:rPr>
              <a:t>!= </a:t>
            </a:r>
            <a:r>
              <a:rPr lang="en-US" sz="1800" b="0" i="0" u="none" strike="noStrike" baseline="0" dirty="0">
                <a:solidFill>
                  <a:srgbClr val="0015EE"/>
                </a:solidFill>
              </a:rPr>
              <a:t>w</a:t>
            </a:r>
          </a:p>
          <a:p>
            <a:pPr marL="0" indent="0" algn="l">
              <a:buNone/>
            </a:pPr>
            <a:r>
              <a:rPr lang="en-US" sz="1800" b="0" i="1" u="none" strike="noStrike" baseline="0" dirty="0">
                <a:solidFill>
                  <a:srgbClr val="004654"/>
                </a:solidFill>
              </a:rPr>
              <a:t>#&gt; [1] TRUE FALSE TRUE</a:t>
            </a:r>
          </a:p>
          <a:p>
            <a:pPr marL="0" indent="0" algn="l">
              <a:buNone/>
            </a:pPr>
            <a:r>
              <a:rPr lang="en-US" sz="1800" b="0" i="0" u="none" strike="noStrike" baseline="0" dirty="0">
                <a:solidFill>
                  <a:srgbClr val="0015EE"/>
                </a:solidFill>
              </a:rPr>
              <a:t>v </a:t>
            </a:r>
            <a:r>
              <a:rPr lang="en-US" sz="1800" b="0" i="0" u="none" strike="noStrike" baseline="0" dirty="0">
                <a:solidFill>
                  <a:srgbClr val="052125"/>
                </a:solidFill>
              </a:rPr>
              <a:t>&lt; </a:t>
            </a:r>
            <a:r>
              <a:rPr lang="en-US" sz="1800" b="0" i="0" u="none" strike="noStrike" baseline="0" dirty="0">
                <a:solidFill>
                  <a:srgbClr val="0015EE"/>
                </a:solidFill>
              </a:rPr>
              <a:t>w</a:t>
            </a:r>
          </a:p>
          <a:p>
            <a:pPr marL="0" indent="0" algn="l">
              <a:buNone/>
            </a:pPr>
            <a:r>
              <a:rPr lang="en-US" sz="1800" b="0" i="1" u="none" strike="noStrike" baseline="0" dirty="0">
                <a:solidFill>
                  <a:srgbClr val="004654"/>
                </a:solidFill>
              </a:rPr>
              <a:t>#&gt; [1] TRUE FALSE </a:t>
            </a:r>
            <a:r>
              <a:rPr lang="en-US" sz="1800" b="0" i="1" u="none" strike="noStrike" baseline="0" dirty="0" err="1">
                <a:solidFill>
                  <a:srgbClr val="004654"/>
                </a:solidFill>
              </a:rPr>
              <a:t>FALSE</a:t>
            </a:r>
            <a:endParaRPr lang="en-US" sz="1800" b="0" i="1" u="none" strike="noStrike" baseline="0" dirty="0">
              <a:solidFill>
                <a:srgbClr val="004654"/>
              </a:solidFill>
            </a:endParaRPr>
          </a:p>
          <a:p>
            <a:pPr marL="0" indent="0" algn="l">
              <a:buNone/>
            </a:pPr>
            <a:r>
              <a:rPr lang="en-US" sz="1800" b="0" i="0" u="none" strike="noStrike" baseline="0" dirty="0">
                <a:solidFill>
                  <a:srgbClr val="0015EE"/>
                </a:solidFill>
              </a:rPr>
              <a:t>v </a:t>
            </a:r>
            <a:r>
              <a:rPr lang="en-US" sz="1800" b="0" i="0" u="none" strike="noStrike" baseline="0" dirty="0">
                <a:solidFill>
                  <a:srgbClr val="052125"/>
                </a:solidFill>
              </a:rPr>
              <a:t>&lt;= </a:t>
            </a:r>
            <a:r>
              <a:rPr lang="en-US" sz="1800" b="0" i="0" u="none" strike="noStrike" baseline="0" dirty="0">
                <a:solidFill>
                  <a:srgbClr val="0015EE"/>
                </a:solidFill>
              </a:rPr>
              <a:t>w</a:t>
            </a:r>
          </a:p>
          <a:p>
            <a:pPr marL="0" indent="0" algn="l">
              <a:buNone/>
            </a:pPr>
            <a:r>
              <a:rPr lang="en-US" sz="1800" b="0" i="1" u="none" strike="noStrike" baseline="0" dirty="0">
                <a:solidFill>
                  <a:srgbClr val="004654"/>
                </a:solidFill>
              </a:rPr>
              <a:t>#&gt; [1] TRUE </a:t>
            </a:r>
            <a:r>
              <a:rPr lang="en-US" sz="1800" b="0" i="1" u="none" strike="noStrike" baseline="0" dirty="0" err="1">
                <a:solidFill>
                  <a:srgbClr val="004654"/>
                </a:solidFill>
              </a:rPr>
              <a:t>TRUE</a:t>
            </a:r>
            <a:r>
              <a:rPr lang="en-US" sz="1800" b="0" i="1" u="none" strike="noStrike" baseline="0" dirty="0">
                <a:solidFill>
                  <a:srgbClr val="004654"/>
                </a:solidFill>
              </a:rPr>
              <a:t> FALSE</a:t>
            </a:r>
          </a:p>
          <a:p>
            <a:pPr marL="0" indent="0" algn="l">
              <a:buNone/>
            </a:pPr>
            <a:r>
              <a:rPr lang="en-US" sz="1800" b="0" i="0" u="none" strike="noStrike" baseline="0" dirty="0">
                <a:solidFill>
                  <a:srgbClr val="0015EE"/>
                </a:solidFill>
              </a:rPr>
              <a:t>v </a:t>
            </a:r>
            <a:r>
              <a:rPr lang="en-US" sz="1800" b="0" i="0" u="none" strike="noStrike" baseline="0" dirty="0">
                <a:solidFill>
                  <a:srgbClr val="052125"/>
                </a:solidFill>
              </a:rPr>
              <a:t>&gt; </a:t>
            </a:r>
            <a:r>
              <a:rPr lang="en-US" sz="1800" b="0" i="0" u="none" strike="noStrike" baseline="0" dirty="0">
                <a:solidFill>
                  <a:srgbClr val="0015EE"/>
                </a:solidFill>
              </a:rPr>
              <a:t>w</a:t>
            </a:r>
          </a:p>
          <a:p>
            <a:pPr marL="0" indent="0" algn="l">
              <a:buNone/>
            </a:pPr>
            <a:r>
              <a:rPr lang="en-US" sz="1800" b="0" i="1" u="none" strike="noStrike" baseline="0" dirty="0">
                <a:solidFill>
                  <a:srgbClr val="004654"/>
                </a:solidFill>
              </a:rPr>
              <a:t>#&gt; [1] FALSE </a:t>
            </a:r>
            <a:r>
              <a:rPr lang="en-US" sz="1800" b="0" i="1" u="none" strike="noStrike" baseline="0" dirty="0" err="1">
                <a:solidFill>
                  <a:srgbClr val="004654"/>
                </a:solidFill>
              </a:rPr>
              <a:t>FALSE</a:t>
            </a:r>
            <a:r>
              <a:rPr lang="en-US" sz="1800" b="0" i="1" u="none" strike="noStrike" baseline="0" dirty="0">
                <a:solidFill>
                  <a:srgbClr val="004654"/>
                </a:solidFill>
              </a:rPr>
              <a:t> TRUE</a:t>
            </a:r>
          </a:p>
          <a:p>
            <a:pPr marL="0" indent="0" algn="l">
              <a:buNone/>
            </a:pPr>
            <a:r>
              <a:rPr lang="en-US" sz="1800" b="0" i="0" u="none" strike="noStrike" baseline="0" dirty="0">
                <a:solidFill>
                  <a:srgbClr val="0015EE"/>
                </a:solidFill>
              </a:rPr>
              <a:t>v </a:t>
            </a:r>
            <a:r>
              <a:rPr lang="en-US" sz="1800" b="0" i="0" u="none" strike="noStrike" baseline="0" dirty="0">
                <a:solidFill>
                  <a:srgbClr val="052125"/>
                </a:solidFill>
              </a:rPr>
              <a:t>&gt;= </a:t>
            </a:r>
            <a:r>
              <a:rPr lang="en-US" sz="1800" b="0" i="0" u="none" strike="noStrike" baseline="0" dirty="0">
                <a:solidFill>
                  <a:srgbClr val="0015EE"/>
                </a:solidFill>
              </a:rPr>
              <a:t>w</a:t>
            </a:r>
          </a:p>
          <a:p>
            <a:pPr marL="0" indent="0" algn="l">
              <a:buNone/>
            </a:pPr>
            <a:r>
              <a:rPr lang="en-US" sz="1800" b="0" i="1" u="none" strike="noStrike" baseline="0" dirty="0">
                <a:solidFill>
                  <a:srgbClr val="004654"/>
                </a:solidFill>
              </a:rPr>
              <a:t>#&gt; [1] FALSE TRUE </a:t>
            </a:r>
            <a:r>
              <a:rPr lang="en-US" sz="1800" b="0" i="1" u="none" strike="noStrike" baseline="0" dirty="0" err="1">
                <a:solidFill>
                  <a:srgbClr val="004654"/>
                </a:solidFill>
              </a:rPr>
              <a:t>TRUE</a:t>
            </a:r>
            <a:endParaRPr lang="ru-RU" dirty="0"/>
          </a:p>
        </p:txBody>
      </p:sp>
      <p:sp>
        <p:nvSpPr>
          <p:cNvPr id="4" name="Номер слайда 3">
            <a:extLst>
              <a:ext uri="{FF2B5EF4-FFF2-40B4-BE49-F238E27FC236}">
                <a16:creationId xmlns:a16="http://schemas.microsoft.com/office/drawing/2014/main" id="{E248CFD3-E8D6-4B29-9327-0D0079DC3E03}"/>
              </a:ext>
            </a:extLst>
          </p:cNvPr>
          <p:cNvSpPr>
            <a:spLocks noGrp="1"/>
          </p:cNvSpPr>
          <p:nvPr>
            <p:ph type="sldNum" sz="quarter" idx="12"/>
          </p:nvPr>
        </p:nvSpPr>
        <p:spPr/>
        <p:txBody>
          <a:bodyPr/>
          <a:lstStyle/>
          <a:p>
            <a:fld id="{07ED1C4D-CBFC-4DCD-A017-9435DD4536FA}" type="slidenum">
              <a:rPr lang="ru-RU" smtClean="0"/>
              <a:t>31</a:t>
            </a:fld>
            <a:endParaRPr lang="ru-RU"/>
          </a:p>
        </p:txBody>
      </p:sp>
    </p:spTree>
    <p:extLst>
      <p:ext uri="{BB962C8B-B14F-4D97-AF65-F5344CB8AC3E}">
        <p14:creationId xmlns:p14="http://schemas.microsoft.com/office/powerpoint/2010/main" val="151124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30210A2-593B-45D2-9E7B-AD32BEDD078F}"/>
              </a:ext>
            </a:extLst>
          </p:cNvPr>
          <p:cNvSpPr>
            <a:spLocks noGrp="1"/>
          </p:cNvSpPr>
          <p:nvPr>
            <p:ph idx="1"/>
          </p:nvPr>
        </p:nvSpPr>
        <p:spPr>
          <a:xfrm>
            <a:off x="277482" y="902598"/>
            <a:ext cx="11661475" cy="5748368"/>
          </a:xfrm>
        </p:spPr>
        <p:txBody>
          <a:bodyPr>
            <a:normAutofit lnSpcReduction="10000"/>
          </a:bodyPr>
          <a:lstStyle/>
          <a:p>
            <a:pPr marL="0" indent="0" algn="l">
              <a:buNone/>
            </a:pPr>
            <a:r>
              <a:rPr lang="ru-RU" sz="1800" dirty="0">
                <a:solidFill>
                  <a:srgbClr val="000000"/>
                </a:solidFill>
                <a:latin typeface="PTSerif-Regular"/>
              </a:rPr>
              <a:t>М</a:t>
            </a:r>
            <a:r>
              <a:rPr lang="ru-RU" sz="1800" b="0" i="0" u="none" strike="noStrike" baseline="0" dirty="0">
                <a:solidFill>
                  <a:srgbClr val="000000"/>
                </a:solidFill>
                <a:latin typeface="PTSerif-Regular"/>
              </a:rPr>
              <a:t>ожно сравнить вектор с одним скаляром, и в этом случае R расширит скаляр до длины вектора, а затем выполнит поэлементное сравнение. Предыдущий пример можно упростить:</a:t>
            </a:r>
          </a:p>
          <a:p>
            <a:pPr marL="0" indent="0" algn="l">
              <a:buNone/>
            </a:pPr>
            <a:r>
              <a:rPr lang="en-US" sz="1800" b="0" i="0" u="none" strike="noStrike" baseline="0" dirty="0">
                <a:solidFill>
                  <a:srgbClr val="0015EE"/>
                </a:solidFill>
                <a:latin typeface="UbuntuMono-Regular"/>
              </a:rPr>
              <a:t>v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c</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3</a:t>
            </a:r>
            <a:r>
              <a:rPr lang="en-US" sz="1800" b="0" i="0" u="none" strike="noStrike" baseline="0" dirty="0">
                <a:solidFill>
                  <a:srgbClr val="000000"/>
                </a:solidFill>
                <a:latin typeface="UbuntuMono-Regular"/>
              </a:rPr>
              <a:t>, </a:t>
            </a:r>
            <a:r>
              <a:rPr lang="en-US" sz="1800" b="1" i="0" u="none" strike="noStrike" baseline="0" dirty="0">
                <a:solidFill>
                  <a:srgbClr val="0071A6"/>
                </a:solidFill>
                <a:latin typeface="UbuntuMono-Bold"/>
              </a:rPr>
              <a:t>pi</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4</a:t>
            </a:r>
            <a:r>
              <a:rPr lang="en-US" sz="1800" b="0" i="0" u="none" strike="noStrike" baseline="0" dirty="0">
                <a:solidFill>
                  <a:srgbClr val="000000"/>
                </a:solidFill>
                <a:latin typeface="UbuntuMono-Regular"/>
              </a:rPr>
              <a:t>)</a:t>
            </a:r>
          </a:p>
          <a:p>
            <a:pPr marL="0" indent="0" algn="l">
              <a:buNone/>
            </a:pPr>
            <a:r>
              <a:rPr lang="ru-RU" sz="1800" b="0" i="0" u="none" strike="noStrike" baseline="0" dirty="0">
                <a:solidFill>
                  <a:srgbClr val="0015EE"/>
                </a:solidFill>
                <a:latin typeface="UbuntuMono-Regular"/>
              </a:rPr>
              <a:t>v </a:t>
            </a:r>
            <a:r>
              <a:rPr lang="ru-RU" sz="1800" b="0" i="0" u="none" strike="noStrike" baseline="0" dirty="0">
                <a:solidFill>
                  <a:srgbClr val="052125"/>
                </a:solidFill>
                <a:latin typeface="UbuntuMono-Regular"/>
              </a:rPr>
              <a:t>== </a:t>
            </a:r>
            <a:r>
              <a:rPr lang="ru-RU" sz="1800" b="1" i="0" u="none" strike="noStrike" baseline="0" dirty="0" err="1">
                <a:solidFill>
                  <a:srgbClr val="0071A6"/>
                </a:solidFill>
                <a:latin typeface="UbuntuMono-Bold"/>
              </a:rPr>
              <a:t>pi</a:t>
            </a:r>
            <a:r>
              <a:rPr lang="ru-RU" sz="1800" b="1" i="0" u="none" strike="noStrike" baseline="0" dirty="0">
                <a:solidFill>
                  <a:srgbClr val="0071A6"/>
                </a:solidFill>
                <a:latin typeface="UbuntuMono-Bold"/>
              </a:rPr>
              <a:t> </a:t>
            </a:r>
            <a:r>
              <a:rPr lang="ru-RU" sz="1800" b="0" i="1" u="none" strike="noStrike" baseline="0" dirty="0">
                <a:solidFill>
                  <a:srgbClr val="004654"/>
                </a:solidFill>
                <a:latin typeface="UbuntuMono-Italic"/>
              </a:rPr>
              <a:t># Сравниваем 3-элементный вектор с одним числом.</a:t>
            </a:r>
          </a:p>
          <a:p>
            <a:pPr marL="0" indent="0" algn="l">
              <a:buNone/>
            </a:pPr>
            <a:r>
              <a:rPr lang="en-US" sz="1800" b="0" i="1" u="none" strike="noStrike" baseline="0" dirty="0">
                <a:solidFill>
                  <a:srgbClr val="004654"/>
                </a:solidFill>
                <a:latin typeface="UbuntuMono-Italic"/>
              </a:rPr>
              <a:t>#&gt; [1] FALSE TRUE FALSE</a:t>
            </a:r>
          </a:p>
          <a:p>
            <a:pPr marL="0" indent="0" algn="l">
              <a:buNone/>
            </a:pPr>
            <a:r>
              <a:rPr lang="en-US" sz="1800" b="0" i="0" u="none" strike="noStrike" baseline="0" dirty="0">
                <a:solidFill>
                  <a:srgbClr val="0015EE"/>
                </a:solidFill>
                <a:latin typeface="UbuntuMono-Regular"/>
              </a:rPr>
              <a:t>v </a:t>
            </a:r>
            <a:r>
              <a:rPr lang="en-US" sz="1800" b="0" i="0" u="none" strike="noStrike" baseline="0" dirty="0">
                <a:solidFill>
                  <a:srgbClr val="052125"/>
                </a:solidFill>
                <a:latin typeface="UbuntuMono-Regular"/>
              </a:rPr>
              <a:t>!= </a:t>
            </a:r>
            <a:r>
              <a:rPr lang="en-US" sz="1800" b="1" i="0" u="none" strike="noStrike" baseline="0" dirty="0">
                <a:solidFill>
                  <a:srgbClr val="0071A6"/>
                </a:solidFill>
                <a:latin typeface="UbuntuMono-Bold"/>
              </a:rPr>
              <a:t>pi</a:t>
            </a:r>
          </a:p>
          <a:p>
            <a:pPr marL="0" indent="0" algn="l">
              <a:buNone/>
            </a:pPr>
            <a:r>
              <a:rPr lang="en-US" sz="1800" b="0" i="1" u="none" strike="noStrike" baseline="0" dirty="0">
                <a:solidFill>
                  <a:srgbClr val="004654"/>
                </a:solidFill>
                <a:latin typeface="UbuntuMono-Italic"/>
              </a:rPr>
              <a:t>#&gt; [1] TRUE FALSE TRUE</a:t>
            </a:r>
            <a:endParaRPr lang="ru-RU" sz="1800" b="0" i="1" u="none" strike="noStrike" baseline="0" dirty="0">
              <a:solidFill>
                <a:srgbClr val="004654"/>
              </a:solidFill>
              <a:latin typeface="UbuntuMono-Italic"/>
            </a:endParaRPr>
          </a:p>
          <a:p>
            <a:pPr marL="0" indent="0" algn="l">
              <a:buNone/>
            </a:pPr>
            <a:endParaRPr lang="ru-RU" sz="1800" b="0" i="0" u="none" strike="noStrike" baseline="0" dirty="0">
              <a:solidFill>
                <a:srgbClr val="000000"/>
              </a:solidFill>
              <a:latin typeface="PTSerif-Regular"/>
            </a:endParaRPr>
          </a:p>
          <a:p>
            <a:pPr marL="0" indent="0" algn="l">
              <a:buNone/>
            </a:pPr>
            <a:endParaRPr lang="ru-RU" sz="1800" b="0" i="0" u="none" strike="noStrike" baseline="0" dirty="0">
              <a:solidFill>
                <a:srgbClr val="000000"/>
              </a:solidFill>
              <a:latin typeface="PTSerif-Regular"/>
            </a:endParaRPr>
          </a:p>
          <a:p>
            <a:pPr marL="0" indent="0" algn="l">
              <a:buNone/>
            </a:pPr>
            <a:r>
              <a:rPr lang="ru-RU" sz="1800" b="0" i="0" u="none" strike="noStrike" baseline="0" dirty="0">
                <a:solidFill>
                  <a:srgbClr val="000000"/>
                </a:solidFill>
                <a:latin typeface="PTSerif-Regular"/>
              </a:rPr>
              <a:t>Функция </a:t>
            </a:r>
            <a:r>
              <a:rPr lang="en-US" sz="1800" b="1" i="1" u="none" strike="noStrike" baseline="0" dirty="0">
                <a:solidFill>
                  <a:srgbClr val="000000"/>
                </a:solidFill>
                <a:latin typeface="UbuntuMono-Regular"/>
              </a:rPr>
              <a:t>any</a:t>
            </a:r>
            <a:r>
              <a:rPr lang="en-US"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возвращает </a:t>
            </a:r>
            <a:r>
              <a:rPr lang="ru-RU" sz="1800" b="0" i="0" u="none" strike="noStrike" baseline="0" dirty="0">
                <a:solidFill>
                  <a:srgbClr val="000000"/>
                </a:solidFill>
                <a:latin typeface="UbuntuMono-Regular"/>
              </a:rPr>
              <a:t>TRUE</a:t>
            </a:r>
            <a:r>
              <a:rPr lang="ru-RU" sz="1800" b="0" i="0" u="none" strike="noStrike" baseline="0" dirty="0">
                <a:solidFill>
                  <a:srgbClr val="000000"/>
                </a:solidFill>
                <a:latin typeface="PTSerif-Regular"/>
              </a:rPr>
              <a:t>, если какой-либо элемент вектора равен </a:t>
            </a:r>
            <a:r>
              <a:rPr lang="ru-RU" sz="1800" b="0" i="0" u="none" strike="noStrike" baseline="0" dirty="0">
                <a:solidFill>
                  <a:srgbClr val="000000"/>
                </a:solidFill>
                <a:latin typeface="UbuntuMono-Regular"/>
              </a:rPr>
              <a:t>TRUE</a:t>
            </a:r>
            <a:r>
              <a:rPr lang="ru-RU" sz="1800" b="0" i="0" u="none" strike="noStrike" baseline="0" dirty="0">
                <a:solidFill>
                  <a:srgbClr val="000000"/>
                </a:solidFill>
                <a:latin typeface="PTSerif-Regular"/>
              </a:rPr>
              <a:t>. Функция </a:t>
            </a:r>
            <a:r>
              <a:rPr lang="ru-RU" sz="1800" b="1" i="1" u="none" strike="noStrike" baseline="0" dirty="0" err="1">
                <a:solidFill>
                  <a:srgbClr val="000000"/>
                </a:solidFill>
                <a:latin typeface="UbuntuMono-Regular"/>
              </a:rPr>
              <a:t>all</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возвращает </a:t>
            </a:r>
            <a:r>
              <a:rPr lang="ru-RU" sz="1800" b="0" i="0" u="none" strike="noStrike" baseline="0" dirty="0">
                <a:solidFill>
                  <a:srgbClr val="000000"/>
                </a:solidFill>
                <a:latin typeface="UbuntuMono-Regular"/>
              </a:rPr>
              <a:t>TRUE</a:t>
            </a:r>
            <a:r>
              <a:rPr lang="ru-RU" sz="1800" b="0" i="0" u="none" strike="noStrike" baseline="0" dirty="0">
                <a:solidFill>
                  <a:srgbClr val="000000"/>
                </a:solidFill>
                <a:latin typeface="PTSerif-Regular"/>
              </a:rPr>
              <a:t>,</a:t>
            </a:r>
          </a:p>
          <a:p>
            <a:pPr marL="0" indent="0" algn="l">
              <a:buNone/>
            </a:pPr>
            <a:r>
              <a:rPr lang="ru-RU" sz="1800" b="0" i="0" u="none" strike="noStrike" baseline="0" dirty="0">
                <a:solidFill>
                  <a:srgbClr val="000000"/>
                </a:solidFill>
                <a:latin typeface="PTSerif-Regular"/>
              </a:rPr>
              <a:t>если все элементы вектора равны </a:t>
            </a:r>
            <a:r>
              <a:rPr lang="ru-RU" sz="1800" b="0" i="0" u="none" strike="noStrike" baseline="0" dirty="0">
                <a:solidFill>
                  <a:srgbClr val="000000"/>
                </a:solidFill>
                <a:latin typeface="UbuntuMono-Regular"/>
              </a:rPr>
              <a:t>TRUE</a:t>
            </a:r>
            <a:r>
              <a:rPr lang="ru-RU" sz="1800" b="0" i="0" u="none" strike="noStrike" baseline="0" dirty="0">
                <a:solidFill>
                  <a:srgbClr val="000000"/>
                </a:solidFill>
                <a:latin typeface="PTSerif-Regular"/>
              </a:rPr>
              <a:t>:</a:t>
            </a:r>
          </a:p>
          <a:p>
            <a:pPr marL="0" indent="0" algn="l">
              <a:buNone/>
            </a:pPr>
            <a:r>
              <a:rPr lang="en-US" sz="1800" b="0" i="0" u="none" strike="noStrike" baseline="0" dirty="0">
                <a:solidFill>
                  <a:srgbClr val="0015EE"/>
                </a:solidFill>
                <a:latin typeface="UbuntuMono-Regular"/>
              </a:rPr>
              <a:t>v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c</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3</a:t>
            </a:r>
            <a:r>
              <a:rPr lang="en-US" sz="1800" b="0" i="0" u="none" strike="noStrike" baseline="0" dirty="0">
                <a:solidFill>
                  <a:srgbClr val="000000"/>
                </a:solidFill>
                <a:latin typeface="UbuntuMono-Regular"/>
              </a:rPr>
              <a:t>, </a:t>
            </a:r>
            <a:r>
              <a:rPr lang="en-US" sz="1800" b="1" i="0" u="none" strike="noStrike" baseline="0" dirty="0">
                <a:solidFill>
                  <a:srgbClr val="0071A6"/>
                </a:solidFill>
                <a:latin typeface="UbuntuMono-Bold"/>
              </a:rPr>
              <a:t>pi</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4</a:t>
            </a:r>
            <a:r>
              <a:rPr lang="en-US" sz="1800" b="0" i="0" u="none" strike="noStrike" baseline="0" dirty="0">
                <a:solidFill>
                  <a:srgbClr val="000000"/>
                </a:solidFill>
                <a:latin typeface="UbuntuMono-Regular"/>
              </a:rPr>
              <a:t>)</a:t>
            </a:r>
          </a:p>
          <a:p>
            <a:pPr marL="0" indent="0" algn="l">
              <a:buNone/>
            </a:pPr>
            <a:r>
              <a:rPr lang="ru-RU" sz="1800" b="0" i="0" u="none" strike="noStrike" baseline="0" dirty="0" err="1">
                <a:solidFill>
                  <a:srgbClr val="DA0DDC"/>
                </a:solidFill>
                <a:latin typeface="UbuntuMono-Regular"/>
              </a:rPr>
              <a:t>any</a:t>
            </a:r>
            <a:r>
              <a:rPr lang="ru-RU" sz="1800" b="0" i="0" u="none" strike="noStrike" baseline="0" dirty="0">
                <a:solidFill>
                  <a:srgbClr val="000000"/>
                </a:solidFill>
                <a:latin typeface="UbuntuMono-Regular"/>
              </a:rPr>
              <a:t>(</a:t>
            </a:r>
            <a:r>
              <a:rPr lang="ru-RU" sz="1800" b="0" i="0" u="none" strike="noStrike" baseline="0" dirty="0">
                <a:solidFill>
                  <a:srgbClr val="0015EE"/>
                </a:solidFill>
                <a:latin typeface="UbuntuMono-Regular"/>
              </a:rPr>
              <a:t>v </a:t>
            </a:r>
            <a:r>
              <a:rPr lang="ru-RU" sz="1800" b="0" i="0" u="none" strike="noStrike" baseline="0" dirty="0">
                <a:solidFill>
                  <a:srgbClr val="052125"/>
                </a:solidFill>
                <a:latin typeface="UbuntuMono-Regular"/>
              </a:rPr>
              <a:t>== </a:t>
            </a:r>
            <a:r>
              <a:rPr lang="ru-RU" sz="1800" b="1" i="0" u="none" strike="noStrike" baseline="0" dirty="0" err="1">
                <a:solidFill>
                  <a:srgbClr val="0071A6"/>
                </a:solidFill>
                <a:latin typeface="UbuntuMono-Bold"/>
              </a:rPr>
              <a:t>pi</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Возвращаем TRUE, если любой элемент v равен </a:t>
            </a:r>
            <a:r>
              <a:rPr lang="ru-RU" sz="1800" b="0" i="1" u="none" strike="noStrike" baseline="0" dirty="0" err="1">
                <a:solidFill>
                  <a:srgbClr val="004654"/>
                </a:solidFill>
                <a:latin typeface="UbuntuMono-Italic"/>
              </a:rPr>
              <a:t>pi</a:t>
            </a:r>
            <a:r>
              <a:rPr lang="ru-RU" sz="1800" b="0" i="1" u="none" strike="noStrike" baseline="0" dirty="0">
                <a:solidFill>
                  <a:srgbClr val="004654"/>
                </a:solidFill>
                <a:latin typeface="UbuntuMono-Italic"/>
              </a:rPr>
              <a:t>.</a:t>
            </a:r>
          </a:p>
          <a:p>
            <a:pPr marL="0" indent="0" algn="l">
              <a:buNone/>
            </a:pPr>
            <a:r>
              <a:rPr lang="en-US" sz="1800" b="0" i="1" u="none" strike="noStrike" baseline="0" dirty="0">
                <a:solidFill>
                  <a:srgbClr val="004654"/>
                </a:solidFill>
                <a:latin typeface="UbuntuMono-Italic"/>
              </a:rPr>
              <a:t>#&gt; [1] TRUE</a:t>
            </a:r>
          </a:p>
          <a:p>
            <a:pPr marL="0" indent="0" algn="l">
              <a:buNone/>
            </a:pPr>
            <a:r>
              <a:rPr lang="ru-RU" sz="1800" b="0" i="0" u="none" strike="noStrike" baseline="0" dirty="0" err="1">
                <a:solidFill>
                  <a:srgbClr val="DA0DDC"/>
                </a:solidFill>
                <a:latin typeface="UbuntuMono-Regular"/>
              </a:rPr>
              <a:t>all</a:t>
            </a:r>
            <a:r>
              <a:rPr lang="ru-RU" sz="1800" b="0" i="0" u="none" strike="noStrike" baseline="0" dirty="0">
                <a:solidFill>
                  <a:srgbClr val="000000"/>
                </a:solidFill>
                <a:latin typeface="UbuntuMono-Regular"/>
              </a:rPr>
              <a:t>(</a:t>
            </a:r>
            <a:r>
              <a:rPr lang="ru-RU" sz="1800" b="0" i="0" u="none" strike="noStrike" baseline="0" dirty="0">
                <a:solidFill>
                  <a:srgbClr val="0015EE"/>
                </a:solidFill>
                <a:latin typeface="UbuntuMono-Regular"/>
              </a:rPr>
              <a:t>v </a:t>
            </a:r>
            <a:r>
              <a:rPr lang="ru-RU" sz="1800" b="0" i="0" u="none" strike="noStrike" baseline="0" dirty="0">
                <a:solidFill>
                  <a:srgbClr val="052125"/>
                </a:solidFill>
                <a:latin typeface="UbuntuMono-Regular"/>
              </a:rPr>
              <a:t>== </a:t>
            </a:r>
            <a:r>
              <a:rPr lang="ru-RU" sz="1800" b="0" i="0" u="none" strike="noStrike" baseline="0" dirty="0">
                <a:solidFill>
                  <a:srgbClr val="FF4A10"/>
                </a:solidFill>
                <a:latin typeface="UbuntuMono-Regular"/>
              </a:rPr>
              <a:t>0</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Возвращаем TRUE, если все элементы v равны нулю.</a:t>
            </a:r>
          </a:p>
          <a:p>
            <a:pPr marL="0" indent="0" algn="l">
              <a:buNone/>
            </a:pPr>
            <a:r>
              <a:rPr lang="en-US" sz="1800" b="0" i="1" u="none" strike="noStrike" baseline="0" dirty="0">
                <a:solidFill>
                  <a:srgbClr val="004654"/>
                </a:solidFill>
                <a:latin typeface="UbuntuMono-Italic"/>
              </a:rPr>
              <a:t>#&gt; [1] FALSE</a:t>
            </a:r>
            <a:endParaRPr lang="ru-RU" dirty="0"/>
          </a:p>
        </p:txBody>
      </p:sp>
      <p:sp>
        <p:nvSpPr>
          <p:cNvPr id="4" name="Номер слайда 3">
            <a:extLst>
              <a:ext uri="{FF2B5EF4-FFF2-40B4-BE49-F238E27FC236}">
                <a16:creationId xmlns:a16="http://schemas.microsoft.com/office/drawing/2014/main" id="{81B2BD08-572B-4829-A8EB-466E45442B29}"/>
              </a:ext>
            </a:extLst>
          </p:cNvPr>
          <p:cNvSpPr>
            <a:spLocks noGrp="1"/>
          </p:cNvSpPr>
          <p:nvPr>
            <p:ph type="sldNum" sz="quarter" idx="12"/>
          </p:nvPr>
        </p:nvSpPr>
        <p:spPr/>
        <p:txBody>
          <a:bodyPr/>
          <a:lstStyle/>
          <a:p>
            <a:fld id="{07ED1C4D-CBFC-4DCD-A017-9435DD4536FA}" type="slidenum">
              <a:rPr lang="ru-RU" smtClean="0"/>
              <a:t>32</a:t>
            </a:fld>
            <a:endParaRPr lang="ru-RU"/>
          </a:p>
        </p:txBody>
      </p:sp>
      <p:sp>
        <p:nvSpPr>
          <p:cNvPr id="5" name="Заголовок 1">
            <a:extLst>
              <a:ext uri="{FF2B5EF4-FFF2-40B4-BE49-F238E27FC236}">
                <a16:creationId xmlns:a16="http://schemas.microsoft.com/office/drawing/2014/main" id="{FA71F2CC-F025-4687-8814-3E6124E3EF84}"/>
              </a:ext>
            </a:extLst>
          </p:cNvPr>
          <p:cNvSpPr>
            <a:spLocks noGrp="1"/>
          </p:cNvSpPr>
          <p:nvPr>
            <p:ph type="title"/>
          </p:nvPr>
        </p:nvSpPr>
        <p:spPr>
          <a:xfrm>
            <a:off x="277483" y="136525"/>
            <a:ext cx="10515600" cy="644166"/>
          </a:xfrm>
        </p:spPr>
        <p:txBody>
          <a:bodyPr>
            <a:noAutofit/>
          </a:bodyPr>
          <a:lstStyle/>
          <a:p>
            <a:r>
              <a:rPr lang="ru-RU" sz="3200" b="1" i="0" u="none" strike="noStrike" baseline="0" dirty="0">
                <a:latin typeface="+mn-lt"/>
              </a:rPr>
              <a:t>Сравнение векторов</a:t>
            </a:r>
            <a:endParaRPr lang="ru-RU" sz="3200" dirty="0"/>
          </a:p>
        </p:txBody>
      </p:sp>
    </p:spTree>
    <p:extLst>
      <p:ext uri="{BB962C8B-B14F-4D97-AF65-F5344CB8AC3E}">
        <p14:creationId xmlns:p14="http://schemas.microsoft.com/office/powerpoint/2010/main" val="1443399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20187-B5F2-49D4-B892-B0092335CA09}"/>
              </a:ext>
            </a:extLst>
          </p:cNvPr>
          <p:cNvSpPr>
            <a:spLocks noGrp="1"/>
          </p:cNvSpPr>
          <p:nvPr>
            <p:ph type="title"/>
          </p:nvPr>
        </p:nvSpPr>
        <p:spPr>
          <a:xfrm>
            <a:off x="415505" y="201223"/>
            <a:ext cx="10515600" cy="713177"/>
          </a:xfrm>
        </p:spPr>
        <p:txBody>
          <a:bodyPr>
            <a:normAutofit/>
          </a:bodyPr>
          <a:lstStyle/>
          <a:p>
            <a:r>
              <a:rPr lang="ru-RU" sz="3200" b="1" i="0" u="none" strike="noStrike" baseline="0" dirty="0">
                <a:latin typeface="+mn-lt"/>
              </a:rPr>
              <a:t>Выбор элементов вектора</a:t>
            </a:r>
            <a:endParaRPr lang="ru-RU" sz="3200" dirty="0">
              <a:latin typeface="+mn-lt"/>
            </a:endParaRPr>
          </a:p>
        </p:txBody>
      </p:sp>
      <p:sp>
        <p:nvSpPr>
          <p:cNvPr id="3" name="Объект 2">
            <a:extLst>
              <a:ext uri="{FF2B5EF4-FFF2-40B4-BE49-F238E27FC236}">
                <a16:creationId xmlns:a16="http://schemas.microsoft.com/office/drawing/2014/main" id="{DEAADBDB-DC6B-4259-9465-9FF29A079447}"/>
              </a:ext>
            </a:extLst>
          </p:cNvPr>
          <p:cNvSpPr>
            <a:spLocks noGrp="1"/>
          </p:cNvSpPr>
          <p:nvPr>
            <p:ph idx="1"/>
          </p:nvPr>
        </p:nvSpPr>
        <p:spPr>
          <a:xfrm>
            <a:off x="415504" y="1083753"/>
            <a:ext cx="11514827" cy="5573024"/>
          </a:xfrm>
        </p:spPr>
        <p:txBody>
          <a:bodyPr>
            <a:normAutofit fontScale="92500" lnSpcReduction="20000"/>
          </a:bodyPr>
          <a:lstStyle/>
          <a:p>
            <a:pPr marL="0" indent="0" algn="l">
              <a:buNone/>
            </a:pPr>
            <a:r>
              <a:rPr lang="ru-RU" sz="1800" b="0" i="0" u="none" strike="noStrike" baseline="0" dirty="0">
                <a:latin typeface="PTSerif-Regular"/>
              </a:rPr>
              <a:t>Выберите метод индексации, подходящий для вашей задачи:</a:t>
            </a:r>
          </a:p>
          <a:p>
            <a:pPr algn="l">
              <a:buFont typeface="Wingdings" panose="05000000000000000000" pitchFamily="2" charset="2"/>
              <a:buChar char="Ø"/>
            </a:pPr>
            <a:r>
              <a:rPr lang="ru-RU" sz="1800" b="0" i="0" u="none" strike="noStrike" baseline="0" dirty="0">
                <a:latin typeface="PTSerif-Regular"/>
              </a:rPr>
              <a:t>используйте квадратные скобки, чтобы выбрать элементы вектора по их положению, например v [3] для третьего элемента v;</a:t>
            </a:r>
          </a:p>
          <a:p>
            <a:pPr algn="l">
              <a:buFont typeface="Wingdings" panose="05000000000000000000" pitchFamily="2" charset="2"/>
              <a:buChar char="Ø"/>
            </a:pPr>
            <a:r>
              <a:rPr lang="ru-RU" sz="1800" b="0" i="0" u="none" strike="noStrike" baseline="0" dirty="0">
                <a:latin typeface="PTSerif-Regular"/>
              </a:rPr>
              <a:t>применяйте отрицательные индексы для исключения элементов;</a:t>
            </a:r>
          </a:p>
          <a:p>
            <a:pPr algn="l">
              <a:buFont typeface="Wingdings" panose="05000000000000000000" pitchFamily="2" charset="2"/>
              <a:buChar char="Ø"/>
            </a:pPr>
            <a:r>
              <a:rPr lang="ru-RU" sz="1800" b="0" i="0" u="none" strike="noStrike" baseline="0" dirty="0">
                <a:latin typeface="PTSerif-Regular"/>
              </a:rPr>
              <a:t>используйте вектор индексов для выбора нескольких значений;</a:t>
            </a:r>
          </a:p>
          <a:p>
            <a:pPr algn="l">
              <a:buFont typeface="Wingdings" panose="05000000000000000000" pitchFamily="2" charset="2"/>
              <a:buChar char="Ø"/>
            </a:pPr>
            <a:r>
              <a:rPr lang="ru-RU" sz="1800" b="0" i="0" u="none" strike="noStrike" baseline="0" dirty="0">
                <a:latin typeface="PTSerif-Regular"/>
              </a:rPr>
              <a:t>применяйте логический вектор для выбора элементов на основе условия;</a:t>
            </a:r>
          </a:p>
          <a:p>
            <a:pPr algn="l">
              <a:buFont typeface="Wingdings" panose="05000000000000000000" pitchFamily="2" charset="2"/>
              <a:buChar char="Ø"/>
            </a:pPr>
            <a:r>
              <a:rPr lang="ru-RU" sz="1800" b="0" i="0" u="none" strike="noStrike" baseline="0" dirty="0">
                <a:latin typeface="PTSerif-Regular"/>
              </a:rPr>
              <a:t>используйте имена для доступа к именованным элементам.</a:t>
            </a:r>
          </a:p>
          <a:p>
            <a:pPr algn="l">
              <a:buFont typeface="Wingdings" panose="05000000000000000000" pitchFamily="2" charset="2"/>
              <a:buChar char="Ø"/>
            </a:pPr>
            <a:endParaRPr lang="ru-RU" sz="1800" dirty="0">
              <a:latin typeface="PTSerif-Regular"/>
            </a:endParaRPr>
          </a:p>
          <a:p>
            <a:pPr algn="l">
              <a:buFont typeface="Wingdings" panose="05000000000000000000" pitchFamily="2" charset="2"/>
              <a:buChar char="Ø"/>
            </a:pPr>
            <a:endParaRPr lang="ru-RU" sz="1800" dirty="0">
              <a:latin typeface="PTSerif-Regular"/>
            </a:endParaRPr>
          </a:p>
          <a:p>
            <a:pPr marL="0" indent="0" algn="l">
              <a:buNone/>
            </a:pPr>
            <a:r>
              <a:rPr lang="ru-RU" sz="1800" b="0" i="0" u="none" strike="noStrike" baseline="0" dirty="0">
                <a:solidFill>
                  <a:srgbClr val="000000"/>
                </a:solidFill>
                <a:latin typeface="PTSerif-Regular"/>
              </a:rPr>
              <a:t>Выбор элементов из векторов выполняется так же, как и во многих других языках программирования, – используйте квадратные скобки и простой индекс:</a:t>
            </a:r>
          </a:p>
          <a:p>
            <a:pPr marL="0" indent="0" algn="l">
              <a:buNone/>
            </a:pPr>
            <a:r>
              <a:rPr lang="en-US" sz="1800" b="0" i="0" u="none" strike="noStrike" baseline="0" dirty="0">
                <a:solidFill>
                  <a:srgbClr val="0015EE"/>
                </a:solidFill>
                <a:latin typeface="UbuntuMono-Regular"/>
              </a:rPr>
              <a:t>fib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c</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0</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1</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1</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2</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3</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5</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8</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13</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21</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34</a:t>
            </a:r>
            <a:r>
              <a:rPr lang="en-US" sz="1800" b="0" i="0" u="none" strike="noStrike" baseline="0" dirty="0">
                <a:solidFill>
                  <a:srgbClr val="000000"/>
                </a:solidFill>
                <a:latin typeface="UbuntuMono-Regular"/>
              </a:rPr>
              <a:t>)</a:t>
            </a:r>
          </a:p>
          <a:p>
            <a:pPr marL="0" indent="0" algn="l">
              <a:buNone/>
            </a:pPr>
            <a:r>
              <a:rPr lang="en-US" sz="1800" b="0" i="0" u="none" strike="noStrike" baseline="0" dirty="0">
                <a:solidFill>
                  <a:srgbClr val="0015EE"/>
                </a:solidFill>
                <a:latin typeface="UbuntuMono-Regular"/>
              </a:rPr>
              <a:t>fib</a:t>
            </a:r>
          </a:p>
          <a:p>
            <a:pPr marL="0" indent="0" algn="l">
              <a:buNone/>
            </a:pPr>
            <a:r>
              <a:rPr lang="ru-RU" sz="1800" b="0" i="1" u="none" strike="noStrike" baseline="0" dirty="0">
                <a:solidFill>
                  <a:srgbClr val="004654"/>
                </a:solidFill>
                <a:latin typeface="UbuntuMono-Italic"/>
              </a:rPr>
              <a:t>#&gt; [1] 0 1 1 2 3 5 8 13 21 34</a:t>
            </a:r>
          </a:p>
          <a:p>
            <a:pPr marL="0" indent="0" algn="l">
              <a:buNone/>
            </a:pPr>
            <a:r>
              <a:rPr lang="en-US" sz="1800" b="0" i="0" u="none" strike="noStrike" baseline="0" dirty="0">
                <a:solidFill>
                  <a:srgbClr val="0015EE"/>
                </a:solidFill>
                <a:latin typeface="UbuntuMono-Regular"/>
              </a:rPr>
              <a:t>fib</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1</a:t>
            </a:r>
            <a:r>
              <a:rPr lang="en-US" sz="1800" b="0" i="0" u="none" strike="noStrike" baseline="0" dirty="0">
                <a:solidFill>
                  <a:srgbClr val="000000"/>
                </a:solidFill>
                <a:latin typeface="UbuntuMono-Regular"/>
              </a:rPr>
              <a:t>]</a:t>
            </a:r>
          </a:p>
          <a:p>
            <a:pPr marL="0" indent="0" algn="l">
              <a:buNone/>
            </a:pPr>
            <a:r>
              <a:rPr lang="ru-RU" sz="1800" b="0" i="1" u="none" strike="noStrike" baseline="0" dirty="0">
                <a:solidFill>
                  <a:srgbClr val="004654"/>
                </a:solidFill>
                <a:latin typeface="UbuntuMono-Italic"/>
              </a:rPr>
              <a:t>#&gt; [1] 0</a:t>
            </a:r>
          </a:p>
          <a:p>
            <a:pPr marL="0" indent="0" algn="l">
              <a:buNone/>
            </a:pPr>
            <a:endParaRPr lang="ru-RU" sz="1800" i="1" dirty="0">
              <a:solidFill>
                <a:srgbClr val="004654"/>
              </a:solidFill>
              <a:latin typeface="UbuntuMono-Italic"/>
            </a:endParaRPr>
          </a:p>
          <a:p>
            <a:pPr marL="0" indent="0" algn="l">
              <a:buNone/>
            </a:pPr>
            <a:r>
              <a:rPr lang="ru-RU" sz="1800" b="1" i="0" u="none" strike="noStrike" baseline="0" dirty="0">
                <a:latin typeface="PTSerif-Regular"/>
              </a:rPr>
              <a:t>Обратите внимание, что первый элемент имеет индекс 1, а не 0, как в некоторых других языках программирования.</a:t>
            </a:r>
            <a:endParaRPr lang="ru-RU" b="1" dirty="0"/>
          </a:p>
        </p:txBody>
      </p:sp>
      <p:sp>
        <p:nvSpPr>
          <p:cNvPr id="4" name="Номер слайда 3">
            <a:extLst>
              <a:ext uri="{FF2B5EF4-FFF2-40B4-BE49-F238E27FC236}">
                <a16:creationId xmlns:a16="http://schemas.microsoft.com/office/drawing/2014/main" id="{B438F7AB-707F-4927-ADDF-9ADA9B9F2C46}"/>
              </a:ext>
            </a:extLst>
          </p:cNvPr>
          <p:cNvSpPr>
            <a:spLocks noGrp="1"/>
          </p:cNvSpPr>
          <p:nvPr>
            <p:ph type="sldNum" sz="quarter" idx="12"/>
          </p:nvPr>
        </p:nvSpPr>
        <p:spPr/>
        <p:txBody>
          <a:bodyPr/>
          <a:lstStyle/>
          <a:p>
            <a:fld id="{07ED1C4D-CBFC-4DCD-A017-9435DD4536FA}" type="slidenum">
              <a:rPr lang="ru-RU" smtClean="0"/>
              <a:t>33</a:t>
            </a:fld>
            <a:endParaRPr lang="ru-RU"/>
          </a:p>
        </p:txBody>
      </p:sp>
    </p:spTree>
    <p:extLst>
      <p:ext uri="{BB962C8B-B14F-4D97-AF65-F5344CB8AC3E}">
        <p14:creationId xmlns:p14="http://schemas.microsoft.com/office/powerpoint/2010/main" val="685103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8CCAEC-BC70-4EFE-BD10-BD4B7D80B97E}"/>
              </a:ext>
            </a:extLst>
          </p:cNvPr>
          <p:cNvSpPr>
            <a:spLocks noGrp="1"/>
          </p:cNvSpPr>
          <p:nvPr>
            <p:ph idx="1"/>
          </p:nvPr>
        </p:nvSpPr>
        <p:spPr>
          <a:xfrm>
            <a:off x="346493" y="928477"/>
            <a:ext cx="11601091" cy="5498201"/>
          </a:xfrm>
        </p:spPr>
        <p:txBody>
          <a:bodyPr>
            <a:normAutofit/>
          </a:bodyPr>
          <a:lstStyle/>
          <a:p>
            <a:pPr marL="0" indent="0" algn="l">
              <a:lnSpc>
                <a:spcPct val="100000"/>
              </a:lnSpc>
              <a:buNone/>
            </a:pPr>
            <a:r>
              <a:rPr lang="ru-RU" sz="1800" b="0" i="0" u="none" strike="noStrike" baseline="0" dirty="0">
                <a:solidFill>
                  <a:srgbClr val="000000"/>
                </a:solidFill>
                <a:latin typeface="PTSerif-Regular"/>
              </a:rPr>
              <a:t>Отличная особенность векторной индексации состоит в том, что вы можете выбрать несколько элементов одновременно. Сам индекс может быть вектором, и каждый элемент этого вектора индекса выбирает элемент из вектора данных:</a:t>
            </a:r>
          </a:p>
          <a:p>
            <a:pPr marL="0" indent="0">
              <a:lnSpc>
                <a:spcPct val="100000"/>
              </a:lnSpc>
              <a:buNone/>
            </a:pPr>
            <a:r>
              <a:rPr lang="ru-RU" sz="1800" b="0" i="1" u="none" strike="noStrike" baseline="0" dirty="0">
                <a:solidFill>
                  <a:srgbClr val="004654"/>
                </a:solidFill>
                <a:latin typeface="UbuntuMono-Italic"/>
              </a:rPr>
              <a:t>#&gt; [1] 0 1 1 2 3 5 8 13 21 34</a:t>
            </a:r>
          </a:p>
          <a:p>
            <a:pPr marL="0" indent="0" algn="l">
              <a:lnSpc>
                <a:spcPct val="100000"/>
              </a:lnSpc>
              <a:buNone/>
            </a:pPr>
            <a:endParaRPr lang="ru-RU" sz="1800" b="0" i="0" u="none" strike="noStrike" baseline="0" dirty="0">
              <a:solidFill>
                <a:srgbClr val="0015EE"/>
              </a:solidFill>
              <a:latin typeface="UbuntuMono-Regular"/>
            </a:endParaRPr>
          </a:p>
          <a:p>
            <a:pPr marL="0" indent="0" algn="l">
              <a:lnSpc>
                <a:spcPct val="100000"/>
              </a:lnSpc>
              <a:buNone/>
            </a:pPr>
            <a:r>
              <a:rPr lang="ru-RU" sz="1800" b="0" i="0" u="none" strike="noStrike" baseline="0" dirty="0" err="1">
                <a:solidFill>
                  <a:srgbClr val="0015EE"/>
                </a:solidFill>
                <a:latin typeface="UbuntuMono-Regular"/>
              </a:rPr>
              <a:t>fib</a:t>
            </a:r>
            <a:r>
              <a:rPr lang="ru-RU" sz="1800" b="0" i="0" u="none" strike="noStrike" baseline="0" dirty="0">
                <a:solidFill>
                  <a:srgbClr val="000000"/>
                </a:solidFill>
                <a:latin typeface="UbuntuMono-Regular"/>
              </a:rPr>
              <a:t>[</a:t>
            </a:r>
            <a:r>
              <a:rPr lang="ru-RU" sz="1800" b="0" i="0" u="none" strike="noStrike" baseline="0" dirty="0">
                <a:solidFill>
                  <a:srgbClr val="FF4A10"/>
                </a:solidFill>
                <a:latin typeface="UbuntuMono-Regular"/>
              </a:rPr>
              <a:t>1</a:t>
            </a:r>
            <a:r>
              <a:rPr lang="ru-RU" sz="1800" b="0" i="0" u="none" strike="noStrike" baseline="0" dirty="0">
                <a:solidFill>
                  <a:srgbClr val="052125"/>
                </a:solidFill>
                <a:latin typeface="UbuntuMono-Regular"/>
              </a:rPr>
              <a:t>:</a:t>
            </a:r>
            <a:r>
              <a:rPr lang="ru-RU" sz="1800" b="0" i="0" u="none" strike="noStrike" baseline="0" dirty="0">
                <a:solidFill>
                  <a:srgbClr val="FF4A10"/>
                </a:solidFill>
                <a:latin typeface="UbuntuMono-Regular"/>
              </a:rPr>
              <a:t>3</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Выбираем элементы с 1 по 3.</a:t>
            </a:r>
          </a:p>
          <a:p>
            <a:pPr marL="0" indent="0" algn="l">
              <a:lnSpc>
                <a:spcPct val="100000"/>
              </a:lnSpc>
              <a:buNone/>
            </a:pPr>
            <a:r>
              <a:rPr lang="ru-RU" sz="1800" b="0" i="1" u="none" strike="noStrike" baseline="0" dirty="0">
                <a:solidFill>
                  <a:srgbClr val="004654"/>
                </a:solidFill>
                <a:latin typeface="UbuntuMono-Italic"/>
              </a:rPr>
              <a:t>#&gt; [1] 0 1 1</a:t>
            </a:r>
          </a:p>
          <a:p>
            <a:pPr marL="0" indent="0" algn="l">
              <a:lnSpc>
                <a:spcPct val="100000"/>
              </a:lnSpc>
              <a:buNone/>
            </a:pPr>
            <a:r>
              <a:rPr lang="ru-RU" sz="1800" b="0" i="0" u="none" strike="noStrike" baseline="0" dirty="0" err="1">
                <a:solidFill>
                  <a:srgbClr val="0015EE"/>
                </a:solidFill>
                <a:latin typeface="UbuntuMono-Regular"/>
              </a:rPr>
              <a:t>fib</a:t>
            </a:r>
            <a:r>
              <a:rPr lang="ru-RU" sz="1800" b="0" i="0" u="none" strike="noStrike" baseline="0" dirty="0">
                <a:solidFill>
                  <a:srgbClr val="000000"/>
                </a:solidFill>
                <a:latin typeface="UbuntuMono-Regular"/>
              </a:rPr>
              <a:t>[</a:t>
            </a:r>
            <a:r>
              <a:rPr lang="ru-RU" sz="1800" b="0" i="0" u="none" strike="noStrike" baseline="0" dirty="0">
                <a:solidFill>
                  <a:srgbClr val="FF4A10"/>
                </a:solidFill>
                <a:latin typeface="UbuntuMono-Regular"/>
              </a:rPr>
              <a:t>4</a:t>
            </a:r>
            <a:r>
              <a:rPr lang="ru-RU" sz="1800" b="0" i="0" u="none" strike="noStrike" baseline="0" dirty="0">
                <a:solidFill>
                  <a:srgbClr val="052125"/>
                </a:solidFill>
                <a:latin typeface="UbuntuMono-Regular"/>
              </a:rPr>
              <a:t>:</a:t>
            </a:r>
            <a:r>
              <a:rPr lang="ru-RU" sz="1800" b="0" i="0" u="none" strike="noStrike" baseline="0" dirty="0">
                <a:solidFill>
                  <a:srgbClr val="FF4A10"/>
                </a:solidFill>
                <a:latin typeface="UbuntuMono-Regular"/>
              </a:rPr>
              <a:t>9</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Выбираем элементы с 4 по 9.</a:t>
            </a:r>
          </a:p>
          <a:p>
            <a:pPr marL="0" indent="0" algn="l">
              <a:lnSpc>
                <a:spcPct val="100000"/>
              </a:lnSpc>
              <a:buNone/>
            </a:pPr>
            <a:r>
              <a:rPr lang="ru-RU" sz="1800" b="0" i="1" u="none" strike="noStrike" baseline="0" dirty="0">
                <a:solidFill>
                  <a:srgbClr val="004654"/>
                </a:solidFill>
                <a:latin typeface="UbuntuMono-Italic"/>
              </a:rPr>
              <a:t>#&gt; [1] 2 3 5 8 13 21</a:t>
            </a:r>
          </a:p>
          <a:p>
            <a:pPr marL="0" indent="0" algn="l">
              <a:lnSpc>
                <a:spcPct val="100000"/>
              </a:lnSpc>
              <a:buNone/>
            </a:pPr>
            <a:r>
              <a:rPr lang="ru-RU" sz="1800" b="0" i="0" u="none" strike="noStrike" baseline="0" dirty="0">
                <a:solidFill>
                  <a:srgbClr val="000000"/>
                </a:solidFill>
                <a:latin typeface="PTSerif-Regular"/>
              </a:rPr>
              <a:t>Индекс 1: 3 означает выбор элементов 1, 2 и 3, как было показано выше. Однако индексный вектор может не быть простой последовательностью. Вы можете выбрать элементы в любом месте вектора данных – как в этом примере, где выбираются элементы 1, 2, 4 и 8:</a:t>
            </a:r>
          </a:p>
          <a:p>
            <a:pPr marL="0" indent="0" algn="l">
              <a:lnSpc>
                <a:spcPct val="100000"/>
              </a:lnSpc>
              <a:buNone/>
            </a:pPr>
            <a:r>
              <a:rPr lang="en-US" sz="1800" b="0" i="0" u="none" strike="noStrike" baseline="0" dirty="0">
                <a:solidFill>
                  <a:srgbClr val="0015EE"/>
                </a:solidFill>
                <a:latin typeface="UbuntuMono-Regular"/>
              </a:rPr>
              <a:t>fib</a:t>
            </a:r>
            <a:r>
              <a:rPr lang="en-US" sz="1800" b="0" i="0" u="none" strike="noStrike" baseline="0" dirty="0">
                <a:solidFill>
                  <a:srgbClr val="DA0DDC"/>
                </a:solidFill>
                <a:latin typeface="UbuntuMono-Regular"/>
              </a:rPr>
              <a:t>[c</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1</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2</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4</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8</a:t>
            </a:r>
            <a:r>
              <a:rPr lang="en-US" sz="1800" b="0" i="0" u="none" strike="noStrike" baseline="0" dirty="0">
                <a:solidFill>
                  <a:srgbClr val="000000"/>
                </a:solidFill>
                <a:latin typeface="UbuntuMono-Regular"/>
              </a:rPr>
              <a:t>)]</a:t>
            </a:r>
          </a:p>
          <a:p>
            <a:pPr marL="0" indent="0" algn="l">
              <a:lnSpc>
                <a:spcPct val="100000"/>
              </a:lnSpc>
              <a:buNone/>
            </a:pPr>
            <a:r>
              <a:rPr lang="ru-RU" sz="1800" b="0" i="1" u="none" strike="noStrike" baseline="0" dirty="0">
                <a:solidFill>
                  <a:srgbClr val="004654"/>
                </a:solidFill>
                <a:latin typeface="UbuntuMono-Italic"/>
              </a:rPr>
              <a:t>#&gt; [1] 0 1 2 13</a:t>
            </a:r>
            <a:endParaRPr lang="ru-RU" dirty="0"/>
          </a:p>
        </p:txBody>
      </p:sp>
      <p:sp>
        <p:nvSpPr>
          <p:cNvPr id="4" name="Номер слайда 3">
            <a:extLst>
              <a:ext uri="{FF2B5EF4-FFF2-40B4-BE49-F238E27FC236}">
                <a16:creationId xmlns:a16="http://schemas.microsoft.com/office/drawing/2014/main" id="{97D96D79-B6A0-4E0C-B1E3-270E90813D79}"/>
              </a:ext>
            </a:extLst>
          </p:cNvPr>
          <p:cNvSpPr>
            <a:spLocks noGrp="1"/>
          </p:cNvSpPr>
          <p:nvPr>
            <p:ph type="sldNum" sz="quarter" idx="12"/>
          </p:nvPr>
        </p:nvSpPr>
        <p:spPr/>
        <p:txBody>
          <a:bodyPr/>
          <a:lstStyle/>
          <a:p>
            <a:fld id="{07ED1C4D-CBFC-4DCD-A017-9435DD4536FA}" type="slidenum">
              <a:rPr lang="ru-RU" smtClean="0"/>
              <a:t>34</a:t>
            </a:fld>
            <a:endParaRPr lang="ru-RU"/>
          </a:p>
        </p:txBody>
      </p:sp>
      <p:sp>
        <p:nvSpPr>
          <p:cNvPr id="5" name="Заголовок 1">
            <a:extLst>
              <a:ext uri="{FF2B5EF4-FFF2-40B4-BE49-F238E27FC236}">
                <a16:creationId xmlns:a16="http://schemas.microsoft.com/office/drawing/2014/main" id="{2B8A4D54-AB5B-411F-AC59-97F0BC72E344}"/>
              </a:ext>
            </a:extLst>
          </p:cNvPr>
          <p:cNvSpPr>
            <a:spLocks noGrp="1"/>
          </p:cNvSpPr>
          <p:nvPr>
            <p:ph type="title"/>
          </p:nvPr>
        </p:nvSpPr>
        <p:spPr>
          <a:xfrm>
            <a:off x="415505" y="201223"/>
            <a:ext cx="10515600" cy="713177"/>
          </a:xfrm>
        </p:spPr>
        <p:txBody>
          <a:bodyPr>
            <a:normAutofit/>
          </a:bodyPr>
          <a:lstStyle/>
          <a:p>
            <a:r>
              <a:rPr lang="ru-RU" sz="3200" b="1" i="0" u="none" strike="noStrike" baseline="0" dirty="0">
                <a:latin typeface="+mn-lt"/>
              </a:rPr>
              <a:t>Выбор элементов вектора</a:t>
            </a:r>
            <a:endParaRPr lang="ru-RU" sz="3200" dirty="0">
              <a:latin typeface="+mn-lt"/>
            </a:endParaRPr>
          </a:p>
        </p:txBody>
      </p:sp>
    </p:spTree>
    <p:extLst>
      <p:ext uri="{BB962C8B-B14F-4D97-AF65-F5344CB8AC3E}">
        <p14:creationId xmlns:p14="http://schemas.microsoft.com/office/powerpoint/2010/main" val="2577409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8CCAEC-BC70-4EFE-BD10-BD4B7D80B97E}"/>
              </a:ext>
            </a:extLst>
          </p:cNvPr>
          <p:cNvSpPr>
            <a:spLocks noGrp="1"/>
          </p:cNvSpPr>
          <p:nvPr>
            <p:ph idx="1"/>
          </p:nvPr>
        </p:nvSpPr>
        <p:spPr>
          <a:xfrm>
            <a:off x="346494" y="928478"/>
            <a:ext cx="11626970" cy="4351338"/>
          </a:xfrm>
        </p:spPr>
        <p:txBody>
          <a:bodyPr/>
          <a:lstStyle/>
          <a:p>
            <a:pPr marL="0" indent="0" algn="l">
              <a:buNone/>
            </a:pPr>
            <a:r>
              <a:rPr lang="ru-RU" sz="1800" b="0" i="0" u="none" strike="noStrike" baseline="0" dirty="0">
                <a:solidFill>
                  <a:srgbClr val="000000"/>
                </a:solidFill>
                <a:latin typeface="PTSerif-Regular"/>
              </a:rPr>
              <a:t>R использует отрицательные индексы для исключения данных. Например, индекс –1 означает исключить первое значение и вывести все остальные:</a:t>
            </a:r>
          </a:p>
          <a:p>
            <a:pPr marL="0" indent="0">
              <a:buNone/>
            </a:pPr>
            <a:r>
              <a:rPr lang="ru-RU" sz="1800" b="0" i="1" u="none" strike="noStrike" baseline="0" dirty="0">
                <a:solidFill>
                  <a:srgbClr val="004654"/>
                </a:solidFill>
                <a:latin typeface="UbuntuMono-Italic"/>
              </a:rPr>
              <a:t>#&gt; [1] 0 1 1 2 3 5 8 13 21 34</a:t>
            </a:r>
          </a:p>
          <a:p>
            <a:pPr marL="0" indent="0" algn="l">
              <a:buNone/>
            </a:pPr>
            <a:endParaRPr lang="ru-RU" sz="1800" b="0" i="0" u="none" strike="noStrike" baseline="0" dirty="0">
              <a:solidFill>
                <a:srgbClr val="0015EE"/>
              </a:solidFill>
              <a:latin typeface="UbuntuMono-Regular"/>
            </a:endParaRPr>
          </a:p>
          <a:p>
            <a:pPr marL="0" indent="0" algn="l">
              <a:buNone/>
            </a:pPr>
            <a:r>
              <a:rPr lang="ru-RU" sz="1800" b="0" i="0" u="none" strike="noStrike" baseline="0" dirty="0" err="1">
                <a:solidFill>
                  <a:srgbClr val="0015EE"/>
                </a:solidFill>
                <a:latin typeface="UbuntuMono-Regular"/>
              </a:rPr>
              <a:t>fib</a:t>
            </a:r>
            <a:r>
              <a:rPr lang="ru-RU" sz="1800" b="0" i="0" u="none" strike="noStrike" baseline="0" dirty="0">
                <a:solidFill>
                  <a:srgbClr val="000000"/>
                </a:solidFill>
                <a:latin typeface="UbuntuMono-Regular"/>
              </a:rPr>
              <a:t>[</a:t>
            </a:r>
            <a:r>
              <a:rPr lang="ru-RU" sz="1800" b="0" i="0" u="none" strike="noStrike" baseline="0" dirty="0">
                <a:solidFill>
                  <a:srgbClr val="FF4A10"/>
                </a:solidFill>
                <a:latin typeface="UbuntuMono-Regular"/>
              </a:rPr>
              <a:t>-1</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Исключить первый элемент вектора</a:t>
            </a:r>
          </a:p>
          <a:p>
            <a:pPr marL="0" indent="0" algn="l">
              <a:buNone/>
            </a:pPr>
            <a:r>
              <a:rPr lang="ru-RU" sz="1800" b="0" i="1" u="none" strike="noStrike" baseline="0" dirty="0">
                <a:solidFill>
                  <a:srgbClr val="004654"/>
                </a:solidFill>
                <a:latin typeface="UbuntuMono-Italic"/>
              </a:rPr>
              <a:t>#&gt; [1] 1 1 2 3 5 8 13 21 34</a:t>
            </a:r>
          </a:p>
          <a:p>
            <a:pPr marL="0" indent="0" algn="l">
              <a:buNone/>
            </a:pPr>
            <a:r>
              <a:rPr lang="ru-RU" sz="1800" b="0" i="0" u="none" strike="noStrike" baseline="0" dirty="0">
                <a:solidFill>
                  <a:srgbClr val="000000"/>
                </a:solidFill>
                <a:latin typeface="PTSerif-Regular"/>
              </a:rPr>
              <a:t>Можно расширить этот метод, чтобы исключить целые фрагменты, используя вектор индексации отрицательных индексов:</a:t>
            </a:r>
          </a:p>
          <a:p>
            <a:pPr marL="0" indent="0" algn="l">
              <a:buNone/>
            </a:pPr>
            <a:r>
              <a:rPr lang="ru-RU" sz="1800" b="0" i="0" u="none" strike="noStrike" baseline="0" dirty="0" err="1">
                <a:solidFill>
                  <a:srgbClr val="0015EE"/>
                </a:solidFill>
                <a:latin typeface="UbuntuMono-Regular"/>
              </a:rPr>
              <a:t>fib</a:t>
            </a:r>
            <a:r>
              <a:rPr lang="ru-RU" sz="1800" b="0" i="0" u="none" strike="noStrike" baseline="0" dirty="0">
                <a:solidFill>
                  <a:srgbClr val="000000"/>
                </a:solidFill>
                <a:latin typeface="UbuntuMono-Regular"/>
              </a:rPr>
              <a:t>[</a:t>
            </a:r>
            <a:r>
              <a:rPr lang="ru-RU" sz="1800" b="0" i="0" u="none" strike="noStrike" baseline="0" dirty="0">
                <a:solidFill>
                  <a:srgbClr val="FF4A10"/>
                </a:solidFill>
                <a:latin typeface="UbuntuMono-Regular"/>
              </a:rPr>
              <a:t>1</a:t>
            </a:r>
            <a:r>
              <a:rPr lang="ru-RU" sz="1800" b="0" i="0" u="none" strike="noStrike" baseline="0" dirty="0">
                <a:solidFill>
                  <a:srgbClr val="052125"/>
                </a:solidFill>
                <a:latin typeface="UbuntuMono-Regular"/>
              </a:rPr>
              <a:t>:</a:t>
            </a:r>
            <a:r>
              <a:rPr lang="ru-RU" sz="1800" b="0" i="0" u="none" strike="noStrike" baseline="0" dirty="0">
                <a:solidFill>
                  <a:srgbClr val="FF4A10"/>
                </a:solidFill>
                <a:latin typeface="UbuntuMono-Regular"/>
              </a:rPr>
              <a:t>3</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Как и прежде.</a:t>
            </a:r>
          </a:p>
          <a:p>
            <a:pPr marL="0" indent="0" algn="l">
              <a:buNone/>
            </a:pPr>
            <a:r>
              <a:rPr lang="ru-RU" sz="1800" b="0" i="1" u="none" strike="noStrike" baseline="0" dirty="0">
                <a:solidFill>
                  <a:srgbClr val="004654"/>
                </a:solidFill>
                <a:latin typeface="UbuntuMono-Italic"/>
              </a:rPr>
              <a:t>#&gt; [1] 0 1 1</a:t>
            </a:r>
          </a:p>
          <a:p>
            <a:pPr marL="0" indent="0" algn="l">
              <a:buNone/>
            </a:pPr>
            <a:r>
              <a:rPr lang="ru-RU" sz="1800" b="0" i="0" u="none" strike="noStrike" baseline="0" dirty="0" err="1">
                <a:solidFill>
                  <a:srgbClr val="0015EE"/>
                </a:solidFill>
                <a:latin typeface="UbuntuMono-Regular"/>
              </a:rPr>
              <a:t>fib</a:t>
            </a:r>
            <a:r>
              <a:rPr lang="ru-RU" sz="1800" b="0" i="0" u="none" strike="noStrike" baseline="0" dirty="0">
                <a:solidFill>
                  <a:srgbClr val="000000"/>
                </a:solidFill>
                <a:latin typeface="UbuntuMono-Regular"/>
              </a:rPr>
              <a:t>[</a:t>
            </a:r>
            <a:r>
              <a:rPr lang="ru-RU" sz="1800" b="0" i="0" u="none" strike="noStrike" baseline="0" dirty="0">
                <a:solidFill>
                  <a:srgbClr val="052125"/>
                </a:solidFill>
                <a:latin typeface="UbuntuMono-Regular"/>
              </a:rPr>
              <a:t>-</a:t>
            </a:r>
            <a:r>
              <a:rPr lang="ru-RU" sz="1800" b="0" i="0" u="none" strike="noStrike" baseline="0" dirty="0">
                <a:solidFill>
                  <a:srgbClr val="000000"/>
                </a:solidFill>
                <a:latin typeface="UbuntuMono-Regular"/>
              </a:rPr>
              <a:t>(</a:t>
            </a:r>
            <a:r>
              <a:rPr lang="ru-RU" sz="1800" b="0" i="0" u="none" strike="noStrike" baseline="0" dirty="0">
                <a:solidFill>
                  <a:srgbClr val="FF4A10"/>
                </a:solidFill>
                <a:latin typeface="UbuntuMono-Regular"/>
              </a:rPr>
              <a:t>1</a:t>
            </a:r>
            <a:r>
              <a:rPr lang="ru-RU" sz="1800" b="0" i="0" u="none" strike="noStrike" baseline="0" dirty="0">
                <a:solidFill>
                  <a:srgbClr val="052125"/>
                </a:solidFill>
                <a:latin typeface="UbuntuMono-Regular"/>
              </a:rPr>
              <a:t>:</a:t>
            </a:r>
            <a:r>
              <a:rPr lang="ru-RU" sz="1800" b="0" i="0" u="none" strike="noStrike" baseline="0" dirty="0">
                <a:solidFill>
                  <a:srgbClr val="FF4A10"/>
                </a:solidFill>
                <a:latin typeface="UbuntuMono-Regular"/>
              </a:rPr>
              <a:t>3</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Инвертируем знак индекса, чтобы исключить, а не выбирать.</a:t>
            </a:r>
          </a:p>
          <a:p>
            <a:pPr marL="0" indent="0" algn="l">
              <a:buNone/>
            </a:pPr>
            <a:r>
              <a:rPr lang="ru-RU" sz="1800" b="0" i="1" u="none" strike="noStrike" baseline="0" dirty="0">
                <a:solidFill>
                  <a:srgbClr val="004654"/>
                </a:solidFill>
                <a:latin typeface="UbuntuMono-Italic"/>
              </a:rPr>
              <a:t>#&gt; [1] 2 3 5 8 13 21 34</a:t>
            </a:r>
            <a:endParaRPr lang="ru-RU" dirty="0"/>
          </a:p>
        </p:txBody>
      </p:sp>
      <p:sp>
        <p:nvSpPr>
          <p:cNvPr id="4" name="Номер слайда 3">
            <a:extLst>
              <a:ext uri="{FF2B5EF4-FFF2-40B4-BE49-F238E27FC236}">
                <a16:creationId xmlns:a16="http://schemas.microsoft.com/office/drawing/2014/main" id="{97D96D79-B6A0-4E0C-B1E3-270E90813D79}"/>
              </a:ext>
            </a:extLst>
          </p:cNvPr>
          <p:cNvSpPr>
            <a:spLocks noGrp="1"/>
          </p:cNvSpPr>
          <p:nvPr>
            <p:ph type="sldNum" sz="quarter" idx="12"/>
          </p:nvPr>
        </p:nvSpPr>
        <p:spPr/>
        <p:txBody>
          <a:bodyPr/>
          <a:lstStyle/>
          <a:p>
            <a:fld id="{07ED1C4D-CBFC-4DCD-A017-9435DD4536FA}" type="slidenum">
              <a:rPr lang="ru-RU" smtClean="0"/>
              <a:t>35</a:t>
            </a:fld>
            <a:endParaRPr lang="ru-RU"/>
          </a:p>
        </p:txBody>
      </p:sp>
      <p:sp>
        <p:nvSpPr>
          <p:cNvPr id="5" name="Заголовок 1">
            <a:extLst>
              <a:ext uri="{FF2B5EF4-FFF2-40B4-BE49-F238E27FC236}">
                <a16:creationId xmlns:a16="http://schemas.microsoft.com/office/drawing/2014/main" id="{2B8A4D54-AB5B-411F-AC59-97F0BC72E344}"/>
              </a:ext>
            </a:extLst>
          </p:cNvPr>
          <p:cNvSpPr>
            <a:spLocks noGrp="1"/>
          </p:cNvSpPr>
          <p:nvPr>
            <p:ph type="title"/>
          </p:nvPr>
        </p:nvSpPr>
        <p:spPr>
          <a:xfrm>
            <a:off x="415505" y="201223"/>
            <a:ext cx="10515600" cy="713177"/>
          </a:xfrm>
        </p:spPr>
        <p:txBody>
          <a:bodyPr>
            <a:normAutofit/>
          </a:bodyPr>
          <a:lstStyle/>
          <a:p>
            <a:r>
              <a:rPr lang="ru-RU" sz="3200" b="1" i="0" u="none" strike="noStrike" baseline="0" dirty="0">
                <a:latin typeface="+mn-lt"/>
              </a:rPr>
              <a:t>Выбор элементов вектора</a:t>
            </a:r>
            <a:endParaRPr lang="ru-RU" sz="3200" dirty="0">
              <a:latin typeface="+mn-lt"/>
            </a:endParaRPr>
          </a:p>
        </p:txBody>
      </p:sp>
    </p:spTree>
    <p:extLst>
      <p:ext uri="{BB962C8B-B14F-4D97-AF65-F5344CB8AC3E}">
        <p14:creationId xmlns:p14="http://schemas.microsoft.com/office/powerpoint/2010/main" val="3808671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8CCAEC-BC70-4EFE-BD10-BD4B7D80B97E}"/>
              </a:ext>
            </a:extLst>
          </p:cNvPr>
          <p:cNvSpPr>
            <a:spLocks noGrp="1"/>
          </p:cNvSpPr>
          <p:nvPr>
            <p:ph idx="1"/>
          </p:nvPr>
        </p:nvSpPr>
        <p:spPr>
          <a:xfrm>
            <a:off x="346493" y="928477"/>
            <a:ext cx="11695981" cy="5248035"/>
          </a:xfrm>
        </p:spPr>
        <p:txBody>
          <a:bodyPr/>
          <a:lstStyle/>
          <a:p>
            <a:pPr marL="0" indent="0" algn="l">
              <a:lnSpc>
                <a:spcPct val="100000"/>
              </a:lnSpc>
              <a:buNone/>
            </a:pPr>
            <a:r>
              <a:rPr lang="ru-RU" sz="1800" b="0" i="0" u="none" strike="noStrike" baseline="0" dirty="0">
                <a:solidFill>
                  <a:srgbClr val="000000"/>
                </a:solidFill>
                <a:latin typeface="PTSerif-Regular"/>
              </a:rPr>
              <a:t>Еще один метод индексации использует логический вектор для выбора элементов из вектора данных. Везде, где логический вектор равен </a:t>
            </a:r>
            <a:r>
              <a:rPr lang="ru-RU" sz="1800" b="0" i="0" u="none" strike="noStrike" baseline="0" dirty="0">
                <a:solidFill>
                  <a:srgbClr val="000000"/>
                </a:solidFill>
                <a:latin typeface="UbuntuMono-Regular"/>
              </a:rPr>
              <a:t>TRUE</a:t>
            </a:r>
            <a:r>
              <a:rPr lang="ru-RU" sz="1800" b="0" i="0" u="none" strike="noStrike" baseline="0" dirty="0">
                <a:solidFill>
                  <a:srgbClr val="000000"/>
                </a:solidFill>
                <a:latin typeface="PTSerif-Regular"/>
              </a:rPr>
              <a:t>, выбирается соответствующий элемент:</a:t>
            </a:r>
          </a:p>
          <a:p>
            <a:pPr marL="0" indent="0">
              <a:lnSpc>
                <a:spcPct val="100000"/>
              </a:lnSpc>
              <a:buNone/>
            </a:pPr>
            <a:r>
              <a:rPr lang="ru-RU" sz="1800" b="0" i="1" u="none" strike="noStrike" baseline="0" dirty="0">
                <a:solidFill>
                  <a:srgbClr val="004654"/>
                </a:solidFill>
                <a:latin typeface="UbuntuMono-Italic"/>
              </a:rPr>
              <a:t>#&gt; [1] 0 1 1 2 3 5 8 13 21 34</a:t>
            </a:r>
          </a:p>
          <a:p>
            <a:pPr marL="0" indent="0" algn="l">
              <a:lnSpc>
                <a:spcPct val="100000"/>
              </a:lnSpc>
              <a:buNone/>
            </a:pPr>
            <a:endParaRPr lang="ru-RU" sz="1800" b="0" i="0" u="none" strike="noStrike" baseline="0" dirty="0">
              <a:solidFill>
                <a:srgbClr val="0015EE"/>
              </a:solidFill>
              <a:latin typeface="UbuntuMono-Regular"/>
            </a:endParaRPr>
          </a:p>
          <a:p>
            <a:pPr marL="0" indent="0" algn="l">
              <a:lnSpc>
                <a:spcPct val="100000"/>
              </a:lnSpc>
              <a:buNone/>
            </a:pPr>
            <a:r>
              <a:rPr lang="ru-RU" sz="1800" b="0" i="0" u="none" strike="noStrike" baseline="0" dirty="0" err="1">
                <a:solidFill>
                  <a:srgbClr val="0015EE"/>
                </a:solidFill>
                <a:latin typeface="UbuntuMono-Regular"/>
              </a:rPr>
              <a:t>fib</a:t>
            </a:r>
            <a:r>
              <a:rPr lang="ru-RU" sz="1800" b="0" i="0" u="none" strike="noStrike" baseline="0" dirty="0">
                <a:solidFill>
                  <a:srgbClr val="0015EE"/>
                </a:solidFill>
                <a:latin typeface="UbuntuMono-Regular"/>
              </a:rPr>
              <a:t> </a:t>
            </a:r>
            <a:r>
              <a:rPr lang="ru-RU" sz="1800" b="0" i="0" u="none" strike="noStrike" baseline="0" dirty="0">
                <a:solidFill>
                  <a:srgbClr val="052125"/>
                </a:solidFill>
                <a:latin typeface="UbuntuMono-Regular"/>
              </a:rPr>
              <a:t>&lt; </a:t>
            </a:r>
            <a:r>
              <a:rPr lang="ru-RU" sz="1800" b="0" i="0" u="none" strike="noStrike" baseline="0" dirty="0">
                <a:solidFill>
                  <a:srgbClr val="FF4A10"/>
                </a:solidFill>
                <a:latin typeface="UbuntuMono-Regular"/>
              </a:rPr>
              <a:t>10 </a:t>
            </a:r>
            <a:r>
              <a:rPr lang="ru-RU" sz="1800" b="0" i="1" u="none" strike="noStrike" baseline="0" dirty="0">
                <a:solidFill>
                  <a:srgbClr val="004654"/>
                </a:solidFill>
                <a:latin typeface="UbuntuMono-Italic"/>
              </a:rPr>
              <a:t># Этот вектор имеет значение TRUE везде, где </a:t>
            </a:r>
            <a:r>
              <a:rPr lang="ru-RU" sz="1800" b="0" i="1" u="none" strike="noStrike" baseline="0" dirty="0" err="1">
                <a:solidFill>
                  <a:srgbClr val="004654"/>
                </a:solidFill>
                <a:latin typeface="UbuntuMono-Italic"/>
              </a:rPr>
              <a:t>fib</a:t>
            </a:r>
            <a:r>
              <a:rPr lang="ru-RU" sz="1800" b="0" i="1" u="none" strike="noStrike" baseline="0" dirty="0">
                <a:solidFill>
                  <a:srgbClr val="004654"/>
                </a:solidFill>
                <a:latin typeface="UbuntuMono-Italic"/>
              </a:rPr>
              <a:t> меньше 10.</a:t>
            </a:r>
          </a:p>
          <a:p>
            <a:pPr marL="0" indent="0" algn="l">
              <a:lnSpc>
                <a:spcPct val="100000"/>
              </a:lnSpc>
              <a:buNone/>
            </a:pPr>
            <a:r>
              <a:rPr lang="da-DK" sz="1800" b="0" i="1" u="none" strike="noStrike" baseline="0" dirty="0">
                <a:solidFill>
                  <a:srgbClr val="004654"/>
                </a:solidFill>
                <a:latin typeface="UbuntuMono-Italic"/>
              </a:rPr>
              <a:t>#&gt; [1] TRUE TRUE TRUE TRUE TRUE TRUE TRUE FALSE FALSE FALSE</a:t>
            </a:r>
          </a:p>
          <a:p>
            <a:pPr marL="0" indent="0" algn="l">
              <a:lnSpc>
                <a:spcPct val="100000"/>
              </a:lnSpc>
              <a:buNone/>
            </a:pPr>
            <a:r>
              <a:rPr lang="ru-RU" sz="1800" b="0" i="0" u="none" strike="noStrike" baseline="0" dirty="0" err="1">
                <a:solidFill>
                  <a:srgbClr val="0015EE"/>
                </a:solidFill>
                <a:latin typeface="UbuntuMono-Regular"/>
              </a:rPr>
              <a:t>fib</a:t>
            </a:r>
            <a:r>
              <a:rPr lang="ru-RU" sz="1800" b="0" i="0" u="none" strike="noStrike" baseline="0" dirty="0">
                <a:solidFill>
                  <a:srgbClr val="000000"/>
                </a:solidFill>
                <a:latin typeface="UbuntuMono-Regular"/>
              </a:rPr>
              <a:t>[</a:t>
            </a:r>
            <a:r>
              <a:rPr lang="ru-RU" sz="1800" b="0" i="0" u="none" strike="noStrike" baseline="0" dirty="0" err="1">
                <a:solidFill>
                  <a:srgbClr val="0015EE"/>
                </a:solidFill>
                <a:latin typeface="UbuntuMono-Regular"/>
              </a:rPr>
              <a:t>fib</a:t>
            </a:r>
            <a:r>
              <a:rPr lang="ru-RU" sz="1800" b="0" i="0" u="none" strike="noStrike" baseline="0" dirty="0">
                <a:solidFill>
                  <a:srgbClr val="0015EE"/>
                </a:solidFill>
                <a:latin typeface="UbuntuMono-Regular"/>
              </a:rPr>
              <a:t> </a:t>
            </a:r>
            <a:r>
              <a:rPr lang="ru-RU" sz="1800" b="0" i="0" u="none" strike="noStrike" baseline="0" dirty="0">
                <a:solidFill>
                  <a:srgbClr val="052125"/>
                </a:solidFill>
                <a:latin typeface="UbuntuMono-Regular"/>
              </a:rPr>
              <a:t>&lt; </a:t>
            </a:r>
            <a:r>
              <a:rPr lang="ru-RU" sz="1800" b="0" i="0" u="none" strike="noStrike" baseline="0" dirty="0">
                <a:solidFill>
                  <a:srgbClr val="FF4A10"/>
                </a:solidFill>
                <a:latin typeface="UbuntuMono-Regular"/>
              </a:rPr>
              <a:t>10</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Используем этот вектор для выбора элементов меньше 10.</a:t>
            </a:r>
          </a:p>
          <a:p>
            <a:pPr marL="0" indent="0" algn="l">
              <a:lnSpc>
                <a:spcPct val="100000"/>
              </a:lnSpc>
              <a:buNone/>
            </a:pPr>
            <a:r>
              <a:rPr lang="ru-RU" sz="1800" b="0" i="1" u="none" strike="noStrike" baseline="0" dirty="0">
                <a:solidFill>
                  <a:srgbClr val="004654"/>
                </a:solidFill>
                <a:latin typeface="UbuntuMono-Italic"/>
              </a:rPr>
              <a:t>#&gt; [1] 0 1 1 2 3 5 8</a:t>
            </a:r>
          </a:p>
          <a:p>
            <a:pPr marL="0" indent="0" algn="l">
              <a:lnSpc>
                <a:spcPct val="100000"/>
              </a:lnSpc>
              <a:buNone/>
            </a:pPr>
            <a:r>
              <a:rPr lang="ru-RU" sz="1800" b="0" i="0" u="none" strike="noStrike" baseline="0" dirty="0" err="1">
                <a:solidFill>
                  <a:srgbClr val="0015EE"/>
                </a:solidFill>
                <a:latin typeface="UbuntuMono-Regular"/>
              </a:rPr>
              <a:t>fib</a:t>
            </a:r>
            <a:r>
              <a:rPr lang="ru-RU" sz="1800" b="0" i="0" u="none" strike="noStrike" baseline="0" dirty="0">
                <a:solidFill>
                  <a:srgbClr val="0015EE"/>
                </a:solidFill>
                <a:latin typeface="UbuntuMono-Regular"/>
              </a:rPr>
              <a:t> </a:t>
            </a:r>
            <a:r>
              <a:rPr lang="ru-RU" sz="1800" b="0" i="0" u="none" strike="noStrike" baseline="0" dirty="0">
                <a:solidFill>
                  <a:srgbClr val="052125"/>
                </a:solidFill>
                <a:latin typeface="UbuntuMono-Regular"/>
              </a:rPr>
              <a:t>%% </a:t>
            </a:r>
            <a:r>
              <a:rPr lang="ru-RU" sz="1800" b="0" i="0" u="none" strike="noStrike" baseline="0" dirty="0">
                <a:solidFill>
                  <a:srgbClr val="FF4A10"/>
                </a:solidFill>
                <a:latin typeface="UbuntuMono-Regular"/>
              </a:rPr>
              <a:t>2 </a:t>
            </a:r>
            <a:r>
              <a:rPr lang="ru-RU" sz="1800" b="0" i="0" u="none" strike="noStrike" baseline="0" dirty="0">
                <a:solidFill>
                  <a:srgbClr val="052125"/>
                </a:solidFill>
                <a:latin typeface="UbuntuMono-Regular"/>
              </a:rPr>
              <a:t>== </a:t>
            </a:r>
            <a:r>
              <a:rPr lang="ru-RU" sz="1800" b="0" i="0" u="none" strike="noStrike" baseline="0" dirty="0">
                <a:solidFill>
                  <a:srgbClr val="FF4A10"/>
                </a:solidFill>
                <a:latin typeface="UbuntuMono-Regular"/>
              </a:rPr>
              <a:t>0 </a:t>
            </a:r>
            <a:r>
              <a:rPr lang="ru-RU" sz="1800" b="0" i="1" u="none" strike="noStrike" baseline="0" dirty="0">
                <a:solidFill>
                  <a:srgbClr val="004654"/>
                </a:solidFill>
                <a:latin typeface="UbuntuMono-Italic"/>
              </a:rPr>
              <a:t># Этот вектор имеет значение TRUE везде, где </a:t>
            </a:r>
            <a:r>
              <a:rPr lang="ru-RU" sz="1800" b="0" i="1" u="none" strike="noStrike" baseline="0" dirty="0" err="1">
                <a:solidFill>
                  <a:srgbClr val="004654"/>
                </a:solidFill>
                <a:latin typeface="UbuntuMono-Italic"/>
              </a:rPr>
              <a:t>fib</a:t>
            </a:r>
            <a:r>
              <a:rPr lang="ru-RU" sz="1800" b="0" i="1" u="none" strike="noStrike" baseline="0" dirty="0">
                <a:solidFill>
                  <a:srgbClr val="004654"/>
                </a:solidFill>
                <a:latin typeface="UbuntuMono-Italic"/>
              </a:rPr>
              <a:t> четный.</a:t>
            </a:r>
          </a:p>
          <a:p>
            <a:pPr marL="0" indent="0" algn="l">
              <a:lnSpc>
                <a:spcPct val="100000"/>
              </a:lnSpc>
              <a:buNone/>
            </a:pPr>
            <a:r>
              <a:rPr lang="da-DK" sz="1800" b="0" i="1" u="none" strike="noStrike" baseline="0" dirty="0">
                <a:solidFill>
                  <a:srgbClr val="004654"/>
                </a:solidFill>
                <a:latin typeface="UbuntuMono-Italic"/>
              </a:rPr>
              <a:t>#&gt; [1] TRUE FALSE FALSE TRUE FALSE FALSE TRUE FALSE FALSE TRUE</a:t>
            </a:r>
          </a:p>
          <a:p>
            <a:pPr marL="0" indent="0" algn="l">
              <a:lnSpc>
                <a:spcPct val="100000"/>
              </a:lnSpc>
              <a:buNone/>
            </a:pPr>
            <a:r>
              <a:rPr lang="ru-RU" sz="1800" b="0" i="0" u="none" strike="noStrike" baseline="0" dirty="0" err="1">
                <a:solidFill>
                  <a:srgbClr val="0015EE"/>
                </a:solidFill>
                <a:latin typeface="UbuntuMono-Regular"/>
              </a:rPr>
              <a:t>fib</a:t>
            </a:r>
            <a:r>
              <a:rPr lang="ru-RU" sz="1800" b="0" i="0" u="none" strike="noStrike" baseline="0" dirty="0">
                <a:solidFill>
                  <a:srgbClr val="000000"/>
                </a:solidFill>
                <a:latin typeface="UbuntuMono-Regular"/>
              </a:rPr>
              <a:t>[</a:t>
            </a:r>
            <a:r>
              <a:rPr lang="ru-RU" sz="1800" b="0" i="0" u="none" strike="noStrike" baseline="0" dirty="0" err="1">
                <a:solidFill>
                  <a:srgbClr val="0015EE"/>
                </a:solidFill>
                <a:latin typeface="UbuntuMono-Regular"/>
              </a:rPr>
              <a:t>fib</a:t>
            </a:r>
            <a:r>
              <a:rPr lang="ru-RU" sz="1800" b="0" i="0" u="none" strike="noStrike" baseline="0" dirty="0">
                <a:solidFill>
                  <a:srgbClr val="0015EE"/>
                </a:solidFill>
                <a:latin typeface="UbuntuMono-Regular"/>
              </a:rPr>
              <a:t> </a:t>
            </a:r>
            <a:r>
              <a:rPr lang="ru-RU" sz="1800" b="0" i="0" u="none" strike="noStrike" baseline="0" dirty="0">
                <a:solidFill>
                  <a:srgbClr val="052125"/>
                </a:solidFill>
                <a:latin typeface="UbuntuMono-Regular"/>
              </a:rPr>
              <a:t>%% </a:t>
            </a:r>
            <a:r>
              <a:rPr lang="ru-RU" sz="1800" b="0" i="0" u="none" strike="noStrike" baseline="0" dirty="0">
                <a:solidFill>
                  <a:srgbClr val="FF4A10"/>
                </a:solidFill>
                <a:latin typeface="UbuntuMono-Regular"/>
              </a:rPr>
              <a:t>2 </a:t>
            </a:r>
            <a:r>
              <a:rPr lang="ru-RU" sz="1800" b="0" i="0" u="none" strike="noStrike" baseline="0" dirty="0">
                <a:solidFill>
                  <a:srgbClr val="052125"/>
                </a:solidFill>
                <a:latin typeface="UbuntuMono-Regular"/>
              </a:rPr>
              <a:t>== </a:t>
            </a:r>
            <a:r>
              <a:rPr lang="ru-RU" sz="1800" b="0" i="0" u="none" strike="noStrike" baseline="0" dirty="0">
                <a:solidFill>
                  <a:srgbClr val="FF4A10"/>
                </a:solidFill>
                <a:latin typeface="UbuntuMono-Regular"/>
              </a:rPr>
              <a:t>0</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Используем этот вектор для выбора четных элементов.</a:t>
            </a:r>
          </a:p>
          <a:p>
            <a:pPr marL="0" indent="0" algn="l">
              <a:lnSpc>
                <a:spcPct val="100000"/>
              </a:lnSpc>
              <a:buNone/>
            </a:pPr>
            <a:r>
              <a:rPr lang="ru-RU" sz="1800" b="0" i="1" u="none" strike="noStrike" baseline="0" dirty="0">
                <a:solidFill>
                  <a:srgbClr val="004654"/>
                </a:solidFill>
                <a:latin typeface="UbuntuMono-Italic"/>
              </a:rPr>
              <a:t>#&gt; [1] 0 2 8 34</a:t>
            </a:r>
            <a:endParaRPr lang="ru-RU" dirty="0"/>
          </a:p>
        </p:txBody>
      </p:sp>
      <p:sp>
        <p:nvSpPr>
          <p:cNvPr id="4" name="Номер слайда 3">
            <a:extLst>
              <a:ext uri="{FF2B5EF4-FFF2-40B4-BE49-F238E27FC236}">
                <a16:creationId xmlns:a16="http://schemas.microsoft.com/office/drawing/2014/main" id="{97D96D79-B6A0-4E0C-B1E3-270E90813D79}"/>
              </a:ext>
            </a:extLst>
          </p:cNvPr>
          <p:cNvSpPr>
            <a:spLocks noGrp="1"/>
          </p:cNvSpPr>
          <p:nvPr>
            <p:ph type="sldNum" sz="quarter" idx="12"/>
          </p:nvPr>
        </p:nvSpPr>
        <p:spPr/>
        <p:txBody>
          <a:bodyPr/>
          <a:lstStyle/>
          <a:p>
            <a:fld id="{07ED1C4D-CBFC-4DCD-A017-9435DD4536FA}" type="slidenum">
              <a:rPr lang="ru-RU" smtClean="0"/>
              <a:t>36</a:t>
            </a:fld>
            <a:endParaRPr lang="ru-RU"/>
          </a:p>
        </p:txBody>
      </p:sp>
      <p:sp>
        <p:nvSpPr>
          <p:cNvPr id="5" name="Заголовок 1">
            <a:extLst>
              <a:ext uri="{FF2B5EF4-FFF2-40B4-BE49-F238E27FC236}">
                <a16:creationId xmlns:a16="http://schemas.microsoft.com/office/drawing/2014/main" id="{2B8A4D54-AB5B-411F-AC59-97F0BC72E344}"/>
              </a:ext>
            </a:extLst>
          </p:cNvPr>
          <p:cNvSpPr>
            <a:spLocks noGrp="1"/>
          </p:cNvSpPr>
          <p:nvPr>
            <p:ph type="title"/>
          </p:nvPr>
        </p:nvSpPr>
        <p:spPr>
          <a:xfrm>
            <a:off x="415505" y="201223"/>
            <a:ext cx="10515600" cy="713177"/>
          </a:xfrm>
        </p:spPr>
        <p:txBody>
          <a:bodyPr>
            <a:normAutofit/>
          </a:bodyPr>
          <a:lstStyle/>
          <a:p>
            <a:r>
              <a:rPr lang="ru-RU" sz="3200" b="1" i="0" u="none" strike="noStrike" baseline="0" dirty="0">
                <a:latin typeface="+mn-lt"/>
              </a:rPr>
              <a:t>Выбор элементов вектора</a:t>
            </a:r>
            <a:endParaRPr lang="ru-RU" sz="3200" dirty="0">
              <a:latin typeface="+mn-lt"/>
            </a:endParaRPr>
          </a:p>
        </p:txBody>
      </p:sp>
    </p:spTree>
    <p:extLst>
      <p:ext uri="{BB962C8B-B14F-4D97-AF65-F5344CB8AC3E}">
        <p14:creationId xmlns:p14="http://schemas.microsoft.com/office/powerpoint/2010/main" val="1078011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8CCAEC-BC70-4EFE-BD10-BD4B7D80B97E}"/>
              </a:ext>
            </a:extLst>
          </p:cNvPr>
          <p:cNvSpPr>
            <a:spLocks noGrp="1"/>
          </p:cNvSpPr>
          <p:nvPr>
            <p:ph idx="1"/>
          </p:nvPr>
        </p:nvSpPr>
        <p:spPr>
          <a:xfrm>
            <a:off x="155275" y="810883"/>
            <a:ext cx="11895827" cy="5845894"/>
          </a:xfrm>
        </p:spPr>
        <p:txBody>
          <a:bodyPr>
            <a:normAutofit fontScale="70000" lnSpcReduction="20000"/>
          </a:bodyPr>
          <a:lstStyle/>
          <a:p>
            <a:pPr marL="0" indent="0" algn="l">
              <a:lnSpc>
                <a:spcPct val="120000"/>
              </a:lnSpc>
              <a:buNone/>
            </a:pPr>
            <a:r>
              <a:rPr lang="ru-RU" sz="1800" dirty="0">
                <a:solidFill>
                  <a:srgbClr val="000000"/>
                </a:solidFill>
              </a:rPr>
              <a:t>Ф</a:t>
            </a:r>
            <a:r>
              <a:rPr lang="ru-RU" sz="1800" b="0" i="0" u="none" strike="noStrike" baseline="0" dirty="0">
                <a:solidFill>
                  <a:srgbClr val="000000"/>
                </a:solidFill>
              </a:rPr>
              <a:t>ункция индексации позволяет выбирать элементы по имени.  Предполагается, что у вектора есть атрибут </a:t>
            </a:r>
            <a:r>
              <a:rPr lang="ru-RU" sz="1800" b="0" i="0" u="none" strike="noStrike" baseline="0" dirty="0" err="1">
                <a:solidFill>
                  <a:srgbClr val="000000"/>
                </a:solidFill>
              </a:rPr>
              <a:t>names</a:t>
            </a:r>
            <a:r>
              <a:rPr lang="ru-RU" sz="1800" b="0" i="0" u="none" strike="noStrike" baseline="0" dirty="0">
                <a:solidFill>
                  <a:srgbClr val="000000"/>
                </a:solidFill>
              </a:rPr>
              <a:t>, определяющий имя каждого элемента. Вы можете определить имена, присвоив атрибуту вектор символьных строк:</a:t>
            </a:r>
          </a:p>
          <a:p>
            <a:pPr marL="0" indent="0" algn="l">
              <a:lnSpc>
                <a:spcPct val="120000"/>
              </a:lnSpc>
              <a:buNone/>
            </a:pPr>
            <a:r>
              <a:rPr lang="en-US" sz="1800" b="0" i="0" u="none" strike="noStrike" baseline="0" dirty="0">
                <a:solidFill>
                  <a:srgbClr val="0015EE"/>
                </a:solidFill>
              </a:rPr>
              <a:t>years </a:t>
            </a:r>
            <a:r>
              <a:rPr lang="en-US" sz="1800" b="0" i="0" u="none" strike="noStrike" baseline="0" dirty="0">
                <a:solidFill>
                  <a:srgbClr val="052125"/>
                </a:solidFill>
              </a:rPr>
              <a:t>&lt;- </a:t>
            </a:r>
            <a:r>
              <a:rPr lang="en-US" sz="1800" b="0" i="0" u="none" strike="noStrike" baseline="0" dirty="0">
                <a:solidFill>
                  <a:srgbClr val="DA0DDC"/>
                </a:solidFill>
              </a:rPr>
              <a:t>c</a:t>
            </a:r>
            <a:r>
              <a:rPr lang="en-US" sz="1800" b="0" i="0" u="none" strike="noStrike" baseline="0" dirty="0">
                <a:solidFill>
                  <a:srgbClr val="000000"/>
                </a:solidFill>
              </a:rPr>
              <a:t>(</a:t>
            </a:r>
            <a:r>
              <a:rPr lang="en-US" sz="1800" b="0" i="0" u="none" strike="noStrike" baseline="0" dirty="0">
                <a:solidFill>
                  <a:srgbClr val="FF4A10"/>
                </a:solidFill>
              </a:rPr>
              <a:t>1960</a:t>
            </a:r>
            <a:r>
              <a:rPr lang="en-US" sz="1800" b="0" i="0" u="none" strike="noStrike" baseline="0" dirty="0">
                <a:solidFill>
                  <a:srgbClr val="000000"/>
                </a:solidFill>
              </a:rPr>
              <a:t>, </a:t>
            </a:r>
            <a:r>
              <a:rPr lang="en-US" sz="1800" b="0" i="0" u="none" strike="noStrike" baseline="0" dirty="0">
                <a:solidFill>
                  <a:srgbClr val="FF4A10"/>
                </a:solidFill>
              </a:rPr>
              <a:t>1964</a:t>
            </a:r>
            <a:r>
              <a:rPr lang="en-US" sz="1800" b="0" i="0" u="none" strike="noStrike" baseline="0" dirty="0">
                <a:solidFill>
                  <a:srgbClr val="000000"/>
                </a:solidFill>
              </a:rPr>
              <a:t>, </a:t>
            </a:r>
            <a:r>
              <a:rPr lang="en-US" sz="1800" b="0" i="0" u="none" strike="noStrike" baseline="0" dirty="0">
                <a:solidFill>
                  <a:srgbClr val="FF4A10"/>
                </a:solidFill>
              </a:rPr>
              <a:t>1976</a:t>
            </a:r>
            <a:r>
              <a:rPr lang="en-US" sz="1800" b="0" i="0" u="none" strike="noStrike" baseline="0" dirty="0">
                <a:solidFill>
                  <a:srgbClr val="000000"/>
                </a:solidFill>
              </a:rPr>
              <a:t>, </a:t>
            </a:r>
            <a:r>
              <a:rPr lang="en-US" sz="1800" b="0" i="0" u="none" strike="noStrike" baseline="0" dirty="0">
                <a:solidFill>
                  <a:srgbClr val="FF4A10"/>
                </a:solidFill>
              </a:rPr>
              <a:t>1994</a:t>
            </a:r>
            <a:r>
              <a:rPr lang="en-US" sz="1800" b="0" i="0" u="none" strike="noStrike" baseline="0" dirty="0">
                <a:solidFill>
                  <a:srgbClr val="000000"/>
                </a:solidFill>
              </a:rPr>
              <a:t>)</a:t>
            </a:r>
          </a:p>
          <a:p>
            <a:pPr marL="0" indent="0" algn="l">
              <a:lnSpc>
                <a:spcPct val="120000"/>
              </a:lnSpc>
              <a:buNone/>
            </a:pPr>
            <a:r>
              <a:rPr lang="en-US" sz="1800" b="0" i="0" u="none" strike="noStrike" baseline="0" dirty="0">
                <a:solidFill>
                  <a:srgbClr val="DA0DDC"/>
                </a:solidFill>
              </a:rPr>
              <a:t>names</a:t>
            </a:r>
            <a:r>
              <a:rPr lang="en-US" sz="1800" b="0" i="0" u="none" strike="noStrike" baseline="0" dirty="0">
                <a:solidFill>
                  <a:srgbClr val="000000"/>
                </a:solidFill>
              </a:rPr>
              <a:t>(</a:t>
            </a:r>
            <a:r>
              <a:rPr lang="en-US" sz="1800" b="0" i="0" u="none" strike="noStrike" baseline="0" dirty="0">
                <a:solidFill>
                  <a:srgbClr val="0015EE"/>
                </a:solidFill>
              </a:rPr>
              <a:t>years</a:t>
            </a:r>
            <a:r>
              <a:rPr lang="en-US" sz="1800" b="0" i="0" u="none" strike="noStrike" baseline="0" dirty="0">
                <a:solidFill>
                  <a:srgbClr val="000000"/>
                </a:solidFill>
              </a:rPr>
              <a:t>) </a:t>
            </a:r>
            <a:r>
              <a:rPr lang="en-US" sz="1800" b="0" i="0" u="none" strike="noStrike" baseline="0" dirty="0">
                <a:solidFill>
                  <a:srgbClr val="052125"/>
                </a:solidFill>
              </a:rPr>
              <a:t>&lt;- </a:t>
            </a:r>
            <a:r>
              <a:rPr lang="en-US" sz="1800" b="0" i="0" u="none" strike="noStrike" baseline="0" dirty="0">
                <a:solidFill>
                  <a:srgbClr val="DA0DDC"/>
                </a:solidFill>
              </a:rPr>
              <a:t>c</a:t>
            </a:r>
            <a:r>
              <a:rPr lang="en-US" sz="1800" b="0" i="0" u="none" strike="noStrike" baseline="0" dirty="0">
                <a:solidFill>
                  <a:srgbClr val="000000"/>
                </a:solidFill>
              </a:rPr>
              <a:t>(</a:t>
            </a:r>
            <a:r>
              <a:rPr lang="en-US" sz="1800" b="0" i="0" u="none" strike="noStrike" baseline="0" dirty="0">
                <a:solidFill>
                  <a:srgbClr val="FF2C02"/>
                </a:solidFill>
              </a:rPr>
              <a:t>"Kennedy"</a:t>
            </a:r>
            <a:r>
              <a:rPr lang="en-US" sz="1800" b="0" i="0" u="none" strike="noStrike" baseline="0" dirty="0">
                <a:solidFill>
                  <a:srgbClr val="000000"/>
                </a:solidFill>
              </a:rPr>
              <a:t>, </a:t>
            </a:r>
            <a:r>
              <a:rPr lang="en-US" sz="1800" b="0" i="0" u="none" strike="noStrike" baseline="0" dirty="0">
                <a:solidFill>
                  <a:srgbClr val="FF2C02"/>
                </a:solidFill>
              </a:rPr>
              <a:t>"Johnson"</a:t>
            </a:r>
            <a:r>
              <a:rPr lang="en-US" sz="1800" b="0" i="0" u="none" strike="noStrike" baseline="0" dirty="0">
                <a:solidFill>
                  <a:srgbClr val="000000"/>
                </a:solidFill>
              </a:rPr>
              <a:t>, </a:t>
            </a:r>
            <a:r>
              <a:rPr lang="en-US" sz="1800" b="0" i="0" u="none" strike="noStrike" baseline="0" dirty="0">
                <a:solidFill>
                  <a:srgbClr val="FF2C02"/>
                </a:solidFill>
              </a:rPr>
              <a:t>"Carter"</a:t>
            </a:r>
            <a:r>
              <a:rPr lang="en-US" sz="1800" b="0" i="0" u="none" strike="noStrike" baseline="0" dirty="0">
                <a:solidFill>
                  <a:srgbClr val="000000"/>
                </a:solidFill>
              </a:rPr>
              <a:t>, </a:t>
            </a:r>
            <a:r>
              <a:rPr lang="en-US" sz="1800" b="0" i="0" u="none" strike="noStrike" baseline="0" dirty="0">
                <a:solidFill>
                  <a:srgbClr val="FF2C02"/>
                </a:solidFill>
              </a:rPr>
              <a:t>"Clinton"</a:t>
            </a:r>
            <a:r>
              <a:rPr lang="en-US" sz="1800" b="0" i="0" u="none" strike="noStrike" baseline="0" dirty="0">
                <a:solidFill>
                  <a:srgbClr val="000000"/>
                </a:solidFill>
              </a:rPr>
              <a:t>)</a:t>
            </a:r>
          </a:p>
          <a:p>
            <a:pPr marL="0" indent="0" algn="l">
              <a:lnSpc>
                <a:spcPct val="120000"/>
              </a:lnSpc>
              <a:buNone/>
            </a:pPr>
            <a:r>
              <a:rPr lang="en-US" sz="1800" b="0" i="0" u="none" strike="noStrike" baseline="0" dirty="0">
                <a:solidFill>
                  <a:srgbClr val="0015EE"/>
                </a:solidFill>
              </a:rPr>
              <a:t>years</a:t>
            </a:r>
          </a:p>
          <a:p>
            <a:pPr marL="0" indent="0" algn="l">
              <a:lnSpc>
                <a:spcPct val="120000"/>
              </a:lnSpc>
              <a:buNone/>
            </a:pPr>
            <a:r>
              <a:rPr lang="en-US" sz="1800" b="0" i="1" u="none" strike="noStrike" baseline="0" dirty="0">
                <a:solidFill>
                  <a:srgbClr val="004654"/>
                </a:solidFill>
              </a:rPr>
              <a:t>#&gt; Kennedy Johnson Carter Clinton</a:t>
            </a:r>
          </a:p>
          <a:p>
            <a:pPr marL="0" indent="0" algn="l">
              <a:lnSpc>
                <a:spcPct val="120000"/>
              </a:lnSpc>
              <a:buNone/>
            </a:pPr>
            <a:r>
              <a:rPr lang="ru-RU" sz="1800" b="0" i="1" u="none" strike="noStrike" baseline="0" dirty="0">
                <a:solidFill>
                  <a:srgbClr val="004654"/>
                </a:solidFill>
              </a:rPr>
              <a:t>#&gt; 1960 1964 1976 1994</a:t>
            </a:r>
          </a:p>
          <a:p>
            <a:pPr marL="0" indent="0" algn="l">
              <a:lnSpc>
                <a:spcPct val="120000"/>
              </a:lnSpc>
              <a:buNone/>
            </a:pPr>
            <a:r>
              <a:rPr lang="ru-RU" sz="1800" b="0" i="0" u="none" strike="noStrike" baseline="0" dirty="0">
                <a:solidFill>
                  <a:srgbClr val="000000"/>
                </a:solidFill>
              </a:rPr>
              <a:t>Как только имена определены, вы можете ссылаться на отдельные элементы по имени:</a:t>
            </a:r>
          </a:p>
          <a:p>
            <a:pPr marL="0" indent="0" algn="l">
              <a:lnSpc>
                <a:spcPct val="120000"/>
              </a:lnSpc>
              <a:buNone/>
            </a:pPr>
            <a:r>
              <a:rPr lang="en-US" sz="1800" b="0" i="0" u="none" strike="noStrike" baseline="0" dirty="0">
                <a:solidFill>
                  <a:srgbClr val="0015EE"/>
                </a:solidFill>
              </a:rPr>
              <a:t>years</a:t>
            </a:r>
            <a:r>
              <a:rPr lang="en-US" sz="1800" b="0" i="0" u="none" strike="noStrike" baseline="0" dirty="0">
                <a:solidFill>
                  <a:srgbClr val="000000"/>
                </a:solidFill>
              </a:rPr>
              <a:t>[</a:t>
            </a:r>
            <a:r>
              <a:rPr lang="en-US" sz="1800" b="0" i="0" u="none" strike="noStrike" baseline="0" dirty="0">
                <a:solidFill>
                  <a:srgbClr val="FF2C02"/>
                </a:solidFill>
              </a:rPr>
              <a:t>"Carter"</a:t>
            </a:r>
            <a:r>
              <a:rPr lang="en-US" sz="1800" b="0" i="0" u="none" strike="noStrike" baseline="0" dirty="0">
                <a:solidFill>
                  <a:srgbClr val="000000"/>
                </a:solidFill>
              </a:rPr>
              <a:t>]</a:t>
            </a:r>
          </a:p>
          <a:p>
            <a:pPr marL="0" indent="0" algn="l">
              <a:lnSpc>
                <a:spcPct val="120000"/>
              </a:lnSpc>
              <a:buNone/>
            </a:pPr>
            <a:r>
              <a:rPr lang="en-US" sz="1800" b="0" i="1" u="none" strike="noStrike" baseline="0" dirty="0">
                <a:solidFill>
                  <a:srgbClr val="004654"/>
                </a:solidFill>
              </a:rPr>
              <a:t>#&gt; Carter</a:t>
            </a:r>
          </a:p>
          <a:p>
            <a:pPr marL="0" indent="0" algn="l">
              <a:lnSpc>
                <a:spcPct val="120000"/>
              </a:lnSpc>
              <a:buNone/>
            </a:pPr>
            <a:r>
              <a:rPr lang="ru-RU" sz="1800" b="0" i="1" u="none" strike="noStrike" baseline="0" dirty="0">
                <a:solidFill>
                  <a:srgbClr val="004654"/>
                </a:solidFill>
              </a:rPr>
              <a:t>#&gt; 1976</a:t>
            </a:r>
          </a:p>
          <a:p>
            <a:pPr marL="0" indent="0" algn="l">
              <a:lnSpc>
                <a:spcPct val="120000"/>
              </a:lnSpc>
              <a:buNone/>
            </a:pPr>
            <a:r>
              <a:rPr lang="en-US" sz="1800" b="0" i="0" u="none" strike="noStrike" baseline="0" dirty="0">
                <a:solidFill>
                  <a:srgbClr val="0015EE"/>
                </a:solidFill>
              </a:rPr>
              <a:t>years</a:t>
            </a:r>
            <a:r>
              <a:rPr lang="en-US" sz="1800" b="0" i="0" u="none" strike="noStrike" baseline="0" dirty="0">
                <a:solidFill>
                  <a:srgbClr val="000000"/>
                </a:solidFill>
              </a:rPr>
              <a:t>[</a:t>
            </a:r>
            <a:r>
              <a:rPr lang="en-US" sz="1800" b="0" i="0" u="none" strike="noStrike" baseline="0" dirty="0">
                <a:solidFill>
                  <a:srgbClr val="FF2C02"/>
                </a:solidFill>
              </a:rPr>
              <a:t>"Clinton"</a:t>
            </a:r>
            <a:r>
              <a:rPr lang="en-US" sz="1800" b="0" i="0" u="none" strike="noStrike" baseline="0" dirty="0">
                <a:solidFill>
                  <a:srgbClr val="000000"/>
                </a:solidFill>
              </a:rPr>
              <a:t>]</a:t>
            </a:r>
          </a:p>
          <a:p>
            <a:pPr marL="0" indent="0" algn="l">
              <a:lnSpc>
                <a:spcPct val="120000"/>
              </a:lnSpc>
              <a:buNone/>
            </a:pPr>
            <a:r>
              <a:rPr lang="en-US" sz="1800" b="0" i="1" u="none" strike="noStrike" baseline="0" dirty="0">
                <a:solidFill>
                  <a:srgbClr val="004654"/>
                </a:solidFill>
              </a:rPr>
              <a:t>#&gt; Clinton</a:t>
            </a:r>
          </a:p>
          <a:p>
            <a:pPr marL="0" indent="0" algn="l">
              <a:lnSpc>
                <a:spcPct val="120000"/>
              </a:lnSpc>
              <a:buNone/>
            </a:pPr>
            <a:r>
              <a:rPr lang="ru-RU" sz="1800" b="0" i="1" u="none" strike="noStrike" baseline="0" dirty="0">
                <a:solidFill>
                  <a:srgbClr val="004654"/>
                </a:solidFill>
              </a:rPr>
              <a:t>#&gt; 1994</a:t>
            </a:r>
          </a:p>
          <a:p>
            <a:pPr marL="0" indent="0" algn="l">
              <a:lnSpc>
                <a:spcPct val="120000"/>
              </a:lnSpc>
              <a:buNone/>
            </a:pPr>
            <a:r>
              <a:rPr lang="ru-RU" sz="1800" b="0" i="0" u="none" strike="noStrike" baseline="0" dirty="0">
                <a:solidFill>
                  <a:srgbClr val="000000"/>
                </a:solidFill>
              </a:rPr>
              <a:t>Это также разрешает индексацию по векторам имен; R возвращает каждый элемент, указанный в индексе:</a:t>
            </a:r>
          </a:p>
          <a:p>
            <a:pPr marL="0" indent="0" algn="l">
              <a:lnSpc>
                <a:spcPct val="120000"/>
              </a:lnSpc>
              <a:buNone/>
            </a:pPr>
            <a:r>
              <a:rPr lang="en-US" sz="1800" b="0" i="0" u="none" strike="noStrike" baseline="0" dirty="0">
                <a:solidFill>
                  <a:srgbClr val="0015EE"/>
                </a:solidFill>
              </a:rPr>
              <a:t>years</a:t>
            </a:r>
            <a:r>
              <a:rPr lang="en-US" sz="1800" b="0" i="0" u="none" strike="noStrike" baseline="0" dirty="0">
                <a:solidFill>
                  <a:srgbClr val="DA0DDC"/>
                </a:solidFill>
              </a:rPr>
              <a:t>[c</a:t>
            </a:r>
            <a:r>
              <a:rPr lang="en-US" sz="1800" b="0" i="0" u="none" strike="noStrike" baseline="0" dirty="0">
                <a:solidFill>
                  <a:srgbClr val="000000"/>
                </a:solidFill>
              </a:rPr>
              <a:t>(</a:t>
            </a:r>
            <a:r>
              <a:rPr lang="en-US" sz="1800" b="0" i="0" u="none" strike="noStrike" baseline="0" dirty="0">
                <a:solidFill>
                  <a:srgbClr val="FF2C02"/>
                </a:solidFill>
              </a:rPr>
              <a:t>"Carter"</a:t>
            </a:r>
            <a:r>
              <a:rPr lang="en-US" sz="1800" b="0" i="0" u="none" strike="noStrike" baseline="0" dirty="0">
                <a:solidFill>
                  <a:srgbClr val="000000"/>
                </a:solidFill>
              </a:rPr>
              <a:t>, </a:t>
            </a:r>
            <a:r>
              <a:rPr lang="en-US" sz="1800" b="0" i="0" u="none" strike="noStrike" baseline="0" dirty="0">
                <a:solidFill>
                  <a:srgbClr val="FF2C02"/>
                </a:solidFill>
              </a:rPr>
              <a:t>"Clinton"</a:t>
            </a:r>
            <a:r>
              <a:rPr lang="en-US" sz="1800" b="0" i="0" u="none" strike="noStrike" baseline="0" dirty="0">
                <a:solidFill>
                  <a:srgbClr val="000000"/>
                </a:solidFill>
              </a:rPr>
              <a:t>)]</a:t>
            </a:r>
          </a:p>
          <a:p>
            <a:pPr marL="0" indent="0" algn="l">
              <a:lnSpc>
                <a:spcPct val="120000"/>
              </a:lnSpc>
              <a:buNone/>
            </a:pPr>
            <a:r>
              <a:rPr lang="en-US" sz="1800" b="0" i="1" u="none" strike="noStrike" baseline="0" dirty="0">
                <a:solidFill>
                  <a:srgbClr val="004654"/>
                </a:solidFill>
              </a:rPr>
              <a:t>#&gt; Carter Clinton</a:t>
            </a:r>
          </a:p>
          <a:p>
            <a:pPr marL="0" indent="0" algn="l">
              <a:lnSpc>
                <a:spcPct val="120000"/>
              </a:lnSpc>
              <a:buNone/>
            </a:pPr>
            <a:r>
              <a:rPr lang="ru-RU" sz="1800" b="0" i="1" u="none" strike="noStrike" baseline="0" dirty="0">
                <a:solidFill>
                  <a:srgbClr val="004654"/>
                </a:solidFill>
              </a:rPr>
              <a:t>#&gt; 1976 1994</a:t>
            </a:r>
            <a:endParaRPr lang="ru-RU" dirty="0"/>
          </a:p>
        </p:txBody>
      </p:sp>
      <p:sp>
        <p:nvSpPr>
          <p:cNvPr id="4" name="Номер слайда 3">
            <a:extLst>
              <a:ext uri="{FF2B5EF4-FFF2-40B4-BE49-F238E27FC236}">
                <a16:creationId xmlns:a16="http://schemas.microsoft.com/office/drawing/2014/main" id="{97D96D79-B6A0-4E0C-B1E3-270E90813D79}"/>
              </a:ext>
            </a:extLst>
          </p:cNvPr>
          <p:cNvSpPr>
            <a:spLocks noGrp="1"/>
          </p:cNvSpPr>
          <p:nvPr>
            <p:ph type="sldNum" sz="quarter" idx="12"/>
          </p:nvPr>
        </p:nvSpPr>
        <p:spPr/>
        <p:txBody>
          <a:bodyPr/>
          <a:lstStyle/>
          <a:p>
            <a:fld id="{07ED1C4D-CBFC-4DCD-A017-9435DD4536FA}" type="slidenum">
              <a:rPr lang="ru-RU" smtClean="0"/>
              <a:t>37</a:t>
            </a:fld>
            <a:endParaRPr lang="ru-RU"/>
          </a:p>
        </p:txBody>
      </p:sp>
      <p:sp>
        <p:nvSpPr>
          <p:cNvPr id="5" name="Заголовок 1">
            <a:extLst>
              <a:ext uri="{FF2B5EF4-FFF2-40B4-BE49-F238E27FC236}">
                <a16:creationId xmlns:a16="http://schemas.microsoft.com/office/drawing/2014/main" id="{2B8A4D54-AB5B-411F-AC59-97F0BC72E344}"/>
              </a:ext>
            </a:extLst>
          </p:cNvPr>
          <p:cNvSpPr>
            <a:spLocks noGrp="1"/>
          </p:cNvSpPr>
          <p:nvPr>
            <p:ph type="title"/>
          </p:nvPr>
        </p:nvSpPr>
        <p:spPr>
          <a:xfrm>
            <a:off x="415505" y="201223"/>
            <a:ext cx="10515600" cy="713177"/>
          </a:xfrm>
        </p:spPr>
        <p:txBody>
          <a:bodyPr>
            <a:normAutofit/>
          </a:bodyPr>
          <a:lstStyle/>
          <a:p>
            <a:r>
              <a:rPr lang="ru-RU" sz="3200" b="1" i="0" u="none" strike="noStrike" baseline="0" dirty="0">
                <a:latin typeface="+mn-lt"/>
              </a:rPr>
              <a:t>Выбор элементов вектора</a:t>
            </a:r>
            <a:endParaRPr lang="ru-RU" sz="3200" dirty="0">
              <a:latin typeface="+mn-lt"/>
            </a:endParaRPr>
          </a:p>
        </p:txBody>
      </p:sp>
    </p:spTree>
    <p:extLst>
      <p:ext uri="{BB962C8B-B14F-4D97-AF65-F5344CB8AC3E}">
        <p14:creationId xmlns:p14="http://schemas.microsoft.com/office/powerpoint/2010/main" val="2103545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F3551-182C-45B0-B880-0F1807045C84}"/>
              </a:ext>
            </a:extLst>
          </p:cNvPr>
          <p:cNvSpPr>
            <a:spLocks noGrp="1"/>
          </p:cNvSpPr>
          <p:nvPr>
            <p:ph type="title"/>
          </p:nvPr>
        </p:nvSpPr>
        <p:spPr>
          <a:xfrm>
            <a:off x="838200" y="365126"/>
            <a:ext cx="10515600" cy="609660"/>
          </a:xfrm>
        </p:spPr>
        <p:txBody>
          <a:bodyPr>
            <a:normAutofit/>
          </a:bodyPr>
          <a:lstStyle/>
          <a:p>
            <a:r>
              <a:rPr lang="ru-RU" sz="3200" b="1" i="0" u="none" strike="noStrike" baseline="0" dirty="0">
                <a:latin typeface="PTSans-Bold-SC700"/>
              </a:rPr>
              <a:t>Объединение нескольких векторов</a:t>
            </a:r>
            <a:endParaRPr lang="ru-RU" sz="3200" dirty="0"/>
          </a:p>
        </p:txBody>
      </p:sp>
      <p:pic>
        <p:nvPicPr>
          <p:cNvPr id="6" name="Объект 5">
            <a:extLst>
              <a:ext uri="{FF2B5EF4-FFF2-40B4-BE49-F238E27FC236}">
                <a16:creationId xmlns:a16="http://schemas.microsoft.com/office/drawing/2014/main" id="{6BF57B4B-D293-4D83-B39B-DCBE8F55BC72}"/>
              </a:ext>
            </a:extLst>
          </p:cNvPr>
          <p:cNvPicPr>
            <a:picLocks noGrp="1" noChangeAspect="1"/>
          </p:cNvPicPr>
          <p:nvPr>
            <p:ph idx="1"/>
          </p:nvPr>
        </p:nvPicPr>
        <p:blipFill>
          <a:blip r:embed="rId2"/>
          <a:stretch>
            <a:fillRect/>
          </a:stretch>
        </p:blipFill>
        <p:spPr>
          <a:xfrm>
            <a:off x="672321" y="1061051"/>
            <a:ext cx="3550741" cy="1362972"/>
          </a:xfrm>
        </p:spPr>
      </p:pic>
      <p:sp>
        <p:nvSpPr>
          <p:cNvPr id="4" name="Номер слайда 3">
            <a:extLst>
              <a:ext uri="{FF2B5EF4-FFF2-40B4-BE49-F238E27FC236}">
                <a16:creationId xmlns:a16="http://schemas.microsoft.com/office/drawing/2014/main" id="{EB5AF932-0382-4908-A226-84029E3B2EB3}"/>
              </a:ext>
            </a:extLst>
          </p:cNvPr>
          <p:cNvSpPr>
            <a:spLocks noGrp="1"/>
          </p:cNvSpPr>
          <p:nvPr>
            <p:ph type="sldNum" sz="quarter" idx="12"/>
          </p:nvPr>
        </p:nvSpPr>
        <p:spPr/>
        <p:txBody>
          <a:bodyPr/>
          <a:lstStyle/>
          <a:p>
            <a:fld id="{07ED1C4D-CBFC-4DCD-A017-9435DD4536FA}" type="slidenum">
              <a:rPr lang="ru-RU" smtClean="0"/>
              <a:t>38</a:t>
            </a:fld>
            <a:endParaRPr lang="ru-RU"/>
          </a:p>
        </p:txBody>
      </p:sp>
    </p:spTree>
    <p:extLst>
      <p:ext uri="{BB962C8B-B14F-4D97-AF65-F5344CB8AC3E}">
        <p14:creationId xmlns:p14="http://schemas.microsoft.com/office/powerpoint/2010/main" val="2308942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D501CC-D872-4839-950A-DF65532FF64A}"/>
              </a:ext>
            </a:extLst>
          </p:cNvPr>
          <p:cNvSpPr>
            <a:spLocks noGrp="1"/>
          </p:cNvSpPr>
          <p:nvPr>
            <p:ph type="title"/>
          </p:nvPr>
        </p:nvSpPr>
        <p:spPr>
          <a:xfrm>
            <a:off x="838200" y="365126"/>
            <a:ext cx="10515600" cy="644166"/>
          </a:xfrm>
        </p:spPr>
        <p:txBody>
          <a:bodyPr>
            <a:normAutofit/>
          </a:bodyPr>
          <a:lstStyle/>
          <a:p>
            <a:r>
              <a:rPr lang="ru-RU" sz="3200" b="1" i="0" u="none" strike="noStrike" baseline="0" dirty="0">
                <a:latin typeface="PTSans-Bold-SC700"/>
              </a:rPr>
              <a:t>Поиск положения определенного значения</a:t>
            </a:r>
            <a:endParaRPr lang="ru-RU" sz="3200" dirty="0"/>
          </a:p>
        </p:txBody>
      </p:sp>
      <p:sp>
        <p:nvSpPr>
          <p:cNvPr id="3" name="Объект 2">
            <a:extLst>
              <a:ext uri="{FF2B5EF4-FFF2-40B4-BE49-F238E27FC236}">
                <a16:creationId xmlns:a16="http://schemas.microsoft.com/office/drawing/2014/main" id="{E9488D42-0648-4668-9CA3-FECF4E7F9FCF}"/>
              </a:ext>
            </a:extLst>
          </p:cNvPr>
          <p:cNvSpPr>
            <a:spLocks noGrp="1"/>
          </p:cNvSpPr>
          <p:nvPr>
            <p:ph idx="1"/>
          </p:nvPr>
        </p:nvSpPr>
        <p:spPr>
          <a:xfrm>
            <a:off x="838199" y="1181819"/>
            <a:ext cx="11109385" cy="4995144"/>
          </a:xfrm>
        </p:spPr>
        <p:txBody>
          <a:bodyPr>
            <a:normAutofit fontScale="92500" lnSpcReduction="10000"/>
          </a:bodyPr>
          <a:lstStyle/>
          <a:p>
            <a:pPr marL="0" indent="0" algn="l">
              <a:buNone/>
            </a:pPr>
            <a:r>
              <a:rPr lang="ru-RU" sz="1800" b="0" i="0" u="none" strike="noStrike" baseline="0" dirty="0">
                <a:solidFill>
                  <a:srgbClr val="000000"/>
                </a:solidFill>
                <a:latin typeface="PTSerif-Regular"/>
              </a:rPr>
              <a:t>Есть вектор. Вы знаете, что в содержимом встречается определенное значение, и вы хотите узнать его положение.</a:t>
            </a:r>
          </a:p>
          <a:p>
            <a:pPr marL="0" indent="0" algn="l">
              <a:buNone/>
            </a:pPr>
            <a:r>
              <a:rPr lang="ru-RU" sz="1800" b="1" i="0" u="none" strike="noStrike" baseline="0" dirty="0">
                <a:solidFill>
                  <a:srgbClr val="000000"/>
                </a:solidFill>
                <a:latin typeface="PTSans-Bold"/>
              </a:rPr>
              <a:t>Решение</a:t>
            </a:r>
          </a:p>
          <a:p>
            <a:pPr marL="0" indent="0" algn="l">
              <a:buNone/>
            </a:pPr>
            <a:r>
              <a:rPr lang="ru-RU" sz="1800" b="0" i="0" u="none" strike="noStrike" baseline="0" dirty="0">
                <a:solidFill>
                  <a:srgbClr val="000000"/>
                </a:solidFill>
                <a:latin typeface="PTSerif-Regular"/>
              </a:rPr>
              <a:t>Функция </a:t>
            </a:r>
            <a:r>
              <a:rPr lang="ru-RU" sz="1800" b="0" i="0" u="none" strike="noStrike" baseline="0" dirty="0" err="1">
                <a:solidFill>
                  <a:srgbClr val="000000"/>
                </a:solidFill>
                <a:latin typeface="UbuntuMono-Regular"/>
              </a:rPr>
              <a:t>match</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будет искать вектор определенного значения и возвращать положение:</a:t>
            </a:r>
          </a:p>
          <a:p>
            <a:pPr marL="0" indent="0" algn="l">
              <a:buNone/>
            </a:pPr>
            <a:r>
              <a:rPr lang="fr-FR" sz="1800" b="0" i="0" u="none" strike="noStrike" baseline="0" dirty="0">
                <a:solidFill>
                  <a:srgbClr val="0015EE"/>
                </a:solidFill>
                <a:latin typeface="UbuntuMono-Regular"/>
              </a:rPr>
              <a:t>vec </a:t>
            </a:r>
            <a:r>
              <a:rPr lang="fr-FR" sz="1800" b="0" i="0" u="none" strike="noStrike" baseline="0" dirty="0">
                <a:solidFill>
                  <a:srgbClr val="052125"/>
                </a:solidFill>
                <a:latin typeface="UbuntuMono-Regular"/>
              </a:rPr>
              <a:t>&lt;- </a:t>
            </a:r>
            <a:r>
              <a:rPr lang="fr-FR" sz="1800" b="0" i="0" u="none" strike="noStrike" baseline="0" dirty="0">
                <a:solidFill>
                  <a:srgbClr val="DA0DDC"/>
                </a:solidFill>
                <a:latin typeface="UbuntuMono-Regular"/>
              </a:rPr>
              <a:t>c</a:t>
            </a:r>
            <a:r>
              <a:rPr lang="fr-FR" sz="1800" b="0" i="0" u="none" strike="noStrike" baseline="0" dirty="0">
                <a:solidFill>
                  <a:srgbClr val="000000"/>
                </a:solidFill>
                <a:latin typeface="UbuntuMono-Regular"/>
              </a:rPr>
              <a:t>(</a:t>
            </a:r>
            <a:r>
              <a:rPr lang="fr-FR" sz="1800" b="0" i="0" u="none" strike="noStrike" baseline="0" dirty="0">
                <a:solidFill>
                  <a:srgbClr val="FF4A10"/>
                </a:solidFill>
                <a:latin typeface="UbuntuMono-Regular"/>
              </a:rPr>
              <a:t>100</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90</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80</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70</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60</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50</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40</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30</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20</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10</a:t>
            </a:r>
            <a:r>
              <a:rPr lang="fr-FR" sz="1800" b="0" i="0" u="none" strike="noStrike" baseline="0" dirty="0">
                <a:solidFill>
                  <a:srgbClr val="000000"/>
                </a:solidFill>
                <a:latin typeface="UbuntuMono-Regular"/>
              </a:rPr>
              <a:t>)</a:t>
            </a:r>
          </a:p>
          <a:p>
            <a:pPr marL="0" indent="0" algn="l">
              <a:buNone/>
            </a:pPr>
            <a:r>
              <a:rPr lang="en-US" sz="1800" b="0" i="0" u="none" strike="noStrike" baseline="0" dirty="0">
                <a:solidFill>
                  <a:srgbClr val="DA0DDC"/>
                </a:solidFill>
                <a:latin typeface="UbuntuMono-Regular"/>
              </a:rPr>
              <a:t>match</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80</a:t>
            </a:r>
            <a:r>
              <a:rPr lang="en-US" sz="1800" b="0" i="0" u="none" strike="noStrike" baseline="0" dirty="0">
                <a:solidFill>
                  <a:srgbClr val="000000"/>
                </a:solidFill>
                <a:latin typeface="UbuntuMono-Regular"/>
              </a:rPr>
              <a:t>, </a:t>
            </a:r>
            <a:r>
              <a:rPr lang="en-US" sz="1800" b="0" i="0" u="none" strike="noStrike" baseline="0" dirty="0" err="1">
                <a:solidFill>
                  <a:srgbClr val="0015EE"/>
                </a:solidFill>
                <a:latin typeface="UbuntuMono-Regular"/>
              </a:rPr>
              <a:t>vec</a:t>
            </a:r>
            <a:r>
              <a:rPr lang="en-US" sz="1800" b="0" i="0" u="none" strike="noStrike" baseline="0" dirty="0">
                <a:solidFill>
                  <a:srgbClr val="000000"/>
                </a:solidFill>
                <a:latin typeface="UbuntuMono-Regular"/>
              </a:rPr>
              <a:t>)</a:t>
            </a:r>
          </a:p>
          <a:p>
            <a:pPr marL="0" indent="0" algn="l">
              <a:buNone/>
            </a:pPr>
            <a:r>
              <a:rPr lang="ru-RU" sz="1800" b="0" i="1" u="none" strike="noStrike" baseline="0" dirty="0">
                <a:solidFill>
                  <a:srgbClr val="004654"/>
                </a:solidFill>
                <a:latin typeface="UbuntuMono-Italic"/>
              </a:rPr>
              <a:t>#&gt; [1] 3</a:t>
            </a:r>
          </a:p>
          <a:p>
            <a:pPr marL="0" indent="0" algn="l">
              <a:buNone/>
            </a:pPr>
            <a:r>
              <a:rPr lang="ru-RU" sz="1800" b="0" i="0" u="none" strike="noStrike" baseline="0" dirty="0">
                <a:solidFill>
                  <a:srgbClr val="000000"/>
                </a:solidFill>
                <a:latin typeface="PTSerif-Regular"/>
              </a:rPr>
              <a:t>Здесь </a:t>
            </a:r>
            <a:r>
              <a:rPr lang="ru-RU" sz="1800" b="0" i="0" u="none" strike="noStrike" baseline="0" dirty="0" err="1">
                <a:solidFill>
                  <a:srgbClr val="000000"/>
                </a:solidFill>
                <a:latin typeface="UbuntuMono-Regular"/>
              </a:rPr>
              <a:t>match</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возвращает 3, это положение </a:t>
            </a:r>
            <a:r>
              <a:rPr lang="ru-RU" sz="1800" b="0" i="0" u="none" strike="noStrike" baseline="0" dirty="0">
                <a:solidFill>
                  <a:srgbClr val="000000"/>
                </a:solidFill>
                <a:latin typeface="UbuntuMono-Regular"/>
              </a:rPr>
              <a:t>80 </a:t>
            </a:r>
            <a:r>
              <a:rPr lang="ru-RU" sz="1800" b="0" i="0" u="none" strike="noStrike" baseline="0" dirty="0">
                <a:solidFill>
                  <a:srgbClr val="000000"/>
                </a:solidFill>
                <a:latin typeface="PTSerif-Regular"/>
              </a:rPr>
              <a:t>в </a:t>
            </a:r>
            <a:r>
              <a:rPr lang="ru-RU" sz="1800" b="0" i="0" u="none" strike="noStrike" baseline="0" dirty="0" err="1">
                <a:solidFill>
                  <a:srgbClr val="000000"/>
                </a:solidFill>
                <a:latin typeface="UbuntuMono-Regular"/>
              </a:rPr>
              <a:t>vec</a:t>
            </a:r>
            <a:r>
              <a:rPr lang="ru-RU" sz="1800" b="0" i="0" u="none" strike="noStrike" baseline="0" dirty="0">
                <a:solidFill>
                  <a:srgbClr val="000000"/>
                </a:solidFill>
                <a:latin typeface="PTSerif-Regular"/>
              </a:rPr>
              <a:t>.</a:t>
            </a:r>
          </a:p>
          <a:p>
            <a:pPr marL="0" indent="0" algn="l">
              <a:buNone/>
            </a:pPr>
            <a:r>
              <a:rPr lang="ru-RU" sz="1800" b="0" i="0" u="none" strike="noStrike" baseline="0" dirty="0">
                <a:solidFill>
                  <a:srgbClr val="000000"/>
                </a:solidFill>
                <a:latin typeface="PTSerif-Regular"/>
              </a:rPr>
              <a:t>Существуют специальные функции для определения местоположения минимального и максимального значений – </a:t>
            </a:r>
            <a:r>
              <a:rPr lang="ru-RU" sz="1800" b="0" i="0" u="none" strike="noStrike" baseline="0" dirty="0" err="1">
                <a:solidFill>
                  <a:srgbClr val="000000"/>
                </a:solidFill>
                <a:latin typeface="UbuntuMono-Regular"/>
              </a:rPr>
              <a:t>which.min</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и </a:t>
            </a:r>
            <a:r>
              <a:rPr lang="ru-RU" sz="1800" b="0" i="0" u="none" strike="noStrike" baseline="0" dirty="0" err="1">
                <a:solidFill>
                  <a:srgbClr val="000000"/>
                </a:solidFill>
                <a:latin typeface="UbuntuMono-Regular"/>
              </a:rPr>
              <a:t>which.max</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соответственно:</a:t>
            </a:r>
          </a:p>
          <a:p>
            <a:pPr marL="0" indent="0" algn="l">
              <a:buNone/>
            </a:pPr>
            <a:r>
              <a:rPr lang="en-US" sz="1800" b="0" i="0" u="none" strike="noStrike" baseline="0" dirty="0" err="1">
                <a:solidFill>
                  <a:srgbClr val="0015EE"/>
                </a:solidFill>
                <a:latin typeface="UbuntuMono-Regular"/>
              </a:rPr>
              <a:t>vec</a:t>
            </a:r>
            <a:r>
              <a:rPr lang="en-US" sz="1800" b="0" i="0" u="none" strike="noStrike" baseline="0" dirty="0">
                <a:solidFill>
                  <a:srgbClr val="0015EE"/>
                </a:solidFill>
                <a:latin typeface="UbuntuMono-Regular"/>
              </a:rPr>
              <a:t>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c</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100</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90</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80</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70</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60</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50</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40</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30</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20</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10</a:t>
            </a:r>
            <a:r>
              <a:rPr lang="en-US" sz="1800" b="0" i="0" u="none" strike="noStrike" baseline="0" dirty="0">
                <a:solidFill>
                  <a:srgbClr val="000000"/>
                </a:solidFill>
                <a:latin typeface="UbuntuMono-Regular"/>
              </a:rPr>
              <a:t>)</a:t>
            </a:r>
          </a:p>
          <a:p>
            <a:pPr marL="0" indent="0" algn="l">
              <a:buNone/>
            </a:pPr>
            <a:r>
              <a:rPr lang="ru-RU" sz="1800" b="0" i="0" u="none" strike="noStrike" baseline="0" dirty="0" err="1">
                <a:solidFill>
                  <a:srgbClr val="DA0DDC"/>
                </a:solidFill>
                <a:latin typeface="UbuntuMono-Regular"/>
              </a:rPr>
              <a:t>which.min</a:t>
            </a:r>
            <a:r>
              <a:rPr lang="ru-RU" sz="1800" b="0" i="0" u="none" strike="noStrike" baseline="0" dirty="0">
                <a:solidFill>
                  <a:srgbClr val="000000"/>
                </a:solidFill>
                <a:latin typeface="UbuntuMono-Regular"/>
              </a:rPr>
              <a:t>(</a:t>
            </a:r>
            <a:r>
              <a:rPr lang="ru-RU" sz="1800" b="0" i="0" u="none" strike="noStrike" baseline="0" dirty="0" err="1">
                <a:solidFill>
                  <a:srgbClr val="0015EE"/>
                </a:solidFill>
                <a:latin typeface="UbuntuMono-Regular"/>
              </a:rPr>
              <a:t>vec</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Положение наименьшего элемента.</a:t>
            </a:r>
          </a:p>
          <a:p>
            <a:pPr marL="0" indent="0" algn="l">
              <a:buNone/>
            </a:pPr>
            <a:r>
              <a:rPr lang="ru-RU" sz="1800" b="0" i="1" u="none" strike="noStrike" baseline="0" dirty="0">
                <a:solidFill>
                  <a:srgbClr val="004654"/>
                </a:solidFill>
                <a:latin typeface="UbuntuMono-Italic"/>
              </a:rPr>
              <a:t>#&gt; [1] 10</a:t>
            </a:r>
          </a:p>
          <a:p>
            <a:pPr marL="0" indent="0" algn="l">
              <a:buNone/>
            </a:pPr>
            <a:r>
              <a:rPr lang="ru-RU" sz="1800" b="0" i="0" u="none" strike="noStrike" baseline="0" dirty="0" err="1">
                <a:solidFill>
                  <a:srgbClr val="DA0DDC"/>
                </a:solidFill>
                <a:latin typeface="UbuntuMono-Regular"/>
              </a:rPr>
              <a:t>which.max</a:t>
            </a:r>
            <a:r>
              <a:rPr lang="ru-RU" sz="1800" b="0" i="0" u="none" strike="noStrike" baseline="0" dirty="0">
                <a:solidFill>
                  <a:srgbClr val="000000"/>
                </a:solidFill>
                <a:latin typeface="UbuntuMono-Regular"/>
              </a:rPr>
              <a:t>(</a:t>
            </a:r>
            <a:r>
              <a:rPr lang="ru-RU" sz="1800" b="0" i="0" u="none" strike="noStrike" baseline="0" dirty="0" err="1">
                <a:solidFill>
                  <a:srgbClr val="0015EE"/>
                </a:solidFill>
                <a:latin typeface="UbuntuMono-Regular"/>
              </a:rPr>
              <a:t>vec</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Положение наибольшего элемента.</a:t>
            </a:r>
          </a:p>
          <a:p>
            <a:pPr marL="0" indent="0" algn="l">
              <a:buNone/>
            </a:pPr>
            <a:r>
              <a:rPr lang="ru-RU" sz="1800" b="0" i="1" u="none" strike="noStrike" baseline="0" dirty="0">
                <a:solidFill>
                  <a:srgbClr val="004654"/>
                </a:solidFill>
                <a:latin typeface="UbuntuMono-Italic"/>
              </a:rPr>
              <a:t>#&gt; [1] 1</a:t>
            </a:r>
            <a:endParaRPr lang="ru-RU" dirty="0"/>
          </a:p>
        </p:txBody>
      </p:sp>
      <p:sp>
        <p:nvSpPr>
          <p:cNvPr id="4" name="Номер слайда 3">
            <a:extLst>
              <a:ext uri="{FF2B5EF4-FFF2-40B4-BE49-F238E27FC236}">
                <a16:creationId xmlns:a16="http://schemas.microsoft.com/office/drawing/2014/main" id="{6FD10130-5525-4E78-B478-E0CF8B164C3E}"/>
              </a:ext>
            </a:extLst>
          </p:cNvPr>
          <p:cNvSpPr>
            <a:spLocks noGrp="1"/>
          </p:cNvSpPr>
          <p:nvPr>
            <p:ph type="sldNum" sz="quarter" idx="12"/>
          </p:nvPr>
        </p:nvSpPr>
        <p:spPr/>
        <p:txBody>
          <a:bodyPr/>
          <a:lstStyle/>
          <a:p>
            <a:fld id="{07ED1C4D-CBFC-4DCD-A017-9435DD4536FA}" type="slidenum">
              <a:rPr lang="ru-RU" smtClean="0"/>
              <a:t>39</a:t>
            </a:fld>
            <a:endParaRPr lang="ru-RU"/>
          </a:p>
        </p:txBody>
      </p:sp>
    </p:spTree>
    <p:extLst>
      <p:ext uri="{BB962C8B-B14F-4D97-AF65-F5344CB8AC3E}">
        <p14:creationId xmlns:p14="http://schemas.microsoft.com/office/powerpoint/2010/main" val="132924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15F3CA-2FEF-49EB-9C2E-4665CD5364D9}"/>
              </a:ext>
            </a:extLst>
          </p:cNvPr>
          <p:cNvSpPr>
            <a:spLocks noGrp="1"/>
          </p:cNvSpPr>
          <p:nvPr>
            <p:ph type="title"/>
          </p:nvPr>
        </p:nvSpPr>
        <p:spPr/>
        <p:txBody>
          <a:bodyPr/>
          <a:lstStyle/>
          <a:p>
            <a:pPr algn="ctr"/>
            <a:r>
              <a:rPr lang="ru-RU" b="1" dirty="0"/>
              <a:t>Основные сведения</a:t>
            </a:r>
            <a:endParaRPr lang="ru-RU" dirty="0"/>
          </a:p>
        </p:txBody>
      </p:sp>
      <p:sp>
        <p:nvSpPr>
          <p:cNvPr id="3" name="Объект 2">
            <a:extLst>
              <a:ext uri="{FF2B5EF4-FFF2-40B4-BE49-F238E27FC236}">
                <a16:creationId xmlns:a16="http://schemas.microsoft.com/office/drawing/2014/main" id="{660DBA23-EE39-4840-87F4-A2A63B9AB0F9}"/>
              </a:ext>
            </a:extLst>
          </p:cNvPr>
          <p:cNvSpPr>
            <a:spLocks noGrp="1"/>
          </p:cNvSpPr>
          <p:nvPr>
            <p:ph idx="1"/>
          </p:nvPr>
        </p:nvSpPr>
        <p:spPr>
          <a:xfrm>
            <a:off x="588034" y="1454689"/>
            <a:ext cx="11221528" cy="5038186"/>
          </a:xfrm>
        </p:spPr>
        <p:txBody>
          <a:bodyPr>
            <a:normAutofit/>
          </a:bodyPr>
          <a:lstStyle/>
          <a:p>
            <a:pPr marL="0" indent="0" algn="l" fontAlgn="base" latinLnBrk="0">
              <a:buNone/>
            </a:pP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 интерпретируемый объектно-ориентированный язык программирования. Что это значит? Функции или таблицы для него — это объекты, которые относятся к определённому классу (типу данных), а готовая программа исполняется сразу — строчка за строчкой. Компилировать код в исполняемый файл перед запуском не надо.</a:t>
            </a:r>
          </a:p>
          <a:p>
            <a:pPr marL="0" indent="0" algn="l" fontAlgn="base" latinLnBrk="0">
              <a:buNone/>
            </a:pPr>
            <a:r>
              <a:rPr lang="ru-RU" b="0" i="0" u="none" strike="noStrike" dirty="0">
                <a:solidFill>
                  <a:srgbClr val="000000"/>
                </a:solidFill>
                <a:effectLst/>
                <a:latin typeface="var(--stk-f_family)"/>
              </a:rPr>
              <a:t>Синтаксис языка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прост и включает минимальный набор примитивных </a:t>
            </a:r>
            <a:r>
              <a:rPr lang="ru-RU" b="1" i="0" u="none" strike="noStrike" dirty="0">
                <a:solidFill>
                  <a:srgbClr val="000000"/>
                </a:solidFill>
                <a:effectLst/>
                <a:latin typeface="var(--stk-f_family)"/>
              </a:rPr>
              <a:t>типов данных</a:t>
            </a:r>
            <a:r>
              <a:rPr lang="ru-RU" b="0" i="0" u="none" strike="noStrike" dirty="0">
                <a:solidFill>
                  <a:srgbClr val="000000"/>
                </a:solidFill>
                <a:effectLst/>
                <a:latin typeface="var(--stk-f_family)"/>
              </a:rPr>
              <a:t>: </a:t>
            </a:r>
            <a:r>
              <a:rPr lang="ru-RU" b="1" i="0" u="none" strike="noStrike" dirty="0">
                <a:solidFill>
                  <a:srgbClr val="000000"/>
                </a:solidFill>
                <a:effectLst/>
                <a:latin typeface="var(--stk-f_family)"/>
              </a:rPr>
              <a:t>символьные, числовые, логические и комплексные</a:t>
            </a:r>
            <a:r>
              <a:rPr lang="ru-RU" b="0" i="0" u="none" strike="noStrike" dirty="0">
                <a:solidFill>
                  <a:srgbClr val="000000"/>
                </a:solidFill>
                <a:effectLst/>
                <a:latin typeface="var(--stk-f_family)"/>
              </a:rPr>
              <a:t>. Примитивные типы объединяются в более сложные. Например, тип вектор — это, по сути, список из нескольких объектов (чисел, строк и других). Числовые переменные могут принимать и особые значения: </a:t>
            </a:r>
            <a:r>
              <a:rPr lang="ru-RU" b="0" i="0" u="sng" strike="noStrike" dirty="0" err="1">
                <a:solidFill>
                  <a:srgbClr val="000000"/>
                </a:solidFill>
                <a:effectLst/>
                <a:latin typeface="var(--stk-f_family)"/>
              </a:rPr>
              <a:t>NaN</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not</a:t>
            </a:r>
            <a:r>
              <a:rPr lang="ru-RU" b="0" i="0" u="none" strike="noStrike" dirty="0">
                <a:solidFill>
                  <a:srgbClr val="000000"/>
                </a:solidFill>
                <a:effectLst/>
                <a:latin typeface="var(--stk-f_family)"/>
              </a:rPr>
              <a:t> a </a:t>
            </a:r>
            <a:r>
              <a:rPr lang="ru-RU" b="0" i="0" u="none" strike="noStrike" dirty="0" err="1">
                <a:solidFill>
                  <a:srgbClr val="000000"/>
                </a:solidFill>
                <a:effectLst/>
                <a:latin typeface="var(--stk-f_family)"/>
              </a:rPr>
              <a:t>number</a:t>
            </a:r>
            <a:r>
              <a:rPr lang="ru-RU" b="0" i="0" u="none" strike="noStrike" dirty="0">
                <a:solidFill>
                  <a:srgbClr val="000000"/>
                </a:solidFill>
                <a:effectLst/>
                <a:latin typeface="var(--stk-f_family)"/>
              </a:rPr>
              <a:t> — не число), </a:t>
            </a:r>
            <a:r>
              <a:rPr lang="ru-RU" b="0" i="0" u="sng" strike="noStrike" dirty="0" err="1">
                <a:solidFill>
                  <a:srgbClr val="000000"/>
                </a:solidFill>
                <a:effectLst/>
                <a:latin typeface="var(--stk-f_family)"/>
              </a:rPr>
              <a:t>Inf</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infinity</a:t>
            </a:r>
            <a:r>
              <a:rPr lang="ru-RU" b="0" i="0" u="none" strike="noStrike" dirty="0">
                <a:solidFill>
                  <a:srgbClr val="000000"/>
                </a:solidFill>
                <a:effectLst/>
                <a:latin typeface="var(--stk-f_family)"/>
              </a:rPr>
              <a:t> — бесконечность) и </a:t>
            </a:r>
            <a:r>
              <a:rPr lang="ru-RU" b="0" i="0" u="sng" strike="noStrike" dirty="0">
                <a:solidFill>
                  <a:srgbClr val="000000"/>
                </a:solidFill>
                <a:effectLst/>
                <a:latin typeface="var(--stk-f_family)"/>
              </a:rPr>
              <a:t>NA</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not</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available</a:t>
            </a:r>
            <a:r>
              <a:rPr lang="ru-RU" b="0" i="0" u="none" strike="noStrike" dirty="0">
                <a:solidFill>
                  <a:srgbClr val="000000"/>
                </a:solidFill>
                <a:effectLst/>
                <a:latin typeface="var(--stk-f_family)"/>
              </a:rPr>
              <a:t> — недоступно).</a:t>
            </a:r>
          </a:p>
          <a:p>
            <a:endParaRPr lang="ru-RU" dirty="0"/>
          </a:p>
        </p:txBody>
      </p:sp>
      <p:sp>
        <p:nvSpPr>
          <p:cNvPr id="4" name="Номер слайда 3">
            <a:extLst>
              <a:ext uri="{FF2B5EF4-FFF2-40B4-BE49-F238E27FC236}">
                <a16:creationId xmlns:a16="http://schemas.microsoft.com/office/drawing/2014/main" id="{B5C6E1E7-102F-46B1-B41C-B1DF96C9D83B}"/>
              </a:ext>
            </a:extLst>
          </p:cNvPr>
          <p:cNvSpPr>
            <a:spLocks noGrp="1"/>
          </p:cNvSpPr>
          <p:nvPr>
            <p:ph type="sldNum" sz="quarter" idx="12"/>
          </p:nvPr>
        </p:nvSpPr>
        <p:spPr/>
        <p:txBody>
          <a:bodyPr/>
          <a:lstStyle/>
          <a:p>
            <a:fld id="{07ED1C4D-CBFC-4DCD-A017-9435DD4536FA}" type="slidenum">
              <a:rPr lang="ru-RU" smtClean="0"/>
              <a:t>4</a:t>
            </a:fld>
            <a:endParaRPr lang="ru-RU"/>
          </a:p>
        </p:txBody>
      </p:sp>
    </p:spTree>
    <p:extLst>
      <p:ext uri="{BB962C8B-B14F-4D97-AF65-F5344CB8AC3E}">
        <p14:creationId xmlns:p14="http://schemas.microsoft.com/office/powerpoint/2010/main" val="3861860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DB79F9-0650-4AD7-8474-E12A706CB428}"/>
              </a:ext>
            </a:extLst>
          </p:cNvPr>
          <p:cNvSpPr>
            <a:spLocks noGrp="1"/>
          </p:cNvSpPr>
          <p:nvPr>
            <p:ph type="title"/>
          </p:nvPr>
        </p:nvSpPr>
        <p:spPr/>
        <p:txBody>
          <a:bodyPr/>
          <a:lstStyle/>
          <a:p>
            <a:r>
              <a:rPr lang="ru-RU" dirty="0"/>
              <a:t>Горячие клавиши в </a:t>
            </a:r>
            <a:r>
              <a:rPr lang="en-US" dirty="0"/>
              <a:t>RStudio</a:t>
            </a:r>
            <a:endParaRPr lang="ru-RU" dirty="0"/>
          </a:p>
        </p:txBody>
      </p:sp>
      <p:sp>
        <p:nvSpPr>
          <p:cNvPr id="3" name="Объект 2">
            <a:extLst>
              <a:ext uri="{FF2B5EF4-FFF2-40B4-BE49-F238E27FC236}">
                <a16:creationId xmlns:a16="http://schemas.microsoft.com/office/drawing/2014/main" id="{E97CAA7C-7485-4163-9D71-12575C228716}"/>
              </a:ext>
            </a:extLst>
          </p:cNvPr>
          <p:cNvSpPr>
            <a:spLocks noGrp="1"/>
          </p:cNvSpPr>
          <p:nvPr>
            <p:ph idx="1"/>
          </p:nvPr>
        </p:nvSpPr>
        <p:spPr/>
        <p:txBody>
          <a:bodyPr/>
          <a:lstStyle/>
          <a:p>
            <a:r>
              <a:rPr lang="ru-RU" b="0" i="0" dirty="0">
                <a:solidFill>
                  <a:srgbClr val="222222"/>
                </a:solidFill>
                <a:effectLst/>
                <a:latin typeface="-apple-system"/>
              </a:rPr>
              <a:t>Чтобы просмотреть все горячие клавиши, просто нажмите </a:t>
            </a:r>
            <a:r>
              <a:rPr lang="ru-RU" b="0" i="0" dirty="0" err="1">
                <a:solidFill>
                  <a:srgbClr val="222222"/>
                </a:solidFill>
                <a:effectLst/>
                <a:latin typeface="-apple-system"/>
              </a:rPr>
              <a:t>Alt+Shift+K</a:t>
            </a:r>
            <a:endParaRPr lang="en-US" b="0" i="0" dirty="0">
              <a:solidFill>
                <a:srgbClr val="222222"/>
              </a:solidFill>
              <a:effectLst/>
              <a:latin typeface="-apple-system"/>
            </a:endParaRPr>
          </a:p>
          <a:p>
            <a:r>
              <a:rPr lang="en-US" b="0" i="0" dirty="0">
                <a:solidFill>
                  <a:srgbClr val="222222"/>
                </a:solidFill>
                <a:effectLst/>
                <a:latin typeface="-apple-system"/>
              </a:rPr>
              <a:t>Alt+</a:t>
            </a:r>
            <a:r>
              <a:rPr lang="en-US" dirty="0">
                <a:solidFill>
                  <a:srgbClr val="222222"/>
                </a:solidFill>
                <a:latin typeface="-apple-system"/>
              </a:rPr>
              <a:t>   - </a:t>
            </a:r>
            <a:r>
              <a:rPr lang="ru-RU" dirty="0">
                <a:solidFill>
                  <a:srgbClr val="222222"/>
                </a:solidFill>
                <a:latin typeface="-apple-system"/>
              </a:rPr>
              <a:t>это знак </a:t>
            </a:r>
            <a:r>
              <a:rPr lang="en-US" dirty="0">
                <a:solidFill>
                  <a:srgbClr val="222222"/>
                </a:solidFill>
                <a:latin typeface="-apple-system"/>
              </a:rPr>
              <a:t>=</a:t>
            </a:r>
            <a:endParaRPr lang="ru-RU" dirty="0">
              <a:solidFill>
                <a:srgbClr val="222222"/>
              </a:solidFill>
              <a:latin typeface="-apple-system"/>
            </a:endParaRPr>
          </a:p>
          <a:p>
            <a:r>
              <a:rPr lang="en-US" b="0" i="0" dirty="0">
                <a:solidFill>
                  <a:srgbClr val="222222"/>
                </a:solidFill>
                <a:effectLst/>
                <a:latin typeface="-apple-system"/>
              </a:rPr>
              <a:t>Alt</a:t>
            </a:r>
            <a:r>
              <a:rPr lang="ru-RU" b="0" i="0" dirty="0">
                <a:solidFill>
                  <a:srgbClr val="222222"/>
                </a:solidFill>
                <a:effectLst/>
                <a:latin typeface="-apple-system"/>
              </a:rPr>
              <a:t>-  это знак </a:t>
            </a:r>
            <a:r>
              <a:rPr lang="en-US" b="0" i="0" dirty="0">
                <a:solidFill>
                  <a:srgbClr val="222222"/>
                </a:solidFill>
                <a:effectLst/>
                <a:latin typeface="-apple-system"/>
              </a:rPr>
              <a:t>&lt;-</a:t>
            </a:r>
            <a:endParaRPr lang="en-US" dirty="0">
              <a:solidFill>
                <a:srgbClr val="222222"/>
              </a:solidFill>
              <a:latin typeface="-apple-system"/>
            </a:endParaRPr>
          </a:p>
          <a:p>
            <a:endParaRPr lang="ru-RU" dirty="0"/>
          </a:p>
        </p:txBody>
      </p:sp>
      <p:sp>
        <p:nvSpPr>
          <p:cNvPr id="4" name="Номер слайда 3">
            <a:extLst>
              <a:ext uri="{FF2B5EF4-FFF2-40B4-BE49-F238E27FC236}">
                <a16:creationId xmlns:a16="http://schemas.microsoft.com/office/drawing/2014/main" id="{000DF5FD-4E2F-4545-A750-86D8138793BF}"/>
              </a:ext>
            </a:extLst>
          </p:cNvPr>
          <p:cNvSpPr>
            <a:spLocks noGrp="1"/>
          </p:cNvSpPr>
          <p:nvPr>
            <p:ph type="sldNum" sz="quarter" idx="12"/>
          </p:nvPr>
        </p:nvSpPr>
        <p:spPr/>
        <p:txBody>
          <a:bodyPr/>
          <a:lstStyle/>
          <a:p>
            <a:fld id="{07ED1C4D-CBFC-4DCD-A017-9435DD4536FA}" type="slidenum">
              <a:rPr lang="ru-RU" smtClean="0"/>
              <a:t>40</a:t>
            </a:fld>
            <a:endParaRPr lang="ru-RU"/>
          </a:p>
        </p:txBody>
      </p:sp>
    </p:spTree>
    <p:extLst>
      <p:ext uri="{BB962C8B-B14F-4D97-AF65-F5344CB8AC3E}">
        <p14:creationId xmlns:p14="http://schemas.microsoft.com/office/powerpoint/2010/main" val="1458067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4956F8-C39C-469F-B35D-25D91330A086}"/>
              </a:ext>
            </a:extLst>
          </p:cNvPr>
          <p:cNvSpPr>
            <a:spLocks noGrp="1"/>
          </p:cNvSpPr>
          <p:nvPr>
            <p:ph type="title"/>
          </p:nvPr>
        </p:nvSpPr>
        <p:spPr>
          <a:xfrm>
            <a:off x="286109" y="-57479"/>
            <a:ext cx="10515600" cy="928748"/>
          </a:xfrm>
        </p:spPr>
        <p:txBody>
          <a:bodyPr>
            <a:normAutofit/>
          </a:bodyPr>
          <a:lstStyle/>
          <a:p>
            <a:r>
              <a:rPr lang="ru-RU" sz="3200" b="1" i="0" u="none" strike="noStrike" baseline="0" dirty="0">
                <a:latin typeface="+mn-lt"/>
              </a:rPr>
              <a:t>Векторная арифметика</a:t>
            </a:r>
            <a:endParaRPr lang="ru-RU" sz="3200" dirty="0">
              <a:latin typeface="+mn-lt"/>
            </a:endParaRPr>
          </a:p>
        </p:txBody>
      </p:sp>
      <p:sp>
        <p:nvSpPr>
          <p:cNvPr id="3" name="Объект 2">
            <a:extLst>
              <a:ext uri="{FF2B5EF4-FFF2-40B4-BE49-F238E27FC236}">
                <a16:creationId xmlns:a16="http://schemas.microsoft.com/office/drawing/2014/main" id="{B68F2A59-A875-4F12-BEAA-EB172D7446A5}"/>
              </a:ext>
            </a:extLst>
          </p:cNvPr>
          <p:cNvSpPr>
            <a:spLocks noGrp="1"/>
          </p:cNvSpPr>
          <p:nvPr>
            <p:ph idx="1"/>
          </p:nvPr>
        </p:nvSpPr>
        <p:spPr>
          <a:xfrm>
            <a:off x="217098" y="767751"/>
            <a:ext cx="11688794" cy="5796952"/>
          </a:xfrm>
        </p:spPr>
        <p:txBody>
          <a:bodyPr>
            <a:noAutofit/>
          </a:bodyPr>
          <a:lstStyle/>
          <a:p>
            <a:pPr marL="0" indent="0" algn="l">
              <a:lnSpc>
                <a:spcPct val="120000"/>
              </a:lnSpc>
              <a:spcBef>
                <a:spcPts val="0"/>
              </a:spcBef>
              <a:buNone/>
            </a:pPr>
            <a:r>
              <a:rPr lang="ru-RU" sz="1600" b="0" i="0" u="none" strike="noStrike" baseline="0" dirty="0">
                <a:solidFill>
                  <a:srgbClr val="000000"/>
                </a:solidFill>
              </a:rPr>
              <a:t>Векторные операции являются одной из сильных сторон R. Все основные арифметические операторы могут быть применены к векторным парам. Они действуют</a:t>
            </a:r>
            <a:r>
              <a:rPr lang="en-US" sz="1600" b="0" i="0" u="none" strike="noStrike" baseline="0" dirty="0">
                <a:solidFill>
                  <a:srgbClr val="000000"/>
                </a:solidFill>
              </a:rPr>
              <a:t> </a:t>
            </a:r>
            <a:r>
              <a:rPr lang="ru-RU" sz="1600" b="0" i="0" u="none" strike="noStrike" baseline="0" dirty="0">
                <a:solidFill>
                  <a:srgbClr val="000000"/>
                </a:solidFill>
              </a:rPr>
              <a:t>поэлементно; то есть оператор применяется к соответствующим элементам из</a:t>
            </a:r>
            <a:r>
              <a:rPr lang="en-US" sz="1600" b="0" i="0" u="none" strike="noStrike" baseline="0" dirty="0">
                <a:solidFill>
                  <a:srgbClr val="000000"/>
                </a:solidFill>
              </a:rPr>
              <a:t> </a:t>
            </a:r>
            <a:r>
              <a:rPr lang="ru-RU" sz="1600" b="0" i="0" u="none" strike="noStrike" baseline="0" dirty="0">
                <a:solidFill>
                  <a:srgbClr val="000000"/>
                </a:solidFill>
              </a:rPr>
              <a:t>обоих векторов:</a:t>
            </a:r>
          </a:p>
          <a:p>
            <a:pPr marL="0" indent="0" algn="l">
              <a:lnSpc>
                <a:spcPct val="120000"/>
              </a:lnSpc>
              <a:spcBef>
                <a:spcPts val="0"/>
              </a:spcBef>
              <a:buNone/>
            </a:pPr>
            <a:r>
              <a:rPr lang="en-US" sz="1600" b="0" i="0" u="none" strike="noStrike" baseline="0" dirty="0">
                <a:solidFill>
                  <a:srgbClr val="0015EE"/>
                </a:solidFill>
              </a:rPr>
              <a:t>v </a:t>
            </a:r>
            <a:r>
              <a:rPr lang="en-US" sz="1600" b="0" i="0" u="none" strike="noStrike" baseline="0" dirty="0">
                <a:solidFill>
                  <a:srgbClr val="052125"/>
                </a:solidFill>
              </a:rPr>
              <a:t>&lt;- </a:t>
            </a:r>
            <a:r>
              <a:rPr lang="en-US" sz="1600" b="0" i="0" u="none" strike="noStrike" baseline="0" dirty="0">
                <a:solidFill>
                  <a:srgbClr val="DA0DDC"/>
                </a:solidFill>
              </a:rPr>
              <a:t>c</a:t>
            </a:r>
            <a:r>
              <a:rPr lang="en-US" sz="1600" b="0" i="0" u="none" strike="noStrike" baseline="0" dirty="0">
                <a:solidFill>
                  <a:srgbClr val="000000"/>
                </a:solidFill>
              </a:rPr>
              <a:t>(</a:t>
            </a:r>
            <a:r>
              <a:rPr lang="en-US" sz="1600" b="0" i="0" u="none" strike="noStrike" baseline="0" dirty="0">
                <a:solidFill>
                  <a:srgbClr val="FF4A10"/>
                </a:solidFill>
              </a:rPr>
              <a:t>11</a:t>
            </a:r>
            <a:r>
              <a:rPr lang="en-US" sz="1600" b="0" i="0" u="none" strike="noStrike" baseline="0" dirty="0">
                <a:solidFill>
                  <a:srgbClr val="000000"/>
                </a:solidFill>
              </a:rPr>
              <a:t>, </a:t>
            </a:r>
            <a:r>
              <a:rPr lang="en-US" sz="1600" b="0" i="0" u="none" strike="noStrike" baseline="0" dirty="0">
                <a:solidFill>
                  <a:srgbClr val="FF4A10"/>
                </a:solidFill>
              </a:rPr>
              <a:t>12</a:t>
            </a:r>
            <a:r>
              <a:rPr lang="en-US" sz="1600" b="0" i="0" u="none" strike="noStrike" baseline="0" dirty="0">
                <a:solidFill>
                  <a:srgbClr val="000000"/>
                </a:solidFill>
              </a:rPr>
              <a:t>, </a:t>
            </a:r>
            <a:r>
              <a:rPr lang="en-US" sz="1600" b="0" i="0" u="none" strike="noStrike" baseline="0" dirty="0">
                <a:solidFill>
                  <a:srgbClr val="FF4A10"/>
                </a:solidFill>
              </a:rPr>
              <a:t>13</a:t>
            </a:r>
            <a:r>
              <a:rPr lang="en-US" sz="1600" b="0" i="0" u="none" strike="noStrike" baseline="0" dirty="0">
                <a:solidFill>
                  <a:srgbClr val="000000"/>
                </a:solidFill>
              </a:rPr>
              <a:t>, </a:t>
            </a:r>
            <a:r>
              <a:rPr lang="en-US" sz="1600" b="0" i="0" u="none" strike="noStrike" baseline="0" dirty="0">
                <a:solidFill>
                  <a:srgbClr val="FF4A10"/>
                </a:solidFill>
              </a:rPr>
              <a:t>14</a:t>
            </a:r>
            <a:r>
              <a:rPr lang="en-US" sz="1600" b="0" i="0" u="none" strike="noStrike" baseline="0" dirty="0">
                <a:solidFill>
                  <a:srgbClr val="000000"/>
                </a:solidFill>
              </a:rPr>
              <a:t>, </a:t>
            </a:r>
            <a:r>
              <a:rPr lang="en-US" sz="1600" b="0" i="0" u="none" strike="noStrike" baseline="0" dirty="0">
                <a:solidFill>
                  <a:srgbClr val="FF4A10"/>
                </a:solidFill>
              </a:rPr>
              <a:t>15</a:t>
            </a:r>
            <a:r>
              <a:rPr lang="en-US" sz="1600" b="0" i="0" u="none" strike="noStrike" baseline="0" dirty="0">
                <a:solidFill>
                  <a:srgbClr val="000000"/>
                </a:solidFill>
              </a:rPr>
              <a:t>)</a:t>
            </a:r>
          </a:p>
          <a:p>
            <a:pPr marL="0" indent="0" algn="l">
              <a:lnSpc>
                <a:spcPct val="120000"/>
              </a:lnSpc>
              <a:spcBef>
                <a:spcPts val="0"/>
              </a:spcBef>
              <a:buNone/>
            </a:pPr>
            <a:r>
              <a:rPr lang="pl-PL" sz="1600" b="0" i="0" u="none" strike="noStrike" baseline="0" dirty="0">
                <a:solidFill>
                  <a:srgbClr val="0015EE"/>
                </a:solidFill>
              </a:rPr>
              <a:t>w </a:t>
            </a:r>
            <a:r>
              <a:rPr lang="pl-PL" sz="1600" b="0" i="0" u="none" strike="noStrike" baseline="0" dirty="0">
                <a:solidFill>
                  <a:srgbClr val="052125"/>
                </a:solidFill>
              </a:rPr>
              <a:t>&lt;- </a:t>
            </a:r>
            <a:r>
              <a:rPr lang="pl-PL" sz="1600" b="0" i="0" u="none" strike="noStrike" baseline="0" dirty="0">
                <a:solidFill>
                  <a:srgbClr val="DA0DDC"/>
                </a:solidFill>
              </a:rPr>
              <a:t>c</a:t>
            </a:r>
            <a:r>
              <a:rPr lang="pl-PL" sz="1600" b="0" i="0" u="none" strike="noStrike" baseline="0" dirty="0">
                <a:solidFill>
                  <a:srgbClr val="000000"/>
                </a:solidFill>
              </a:rPr>
              <a:t>(</a:t>
            </a:r>
            <a:r>
              <a:rPr lang="pl-PL" sz="1600" b="0" i="0" u="none" strike="noStrike" baseline="0" dirty="0">
                <a:solidFill>
                  <a:srgbClr val="FF4A10"/>
                </a:solidFill>
              </a:rPr>
              <a:t>1</a:t>
            </a:r>
            <a:r>
              <a:rPr lang="pl-PL" sz="1600" b="0" i="0" u="none" strike="noStrike" baseline="0" dirty="0">
                <a:solidFill>
                  <a:srgbClr val="000000"/>
                </a:solidFill>
              </a:rPr>
              <a:t>, </a:t>
            </a:r>
            <a:r>
              <a:rPr lang="pl-PL" sz="1600" b="0" i="0" u="none" strike="noStrike" baseline="0" dirty="0">
                <a:solidFill>
                  <a:srgbClr val="FF4A10"/>
                </a:solidFill>
              </a:rPr>
              <a:t>2</a:t>
            </a:r>
            <a:r>
              <a:rPr lang="pl-PL" sz="1600" b="0" i="0" u="none" strike="noStrike" baseline="0" dirty="0">
                <a:solidFill>
                  <a:srgbClr val="000000"/>
                </a:solidFill>
              </a:rPr>
              <a:t>, </a:t>
            </a:r>
            <a:r>
              <a:rPr lang="pl-PL" sz="1600" b="0" i="0" u="none" strike="noStrike" baseline="0" dirty="0">
                <a:solidFill>
                  <a:srgbClr val="FF4A10"/>
                </a:solidFill>
              </a:rPr>
              <a:t>3</a:t>
            </a:r>
            <a:r>
              <a:rPr lang="pl-PL" sz="1600" b="0" i="0" u="none" strike="noStrike" baseline="0" dirty="0">
                <a:solidFill>
                  <a:srgbClr val="000000"/>
                </a:solidFill>
              </a:rPr>
              <a:t>, </a:t>
            </a:r>
            <a:r>
              <a:rPr lang="pl-PL" sz="1600" b="0" i="0" u="none" strike="noStrike" baseline="0" dirty="0">
                <a:solidFill>
                  <a:srgbClr val="FF4A10"/>
                </a:solidFill>
              </a:rPr>
              <a:t>4</a:t>
            </a:r>
            <a:r>
              <a:rPr lang="pl-PL" sz="1600" b="0" i="0" u="none" strike="noStrike" baseline="0" dirty="0">
                <a:solidFill>
                  <a:srgbClr val="000000"/>
                </a:solidFill>
              </a:rPr>
              <a:t>, </a:t>
            </a:r>
            <a:r>
              <a:rPr lang="pl-PL" sz="1600" b="0" i="0" u="none" strike="noStrike" baseline="0" dirty="0">
                <a:solidFill>
                  <a:srgbClr val="FF4A10"/>
                </a:solidFill>
              </a:rPr>
              <a:t>5</a:t>
            </a:r>
            <a:r>
              <a:rPr lang="pl-PL" sz="1600" b="0" i="0" u="none" strike="noStrike" baseline="0" dirty="0">
                <a:solidFill>
                  <a:srgbClr val="000000"/>
                </a:solidFill>
              </a:rPr>
              <a:t>)</a:t>
            </a:r>
          </a:p>
          <a:p>
            <a:pPr marL="0" indent="0" algn="l">
              <a:lnSpc>
                <a:spcPct val="120000"/>
              </a:lnSpc>
              <a:spcBef>
                <a:spcPts val="0"/>
              </a:spcBef>
              <a:buNone/>
            </a:pPr>
            <a:r>
              <a:rPr lang="en-US" sz="1600" b="0" i="0" u="none" strike="noStrike" baseline="0" dirty="0">
                <a:solidFill>
                  <a:srgbClr val="0015EE"/>
                </a:solidFill>
              </a:rPr>
              <a:t>v </a:t>
            </a:r>
            <a:r>
              <a:rPr lang="en-US" sz="1600" b="0" i="0" u="none" strike="noStrike" baseline="0" dirty="0">
                <a:solidFill>
                  <a:srgbClr val="052125"/>
                </a:solidFill>
              </a:rPr>
              <a:t>+ </a:t>
            </a:r>
            <a:r>
              <a:rPr lang="en-US" sz="1600" b="0" i="0" u="none" strike="noStrike" baseline="0" dirty="0">
                <a:solidFill>
                  <a:srgbClr val="0015EE"/>
                </a:solidFill>
              </a:rPr>
              <a:t>w</a:t>
            </a:r>
          </a:p>
          <a:p>
            <a:pPr marL="0" indent="0" algn="l">
              <a:lnSpc>
                <a:spcPct val="120000"/>
              </a:lnSpc>
              <a:spcBef>
                <a:spcPts val="0"/>
              </a:spcBef>
              <a:buNone/>
            </a:pPr>
            <a:r>
              <a:rPr lang="ru-RU" sz="1600" b="0" i="1" u="none" strike="noStrike" baseline="0" dirty="0">
                <a:solidFill>
                  <a:srgbClr val="004654"/>
                </a:solidFill>
              </a:rPr>
              <a:t>#&gt; [1] 12 14 16 18 20</a:t>
            </a:r>
          </a:p>
          <a:p>
            <a:pPr marL="0" indent="0" algn="l">
              <a:lnSpc>
                <a:spcPct val="120000"/>
              </a:lnSpc>
              <a:spcBef>
                <a:spcPts val="0"/>
              </a:spcBef>
              <a:buNone/>
            </a:pPr>
            <a:r>
              <a:rPr lang="en-US" sz="1600" b="0" i="0" u="none" strike="noStrike" baseline="0" dirty="0">
                <a:solidFill>
                  <a:srgbClr val="0015EE"/>
                </a:solidFill>
              </a:rPr>
              <a:t>v – w</a:t>
            </a:r>
          </a:p>
          <a:p>
            <a:pPr marL="0" indent="0" algn="l">
              <a:lnSpc>
                <a:spcPct val="120000"/>
              </a:lnSpc>
              <a:spcBef>
                <a:spcPts val="0"/>
              </a:spcBef>
              <a:buNone/>
            </a:pPr>
            <a:r>
              <a:rPr lang="ru-RU" sz="1600" b="0" i="1" u="none" strike="noStrike" baseline="0" dirty="0">
                <a:solidFill>
                  <a:srgbClr val="004654"/>
                </a:solidFill>
              </a:rPr>
              <a:t>#&gt; [1] 10 10 10 10 10</a:t>
            </a:r>
          </a:p>
          <a:p>
            <a:pPr marL="0" indent="0" algn="l">
              <a:lnSpc>
                <a:spcPct val="120000"/>
              </a:lnSpc>
              <a:spcBef>
                <a:spcPts val="0"/>
              </a:spcBef>
              <a:buNone/>
            </a:pPr>
            <a:r>
              <a:rPr lang="en-US" sz="1600" b="0" i="0" u="none" strike="noStrike" baseline="0" dirty="0">
                <a:solidFill>
                  <a:srgbClr val="0015EE"/>
                </a:solidFill>
              </a:rPr>
              <a:t>v </a:t>
            </a:r>
            <a:r>
              <a:rPr lang="en-US" sz="1600" b="0" i="0" u="none" strike="noStrike" baseline="0" dirty="0">
                <a:solidFill>
                  <a:srgbClr val="052125"/>
                </a:solidFill>
              </a:rPr>
              <a:t>* </a:t>
            </a:r>
            <a:r>
              <a:rPr lang="en-US" sz="1600" b="0" i="0" u="none" strike="noStrike" baseline="0" dirty="0">
                <a:solidFill>
                  <a:srgbClr val="0015EE"/>
                </a:solidFill>
              </a:rPr>
              <a:t>w</a:t>
            </a:r>
          </a:p>
          <a:p>
            <a:pPr marL="0" indent="0" algn="l">
              <a:lnSpc>
                <a:spcPct val="120000"/>
              </a:lnSpc>
              <a:spcBef>
                <a:spcPts val="0"/>
              </a:spcBef>
              <a:buNone/>
            </a:pPr>
            <a:r>
              <a:rPr lang="ru-RU" sz="1600" b="0" i="1" u="none" strike="noStrike" baseline="0" dirty="0">
                <a:solidFill>
                  <a:srgbClr val="004654"/>
                </a:solidFill>
              </a:rPr>
              <a:t>#&gt; [1] 11 24 39 56 75</a:t>
            </a:r>
          </a:p>
          <a:p>
            <a:pPr marL="0" indent="0" algn="l">
              <a:lnSpc>
                <a:spcPct val="120000"/>
              </a:lnSpc>
              <a:spcBef>
                <a:spcPts val="0"/>
              </a:spcBef>
              <a:buNone/>
            </a:pPr>
            <a:r>
              <a:rPr lang="en-US" sz="1600" b="0" i="0" u="none" strike="noStrike" baseline="0" dirty="0">
                <a:solidFill>
                  <a:srgbClr val="0015EE"/>
                </a:solidFill>
              </a:rPr>
              <a:t>v </a:t>
            </a:r>
            <a:r>
              <a:rPr lang="en-US" sz="1600" b="0" i="0" u="none" strike="noStrike" baseline="0" dirty="0">
                <a:solidFill>
                  <a:srgbClr val="052125"/>
                </a:solidFill>
              </a:rPr>
              <a:t>/ </a:t>
            </a:r>
            <a:r>
              <a:rPr lang="en-US" sz="1600" b="0" i="0" u="none" strike="noStrike" baseline="0" dirty="0">
                <a:solidFill>
                  <a:srgbClr val="0015EE"/>
                </a:solidFill>
              </a:rPr>
              <a:t>w</a:t>
            </a:r>
          </a:p>
          <a:p>
            <a:pPr marL="0" indent="0" algn="l">
              <a:lnSpc>
                <a:spcPct val="120000"/>
              </a:lnSpc>
              <a:spcBef>
                <a:spcPts val="0"/>
              </a:spcBef>
              <a:buNone/>
            </a:pPr>
            <a:r>
              <a:rPr lang="ru-RU" sz="1600" b="0" i="1" u="none" strike="noStrike" baseline="0" dirty="0">
                <a:solidFill>
                  <a:srgbClr val="004654"/>
                </a:solidFill>
              </a:rPr>
              <a:t>#&gt; [1] 11.00 6.00 4.33 3.50 3.00</a:t>
            </a:r>
          </a:p>
          <a:p>
            <a:pPr marL="0" indent="0" algn="l">
              <a:lnSpc>
                <a:spcPct val="120000"/>
              </a:lnSpc>
              <a:spcBef>
                <a:spcPts val="0"/>
              </a:spcBef>
              <a:buNone/>
            </a:pPr>
            <a:r>
              <a:rPr lang="en-US" sz="1600" b="0" i="0" u="none" strike="noStrike" baseline="0" dirty="0" err="1">
                <a:solidFill>
                  <a:srgbClr val="0015EE"/>
                </a:solidFill>
              </a:rPr>
              <a:t>w^v</a:t>
            </a:r>
            <a:endParaRPr lang="en-US" sz="1600" b="0" i="0" u="none" strike="noStrike" baseline="0" dirty="0">
              <a:solidFill>
                <a:srgbClr val="0015EE"/>
              </a:solidFill>
            </a:endParaRPr>
          </a:p>
          <a:p>
            <a:pPr marL="0" indent="0" algn="l">
              <a:lnSpc>
                <a:spcPct val="120000"/>
              </a:lnSpc>
              <a:spcBef>
                <a:spcPts val="0"/>
              </a:spcBef>
              <a:buNone/>
            </a:pPr>
            <a:r>
              <a:rPr lang="en-US" sz="1600" b="0" i="1" u="none" strike="noStrike" baseline="0" dirty="0">
                <a:solidFill>
                  <a:srgbClr val="004654"/>
                </a:solidFill>
              </a:rPr>
              <a:t>#&gt; [1] 1.00e+00 4.10e+03 1.59e+06 2.68e+08 3.05e+10</a:t>
            </a:r>
          </a:p>
          <a:p>
            <a:pPr marL="0" indent="0" algn="l">
              <a:lnSpc>
                <a:spcPct val="120000"/>
              </a:lnSpc>
              <a:spcBef>
                <a:spcPts val="0"/>
              </a:spcBef>
              <a:buNone/>
            </a:pPr>
            <a:r>
              <a:rPr lang="ru-RU" sz="1600" b="0" i="0" u="none" strike="noStrike" baseline="0" dirty="0">
                <a:solidFill>
                  <a:srgbClr val="000000"/>
                </a:solidFill>
              </a:rPr>
              <a:t>Заметьте, что длина результата здесь равна длине исходных векторов. Причина</a:t>
            </a:r>
            <a:r>
              <a:rPr lang="en-US" sz="1600" b="0" i="0" u="none" strike="noStrike" baseline="0" dirty="0">
                <a:solidFill>
                  <a:srgbClr val="000000"/>
                </a:solidFill>
              </a:rPr>
              <a:t> </a:t>
            </a:r>
            <a:r>
              <a:rPr lang="ru-RU" sz="1600" b="0" i="0" u="none" strike="noStrike" baseline="0" dirty="0">
                <a:solidFill>
                  <a:srgbClr val="000000"/>
                </a:solidFill>
              </a:rPr>
              <a:t>состоит в том, что каждый элемент происходит из пары соответствующих значений во входных векторах.</a:t>
            </a:r>
            <a:r>
              <a:rPr lang="en-US" sz="1600" b="0" i="0" u="none" strike="noStrike" baseline="0" dirty="0">
                <a:solidFill>
                  <a:srgbClr val="000000"/>
                </a:solidFill>
              </a:rPr>
              <a:t> </a:t>
            </a:r>
            <a:endParaRPr lang="ru-RU" sz="1600" dirty="0"/>
          </a:p>
        </p:txBody>
      </p:sp>
      <p:sp>
        <p:nvSpPr>
          <p:cNvPr id="4" name="Номер слайда 3">
            <a:extLst>
              <a:ext uri="{FF2B5EF4-FFF2-40B4-BE49-F238E27FC236}">
                <a16:creationId xmlns:a16="http://schemas.microsoft.com/office/drawing/2014/main" id="{F6D711C7-FFC8-421E-9BB5-C49804D1490E}"/>
              </a:ext>
            </a:extLst>
          </p:cNvPr>
          <p:cNvSpPr>
            <a:spLocks noGrp="1"/>
          </p:cNvSpPr>
          <p:nvPr>
            <p:ph type="sldNum" sz="quarter" idx="12"/>
          </p:nvPr>
        </p:nvSpPr>
        <p:spPr/>
        <p:txBody>
          <a:bodyPr/>
          <a:lstStyle/>
          <a:p>
            <a:fld id="{07ED1C4D-CBFC-4DCD-A017-9435DD4536FA}" type="slidenum">
              <a:rPr lang="ru-RU" smtClean="0"/>
              <a:t>41</a:t>
            </a:fld>
            <a:endParaRPr lang="ru-RU"/>
          </a:p>
        </p:txBody>
      </p:sp>
    </p:spTree>
    <p:extLst>
      <p:ext uri="{BB962C8B-B14F-4D97-AF65-F5344CB8AC3E}">
        <p14:creationId xmlns:p14="http://schemas.microsoft.com/office/powerpoint/2010/main" val="647778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4956F8-C39C-469F-B35D-25D91330A086}"/>
              </a:ext>
            </a:extLst>
          </p:cNvPr>
          <p:cNvSpPr>
            <a:spLocks noGrp="1"/>
          </p:cNvSpPr>
          <p:nvPr>
            <p:ph type="title"/>
          </p:nvPr>
        </p:nvSpPr>
        <p:spPr>
          <a:xfrm>
            <a:off x="286109" y="-57479"/>
            <a:ext cx="10515600" cy="928748"/>
          </a:xfrm>
        </p:spPr>
        <p:txBody>
          <a:bodyPr>
            <a:normAutofit/>
          </a:bodyPr>
          <a:lstStyle/>
          <a:p>
            <a:r>
              <a:rPr lang="ru-RU" sz="3200" b="1" i="0" u="none" strike="noStrike" baseline="0" dirty="0">
                <a:latin typeface="+mn-lt"/>
              </a:rPr>
              <a:t>Векторная арифметика</a:t>
            </a:r>
            <a:endParaRPr lang="ru-RU" sz="3200" dirty="0">
              <a:latin typeface="+mn-lt"/>
            </a:endParaRPr>
          </a:p>
        </p:txBody>
      </p:sp>
      <p:sp>
        <p:nvSpPr>
          <p:cNvPr id="3" name="Объект 2">
            <a:extLst>
              <a:ext uri="{FF2B5EF4-FFF2-40B4-BE49-F238E27FC236}">
                <a16:creationId xmlns:a16="http://schemas.microsoft.com/office/drawing/2014/main" id="{B68F2A59-A875-4F12-BEAA-EB172D7446A5}"/>
              </a:ext>
            </a:extLst>
          </p:cNvPr>
          <p:cNvSpPr>
            <a:spLocks noGrp="1"/>
          </p:cNvSpPr>
          <p:nvPr>
            <p:ph idx="1"/>
          </p:nvPr>
        </p:nvSpPr>
        <p:spPr>
          <a:xfrm>
            <a:off x="108548" y="621102"/>
            <a:ext cx="11974903" cy="6100374"/>
          </a:xfrm>
        </p:spPr>
        <p:txBody>
          <a:bodyPr>
            <a:noAutofit/>
          </a:bodyPr>
          <a:lstStyle/>
          <a:p>
            <a:pPr marL="0" indent="0">
              <a:lnSpc>
                <a:spcPct val="100000"/>
              </a:lnSpc>
              <a:spcBef>
                <a:spcPts val="0"/>
              </a:spcBef>
              <a:buNone/>
            </a:pPr>
            <a:r>
              <a:rPr lang="ru-RU" sz="1400" b="0" i="0" u="none" strike="noStrike" baseline="0" dirty="0">
                <a:solidFill>
                  <a:srgbClr val="000000"/>
                </a:solidFill>
              </a:rPr>
              <a:t>Если один из операндов – это вектор, а другой – скаляр, то операция выполняется между каждым элементом вектора и скаляром:</a:t>
            </a:r>
          </a:p>
          <a:p>
            <a:pPr marL="0" indent="0">
              <a:lnSpc>
                <a:spcPct val="100000"/>
              </a:lnSpc>
              <a:spcBef>
                <a:spcPts val="0"/>
              </a:spcBef>
              <a:buNone/>
            </a:pPr>
            <a:r>
              <a:rPr lang="en-US" sz="1400" b="0" i="0" u="none" strike="noStrike" baseline="0" dirty="0">
                <a:solidFill>
                  <a:srgbClr val="0015EE"/>
                </a:solidFill>
              </a:rPr>
              <a:t>w</a:t>
            </a:r>
          </a:p>
          <a:p>
            <a:pPr marL="0" indent="0">
              <a:lnSpc>
                <a:spcPct val="100000"/>
              </a:lnSpc>
              <a:spcBef>
                <a:spcPts val="0"/>
              </a:spcBef>
              <a:buNone/>
            </a:pPr>
            <a:r>
              <a:rPr lang="ru-RU" sz="1400" b="0" i="1" u="none" strike="noStrike" baseline="0" dirty="0">
                <a:solidFill>
                  <a:srgbClr val="004654"/>
                </a:solidFill>
              </a:rPr>
              <a:t>#&gt; [1] 1 2 3 4 5</a:t>
            </a:r>
          </a:p>
          <a:p>
            <a:pPr marL="0" indent="0">
              <a:lnSpc>
                <a:spcPct val="100000"/>
              </a:lnSpc>
              <a:spcBef>
                <a:spcPts val="0"/>
              </a:spcBef>
              <a:buNone/>
            </a:pPr>
            <a:r>
              <a:rPr lang="en-US" sz="1400" b="0" i="0" u="none" strike="noStrike" baseline="0" dirty="0">
                <a:solidFill>
                  <a:srgbClr val="0015EE"/>
                </a:solidFill>
              </a:rPr>
              <a:t>w </a:t>
            </a:r>
            <a:r>
              <a:rPr lang="en-US" sz="1400" b="0" i="0" u="none" strike="noStrike" baseline="0" dirty="0">
                <a:solidFill>
                  <a:srgbClr val="052125"/>
                </a:solidFill>
              </a:rPr>
              <a:t>+ </a:t>
            </a:r>
            <a:r>
              <a:rPr lang="en-US" sz="1400" b="0" i="0" u="none" strike="noStrike" baseline="0" dirty="0">
                <a:solidFill>
                  <a:srgbClr val="FF4A10"/>
                </a:solidFill>
              </a:rPr>
              <a:t>2</a:t>
            </a:r>
          </a:p>
          <a:p>
            <a:pPr marL="0" indent="0">
              <a:lnSpc>
                <a:spcPct val="100000"/>
              </a:lnSpc>
              <a:spcBef>
                <a:spcPts val="0"/>
              </a:spcBef>
              <a:buNone/>
            </a:pPr>
            <a:r>
              <a:rPr lang="ru-RU" sz="1400" b="0" i="1" u="none" strike="noStrike" baseline="0" dirty="0">
                <a:solidFill>
                  <a:srgbClr val="004654"/>
                </a:solidFill>
              </a:rPr>
              <a:t>#&gt; [1] 3 4 5 6 7</a:t>
            </a:r>
          </a:p>
          <a:p>
            <a:pPr marL="0" indent="0">
              <a:lnSpc>
                <a:spcPct val="100000"/>
              </a:lnSpc>
              <a:spcBef>
                <a:spcPts val="0"/>
              </a:spcBef>
              <a:buNone/>
            </a:pPr>
            <a:r>
              <a:rPr lang="en-US" sz="1400" b="0" i="0" u="none" strike="noStrike" baseline="0" dirty="0">
                <a:solidFill>
                  <a:srgbClr val="0015EE"/>
                </a:solidFill>
              </a:rPr>
              <a:t>w – </a:t>
            </a:r>
            <a:r>
              <a:rPr lang="en-US" sz="1400" b="0" i="0" u="none" strike="noStrike" baseline="0" dirty="0">
                <a:solidFill>
                  <a:srgbClr val="FF4A10"/>
                </a:solidFill>
              </a:rPr>
              <a:t>2</a:t>
            </a:r>
          </a:p>
          <a:p>
            <a:pPr marL="0" indent="0">
              <a:lnSpc>
                <a:spcPct val="100000"/>
              </a:lnSpc>
              <a:spcBef>
                <a:spcPts val="0"/>
              </a:spcBef>
              <a:buNone/>
            </a:pPr>
            <a:r>
              <a:rPr lang="ru-RU" sz="1400" b="0" i="1" u="none" strike="noStrike" baseline="0" dirty="0">
                <a:solidFill>
                  <a:srgbClr val="004654"/>
                </a:solidFill>
              </a:rPr>
              <a:t>#&gt; [1] -1 0 1 2 3</a:t>
            </a:r>
          </a:p>
          <a:p>
            <a:pPr marL="0" indent="0">
              <a:lnSpc>
                <a:spcPct val="100000"/>
              </a:lnSpc>
              <a:spcBef>
                <a:spcPts val="0"/>
              </a:spcBef>
              <a:buNone/>
            </a:pPr>
            <a:r>
              <a:rPr lang="en-US" sz="1400" b="0" i="0" u="none" strike="noStrike" baseline="0" dirty="0">
                <a:solidFill>
                  <a:srgbClr val="0015EE"/>
                </a:solidFill>
              </a:rPr>
              <a:t>w </a:t>
            </a:r>
            <a:r>
              <a:rPr lang="en-US" sz="1400" b="0" i="0" u="none" strike="noStrike" baseline="0" dirty="0">
                <a:solidFill>
                  <a:srgbClr val="052125"/>
                </a:solidFill>
              </a:rPr>
              <a:t>* </a:t>
            </a:r>
            <a:r>
              <a:rPr lang="en-US" sz="1400" b="0" i="0" u="none" strike="noStrike" baseline="0" dirty="0">
                <a:solidFill>
                  <a:srgbClr val="FF4A10"/>
                </a:solidFill>
              </a:rPr>
              <a:t>2</a:t>
            </a:r>
          </a:p>
          <a:p>
            <a:pPr marL="0" indent="0">
              <a:lnSpc>
                <a:spcPct val="100000"/>
              </a:lnSpc>
              <a:spcBef>
                <a:spcPts val="0"/>
              </a:spcBef>
              <a:buNone/>
            </a:pPr>
            <a:r>
              <a:rPr lang="ru-RU" sz="1400" b="0" i="1" u="none" strike="noStrike" baseline="0" dirty="0">
                <a:solidFill>
                  <a:srgbClr val="004654"/>
                </a:solidFill>
              </a:rPr>
              <a:t>#&gt; [1] 2 4 6 8 10</a:t>
            </a:r>
          </a:p>
          <a:p>
            <a:pPr marL="0" indent="0">
              <a:lnSpc>
                <a:spcPct val="100000"/>
              </a:lnSpc>
              <a:spcBef>
                <a:spcPts val="0"/>
              </a:spcBef>
              <a:buNone/>
            </a:pPr>
            <a:r>
              <a:rPr lang="en-US" sz="1400" b="0" i="0" u="none" strike="noStrike" baseline="0" dirty="0">
                <a:solidFill>
                  <a:srgbClr val="0015EE"/>
                </a:solidFill>
              </a:rPr>
              <a:t>w </a:t>
            </a:r>
            <a:r>
              <a:rPr lang="en-US" sz="1400" b="0" i="0" u="none" strike="noStrike" baseline="0" dirty="0">
                <a:solidFill>
                  <a:srgbClr val="052125"/>
                </a:solidFill>
              </a:rPr>
              <a:t>/ </a:t>
            </a:r>
            <a:r>
              <a:rPr lang="en-US" sz="1400" b="0" i="0" u="none" strike="noStrike" baseline="0" dirty="0">
                <a:solidFill>
                  <a:srgbClr val="FF4A10"/>
                </a:solidFill>
              </a:rPr>
              <a:t>2</a:t>
            </a:r>
          </a:p>
          <a:p>
            <a:pPr marL="0" indent="0">
              <a:lnSpc>
                <a:spcPct val="100000"/>
              </a:lnSpc>
              <a:spcBef>
                <a:spcPts val="0"/>
              </a:spcBef>
              <a:buNone/>
            </a:pPr>
            <a:r>
              <a:rPr lang="ru-RU" sz="1400" b="0" i="1" u="none" strike="noStrike" baseline="0" dirty="0">
                <a:solidFill>
                  <a:srgbClr val="004654"/>
                </a:solidFill>
              </a:rPr>
              <a:t>#&gt; [1] 0.5 1.0 1.5 2.0 2.5</a:t>
            </a:r>
          </a:p>
          <a:p>
            <a:pPr marL="0" indent="0">
              <a:lnSpc>
                <a:spcPct val="100000"/>
              </a:lnSpc>
              <a:spcBef>
                <a:spcPts val="0"/>
              </a:spcBef>
              <a:buNone/>
            </a:pPr>
            <a:r>
              <a:rPr lang="en-US" sz="1400" b="0" i="0" u="none" strike="noStrike" baseline="0" dirty="0">
                <a:solidFill>
                  <a:srgbClr val="FF4A10"/>
                </a:solidFill>
              </a:rPr>
              <a:t>2</a:t>
            </a:r>
            <a:r>
              <a:rPr lang="en-US" sz="1400" b="0" i="0" u="none" strike="noStrike" baseline="0" dirty="0">
                <a:solidFill>
                  <a:srgbClr val="0015EE"/>
                </a:solidFill>
              </a:rPr>
              <a:t>^w</a:t>
            </a:r>
          </a:p>
          <a:p>
            <a:pPr marL="0" indent="0">
              <a:lnSpc>
                <a:spcPct val="100000"/>
              </a:lnSpc>
              <a:spcBef>
                <a:spcPts val="0"/>
              </a:spcBef>
              <a:buNone/>
            </a:pPr>
            <a:r>
              <a:rPr lang="ru-RU" sz="1400" b="0" i="1" u="none" strike="noStrike" baseline="0" dirty="0">
                <a:solidFill>
                  <a:srgbClr val="004654"/>
                </a:solidFill>
              </a:rPr>
              <a:t>#&gt; [1] 2 4 8 16 32</a:t>
            </a:r>
            <a:endParaRPr lang="en-US" sz="1400" b="0" i="1" u="none" strike="noStrike" baseline="0" dirty="0">
              <a:solidFill>
                <a:srgbClr val="004654"/>
              </a:solidFill>
            </a:endParaRPr>
          </a:p>
          <a:p>
            <a:pPr marL="0" indent="0" algn="l">
              <a:lnSpc>
                <a:spcPct val="100000"/>
              </a:lnSpc>
              <a:spcBef>
                <a:spcPts val="0"/>
              </a:spcBef>
              <a:buNone/>
            </a:pPr>
            <a:r>
              <a:rPr lang="ru-RU" sz="1400" b="0" i="0" u="none" strike="noStrike" baseline="0" dirty="0">
                <a:solidFill>
                  <a:srgbClr val="000000"/>
                </a:solidFill>
                <a:latin typeface="PTSerif-Regular"/>
              </a:rPr>
              <a:t>многие функции работают</a:t>
            </a:r>
          </a:p>
          <a:p>
            <a:pPr marL="0" indent="0" algn="l">
              <a:lnSpc>
                <a:spcPct val="100000"/>
              </a:lnSpc>
              <a:spcBef>
                <a:spcPts val="0"/>
              </a:spcBef>
              <a:buNone/>
            </a:pPr>
            <a:r>
              <a:rPr lang="ru-RU" sz="1400" b="0" i="0" u="none" strike="noStrike" baseline="0" dirty="0">
                <a:solidFill>
                  <a:srgbClr val="000000"/>
                </a:solidFill>
                <a:latin typeface="PTSerif-Regular"/>
              </a:rPr>
              <a:t>с целыми векторами. Например, функции </a:t>
            </a:r>
            <a:r>
              <a:rPr lang="ru-RU" sz="1400" b="0" i="0" u="none" strike="noStrike" baseline="0" dirty="0" err="1">
                <a:solidFill>
                  <a:srgbClr val="000000"/>
                </a:solidFill>
                <a:latin typeface="UbuntuMono-Regular"/>
              </a:rPr>
              <a:t>sqrt</a:t>
            </a:r>
            <a:r>
              <a:rPr lang="ru-RU" sz="1400" b="0" i="0" u="none" strike="noStrike" baseline="0" dirty="0">
                <a:solidFill>
                  <a:srgbClr val="000000"/>
                </a:solidFill>
                <a:latin typeface="UbuntuMono-Regular"/>
              </a:rPr>
              <a:t> </a:t>
            </a:r>
            <a:r>
              <a:rPr lang="ru-RU" sz="1400" b="0" i="0" u="none" strike="noStrike" baseline="0" dirty="0">
                <a:solidFill>
                  <a:srgbClr val="000000"/>
                </a:solidFill>
                <a:latin typeface="PTSerif-Regular"/>
              </a:rPr>
              <a:t>и </a:t>
            </a:r>
            <a:r>
              <a:rPr lang="ru-RU" sz="1400" b="0" i="0" u="none" strike="noStrike" baseline="0" dirty="0" err="1">
                <a:solidFill>
                  <a:srgbClr val="000000"/>
                </a:solidFill>
                <a:latin typeface="UbuntuMono-Regular"/>
              </a:rPr>
              <a:t>log</a:t>
            </a:r>
            <a:r>
              <a:rPr lang="ru-RU" sz="1400" b="0" i="0" u="none" strike="noStrike" baseline="0" dirty="0">
                <a:solidFill>
                  <a:srgbClr val="000000"/>
                </a:solidFill>
                <a:latin typeface="UbuntuMono-Regular"/>
              </a:rPr>
              <a:t> </a:t>
            </a:r>
            <a:r>
              <a:rPr lang="ru-RU" sz="1400" b="0" i="0" u="none" strike="noStrike" baseline="0" dirty="0">
                <a:solidFill>
                  <a:srgbClr val="000000"/>
                </a:solidFill>
                <a:latin typeface="PTSerif-Regular"/>
              </a:rPr>
              <a:t>применяются к каждому элементу вектора и возвращают вектор результатов:</a:t>
            </a:r>
          </a:p>
          <a:p>
            <a:pPr marL="0" indent="0" algn="l">
              <a:lnSpc>
                <a:spcPct val="100000"/>
              </a:lnSpc>
              <a:spcBef>
                <a:spcPts val="0"/>
              </a:spcBef>
              <a:buNone/>
            </a:pPr>
            <a:r>
              <a:rPr lang="en-US" sz="1400" b="0" i="0" u="none" strike="noStrike" baseline="0" dirty="0">
                <a:solidFill>
                  <a:srgbClr val="0015EE"/>
                </a:solidFill>
                <a:latin typeface="UbuntuMono-Regular"/>
              </a:rPr>
              <a:t>w </a:t>
            </a:r>
            <a:r>
              <a:rPr lang="en-US" sz="1400" b="0" i="0" u="none" strike="noStrike" baseline="0" dirty="0">
                <a:solidFill>
                  <a:srgbClr val="052125"/>
                </a:solidFill>
                <a:latin typeface="UbuntuMono-Regular"/>
              </a:rPr>
              <a:t>&lt;- </a:t>
            </a:r>
            <a:r>
              <a:rPr lang="en-US" sz="1400" b="0" i="0" u="none" strike="noStrike" baseline="0" dirty="0">
                <a:solidFill>
                  <a:srgbClr val="FF4A10"/>
                </a:solidFill>
                <a:latin typeface="UbuntuMono-Regular"/>
              </a:rPr>
              <a:t>1</a:t>
            </a:r>
            <a:r>
              <a:rPr lang="en-US" sz="1400" b="0" i="0" u="none" strike="noStrike" baseline="0" dirty="0">
                <a:solidFill>
                  <a:srgbClr val="052125"/>
                </a:solidFill>
                <a:latin typeface="UbuntuMono-Regular"/>
              </a:rPr>
              <a:t>:</a:t>
            </a:r>
            <a:r>
              <a:rPr lang="en-US" sz="1400" b="0" i="0" u="none" strike="noStrike" baseline="0" dirty="0">
                <a:solidFill>
                  <a:srgbClr val="FF4A10"/>
                </a:solidFill>
                <a:latin typeface="UbuntuMono-Regular"/>
              </a:rPr>
              <a:t>5</a:t>
            </a:r>
          </a:p>
          <a:p>
            <a:pPr marL="0" indent="0" algn="l">
              <a:lnSpc>
                <a:spcPct val="100000"/>
              </a:lnSpc>
              <a:spcBef>
                <a:spcPts val="0"/>
              </a:spcBef>
              <a:buNone/>
            </a:pPr>
            <a:r>
              <a:rPr lang="en-US" sz="1400" b="0" i="0" u="none" strike="noStrike" baseline="0" dirty="0">
                <a:solidFill>
                  <a:srgbClr val="0015EE"/>
                </a:solidFill>
                <a:latin typeface="UbuntuMono-Regular"/>
              </a:rPr>
              <a:t>w</a:t>
            </a:r>
          </a:p>
          <a:p>
            <a:pPr marL="0" indent="0" algn="l">
              <a:lnSpc>
                <a:spcPct val="100000"/>
              </a:lnSpc>
              <a:spcBef>
                <a:spcPts val="0"/>
              </a:spcBef>
              <a:buNone/>
            </a:pPr>
            <a:r>
              <a:rPr lang="ru-RU" sz="1400" b="0" i="1" u="none" strike="noStrike" baseline="0" dirty="0">
                <a:solidFill>
                  <a:srgbClr val="004654"/>
                </a:solidFill>
                <a:latin typeface="UbuntuMono-Italic"/>
              </a:rPr>
              <a:t>#&gt; [1] 1 2 3 4 5</a:t>
            </a:r>
          </a:p>
          <a:p>
            <a:pPr marL="0" indent="0" algn="l">
              <a:lnSpc>
                <a:spcPct val="100000"/>
              </a:lnSpc>
              <a:spcBef>
                <a:spcPts val="0"/>
              </a:spcBef>
              <a:buNone/>
            </a:pPr>
            <a:r>
              <a:rPr lang="en-US" sz="1400" b="0" i="0" u="none" strike="noStrike" baseline="0" dirty="0">
                <a:solidFill>
                  <a:srgbClr val="DA0DDC"/>
                </a:solidFill>
                <a:latin typeface="UbuntuMono-Regular"/>
              </a:rPr>
              <a:t>sqrt</a:t>
            </a:r>
            <a:r>
              <a:rPr lang="en-US" sz="1400" b="0" i="0" u="none" strike="noStrike" baseline="0" dirty="0">
                <a:solidFill>
                  <a:srgbClr val="000000"/>
                </a:solidFill>
                <a:latin typeface="UbuntuMono-Regular"/>
              </a:rPr>
              <a:t>(</a:t>
            </a:r>
            <a:r>
              <a:rPr lang="en-US" sz="1400" b="0" i="0" u="none" strike="noStrike" baseline="0" dirty="0">
                <a:solidFill>
                  <a:srgbClr val="0015EE"/>
                </a:solidFill>
                <a:latin typeface="UbuntuMono-Regular"/>
              </a:rPr>
              <a:t>w</a:t>
            </a:r>
            <a:r>
              <a:rPr lang="en-US" sz="1400" b="0" i="0" u="none" strike="noStrike" baseline="0" dirty="0">
                <a:solidFill>
                  <a:srgbClr val="000000"/>
                </a:solidFill>
                <a:latin typeface="UbuntuMono-Regular"/>
              </a:rPr>
              <a:t>)</a:t>
            </a:r>
          </a:p>
          <a:p>
            <a:pPr marL="0" indent="0" algn="l">
              <a:lnSpc>
                <a:spcPct val="100000"/>
              </a:lnSpc>
              <a:spcBef>
                <a:spcPts val="0"/>
              </a:spcBef>
              <a:buNone/>
            </a:pPr>
            <a:r>
              <a:rPr lang="ru-RU" sz="1400" b="0" i="1" u="none" strike="noStrike" baseline="0" dirty="0">
                <a:solidFill>
                  <a:srgbClr val="004654"/>
                </a:solidFill>
                <a:latin typeface="UbuntuMono-Italic"/>
              </a:rPr>
              <a:t>#&gt; [1] 1.00 1.41 1.73 2.00 2.24</a:t>
            </a:r>
          </a:p>
          <a:p>
            <a:pPr marL="0" indent="0" algn="l">
              <a:lnSpc>
                <a:spcPct val="100000"/>
              </a:lnSpc>
              <a:spcBef>
                <a:spcPts val="0"/>
              </a:spcBef>
              <a:buNone/>
            </a:pPr>
            <a:r>
              <a:rPr lang="en-US" sz="1400" b="0" i="0" u="none" strike="noStrike" baseline="0" dirty="0">
                <a:solidFill>
                  <a:srgbClr val="DA0DDC"/>
                </a:solidFill>
                <a:latin typeface="UbuntuMono-Regular"/>
              </a:rPr>
              <a:t>log</a:t>
            </a:r>
            <a:r>
              <a:rPr lang="en-US" sz="1400" b="0" i="0" u="none" strike="noStrike" baseline="0" dirty="0">
                <a:solidFill>
                  <a:srgbClr val="000000"/>
                </a:solidFill>
                <a:latin typeface="UbuntuMono-Regular"/>
              </a:rPr>
              <a:t>(</a:t>
            </a:r>
            <a:r>
              <a:rPr lang="en-US" sz="1400" b="0" i="0" u="none" strike="noStrike" baseline="0" dirty="0">
                <a:solidFill>
                  <a:srgbClr val="0015EE"/>
                </a:solidFill>
                <a:latin typeface="UbuntuMono-Regular"/>
              </a:rPr>
              <a:t>w</a:t>
            </a:r>
            <a:r>
              <a:rPr lang="en-US" sz="1400" b="0" i="0" u="none" strike="noStrike" baseline="0" dirty="0">
                <a:solidFill>
                  <a:srgbClr val="000000"/>
                </a:solidFill>
                <a:latin typeface="UbuntuMono-Regular"/>
              </a:rPr>
              <a:t>)</a:t>
            </a:r>
          </a:p>
          <a:p>
            <a:pPr marL="0" indent="0" algn="l">
              <a:lnSpc>
                <a:spcPct val="100000"/>
              </a:lnSpc>
              <a:spcBef>
                <a:spcPts val="0"/>
              </a:spcBef>
              <a:buNone/>
            </a:pPr>
            <a:r>
              <a:rPr lang="ru-RU" sz="1400" b="0" i="1" u="none" strike="noStrike" baseline="0" dirty="0">
                <a:solidFill>
                  <a:srgbClr val="004654"/>
                </a:solidFill>
                <a:latin typeface="UbuntuMono-Italic"/>
              </a:rPr>
              <a:t>#&gt; [1] 0.000 0.693 1.099 1.386 1.609</a:t>
            </a:r>
          </a:p>
          <a:p>
            <a:pPr marL="0" indent="0" algn="l">
              <a:lnSpc>
                <a:spcPct val="100000"/>
              </a:lnSpc>
              <a:spcBef>
                <a:spcPts val="0"/>
              </a:spcBef>
              <a:buNone/>
            </a:pPr>
            <a:r>
              <a:rPr lang="en-US" sz="1400" b="0" i="0" u="none" strike="noStrike" baseline="0" dirty="0">
                <a:solidFill>
                  <a:srgbClr val="DA0DDC"/>
                </a:solidFill>
                <a:latin typeface="UbuntuMono-Regular"/>
              </a:rPr>
              <a:t>sin</a:t>
            </a:r>
            <a:r>
              <a:rPr lang="en-US" sz="1400" b="0" i="0" u="none" strike="noStrike" baseline="0" dirty="0">
                <a:solidFill>
                  <a:srgbClr val="000000"/>
                </a:solidFill>
                <a:latin typeface="UbuntuMono-Regular"/>
              </a:rPr>
              <a:t>(</a:t>
            </a:r>
            <a:r>
              <a:rPr lang="en-US" sz="1400" b="0" i="0" u="none" strike="noStrike" baseline="0" dirty="0">
                <a:solidFill>
                  <a:srgbClr val="0015EE"/>
                </a:solidFill>
                <a:latin typeface="UbuntuMono-Regular"/>
              </a:rPr>
              <a:t>w</a:t>
            </a:r>
            <a:r>
              <a:rPr lang="en-US" sz="1400" b="0" i="0" u="none" strike="noStrike" baseline="0" dirty="0">
                <a:solidFill>
                  <a:srgbClr val="000000"/>
                </a:solidFill>
                <a:latin typeface="UbuntuMono-Regular"/>
              </a:rPr>
              <a:t>)</a:t>
            </a:r>
          </a:p>
          <a:p>
            <a:pPr marL="0" indent="0" algn="l">
              <a:lnSpc>
                <a:spcPct val="100000"/>
              </a:lnSpc>
              <a:spcBef>
                <a:spcPts val="0"/>
              </a:spcBef>
              <a:buNone/>
            </a:pPr>
            <a:r>
              <a:rPr lang="ru-RU" sz="1400" b="0" i="1" u="none" strike="noStrike" baseline="0" dirty="0">
                <a:solidFill>
                  <a:srgbClr val="004654"/>
                </a:solidFill>
                <a:latin typeface="UbuntuMono-Italic"/>
              </a:rPr>
              <a:t>#&gt; [1] 0.841 0.909 0.141 -0.757 -0.959</a:t>
            </a:r>
          </a:p>
          <a:p>
            <a:pPr marL="0" indent="0" algn="l">
              <a:lnSpc>
                <a:spcPct val="100000"/>
              </a:lnSpc>
              <a:spcBef>
                <a:spcPts val="0"/>
              </a:spcBef>
              <a:buNone/>
            </a:pPr>
            <a:r>
              <a:rPr lang="ru-RU" sz="1400" b="0" i="0" u="none" strike="noStrike" baseline="0" dirty="0">
                <a:solidFill>
                  <a:srgbClr val="000000"/>
                </a:solidFill>
                <a:latin typeface="PTSerif-Regular"/>
              </a:rPr>
              <a:t>У векторизованных операций есть два больших преимущества. Первое и самое</a:t>
            </a:r>
            <a:r>
              <a:rPr lang="en-US" sz="1400" b="0" i="0" u="none" strike="noStrike" baseline="0" dirty="0">
                <a:solidFill>
                  <a:srgbClr val="000000"/>
                </a:solidFill>
                <a:latin typeface="PTSerif-Regular"/>
              </a:rPr>
              <a:t> </a:t>
            </a:r>
            <a:r>
              <a:rPr lang="ru-RU" sz="1400" b="0" i="0" u="none" strike="noStrike" baseline="0" dirty="0">
                <a:solidFill>
                  <a:srgbClr val="000000"/>
                </a:solidFill>
                <a:latin typeface="PTSerif-Regular"/>
              </a:rPr>
              <a:t>очевидное – это удобство. Операции, которые требуют организации циклов в других языках, в R являются однострочными сценариями.</a:t>
            </a:r>
          </a:p>
          <a:p>
            <a:pPr marL="0" indent="0" algn="l">
              <a:lnSpc>
                <a:spcPct val="100000"/>
              </a:lnSpc>
              <a:spcBef>
                <a:spcPts val="0"/>
              </a:spcBef>
              <a:buNone/>
            </a:pPr>
            <a:r>
              <a:rPr lang="ru-RU" sz="1400" b="0" i="0" u="none" strike="noStrike" baseline="0" dirty="0">
                <a:solidFill>
                  <a:srgbClr val="000000"/>
                </a:solidFill>
                <a:latin typeface="PTSerif-Regular"/>
              </a:rPr>
              <a:t>Второе – это скорость. Большинство векторизованных операций реализуются</a:t>
            </a:r>
            <a:r>
              <a:rPr lang="en-US" sz="1400" b="0" i="0" u="none" strike="noStrike" baseline="0" dirty="0">
                <a:solidFill>
                  <a:srgbClr val="000000"/>
                </a:solidFill>
                <a:latin typeface="PTSerif-Regular"/>
              </a:rPr>
              <a:t> </a:t>
            </a:r>
            <a:r>
              <a:rPr lang="ru-RU" sz="1400" b="0" i="0" u="none" strike="noStrike" baseline="0" dirty="0">
                <a:solidFill>
                  <a:srgbClr val="000000"/>
                </a:solidFill>
                <a:latin typeface="PTSerif-Regular"/>
              </a:rPr>
              <a:t>непосредственно в коде C, поэтому они значительно быстрее, чем эквивалентный</a:t>
            </a:r>
            <a:r>
              <a:rPr lang="en-US" sz="1400" b="0" i="0" u="none" strike="noStrike" baseline="0" dirty="0">
                <a:solidFill>
                  <a:srgbClr val="000000"/>
                </a:solidFill>
                <a:latin typeface="PTSerif-Regular"/>
              </a:rPr>
              <a:t> </a:t>
            </a:r>
            <a:r>
              <a:rPr lang="ru-RU" sz="1400" b="0" i="0" u="none" strike="noStrike" baseline="0" dirty="0">
                <a:solidFill>
                  <a:srgbClr val="000000"/>
                </a:solidFill>
                <a:latin typeface="PTSerif-Regular"/>
              </a:rPr>
              <a:t>код на языке R, который вы могли бы написать.</a:t>
            </a:r>
            <a:endParaRPr lang="ru-RU" sz="1400" dirty="0"/>
          </a:p>
        </p:txBody>
      </p:sp>
      <p:sp>
        <p:nvSpPr>
          <p:cNvPr id="4" name="Номер слайда 3">
            <a:extLst>
              <a:ext uri="{FF2B5EF4-FFF2-40B4-BE49-F238E27FC236}">
                <a16:creationId xmlns:a16="http://schemas.microsoft.com/office/drawing/2014/main" id="{F6D711C7-FFC8-421E-9BB5-C49804D1490E}"/>
              </a:ext>
            </a:extLst>
          </p:cNvPr>
          <p:cNvSpPr>
            <a:spLocks noGrp="1"/>
          </p:cNvSpPr>
          <p:nvPr>
            <p:ph type="sldNum" sz="quarter" idx="12"/>
          </p:nvPr>
        </p:nvSpPr>
        <p:spPr/>
        <p:txBody>
          <a:bodyPr/>
          <a:lstStyle/>
          <a:p>
            <a:fld id="{07ED1C4D-CBFC-4DCD-A017-9435DD4536FA}" type="slidenum">
              <a:rPr lang="ru-RU" smtClean="0"/>
              <a:t>42</a:t>
            </a:fld>
            <a:endParaRPr lang="ru-RU"/>
          </a:p>
        </p:txBody>
      </p:sp>
    </p:spTree>
    <p:extLst>
      <p:ext uri="{BB962C8B-B14F-4D97-AF65-F5344CB8AC3E}">
        <p14:creationId xmlns:p14="http://schemas.microsoft.com/office/powerpoint/2010/main" val="2599568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3A7547-ECBD-46DA-A28F-1DCDA1AB0510}"/>
              </a:ext>
            </a:extLst>
          </p:cNvPr>
          <p:cNvSpPr>
            <a:spLocks noGrp="1"/>
          </p:cNvSpPr>
          <p:nvPr>
            <p:ph type="title"/>
          </p:nvPr>
        </p:nvSpPr>
        <p:spPr>
          <a:xfrm>
            <a:off x="838200" y="365125"/>
            <a:ext cx="10515600" cy="799441"/>
          </a:xfrm>
        </p:spPr>
        <p:txBody>
          <a:bodyPr/>
          <a:lstStyle/>
          <a:p>
            <a:r>
              <a:rPr lang="ru-RU" dirty="0"/>
              <a:t>Форматирование результата</a:t>
            </a:r>
          </a:p>
        </p:txBody>
      </p:sp>
      <p:sp>
        <p:nvSpPr>
          <p:cNvPr id="3" name="Объект 2">
            <a:extLst>
              <a:ext uri="{FF2B5EF4-FFF2-40B4-BE49-F238E27FC236}">
                <a16:creationId xmlns:a16="http://schemas.microsoft.com/office/drawing/2014/main" id="{71576735-CCF5-4050-B483-65FB08E6BA83}"/>
              </a:ext>
            </a:extLst>
          </p:cNvPr>
          <p:cNvSpPr>
            <a:spLocks noGrp="1"/>
          </p:cNvSpPr>
          <p:nvPr>
            <p:ph idx="1"/>
          </p:nvPr>
        </p:nvSpPr>
        <p:spPr>
          <a:xfrm>
            <a:off x="838200" y="1043796"/>
            <a:ext cx="10515600" cy="5133167"/>
          </a:xfrm>
        </p:spPr>
        <p:txBody>
          <a:bodyPr>
            <a:normAutofit/>
          </a:bodyPr>
          <a:lstStyle/>
          <a:p>
            <a:pPr marL="0" indent="0" algn="l">
              <a:buNone/>
            </a:pPr>
            <a:r>
              <a:rPr lang="en-US" sz="1800" b="0" i="0" u="none" strike="noStrike" baseline="0" dirty="0">
                <a:solidFill>
                  <a:srgbClr val="000000"/>
                </a:solidFill>
              </a:rPr>
              <a:t>R </a:t>
            </a:r>
            <a:r>
              <a:rPr lang="ru-RU" sz="1800" b="0" i="0" u="none" strike="noStrike" baseline="0" dirty="0">
                <a:solidFill>
                  <a:srgbClr val="000000"/>
                </a:solidFill>
              </a:rPr>
              <a:t>обычно форматирует вывод с плавающей точкой, чтобы цифр было семь.</a:t>
            </a:r>
            <a:r>
              <a:rPr lang="en-US" sz="1800" b="0" i="0" u="none" strike="noStrike" baseline="0" dirty="0">
                <a:solidFill>
                  <a:srgbClr val="000000"/>
                </a:solidFill>
              </a:rPr>
              <a:t> </a:t>
            </a:r>
            <a:r>
              <a:rPr lang="ru-RU" sz="1800" b="0" i="0" u="none" strike="noStrike" baseline="0" dirty="0">
                <a:solidFill>
                  <a:srgbClr val="000000"/>
                </a:solidFill>
              </a:rPr>
              <a:t>Функция </a:t>
            </a:r>
            <a:r>
              <a:rPr lang="ru-RU" sz="1800" b="0" i="0" u="none" strike="noStrike" baseline="0" dirty="0" err="1">
                <a:solidFill>
                  <a:srgbClr val="000000"/>
                </a:solidFill>
              </a:rPr>
              <a:t>print</a:t>
            </a:r>
            <a:r>
              <a:rPr lang="ru-RU" sz="1800" b="0" i="0" u="none" strike="noStrike" baseline="0" dirty="0">
                <a:solidFill>
                  <a:srgbClr val="000000"/>
                </a:solidFill>
              </a:rPr>
              <a:t> позволяет изменять количество выводимых цифр, используя параметр </a:t>
            </a:r>
            <a:r>
              <a:rPr lang="en-US" sz="1800" b="0" i="0" u="none" strike="noStrike" baseline="0" dirty="0">
                <a:solidFill>
                  <a:srgbClr val="000000"/>
                </a:solidFill>
              </a:rPr>
              <a:t>digits (</a:t>
            </a:r>
            <a:r>
              <a:rPr lang="ru-RU" sz="1800" b="0" i="0" u="none" strike="noStrike" baseline="0" dirty="0">
                <a:solidFill>
                  <a:srgbClr val="000000"/>
                </a:solidFill>
              </a:rPr>
              <a:t>минимальное количество значащих цифр</a:t>
            </a:r>
            <a:r>
              <a:rPr lang="en-US" sz="1800" b="0" i="0" u="none" strike="noStrike" baseline="0" dirty="0">
                <a:solidFill>
                  <a:srgbClr val="000000"/>
                </a:solidFill>
              </a:rPr>
              <a:t>):</a:t>
            </a:r>
          </a:p>
          <a:p>
            <a:pPr marL="0" indent="0" algn="l">
              <a:buNone/>
            </a:pPr>
            <a:r>
              <a:rPr lang="en-US" sz="1800" b="0" i="0" u="none" strike="noStrike" baseline="0" dirty="0">
                <a:solidFill>
                  <a:srgbClr val="DA0DDC"/>
                </a:solidFill>
              </a:rPr>
              <a:t>print</a:t>
            </a:r>
            <a:r>
              <a:rPr lang="en-US" sz="1800" b="0" i="0" u="none" strike="noStrike" baseline="0" dirty="0">
                <a:solidFill>
                  <a:srgbClr val="000000"/>
                </a:solidFill>
              </a:rPr>
              <a:t>(</a:t>
            </a:r>
            <a:r>
              <a:rPr lang="en-US" sz="1800" b="1" i="0" u="none" strike="noStrike" baseline="0" dirty="0">
                <a:solidFill>
                  <a:srgbClr val="0071A6"/>
                </a:solidFill>
              </a:rPr>
              <a:t>pi</a:t>
            </a:r>
            <a:r>
              <a:rPr lang="en-US" sz="1800" b="0" i="0" u="none" strike="noStrike" baseline="0" dirty="0">
                <a:solidFill>
                  <a:srgbClr val="000000"/>
                </a:solidFill>
              </a:rPr>
              <a:t>, </a:t>
            </a:r>
            <a:r>
              <a:rPr lang="en-US" sz="1800" b="0" i="0" u="none" strike="noStrike" baseline="0" dirty="0">
                <a:solidFill>
                  <a:srgbClr val="0015EE"/>
                </a:solidFill>
              </a:rPr>
              <a:t>digits </a:t>
            </a:r>
            <a:r>
              <a:rPr lang="en-US" sz="1800" b="0" i="0" u="none" strike="noStrike" baseline="0" dirty="0">
                <a:solidFill>
                  <a:srgbClr val="052125"/>
                </a:solidFill>
              </a:rPr>
              <a:t>= </a:t>
            </a:r>
            <a:r>
              <a:rPr lang="en-US" sz="1800" b="0" i="0" u="none" strike="noStrike" baseline="0" dirty="0">
                <a:solidFill>
                  <a:srgbClr val="FF4A10"/>
                </a:solidFill>
              </a:rPr>
              <a:t>4</a:t>
            </a:r>
            <a:r>
              <a:rPr lang="en-US" sz="1800" b="0" i="0" u="none" strike="noStrike" baseline="0" dirty="0">
                <a:solidFill>
                  <a:srgbClr val="000000"/>
                </a:solidFill>
              </a:rPr>
              <a:t>)</a:t>
            </a:r>
          </a:p>
          <a:p>
            <a:pPr marL="0" indent="0" algn="l">
              <a:buNone/>
            </a:pPr>
            <a:r>
              <a:rPr lang="ru-RU" sz="1800" b="0" i="1" u="none" strike="noStrike" baseline="0" dirty="0">
                <a:solidFill>
                  <a:srgbClr val="004654"/>
                </a:solidFill>
              </a:rPr>
              <a:t>#&gt; [1] 3.142</a:t>
            </a:r>
          </a:p>
          <a:p>
            <a:pPr marL="0" indent="0" algn="l">
              <a:buNone/>
            </a:pPr>
            <a:r>
              <a:rPr lang="en-US" sz="1800" b="0" i="0" u="none" strike="noStrike" baseline="0" dirty="0">
                <a:solidFill>
                  <a:srgbClr val="DA0DDC"/>
                </a:solidFill>
              </a:rPr>
              <a:t>print</a:t>
            </a:r>
            <a:r>
              <a:rPr lang="en-US" sz="1800" b="0" i="0" u="none" strike="noStrike" baseline="0" dirty="0">
                <a:solidFill>
                  <a:srgbClr val="000000"/>
                </a:solidFill>
              </a:rPr>
              <a:t>(</a:t>
            </a:r>
            <a:r>
              <a:rPr lang="en-US" sz="1800" b="0" i="0" u="none" strike="noStrike" baseline="0" dirty="0">
                <a:solidFill>
                  <a:srgbClr val="FF4A10"/>
                </a:solidFill>
              </a:rPr>
              <a:t>100 </a:t>
            </a:r>
            <a:r>
              <a:rPr lang="en-US" sz="1800" b="0" i="0" u="none" strike="noStrike" baseline="0" dirty="0">
                <a:solidFill>
                  <a:srgbClr val="052125"/>
                </a:solidFill>
              </a:rPr>
              <a:t>* </a:t>
            </a:r>
            <a:r>
              <a:rPr lang="en-US" sz="1800" b="1" i="0" u="none" strike="noStrike" baseline="0" dirty="0">
                <a:solidFill>
                  <a:srgbClr val="0071A6"/>
                </a:solidFill>
              </a:rPr>
              <a:t>pi</a:t>
            </a:r>
            <a:r>
              <a:rPr lang="en-US" sz="1800" b="0" i="0" u="none" strike="noStrike" baseline="0" dirty="0">
                <a:solidFill>
                  <a:srgbClr val="000000"/>
                </a:solidFill>
              </a:rPr>
              <a:t>, </a:t>
            </a:r>
            <a:r>
              <a:rPr lang="en-US" sz="1800" b="0" i="0" u="none" strike="noStrike" baseline="0" dirty="0">
                <a:solidFill>
                  <a:srgbClr val="0015EE"/>
                </a:solidFill>
              </a:rPr>
              <a:t>digits </a:t>
            </a:r>
            <a:r>
              <a:rPr lang="en-US" sz="1800" b="0" i="0" u="none" strike="noStrike" baseline="0" dirty="0">
                <a:solidFill>
                  <a:srgbClr val="052125"/>
                </a:solidFill>
              </a:rPr>
              <a:t>= </a:t>
            </a:r>
            <a:r>
              <a:rPr lang="en-US" sz="1800" b="0" i="0" u="none" strike="noStrike" baseline="0" dirty="0">
                <a:solidFill>
                  <a:srgbClr val="FF4A10"/>
                </a:solidFill>
              </a:rPr>
              <a:t>4</a:t>
            </a:r>
            <a:r>
              <a:rPr lang="en-US" sz="1800" b="0" i="0" u="none" strike="noStrike" baseline="0" dirty="0">
                <a:solidFill>
                  <a:srgbClr val="000000"/>
                </a:solidFill>
              </a:rPr>
              <a:t>)</a:t>
            </a:r>
          </a:p>
          <a:p>
            <a:pPr marL="0" indent="0" algn="l">
              <a:buNone/>
            </a:pPr>
            <a:r>
              <a:rPr lang="ru-RU" sz="1800" b="0" i="1" u="none" strike="noStrike" baseline="0" dirty="0">
                <a:solidFill>
                  <a:srgbClr val="004654"/>
                </a:solidFill>
              </a:rPr>
              <a:t>#&gt; [1] 314.2</a:t>
            </a:r>
          </a:p>
          <a:p>
            <a:pPr marL="0" indent="0" algn="l">
              <a:buNone/>
            </a:pPr>
            <a:r>
              <a:rPr lang="ru-RU" sz="1800" b="0" i="0" u="none" strike="noStrike" baseline="0" dirty="0">
                <a:solidFill>
                  <a:srgbClr val="000000"/>
                </a:solidFill>
              </a:rPr>
              <a:t>Функция </a:t>
            </a:r>
            <a:r>
              <a:rPr lang="ru-RU" sz="1800" b="0" i="0" u="none" strike="noStrike" baseline="0" dirty="0" err="1">
                <a:solidFill>
                  <a:srgbClr val="000000"/>
                </a:solidFill>
              </a:rPr>
              <a:t>cat</a:t>
            </a:r>
            <a:r>
              <a:rPr lang="ru-RU" sz="1800" b="0" i="0" u="none" strike="noStrike" baseline="0" dirty="0">
                <a:solidFill>
                  <a:srgbClr val="000000"/>
                </a:solidFill>
              </a:rPr>
              <a:t> не дает вам прямого контроля над форматированием. Вместо этого используйте функцию </a:t>
            </a:r>
            <a:r>
              <a:rPr lang="ru-RU" sz="1800" b="0" i="0" u="none" strike="noStrike" baseline="0" dirty="0" err="1">
                <a:solidFill>
                  <a:srgbClr val="000000"/>
                </a:solidFill>
              </a:rPr>
              <a:t>format</a:t>
            </a:r>
            <a:r>
              <a:rPr lang="ru-RU" sz="1800" b="0" i="0" u="none" strike="noStrike" baseline="0" dirty="0">
                <a:solidFill>
                  <a:srgbClr val="000000"/>
                </a:solidFill>
              </a:rPr>
              <a:t> для форматирования своих чисел, прежде чем вызвать </a:t>
            </a:r>
            <a:r>
              <a:rPr lang="en-US" sz="1800" b="0" i="0" u="none" strike="noStrike" baseline="0" dirty="0">
                <a:solidFill>
                  <a:srgbClr val="000000"/>
                </a:solidFill>
              </a:rPr>
              <a:t>cat:</a:t>
            </a:r>
          </a:p>
          <a:p>
            <a:pPr marL="0" indent="0" algn="l">
              <a:buNone/>
            </a:pPr>
            <a:r>
              <a:rPr lang="en-US" sz="1800" b="0" i="0" u="none" strike="noStrike" baseline="0" dirty="0">
                <a:solidFill>
                  <a:srgbClr val="DA0DDC"/>
                </a:solidFill>
              </a:rPr>
              <a:t>cat</a:t>
            </a:r>
            <a:r>
              <a:rPr lang="en-US" sz="1800" b="0" i="0" u="none" strike="noStrike" baseline="0" dirty="0">
                <a:solidFill>
                  <a:srgbClr val="000000"/>
                </a:solidFill>
              </a:rPr>
              <a:t>(</a:t>
            </a:r>
            <a:r>
              <a:rPr lang="en-US" sz="1800" b="1" i="0" u="none" strike="noStrike" baseline="0" dirty="0">
                <a:solidFill>
                  <a:srgbClr val="0071A6"/>
                </a:solidFill>
              </a:rPr>
              <a:t>pi</a:t>
            </a:r>
            <a:r>
              <a:rPr lang="en-US" sz="1800" b="0" i="0" u="none" strike="noStrike" baseline="0" dirty="0">
                <a:solidFill>
                  <a:srgbClr val="000000"/>
                </a:solidFill>
              </a:rPr>
              <a:t>, </a:t>
            </a:r>
            <a:r>
              <a:rPr lang="en-US" sz="1800" b="0" i="0" u="none" strike="noStrike" baseline="0" dirty="0">
                <a:solidFill>
                  <a:srgbClr val="FF2C02"/>
                </a:solidFill>
              </a:rPr>
              <a:t>"\n"</a:t>
            </a:r>
            <a:r>
              <a:rPr lang="en-US" sz="1800" b="0" i="0" u="none" strike="noStrike" baseline="0" dirty="0">
                <a:solidFill>
                  <a:srgbClr val="000000"/>
                </a:solidFill>
              </a:rPr>
              <a:t>)</a:t>
            </a:r>
          </a:p>
          <a:p>
            <a:pPr marL="0" indent="0">
              <a:buNone/>
            </a:pPr>
            <a:r>
              <a:rPr lang="ru-RU" sz="1800" b="0" i="1" u="none" strike="noStrike" baseline="0" dirty="0">
                <a:solidFill>
                  <a:srgbClr val="004654"/>
                </a:solidFill>
              </a:rPr>
              <a:t>#&gt; </a:t>
            </a:r>
            <a:r>
              <a:rPr kumimoji="0" lang="ru-RU" altLang="ru-RU" sz="1800" b="0" i="0" u="none" strike="noStrike" cap="none" normalizeH="0" baseline="0" dirty="0">
                <a:ln>
                  <a:noFill/>
                </a:ln>
                <a:solidFill>
                  <a:srgbClr val="000000"/>
                </a:solidFill>
                <a:effectLst/>
                <a:latin typeface="Lucida Console" panose="020B0609040504020204" pitchFamily="49" charset="0"/>
              </a:rPr>
              <a:t>3.141593</a:t>
            </a:r>
            <a:endParaRPr lang="ru-RU" sz="1800" b="0" i="1" u="none" strike="noStrike" baseline="0" dirty="0">
              <a:solidFill>
                <a:srgbClr val="004654"/>
              </a:solidFill>
            </a:endParaRPr>
          </a:p>
          <a:p>
            <a:pPr marL="0" indent="0" algn="l">
              <a:buNone/>
            </a:pPr>
            <a:r>
              <a:rPr lang="en-US" sz="1800" b="0" i="0" u="none" strike="noStrike" baseline="0" dirty="0">
                <a:solidFill>
                  <a:srgbClr val="DA0DDC"/>
                </a:solidFill>
              </a:rPr>
              <a:t>cat</a:t>
            </a:r>
            <a:r>
              <a:rPr lang="en-US" sz="1800" b="0" i="0" u="none" strike="noStrike" baseline="0" dirty="0">
                <a:solidFill>
                  <a:srgbClr val="000000"/>
                </a:solidFill>
              </a:rPr>
              <a:t>(</a:t>
            </a:r>
            <a:r>
              <a:rPr lang="en-US" sz="1800" b="0" i="0" u="none" strike="noStrike" baseline="0" dirty="0">
                <a:solidFill>
                  <a:srgbClr val="DA0DDC"/>
                </a:solidFill>
              </a:rPr>
              <a:t>format</a:t>
            </a:r>
            <a:r>
              <a:rPr lang="en-US" sz="1800" b="0" i="0" u="none" strike="noStrike" baseline="0" dirty="0">
                <a:solidFill>
                  <a:srgbClr val="000000"/>
                </a:solidFill>
              </a:rPr>
              <a:t>(</a:t>
            </a:r>
            <a:r>
              <a:rPr lang="en-US" sz="1800" b="1" i="0" u="none" strike="noStrike" baseline="0" dirty="0">
                <a:solidFill>
                  <a:srgbClr val="0071A6"/>
                </a:solidFill>
              </a:rPr>
              <a:t>pi</a:t>
            </a:r>
            <a:r>
              <a:rPr lang="en-US" sz="1800" b="0" i="0" u="none" strike="noStrike" baseline="0" dirty="0">
                <a:solidFill>
                  <a:srgbClr val="000000"/>
                </a:solidFill>
              </a:rPr>
              <a:t>, </a:t>
            </a:r>
            <a:r>
              <a:rPr lang="en-US" sz="1800" b="0" i="0" u="none" strike="noStrike" baseline="0" dirty="0">
                <a:solidFill>
                  <a:srgbClr val="0015EE"/>
                </a:solidFill>
              </a:rPr>
              <a:t>digits </a:t>
            </a:r>
            <a:r>
              <a:rPr lang="en-US" sz="1800" b="0" i="0" u="none" strike="noStrike" baseline="0" dirty="0">
                <a:solidFill>
                  <a:srgbClr val="052125"/>
                </a:solidFill>
              </a:rPr>
              <a:t>= </a:t>
            </a:r>
            <a:r>
              <a:rPr lang="en-US" sz="1800" b="0" i="0" u="none" strike="noStrike" baseline="0" dirty="0">
                <a:solidFill>
                  <a:srgbClr val="FF4A10"/>
                </a:solidFill>
              </a:rPr>
              <a:t>4</a:t>
            </a:r>
            <a:r>
              <a:rPr lang="en-US" sz="1800" b="0" i="0" u="none" strike="noStrike" baseline="0" dirty="0">
                <a:solidFill>
                  <a:srgbClr val="000000"/>
                </a:solidFill>
              </a:rPr>
              <a:t>), </a:t>
            </a:r>
            <a:r>
              <a:rPr lang="en-US" sz="1800" b="0" i="0" u="none" strike="noStrike" baseline="0" dirty="0">
                <a:solidFill>
                  <a:srgbClr val="FF2C02"/>
                </a:solidFill>
              </a:rPr>
              <a:t>"\n"</a:t>
            </a:r>
            <a:r>
              <a:rPr lang="en-US" sz="1800" b="0" i="0" u="none" strike="noStrike" baseline="0" dirty="0">
                <a:solidFill>
                  <a:srgbClr val="000000"/>
                </a:solidFill>
              </a:rPr>
              <a:t>)</a:t>
            </a:r>
          </a:p>
          <a:p>
            <a:pPr marL="0" indent="0" algn="l">
              <a:buNone/>
            </a:pPr>
            <a:r>
              <a:rPr lang="ru-RU" sz="1800" b="0" i="1" u="none" strike="noStrike" baseline="0" dirty="0">
                <a:solidFill>
                  <a:srgbClr val="004654"/>
                </a:solidFill>
              </a:rPr>
              <a:t>#&gt; 3.142</a:t>
            </a:r>
            <a:endParaRPr lang="en-US" sz="1800" b="0" i="1" u="none" strike="noStrike" baseline="0" dirty="0">
              <a:solidFill>
                <a:srgbClr val="004654"/>
              </a:solidFill>
            </a:endParaRPr>
          </a:p>
          <a:p>
            <a:pPr marL="0" indent="0" algn="l">
              <a:buNone/>
            </a:pPr>
            <a:r>
              <a:rPr lang="en-US" sz="1400" b="0" i="0" u="none" strike="noStrike" baseline="0" dirty="0">
                <a:solidFill>
                  <a:srgbClr val="FF2C02"/>
                </a:solidFill>
              </a:rPr>
              <a:t>"\n"</a:t>
            </a:r>
            <a:r>
              <a:rPr lang="en-US" sz="1400" b="0" i="0" u="none" strike="noStrike" baseline="0" dirty="0">
                <a:solidFill>
                  <a:srgbClr val="000000"/>
                </a:solidFill>
              </a:rPr>
              <a:t> </a:t>
            </a:r>
            <a:r>
              <a:rPr lang="en-US" sz="1400" b="0" i="0" u="none" strike="noStrike" baseline="0" dirty="0">
                <a:solidFill>
                  <a:srgbClr val="FF2C02"/>
                </a:solidFill>
              </a:rPr>
              <a:t>- </a:t>
            </a:r>
            <a:r>
              <a:rPr lang="ru-RU" sz="1400" b="0" i="0" dirty="0">
                <a:solidFill>
                  <a:srgbClr val="202122"/>
                </a:solidFill>
                <a:effectLst/>
                <a:latin typeface="Arial" panose="020B0604020202020204" pitchFamily="34" charset="0"/>
              </a:rPr>
              <a:t>Перемещает позицию печати на одну строку вниз</a:t>
            </a:r>
            <a:endParaRPr lang="ru-RU" sz="1400" dirty="0"/>
          </a:p>
        </p:txBody>
      </p:sp>
      <p:sp>
        <p:nvSpPr>
          <p:cNvPr id="4" name="Номер слайда 3">
            <a:extLst>
              <a:ext uri="{FF2B5EF4-FFF2-40B4-BE49-F238E27FC236}">
                <a16:creationId xmlns:a16="http://schemas.microsoft.com/office/drawing/2014/main" id="{D629FD28-0A62-4FAC-843B-2A4E434D151A}"/>
              </a:ext>
            </a:extLst>
          </p:cNvPr>
          <p:cNvSpPr>
            <a:spLocks noGrp="1"/>
          </p:cNvSpPr>
          <p:nvPr>
            <p:ph type="sldNum" sz="quarter" idx="12"/>
          </p:nvPr>
        </p:nvSpPr>
        <p:spPr/>
        <p:txBody>
          <a:bodyPr/>
          <a:lstStyle/>
          <a:p>
            <a:fld id="{07ED1C4D-CBFC-4DCD-A017-9435DD4536FA}" type="slidenum">
              <a:rPr lang="ru-RU" smtClean="0"/>
              <a:t>43</a:t>
            </a:fld>
            <a:endParaRPr lang="ru-RU"/>
          </a:p>
        </p:txBody>
      </p:sp>
    </p:spTree>
    <p:extLst>
      <p:ext uri="{BB962C8B-B14F-4D97-AF65-F5344CB8AC3E}">
        <p14:creationId xmlns:p14="http://schemas.microsoft.com/office/powerpoint/2010/main" val="1179627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C17C71-A510-4213-8692-E39C0A5F6EA0}"/>
              </a:ext>
            </a:extLst>
          </p:cNvPr>
          <p:cNvSpPr>
            <a:spLocks noGrp="1"/>
          </p:cNvSpPr>
          <p:nvPr>
            <p:ph type="title"/>
          </p:nvPr>
        </p:nvSpPr>
        <p:spPr>
          <a:xfrm>
            <a:off x="311988" y="18256"/>
            <a:ext cx="10515600" cy="662782"/>
          </a:xfrm>
        </p:spPr>
        <p:txBody>
          <a:bodyPr>
            <a:normAutofit fontScale="90000"/>
          </a:bodyPr>
          <a:lstStyle/>
          <a:p>
            <a:r>
              <a:rPr lang="ru-RU" dirty="0"/>
              <a:t>Форматирование результата</a:t>
            </a:r>
          </a:p>
        </p:txBody>
      </p:sp>
      <p:sp>
        <p:nvSpPr>
          <p:cNvPr id="3" name="Объект 2">
            <a:extLst>
              <a:ext uri="{FF2B5EF4-FFF2-40B4-BE49-F238E27FC236}">
                <a16:creationId xmlns:a16="http://schemas.microsoft.com/office/drawing/2014/main" id="{27144976-5192-4788-9921-C50CF0429991}"/>
              </a:ext>
            </a:extLst>
          </p:cNvPr>
          <p:cNvSpPr>
            <a:spLocks noGrp="1"/>
          </p:cNvSpPr>
          <p:nvPr>
            <p:ph idx="1"/>
          </p:nvPr>
        </p:nvSpPr>
        <p:spPr>
          <a:xfrm>
            <a:off x="311988" y="681037"/>
            <a:ext cx="11568024" cy="5780147"/>
          </a:xfrm>
        </p:spPr>
        <p:txBody>
          <a:bodyPr>
            <a:normAutofit fontScale="85000" lnSpcReduction="20000"/>
          </a:bodyPr>
          <a:lstStyle/>
          <a:p>
            <a:pPr marL="0" indent="0" algn="l">
              <a:buNone/>
            </a:pPr>
            <a:r>
              <a:rPr lang="ru-RU" sz="1800" b="0" i="0" u="none" strike="noStrike" baseline="0" dirty="0" err="1">
                <a:solidFill>
                  <a:srgbClr val="000000"/>
                </a:solidFill>
                <a:latin typeface="UbuntuMono-Regular"/>
              </a:rPr>
              <a:t>print</a:t>
            </a:r>
            <a:r>
              <a:rPr lang="ru-RU" sz="1800" b="0" i="0" u="none" strike="noStrike" baseline="0" dirty="0">
                <a:solidFill>
                  <a:srgbClr val="000000"/>
                </a:solidFill>
                <a:latin typeface="PTSerif-Regular"/>
              </a:rPr>
              <a:t>, и </a:t>
            </a:r>
            <a:r>
              <a:rPr lang="ru-RU" sz="1800" b="0" i="0" u="none" strike="noStrike" baseline="0" dirty="0" err="1">
                <a:solidFill>
                  <a:srgbClr val="000000"/>
                </a:solidFill>
                <a:latin typeface="UbuntuMono-Regular"/>
              </a:rPr>
              <a:t>format</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сразу же </a:t>
            </a:r>
            <a:r>
              <a:rPr lang="ru-RU" sz="1800" dirty="0">
                <a:solidFill>
                  <a:srgbClr val="000000"/>
                </a:solidFill>
                <a:latin typeface="PTSerif-Regular"/>
              </a:rPr>
              <a:t>могут</a:t>
            </a:r>
            <a:r>
              <a:rPr lang="ru-RU" sz="1800" b="0" i="0" u="none" strike="noStrike" baseline="0" dirty="0">
                <a:solidFill>
                  <a:srgbClr val="000000"/>
                </a:solidFill>
                <a:latin typeface="PTSerif-Regular"/>
              </a:rPr>
              <a:t> форматировать целые векторы:</a:t>
            </a:r>
          </a:p>
          <a:p>
            <a:pPr marL="0" indent="0" algn="l">
              <a:buNone/>
            </a:pPr>
            <a:r>
              <a:rPr lang="en-US" sz="1800" b="0" i="0" u="none" strike="noStrike" baseline="0" dirty="0">
                <a:solidFill>
                  <a:srgbClr val="DA0DDC"/>
                </a:solidFill>
                <a:latin typeface="UbuntuMono-Regular"/>
              </a:rPr>
              <a:t>print</a:t>
            </a:r>
            <a:r>
              <a:rPr lang="en-US" sz="1800" b="0" i="0" u="none" strike="noStrike" baseline="0" dirty="0">
                <a:solidFill>
                  <a:srgbClr val="000000"/>
                </a:solidFill>
                <a:latin typeface="UbuntuMono-Regular"/>
              </a:rPr>
              <a:t>(</a:t>
            </a:r>
            <a:r>
              <a:rPr lang="en-US" sz="1800" b="0" i="0" u="none" strike="noStrike" baseline="0" dirty="0" err="1">
                <a:solidFill>
                  <a:srgbClr val="DA0DDC"/>
                </a:solidFill>
                <a:latin typeface="UbuntuMono-Regular"/>
              </a:rPr>
              <a:t>pnorm</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-3</a:t>
            </a:r>
            <a:r>
              <a:rPr lang="en-US" sz="1800" b="0" i="0" u="none" strike="noStrike" baseline="0" dirty="0">
                <a:solidFill>
                  <a:srgbClr val="052125"/>
                </a:solidFill>
                <a:latin typeface="UbuntuMono-Regular"/>
              </a:rPr>
              <a:t>:</a:t>
            </a:r>
            <a:r>
              <a:rPr lang="en-US" sz="1800" b="0" i="0" u="none" strike="noStrike" baseline="0" dirty="0">
                <a:solidFill>
                  <a:srgbClr val="FF4A10"/>
                </a:solidFill>
                <a:latin typeface="UbuntuMono-Regular"/>
              </a:rPr>
              <a:t>3</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digits </a:t>
            </a:r>
            <a:r>
              <a:rPr lang="en-US" sz="1800" b="0" i="0" u="none" strike="noStrike" baseline="0" dirty="0">
                <a:solidFill>
                  <a:srgbClr val="052125"/>
                </a:solidFill>
                <a:latin typeface="UbuntuMono-Regular"/>
              </a:rPr>
              <a:t>= </a:t>
            </a:r>
            <a:r>
              <a:rPr lang="en-US" sz="1800" b="0" i="0" u="none" strike="noStrike" baseline="0" dirty="0">
                <a:solidFill>
                  <a:srgbClr val="FF4A10"/>
                </a:solidFill>
                <a:latin typeface="UbuntuMono-Regular"/>
              </a:rPr>
              <a:t>2</a:t>
            </a:r>
            <a:r>
              <a:rPr lang="en-US" sz="1800" b="0" i="0" u="none" strike="noStrike" baseline="0" dirty="0">
                <a:solidFill>
                  <a:srgbClr val="000000"/>
                </a:solidFill>
                <a:latin typeface="UbuntuMono-Regular"/>
              </a:rPr>
              <a:t>)</a:t>
            </a:r>
            <a:r>
              <a:rPr lang="ru-RU" sz="1800" b="0" i="0" u="none" strike="noStrike" baseline="0" dirty="0">
                <a:solidFill>
                  <a:srgbClr val="000000"/>
                </a:solidFill>
                <a:latin typeface="UbuntuMono-Regular"/>
              </a:rPr>
              <a:t> 					</a:t>
            </a:r>
            <a:r>
              <a:rPr lang="en-US" sz="1800" b="0" i="0" u="none" strike="noStrike" baseline="0" dirty="0" err="1">
                <a:solidFill>
                  <a:srgbClr val="DA0DDC"/>
                </a:solidFill>
                <a:latin typeface="UbuntuMono-Regular"/>
              </a:rPr>
              <a:t>pnorm</a:t>
            </a:r>
            <a:r>
              <a:rPr lang="en-US" sz="1800" b="0" i="0" u="none" strike="noStrike" baseline="0" dirty="0">
                <a:solidFill>
                  <a:srgbClr val="DA0DDC"/>
                </a:solidFill>
                <a:latin typeface="UbuntuMono-Regular"/>
              </a:rPr>
              <a:t> </a:t>
            </a:r>
            <a:r>
              <a:rPr lang="ru-RU" sz="1800" b="0" i="0" u="none" strike="noStrike" baseline="0" dirty="0">
                <a:solidFill>
                  <a:srgbClr val="DA0DDC"/>
                </a:solidFill>
                <a:latin typeface="UbuntuMono-Regular"/>
              </a:rPr>
              <a:t>- </a:t>
            </a:r>
            <a:r>
              <a:rPr lang="ru-RU" sz="1200" b="0" i="0" dirty="0">
                <a:solidFill>
                  <a:srgbClr val="000000"/>
                </a:solidFill>
                <a:effectLst/>
                <a:latin typeface="-apple-system"/>
              </a:rPr>
              <a:t>функции для генерации нормального распределения</a:t>
            </a:r>
            <a:endParaRPr lang="en-US" sz="1800" b="0" i="0" u="none" strike="noStrike" baseline="0" dirty="0">
              <a:solidFill>
                <a:srgbClr val="000000"/>
              </a:solidFill>
              <a:latin typeface="UbuntuMono-Regular"/>
            </a:endParaRPr>
          </a:p>
          <a:p>
            <a:pPr marL="0" indent="0" algn="l">
              <a:buNone/>
            </a:pPr>
            <a:r>
              <a:rPr lang="ru-RU" sz="1800" b="0" i="1" u="none" strike="noStrike" baseline="0" dirty="0">
                <a:solidFill>
                  <a:srgbClr val="004654"/>
                </a:solidFill>
                <a:latin typeface="UbuntuMono-Italic"/>
              </a:rPr>
              <a:t>#&gt; [1] 0.0013 0.0228 0.1587 0.5000 0.8413 0.9772 0.9987</a:t>
            </a:r>
          </a:p>
          <a:p>
            <a:pPr marL="0" indent="0" algn="l">
              <a:buNone/>
            </a:pPr>
            <a:r>
              <a:rPr lang="en-US" sz="1800" b="0" i="0" u="none" strike="noStrike" baseline="0" dirty="0">
                <a:solidFill>
                  <a:srgbClr val="DA0DDC"/>
                </a:solidFill>
                <a:latin typeface="UbuntuMono-Regular"/>
              </a:rPr>
              <a:t>format</a:t>
            </a:r>
            <a:r>
              <a:rPr lang="en-US" sz="1800" b="0" i="0" u="none" strike="noStrike" baseline="0" dirty="0">
                <a:solidFill>
                  <a:srgbClr val="000000"/>
                </a:solidFill>
                <a:latin typeface="UbuntuMono-Regular"/>
              </a:rPr>
              <a:t>(</a:t>
            </a:r>
            <a:r>
              <a:rPr lang="en-US" sz="1800" b="0" i="0" u="none" strike="noStrike" baseline="0" dirty="0" err="1">
                <a:solidFill>
                  <a:srgbClr val="DA0DDC"/>
                </a:solidFill>
                <a:latin typeface="UbuntuMono-Regular"/>
              </a:rPr>
              <a:t>pnorm</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-3</a:t>
            </a:r>
            <a:r>
              <a:rPr lang="en-US" sz="1800" b="0" i="0" u="none" strike="noStrike" baseline="0" dirty="0">
                <a:solidFill>
                  <a:srgbClr val="052125"/>
                </a:solidFill>
                <a:latin typeface="UbuntuMono-Regular"/>
              </a:rPr>
              <a:t>:</a:t>
            </a:r>
            <a:r>
              <a:rPr lang="en-US" sz="1800" b="0" i="0" u="none" strike="noStrike" baseline="0" dirty="0">
                <a:solidFill>
                  <a:srgbClr val="FF4A10"/>
                </a:solidFill>
                <a:latin typeface="UbuntuMono-Regular"/>
              </a:rPr>
              <a:t>3</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digits </a:t>
            </a:r>
            <a:r>
              <a:rPr lang="en-US" sz="1800" b="0" i="0" u="none" strike="noStrike" baseline="0" dirty="0">
                <a:solidFill>
                  <a:srgbClr val="052125"/>
                </a:solidFill>
                <a:latin typeface="UbuntuMono-Regular"/>
              </a:rPr>
              <a:t>= </a:t>
            </a:r>
            <a:r>
              <a:rPr lang="en-US" sz="1800" b="0" i="0" u="none" strike="noStrike" baseline="0" dirty="0">
                <a:solidFill>
                  <a:srgbClr val="FF4A10"/>
                </a:solidFill>
                <a:latin typeface="UbuntuMono-Regular"/>
              </a:rPr>
              <a:t>2</a:t>
            </a:r>
            <a:r>
              <a:rPr lang="en-US" sz="1800" b="0" i="0" u="none" strike="noStrike" baseline="0" dirty="0">
                <a:solidFill>
                  <a:srgbClr val="000000"/>
                </a:solidFill>
                <a:latin typeface="UbuntuMono-Regular"/>
              </a:rPr>
              <a:t>)</a:t>
            </a:r>
          </a:p>
          <a:p>
            <a:pPr marL="0" indent="0" algn="l">
              <a:buNone/>
            </a:pPr>
            <a:r>
              <a:rPr lang="ru-RU" sz="1800" b="0" i="1" u="none" strike="noStrike" baseline="0" dirty="0">
                <a:solidFill>
                  <a:srgbClr val="004654"/>
                </a:solidFill>
                <a:latin typeface="UbuntuMono-Italic"/>
              </a:rPr>
              <a:t>#&gt; [1] "0.0013" "0.0228" "0.1587" "0.5000" "0.8413" "0.9772" "0.9987“</a:t>
            </a:r>
            <a:endParaRPr lang="en-US" sz="1800" b="0" i="1" u="none" strike="noStrike" baseline="0" dirty="0">
              <a:solidFill>
                <a:srgbClr val="004654"/>
              </a:solidFill>
              <a:latin typeface="UbuntuMono-Italic"/>
            </a:endParaRPr>
          </a:p>
          <a:p>
            <a:pPr marL="0" indent="0" algn="l">
              <a:buNone/>
            </a:pPr>
            <a:r>
              <a:rPr lang="ru-RU" sz="1800" b="0" i="0" u="none" strike="noStrike" baseline="0" dirty="0">
                <a:latin typeface="PTSerif-Regular"/>
              </a:rPr>
              <a:t>Обратите внимание, что и </a:t>
            </a:r>
            <a:r>
              <a:rPr lang="ru-RU" sz="1800" b="0" i="0" u="none" strike="noStrike" baseline="0" dirty="0" err="1">
                <a:latin typeface="UbuntuMono-Regular"/>
              </a:rPr>
              <a:t>print</a:t>
            </a:r>
            <a:r>
              <a:rPr lang="ru-RU" sz="1800" b="0" i="0" u="none" strike="noStrike" baseline="0" dirty="0">
                <a:latin typeface="PTSerif-Regular"/>
              </a:rPr>
              <a:t>, и </a:t>
            </a:r>
            <a:r>
              <a:rPr lang="ru-RU" sz="1800" b="0" i="0" u="none" strike="noStrike" baseline="0" dirty="0" err="1">
                <a:latin typeface="UbuntuMono-Regular"/>
              </a:rPr>
              <a:t>format</a:t>
            </a:r>
            <a:r>
              <a:rPr lang="ru-RU" sz="1800" b="0" i="0" u="none" strike="noStrike" baseline="0" dirty="0">
                <a:latin typeface="UbuntuMono-Regular"/>
              </a:rPr>
              <a:t> </a:t>
            </a:r>
            <a:r>
              <a:rPr lang="ru-RU" sz="1800" b="0" i="0" u="none" strike="noStrike" baseline="0" dirty="0">
                <a:latin typeface="PTSerif-Regular"/>
              </a:rPr>
              <a:t>форматируют векторные элементы</a:t>
            </a:r>
            <a:r>
              <a:rPr lang="en-US" sz="1800" b="0" i="0" u="none" strike="noStrike" baseline="0" dirty="0">
                <a:latin typeface="PTSerif-Regular"/>
              </a:rPr>
              <a:t> </a:t>
            </a:r>
            <a:r>
              <a:rPr lang="ru-RU" sz="1800" b="0" i="0" u="none" strike="noStrike" baseline="0" dirty="0">
                <a:latin typeface="PTSerif-Regular"/>
              </a:rPr>
              <a:t>последовательно, находя количество значащих цифр, необходимое для форматирования наименьшего числа, а затем форматируя все числа, чтобы у них был</a:t>
            </a:r>
            <a:r>
              <a:rPr lang="ru-RU" sz="1800" dirty="0">
                <a:latin typeface="PTSerif-Regular"/>
              </a:rPr>
              <a:t>о</a:t>
            </a:r>
            <a:r>
              <a:rPr lang="en-US" sz="1800" b="0" i="0" u="none" strike="noStrike" baseline="0" dirty="0">
                <a:latin typeface="PTSerif-Regular"/>
              </a:rPr>
              <a:t> </a:t>
            </a:r>
            <a:r>
              <a:rPr lang="ru-RU" sz="1800" b="0" i="0" u="none" strike="noStrike" baseline="0" dirty="0">
                <a:latin typeface="PTSerif-Regular"/>
              </a:rPr>
              <a:t>одинаковое количество знаков (хотя не обязательно количество цифр должно быть одинаковым).</a:t>
            </a:r>
          </a:p>
          <a:p>
            <a:pPr marL="0" indent="0" algn="l">
              <a:buNone/>
            </a:pPr>
            <a:r>
              <a:rPr lang="en-US" sz="1800" b="0" i="0" u="none" strike="noStrike" baseline="0" dirty="0">
                <a:solidFill>
                  <a:srgbClr val="0015EE"/>
                </a:solidFill>
                <a:latin typeface="UbuntuMono-Regular"/>
              </a:rPr>
              <a:t>q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seq</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from </a:t>
            </a:r>
            <a:r>
              <a:rPr lang="en-US" sz="1800" b="0" i="0" u="none" strike="noStrike" baseline="0" dirty="0">
                <a:solidFill>
                  <a:srgbClr val="052125"/>
                </a:solidFill>
                <a:latin typeface="UbuntuMono-Regular"/>
              </a:rPr>
              <a:t>= </a:t>
            </a:r>
            <a:r>
              <a:rPr lang="en-US" sz="1800" b="0" i="0" u="none" strike="noStrike" baseline="0" dirty="0">
                <a:solidFill>
                  <a:srgbClr val="FF4A10"/>
                </a:solidFill>
                <a:latin typeface="UbuntuMono-Regular"/>
              </a:rPr>
              <a:t>0</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to </a:t>
            </a:r>
            <a:r>
              <a:rPr lang="en-US" sz="1800" b="0" i="0" u="none" strike="noStrike" baseline="0" dirty="0">
                <a:solidFill>
                  <a:srgbClr val="052125"/>
                </a:solidFill>
                <a:latin typeface="UbuntuMono-Regular"/>
              </a:rPr>
              <a:t>= </a:t>
            </a:r>
            <a:r>
              <a:rPr lang="en-US" sz="1800" b="0" i="0" u="none" strike="noStrike" baseline="0" dirty="0">
                <a:solidFill>
                  <a:srgbClr val="FF4A10"/>
                </a:solidFill>
                <a:latin typeface="UbuntuMono-Regular"/>
              </a:rPr>
              <a:t>3</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by </a:t>
            </a:r>
            <a:r>
              <a:rPr lang="en-US" sz="1800" b="0" i="0" u="none" strike="noStrike" baseline="0" dirty="0">
                <a:solidFill>
                  <a:srgbClr val="052125"/>
                </a:solidFill>
                <a:latin typeface="UbuntuMono-Regular"/>
              </a:rPr>
              <a:t>= </a:t>
            </a:r>
            <a:r>
              <a:rPr lang="en-US" sz="1800" b="0" i="0" u="none" strike="noStrike" baseline="0" dirty="0">
                <a:solidFill>
                  <a:srgbClr val="FF4A10"/>
                </a:solidFill>
                <a:latin typeface="UbuntuMono-Regular"/>
              </a:rPr>
              <a:t>0.5</a:t>
            </a:r>
            <a:r>
              <a:rPr lang="en-US" sz="1800" b="0" i="0" u="none" strike="noStrike" baseline="0" dirty="0">
                <a:solidFill>
                  <a:srgbClr val="000000"/>
                </a:solidFill>
                <a:latin typeface="UbuntuMono-Regular"/>
              </a:rPr>
              <a:t>) – </a:t>
            </a:r>
            <a:r>
              <a:rPr lang="ru-RU" sz="1800" b="0" i="0" u="none" strike="noStrike" baseline="0" dirty="0">
                <a:solidFill>
                  <a:srgbClr val="000000"/>
                </a:solidFill>
                <a:latin typeface="UbuntuMono-Regular"/>
              </a:rPr>
              <a:t>генерация последовательности</a:t>
            </a:r>
            <a:endParaRPr lang="en-US" sz="1800" b="0" i="0" u="none" strike="noStrike" baseline="0" dirty="0">
              <a:solidFill>
                <a:srgbClr val="000000"/>
              </a:solidFill>
              <a:latin typeface="UbuntuMono-Regular"/>
            </a:endParaRPr>
          </a:p>
          <a:p>
            <a:pPr marL="0" indent="0" algn="l">
              <a:buNone/>
            </a:pPr>
            <a:r>
              <a:rPr lang="fr-FR" sz="1800" b="0" i="0" u="none" strike="noStrike" baseline="0" dirty="0">
                <a:solidFill>
                  <a:srgbClr val="0015EE"/>
                </a:solidFill>
                <a:latin typeface="UbuntuMono-Regular"/>
              </a:rPr>
              <a:t>tbl </a:t>
            </a:r>
            <a:r>
              <a:rPr lang="fr-FR" sz="1800" b="0" i="0" u="none" strike="noStrike" baseline="0" dirty="0">
                <a:solidFill>
                  <a:srgbClr val="052125"/>
                </a:solidFill>
                <a:latin typeface="UbuntuMono-Regular"/>
              </a:rPr>
              <a:t>&lt;- </a:t>
            </a:r>
            <a:r>
              <a:rPr lang="fr-FR" sz="1800" b="0" i="0" u="none" strike="noStrike" baseline="0" dirty="0">
                <a:solidFill>
                  <a:srgbClr val="DA0DDC"/>
                </a:solidFill>
                <a:latin typeface="UbuntuMono-Regular"/>
              </a:rPr>
              <a:t>data.frame</a:t>
            </a:r>
            <a:r>
              <a:rPr lang="fr-FR" sz="1800" b="0" i="0" u="none" strike="noStrike" baseline="0" dirty="0">
                <a:solidFill>
                  <a:srgbClr val="000000"/>
                </a:solidFill>
                <a:latin typeface="UbuntuMono-Regular"/>
              </a:rPr>
              <a:t>(</a:t>
            </a:r>
            <a:r>
              <a:rPr lang="fr-FR" sz="1800" b="0" i="0" u="none" strike="noStrike" baseline="0" dirty="0">
                <a:solidFill>
                  <a:srgbClr val="0015EE"/>
                </a:solidFill>
                <a:latin typeface="UbuntuMono-Regular"/>
              </a:rPr>
              <a:t>Quant </a:t>
            </a:r>
            <a:r>
              <a:rPr lang="fr-FR" sz="1800" b="0" i="0" u="none" strike="noStrike" baseline="0" dirty="0">
                <a:solidFill>
                  <a:srgbClr val="052125"/>
                </a:solidFill>
                <a:latin typeface="UbuntuMono-Regular"/>
              </a:rPr>
              <a:t>= </a:t>
            </a:r>
            <a:r>
              <a:rPr lang="fr-FR" sz="1800" b="0" i="0" u="none" strike="noStrike" baseline="0" dirty="0">
                <a:solidFill>
                  <a:srgbClr val="0015EE"/>
                </a:solidFill>
                <a:latin typeface="UbuntuMono-Regular"/>
              </a:rPr>
              <a:t>q</a:t>
            </a:r>
            <a:r>
              <a:rPr lang="fr-FR" sz="1800" b="0" i="0" u="none" strike="noStrike" baseline="0" dirty="0">
                <a:solidFill>
                  <a:srgbClr val="000000"/>
                </a:solidFill>
                <a:latin typeface="UbuntuMono-Regular"/>
              </a:rPr>
              <a:t>,</a:t>
            </a:r>
            <a:r>
              <a:rPr lang="ru-RU" sz="1800" b="0" i="0" u="none" strike="noStrike" baseline="0" dirty="0">
                <a:solidFill>
                  <a:srgbClr val="000000"/>
                </a:solidFill>
                <a:latin typeface="UbuntuMono-Regular"/>
              </a:rPr>
              <a:t>   - создает фреймы данных</a:t>
            </a:r>
            <a:endParaRPr lang="fr-FR" sz="1800" b="0" i="0" u="none" strike="noStrike" baseline="0" dirty="0">
              <a:solidFill>
                <a:srgbClr val="000000"/>
              </a:solidFill>
              <a:latin typeface="UbuntuMono-Regular"/>
            </a:endParaRPr>
          </a:p>
          <a:p>
            <a:pPr marL="0" indent="0" algn="l">
              <a:buNone/>
            </a:pPr>
            <a:r>
              <a:rPr lang="en-US" sz="1800" b="0" i="0" u="none" strike="noStrike" baseline="0" dirty="0">
                <a:solidFill>
                  <a:srgbClr val="0015EE"/>
                </a:solidFill>
                <a:latin typeface="UbuntuMono-Regular"/>
              </a:rPr>
              <a:t>Lower </a:t>
            </a:r>
            <a:r>
              <a:rPr lang="en-US" sz="1800" b="0" i="0" u="none" strike="noStrike" baseline="0" dirty="0">
                <a:solidFill>
                  <a:srgbClr val="052125"/>
                </a:solidFill>
                <a:latin typeface="UbuntuMono-Regular"/>
              </a:rPr>
              <a:t>= </a:t>
            </a:r>
            <a:r>
              <a:rPr lang="en-US" sz="1800" b="0" i="0" u="none" strike="noStrike" baseline="0" dirty="0" err="1">
                <a:solidFill>
                  <a:srgbClr val="DA0DDC"/>
                </a:solidFill>
                <a:latin typeface="UbuntuMono-Regular"/>
              </a:rPr>
              <a:t>pnorm</a:t>
            </a:r>
            <a:r>
              <a:rPr lang="en-US" sz="1800" b="0" i="0" u="none" strike="noStrike" baseline="0" dirty="0">
                <a:solidFill>
                  <a:srgbClr val="000000"/>
                </a:solidFill>
                <a:latin typeface="UbuntuMono-Regular"/>
              </a:rPr>
              <a:t>(</a:t>
            </a:r>
            <a:r>
              <a:rPr lang="en-US" sz="1800" b="0" i="0" u="none" strike="noStrike" baseline="0" dirty="0">
                <a:solidFill>
                  <a:srgbClr val="052125"/>
                </a:solidFill>
                <a:latin typeface="UbuntuMono-Regular"/>
              </a:rPr>
              <a:t>-</a:t>
            </a:r>
            <a:r>
              <a:rPr lang="en-US" sz="1800" b="0" i="0" u="none" strike="noStrike" baseline="0" dirty="0">
                <a:solidFill>
                  <a:srgbClr val="0015EE"/>
                </a:solidFill>
                <a:latin typeface="UbuntuMono-Regular"/>
              </a:rPr>
              <a:t>q</a:t>
            </a:r>
            <a:r>
              <a:rPr lang="en-US" sz="1800" b="0" i="0" u="none" strike="noStrike" baseline="0" dirty="0">
                <a:solidFill>
                  <a:srgbClr val="000000"/>
                </a:solidFill>
                <a:latin typeface="UbuntuMono-Regular"/>
              </a:rPr>
              <a:t>),</a:t>
            </a:r>
          </a:p>
          <a:p>
            <a:pPr marL="0" indent="0" algn="l">
              <a:buNone/>
            </a:pPr>
            <a:r>
              <a:rPr lang="en-US" sz="1800" b="0" i="0" u="none" strike="noStrike" baseline="0" dirty="0">
                <a:solidFill>
                  <a:srgbClr val="0015EE"/>
                </a:solidFill>
                <a:latin typeface="UbuntuMono-Regular"/>
              </a:rPr>
              <a:t>Upper </a:t>
            </a:r>
            <a:r>
              <a:rPr lang="en-US" sz="1800" b="0" i="0" u="none" strike="noStrike" baseline="0" dirty="0">
                <a:solidFill>
                  <a:srgbClr val="052125"/>
                </a:solidFill>
                <a:latin typeface="UbuntuMono-Regular"/>
              </a:rPr>
              <a:t>= </a:t>
            </a:r>
            <a:r>
              <a:rPr lang="en-US" sz="1800" b="0" i="0" u="none" strike="noStrike" baseline="0" dirty="0" err="1">
                <a:solidFill>
                  <a:srgbClr val="DA0DDC"/>
                </a:solidFill>
                <a:latin typeface="UbuntuMono-Regular"/>
              </a:rPr>
              <a:t>pnorm</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q</a:t>
            </a:r>
            <a:r>
              <a:rPr lang="en-US" sz="1800" b="0" i="0" u="none" strike="noStrike" baseline="0" dirty="0">
                <a:solidFill>
                  <a:srgbClr val="000000"/>
                </a:solidFill>
                <a:latin typeface="UbuntuMono-Regular"/>
              </a:rPr>
              <a:t>))</a:t>
            </a:r>
          </a:p>
          <a:p>
            <a:pPr marL="0" indent="0" algn="l">
              <a:buNone/>
            </a:pPr>
            <a:r>
              <a:rPr lang="en-US" sz="1800" b="0" i="0" u="none" strike="noStrike" baseline="0" dirty="0" err="1">
                <a:solidFill>
                  <a:srgbClr val="0015EE"/>
                </a:solidFill>
                <a:latin typeface="UbuntuMono-Regular"/>
              </a:rPr>
              <a:t>tbl</a:t>
            </a:r>
            <a:r>
              <a:rPr lang="en-US" sz="1800" b="0" i="0" u="none" strike="noStrike" baseline="0" dirty="0">
                <a:solidFill>
                  <a:srgbClr val="0015EE"/>
                </a:solidFill>
                <a:latin typeface="UbuntuMono-Regular"/>
              </a:rPr>
              <a:t> </a:t>
            </a:r>
            <a:r>
              <a:rPr lang="en-US" sz="1800" b="0" i="1" u="none" strike="noStrike" baseline="0" dirty="0">
                <a:solidFill>
                  <a:srgbClr val="004654"/>
                </a:solidFill>
                <a:latin typeface="UbuntuMono-Italic"/>
              </a:rPr>
              <a:t># </a:t>
            </a:r>
            <a:r>
              <a:rPr lang="ru-RU" sz="1800" b="0" i="1" u="none" strike="noStrike" baseline="0" dirty="0">
                <a:solidFill>
                  <a:srgbClr val="004654"/>
                </a:solidFill>
                <a:latin typeface="UbuntuMono-Italic"/>
              </a:rPr>
              <a:t>Форматирование отсутствует.		</a:t>
            </a:r>
          </a:p>
          <a:p>
            <a:pPr marL="0" indent="0" algn="l">
              <a:buNone/>
            </a:pPr>
            <a:r>
              <a:rPr lang="en-US" sz="1800" b="0" i="1" u="none" strike="noStrike" baseline="0" dirty="0">
                <a:solidFill>
                  <a:srgbClr val="004654"/>
                </a:solidFill>
                <a:latin typeface="UbuntuMono-Italic"/>
              </a:rPr>
              <a:t>#&gt; Quant Lower Upper</a:t>
            </a:r>
          </a:p>
          <a:p>
            <a:pPr marL="0" indent="0" algn="l">
              <a:buNone/>
            </a:pPr>
            <a:r>
              <a:rPr lang="ru-RU" sz="1800" b="0" i="1" u="none" strike="noStrike" baseline="0" dirty="0">
                <a:solidFill>
                  <a:srgbClr val="004654"/>
                </a:solidFill>
                <a:latin typeface="UbuntuMono-Italic"/>
              </a:rPr>
              <a:t>#&gt; 1 0.0 0.50000 0.500</a:t>
            </a:r>
          </a:p>
          <a:p>
            <a:pPr marL="0" indent="0" algn="l">
              <a:buNone/>
            </a:pPr>
            <a:r>
              <a:rPr lang="ru-RU" sz="1800" b="0" i="1" u="none" strike="noStrike" baseline="0" dirty="0">
                <a:solidFill>
                  <a:srgbClr val="004654"/>
                </a:solidFill>
                <a:latin typeface="UbuntuMono-Italic"/>
              </a:rPr>
              <a:t>#&gt; 2 0.5 0.30854 0.691</a:t>
            </a:r>
          </a:p>
          <a:p>
            <a:pPr marL="0" indent="0" algn="l">
              <a:buNone/>
            </a:pPr>
            <a:r>
              <a:rPr lang="ru-RU" sz="1800" b="0" i="1" u="none" strike="noStrike" baseline="0" dirty="0">
                <a:solidFill>
                  <a:srgbClr val="004654"/>
                </a:solidFill>
                <a:latin typeface="UbuntuMono-Italic"/>
              </a:rPr>
              <a:t>#&gt; 3 1.0 0.15866 0.841</a:t>
            </a:r>
          </a:p>
          <a:p>
            <a:pPr marL="0" indent="0" algn="l">
              <a:buNone/>
            </a:pPr>
            <a:r>
              <a:rPr lang="ru-RU" sz="1800" b="0" i="1" u="none" strike="noStrike" baseline="0" dirty="0">
                <a:solidFill>
                  <a:srgbClr val="004654"/>
                </a:solidFill>
                <a:latin typeface="UbuntuMono-Italic"/>
              </a:rPr>
              <a:t>#&gt; 4 1.5 0.06681 0.933</a:t>
            </a:r>
          </a:p>
          <a:p>
            <a:pPr marL="0" indent="0" algn="l">
              <a:buNone/>
            </a:pPr>
            <a:r>
              <a:rPr lang="ru-RU" sz="1800" b="0" i="1" u="none" strike="noStrike" baseline="0" dirty="0">
                <a:solidFill>
                  <a:srgbClr val="004654"/>
                </a:solidFill>
                <a:latin typeface="UbuntuMono-Italic"/>
              </a:rPr>
              <a:t>#&gt; 5 2.0 0.02275 0.977</a:t>
            </a:r>
          </a:p>
          <a:p>
            <a:pPr marL="0" indent="0" algn="l">
              <a:buNone/>
            </a:pPr>
            <a:r>
              <a:rPr lang="ru-RU" sz="1800" b="0" i="1" u="none" strike="noStrike" baseline="0" dirty="0">
                <a:solidFill>
                  <a:srgbClr val="004654"/>
                </a:solidFill>
                <a:latin typeface="UbuntuMono-Italic"/>
              </a:rPr>
              <a:t>#&gt; 6 2.5 0.00621 0.994</a:t>
            </a:r>
          </a:p>
          <a:p>
            <a:pPr marL="0" indent="0" algn="l">
              <a:buNone/>
            </a:pPr>
            <a:r>
              <a:rPr lang="ru-RU" sz="1800" b="0" i="1" u="none" strike="noStrike" baseline="0" dirty="0">
                <a:solidFill>
                  <a:srgbClr val="004654"/>
                </a:solidFill>
                <a:latin typeface="UbuntuMono-Italic"/>
              </a:rPr>
              <a:t>#&gt; 7 3.0 0.00135 0.999</a:t>
            </a:r>
          </a:p>
        </p:txBody>
      </p:sp>
      <p:sp>
        <p:nvSpPr>
          <p:cNvPr id="4" name="Номер слайда 3">
            <a:extLst>
              <a:ext uri="{FF2B5EF4-FFF2-40B4-BE49-F238E27FC236}">
                <a16:creationId xmlns:a16="http://schemas.microsoft.com/office/drawing/2014/main" id="{0BBF34FA-83BE-4916-B0D2-FC6DEA30E623}"/>
              </a:ext>
            </a:extLst>
          </p:cNvPr>
          <p:cNvSpPr>
            <a:spLocks noGrp="1"/>
          </p:cNvSpPr>
          <p:nvPr>
            <p:ph type="sldNum" sz="quarter" idx="12"/>
          </p:nvPr>
        </p:nvSpPr>
        <p:spPr/>
        <p:txBody>
          <a:bodyPr/>
          <a:lstStyle/>
          <a:p>
            <a:fld id="{07ED1C4D-CBFC-4DCD-A017-9435DD4536FA}" type="slidenum">
              <a:rPr lang="ru-RU" smtClean="0"/>
              <a:t>44</a:t>
            </a:fld>
            <a:endParaRPr lang="ru-RU"/>
          </a:p>
        </p:txBody>
      </p:sp>
      <p:graphicFrame>
        <p:nvGraphicFramePr>
          <p:cNvPr id="6" name="Таблица 6">
            <a:extLst>
              <a:ext uri="{FF2B5EF4-FFF2-40B4-BE49-F238E27FC236}">
                <a16:creationId xmlns:a16="http://schemas.microsoft.com/office/drawing/2014/main" id="{F2ACDC05-DA21-4AC0-A03C-4D310BB36058}"/>
              </a:ext>
            </a:extLst>
          </p:cNvPr>
          <p:cNvGraphicFramePr>
            <a:graphicFrameLocks noGrp="1"/>
          </p:cNvGraphicFramePr>
          <p:nvPr>
            <p:extLst>
              <p:ext uri="{D42A27DB-BD31-4B8C-83A1-F6EECF244321}">
                <p14:modId xmlns:p14="http://schemas.microsoft.com/office/powerpoint/2010/main" val="1437402368"/>
              </p:ext>
            </p:extLst>
          </p:nvPr>
        </p:nvGraphicFramePr>
        <p:xfrm>
          <a:off x="3886679" y="3695420"/>
          <a:ext cx="8128000" cy="283464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377839241"/>
                    </a:ext>
                  </a:extLst>
                </a:gridCol>
              </a:tblGrid>
              <a:tr h="370840">
                <a:tc>
                  <a:txBody>
                    <a:bodyPr/>
                    <a:lstStyle/>
                    <a:p>
                      <a:pPr marL="0" indent="0" algn="l">
                        <a:buNone/>
                      </a:pPr>
                      <a:r>
                        <a:rPr lang="ru-RU" sz="1800" b="0" u="none" strike="noStrike" baseline="0" dirty="0" err="1">
                          <a:solidFill>
                            <a:srgbClr val="DA0DDC"/>
                          </a:solidFill>
                        </a:rPr>
                        <a:t>print</a:t>
                      </a:r>
                      <a:r>
                        <a:rPr lang="ru-RU" sz="1800" b="0" u="none" strike="noStrike" baseline="0" dirty="0">
                          <a:solidFill>
                            <a:srgbClr val="000000"/>
                          </a:solidFill>
                        </a:rPr>
                        <a:t>(</a:t>
                      </a:r>
                      <a:r>
                        <a:rPr lang="ru-RU" sz="1800" b="0" u="none" strike="noStrike" baseline="0" dirty="0" err="1">
                          <a:solidFill>
                            <a:srgbClr val="0015EE"/>
                          </a:solidFill>
                        </a:rPr>
                        <a:t>tbl</a:t>
                      </a:r>
                      <a:r>
                        <a:rPr lang="ru-RU" sz="1800" b="0" u="none" strike="noStrike" baseline="0" dirty="0">
                          <a:solidFill>
                            <a:srgbClr val="000000"/>
                          </a:solidFill>
                        </a:rPr>
                        <a:t>, </a:t>
                      </a:r>
                      <a:r>
                        <a:rPr lang="ru-RU" sz="1800" b="0" u="none" strike="noStrike" baseline="0" dirty="0" err="1">
                          <a:solidFill>
                            <a:srgbClr val="0015EE"/>
                          </a:solidFill>
                        </a:rPr>
                        <a:t>digits</a:t>
                      </a:r>
                      <a:r>
                        <a:rPr lang="ru-RU" sz="1800" b="0" u="none" strike="noStrike" baseline="0" dirty="0">
                          <a:solidFill>
                            <a:srgbClr val="0015EE"/>
                          </a:solidFill>
                        </a:rPr>
                        <a:t> </a:t>
                      </a:r>
                      <a:r>
                        <a:rPr lang="ru-RU" sz="1800" b="0" u="none" strike="noStrike" baseline="0" dirty="0">
                          <a:solidFill>
                            <a:srgbClr val="052125"/>
                          </a:solidFill>
                        </a:rPr>
                        <a:t>= </a:t>
                      </a:r>
                      <a:r>
                        <a:rPr lang="ru-RU" sz="1800" b="0" u="none" strike="noStrike" baseline="0" dirty="0">
                          <a:solidFill>
                            <a:srgbClr val="FF4A10"/>
                          </a:solidFill>
                        </a:rPr>
                        <a:t>2</a:t>
                      </a:r>
                      <a:r>
                        <a:rPr lang="ru-RU" sz="1800" b="0" u="none" strike="noStrike" baseline="0" dirty="0">
                          <a:solidFill>
                            <a:srgbClr val="000000"/>
                          </a:solidFill>
                        </a:rPr>
                        <a:t>) </a:t>
                      </a:r>
                      <a:r>
                        <a:rPr lang="ru-RU" sz="1800" b="0" u="none" strike="noStrike" baseline="0" dirty="0">
                          <a:solidFill>
                            <a:srgbClr val="004654"/>
                          </a:solidFill>
                        </a:rPr>
                        <a:t># Форматирование присутствует: цифр меньше.</a:t>
                      </a:r>
                    </a:p>
                    <a:p>
                      <a:pPr marL="0" indent="0" algn="l">
                        <a:buNone/>
                      </a:pPr>
                      <a:r>
                        <a:rPr lang="en-US" sz="1800" b="0" u="none" strike="noStrike" baseline="0" dirty="0">
                          <a:solidFill>
                            <a:srgbClr val="004654"/>
                          </a:solidFill>
                        </a:rPr>
                        <a:t>#&gt; Quant Lower Upper</a:t>
                      </a:r>
                    </a:p>
                    <a:p>
                      <a:pPr marL="0" indent="0" algn="l">
                        <a:buNone/>
                      </a:pPr>
                      <a:r>
                        <a:rPr lang="ru-RU" sz="1800" b="0" u="none" strike="noStrike" baseline="0" dirty="0">
                          <a:solidFill>
                            <a:srgbClr val="004654"/>
                          </a:solidFill>
                        </a:rPr>
                        <a:t>#&gt; 1 0.0 0.5000 0.50</a:t>
                      </a:r>
                    </a:p>
                    <a:p>
                      <a:pPr marL="0" indent="0" algn="l">
                        <a:buNone/>
                      </a:pPr>
                      <a:r>
                        <a:rPr lang="ru-RU" sz="1800" b="0" u="none" strike="noStrike" baseline="0" dirty="0">
                          <a:solidFill>
                            <a:srgbClr val="004654"/>
                          </a:solidFill>
                        </a:rPr>
                        <a:t>#&gt; 2 0.5 0.3085 0.69</a:t>
                      </a:r>
                    </a:p>
                    <a:p>
                      <a:pPr marL="0" indent="0" algn="l">
                        <a:buNone/>
                      </a:pPr>
                      <a:r>
                        <a:rPr lang="ru-RU" sz="1800" b="0" u="none" strike="noStrike" baseline="0" dirty="0">
                          <a:solidFill>
                            <a:srgbClr val="004654"/>
                          </a:solidFill>
                        </a:rPr>
                        <a:t>#&gt; 3 1.0 0.1587 0.84</a:t>
                      </a:r>
                    </a:p>
                    <a:p>
                      <a:pPr marL="0" indent="0" algn="l">
                        <a:buNone/>
                      </a:pPr>
                      <a:r>
                        <a:rPr lang="ru-RU" sz="1800" b="0" u="none" strike="noStrike" baseline="0" dirty="0">
                          <a:solidFill>
                            <a:srgbClr val="004654"/>
                          </a:solidFill>
                        </a:rPr>
                        <a:t>#&gt; 4 1.5 0.0668 0.93</a:t>
                      </a:r>
                    </a:p>
                    <a:p>
                      <a:pPr marL="0" indent="0" algn="l">
                        <a:buNone/>
                      </a:pPr>
                      <a:r>
                        <a:rPr lang="ru-RU" sz="1800" b="0" u="none" strike="noStrike" baseline="0" dirty="0">
                          <a:solidFill>
                            <a:srgbClr val="004654"/>
                          </a:solidFill>
                        </a:rPr>
                        <a:t>#&gt; 5 2.0 0.0228 0.98</a:t>
                      </a:r>
                    </a:p>
                    <a:p>
                      <a:pPr marL="0" indent="0" algn="l">
                        <a:buNone/>
                      </a:pPr>
                      <a:r>
                        <a:rPr lang="ru-RU" sz="1800" b="0" u="none" strike="noStrike" baseline="0" dirty="0">
                          <a:solidFill>
                            <a:srgbClr val="004654"/>
                          </a:solidFill>
                        </a:rPr>
                        <a:t>#&gt; 6 2.5 0.0062 0.99</a:t>
                      </a:r>
                    </a:p>
                    <a:p>
                      <a:pPr marL="0" indent="0" algn="l">
                        <a:buNone/>
                      </a:pPr>
                      <a:r>
                        <a:rPr lang="ru-RU" sz="1800" b="0" u="none" strike="noStrike" baseline="0" dirty="0">
                          <a:solidFill>
                            <a:srgbClr val="004654"/>
                          </a:solidFill>
                        </a:rPr>
                        <a:t>#&gt; 7 3.0 0.0013 1.00</a:t>
                      </a:r>
                      <a:endParaRPr lang="ru-RU" dirty="0"/>
                    </a:p>
                    <a:p>
                      <a:endParaRPr lang="ru-RU" dirty="0"/>
                    </a:p>
                  </a:txBody>
                  <a:tcPr/>
                </a:tc>
                <a:extLst>
                  <a:ext uri="{0D108BD9-81ED-4DB2-BD59-A6C34878D82A}">
                    <a16:rowId xmlns:a16="http://schemas.microsoft.com/office/drawing/2014/main" val="520899112"/>
                  </a:ext>
                </a:extLst>
              </a:tr>
            </a:tbl>
          </a:graphicData>
        </a:graphic>
      </p:graphicFrame>
    </p:spTree>
    <p:extLst>
      <p:ext uri="{BB962C8B-B14F-4D97-AF65-F5344CB8AC3E}">
        <p14:creationId xmlns:p14="http://schemas.microsoft.com/office/powerpoint/2010/main" val="1754787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106907-A0A0-49ED-B7C7-F7E2F4B70C28}"/>
              </a:ext>
            </a:extLst>
          </p:cNvPr>
          <p:cNvSpPr>
            <a:spLocks noGrp="1"/>
          </p:cNvSpPr>
          <p:nvPr>
            <p:ph type="title"/>
          </p:nvPr>
        </p:nvSpPr>
        <p:spPr/>
        <p:txBody>
          <a:bodyPr/>
          <a:lstStyle/>
          <a:p>
            <a:r>
              <a:rPr lang="ru-RU" dirty="0"/>
              <a:t>Форматирование результата</a:t>
            </a:r>
          </a:p>
        </p:txBody>
      </p:sp>
      <p:sp>
        <p:nvSpPr>
          <p:cNvPr id="3" name="Объект 2">
            <a:extLst>
              <a:ext uri="{FF2B5EF4-FFF2-40B4-BE49-F238E27FC236}">
                <a16:creationId xmlns:a16="http://schemas.microsoft.com/office/drawing/2014/main" id="{D7DD6509-21BE-4BFB-91E7-FBFDDC09B328}"/>
              </a:ext>
            </a:extLst>
          </p:cNvPr>
          <p:cNvSpPr>
            <a:spLocks noGrp="1"/>
          </p:cNvSpPr>
          <p:nvPr>
            <p:ph idx="1"/>
          </p:nvPr>
        </p:nvSpPr>
        <p:spPr/>
        <p:txBody>
          <a:bodyPr/>
          <a:lstStyle/>
          <a:p>
            <a:pPr marL="0" indent="0" algn="l">
              <a:buNone/>
            </a:pPr>
            <a:r>
              <a:rPr lang="ru-RU" sz="1800" b="0" i="0" u="none" strike="noStrike" baseline="0" dirty="0">
                <a:solidFill>
                  <a:srgbClr val="000000"/>
                </a:solidFill>
                <a:latin typeface="PTSerif-Regular"/>
              </a:rPr>
              <a:t>Вы также можете изменить формат </a:t>
            </a:r>
            <a:r>
              <a:rPr lang="ru-RU" sz="1800" b="0" i="1" u="none" strike="noStrike" baseline="0" dirty="0">
                <a:solidFill>
                  <a:srgbClr val="000000"/>
                </a:solidFill>
                <a:latin typeface="PTSerif-Italic"/>
              </a:rPr>
              <a:t>всех </a:t>
            </a:r>
            <a:r>
              <a:rPr lang="ru-RU" sz="1800" b="0" i="0" u="none" strike="noStrike" baseline="0" dirty="0">
                <a:solidFill>
                  <a:srgbClr val="000000"/>
                </a:solidFill>
                <a:latin typeface="PTSerif-Regular"/>
              </a:rPr>
              <a:t>выходных данных, используя функцию</a:t>
            </a:r>
          </a:p>
          <a:p>
            <a:pPr marL="0" indent="0" algn="l">
              <a:buNone/>
            </a:pPr>
            <a:r>
              <a:rPr lang="ru-RU" sz="1800" b="0" i="0" u="none" strike="noStrike" baseline="0" dirty="0" err="1">
                <a:solidFill>
                  <a:srgbClr val="000000"/>
                </a:solidFill>
                <a:latin typeface="UbuntuMono-Regular"/>
              </a:rPr>
              <a:t>options</a:t>
            </a:r>
            <a:r>
              <a:rPr lang="ru-RU" sz="1800" b="0" i="0" u="none" strike="noStrike" baseline="0" dirty="0">
                <a:solidFill>
                  <a:srgbClr val="000000"/>
                </a:solidFill>
                <a:latin typeface="PTSerif-Regular"/>
              </a:rPr>
              <a:t>, чтобы изменить значение по умолчанию для </a:t>
            </a:r>
            <a:r>
              <a:rPr lang="ru-RU" sz="1800" b="0" i="0" u="none" strike="noStrike" baseline="0" dirty="0" err="1">
                <a:solidFill>
                  <a:srgbClr val="000000"/>
                </a:solidFill>
                <a:latin typeface="UbuntuMono-Regular"/>
              </a:rPr>
              <a:t>digits</a:t>
            </a:r>
            <a:r>
              <a:rPr lang="ru-RU" sz="1800" b="0" i="0" u="none" strike="noStrike" baseline="0" dirty="0">
                <a:solidFill>
                  <a:srgbClr val="000000"/>
                </a:solidFill>
                <a:latin typeface="PTSerif-Regular"/>
              </a:rPr>
              <a:t>:</a:t>
            </a:r>
          </a:p>
          <a:p>
            <a:pPr marL="0" indent="0" algn="l">
              <a:buNone/>
            </a:pPr>
            <a:r>
              <a:rPr lang="en-US" sz="1800" b="1" i="0" u="none" strike="noStrike" baseline="0" dirty="0">
                <a:solidFill>
                  <a:srgbClr val="0071A6"/>
                </a:solidFill>
                <a:latin typeface="UbuntuMono-Bold"/>
              </a:rPr>
              <a:t>pi</a:t>
            </a:r>
          </a:p>
          <a:p>
            <a:pPr marL="0" indent="0" algn="l">
              <a:buNone/>
            </a:pPr>
            <a:r>
              <a:rPr lang="ru-RU" sz="1800" b="0" i="1" u="none" strike="noStrike" baseline="0" dirty="0">
                <a:solidFill>
                  <a:srgbClr val="004654"/>
                </a:solidFill>
                <a:latin typeface="UbuntuMono-Italic"/>
              </a:rPr>
              <a:t>#&gt; [1] 3.14</a:t>
            </a:r>
          </a:p>
          <a:p>
            <a:pPr marL="0" indent="0" algn="l">
              <a:buNone/>
            </a:pPr>
            <a:r>
              <a:rPr lang="en-US" sz="1800" b="0" i="0" u="none" strike="noStrike" baseline="0" dirty="0">
                <a:solidFill>
                  <a:srgbClr val="DA0DDC"/>
                </a:solidFill>
                <a:latin typeface="UbuntuMono-Regular"/>
              </a:rPr>
              <a:t>options</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digits </a:t>
            </a:r>
            <a:r>
              <a:rPr lang="en-US" sz="1800" b="0" i="0" u="none" strike="noStrike" baseline="0" dirty="0">
                <a:solidFill>
                  <a:srgbClr val="052125"/>
                </a:solidFill>
                <a:latin typeface="UbuntuMono-Regular"/>
              </a:rPr>
              <a:t>= </a:t>
            </a:r>
            <a:r>
              <a:rPr lang="en-US" sz="1800" b="0" i="0" u="none" strike="noStrike" baseline="0" dirty="0">
                <a:solidFill>
                  <a:srgbClr val="FF4A10"/>
                </a:solidFill>
                <a:latin typeface="UbuntuMono-Regular"/>
              </a:rPr>
              <a:t>15</a:t>
            </a:r>
            <a:r>
              <a:rPr lang="en-US" sz="1800" b="0" i="0" u="none" strike="noStrike" baseline="0" dirty="0">
                <a:solidFill>
                  <a:srgbClr val="000000"/>
                </a:solidFill>
                <a:latin typeface="UbuntuMono-Regular"/>
              </a:rPr>
              <a:t>)</a:t>
            </a:r>
          </a:p>
          <a:p>
            <a:pPr marL="0" indent="0" algn="l">
              <a:buNone/>
            </a:pPr>
            <a:r>
              <a:rPr lang="en-US" sz="1800" b="1" i="0" u="none" strike="noStrike" baseline="0" dirty="0">
                <a:solidFill>
                  <a:srgbClr val="0071A6"/>
                </a:solidFill>
                <a:latin typeface="UbuntuMono-Bold"/>
              </a:rPr>
              <a:t>pi</a:t>
            </a:r>
          </a:p>
          <a:p>
            <a:pPr marL="0" indent="0" algn="l">
              <a:buNone/>
            </a:pPr>
            <a:r>
              <a:rPr lang="ru-RU" sz="1800" b="0" i="1" u="none" strike="noStrike" baseline="0" dirty="0">
                <a:solidFill>
                  <a:srgbClr val="004654"/>
                </a:solidFill>
                <a:latin typeface="UbuntuMono-Italic"/>
              </a:rPr>
              <a:t>#&gt; [1] 3.14159265358979</a:t>
            </a:r>
          </a:p>
          <a:p>
            <a:pPr marL="0" indent="0" algn="l">
              <a:buNone/>
            </a:pPr>
            <a:r>
              <a:rPr lang="ru-RU" sz="1800" b="0" i="0" u="none" strike="noStrike" baseline="0" dirty="0">
                <a:solidFill>
                  <a:srgbClr val="000000"/>
                </a:solidFill>
                <a:latin typeface="PTSerif-Regular"/>
              </a:rPr>
              <a:t>Но --это плохой выбор, поскольку он также изменяет вывод встроенных функций </a:t>
            </a:r>
            <a:r>
              <a:rPr lang="en-US" sz="1800" b="0" i="0" u="none" strike="noStrike" baseline="0" dirty="0">
                <a:solidFill>
                  <a:srgbClr val="000000"/>
                </a:solidFill>
                <a:latin typeface="PTSerif-Regular"/>
              </a:rPr>
              <a:t>R</a:t>
            </a:r>
            <a:endParaRPr lang="ru-RU" dirty="0"/>
          </a:p>
        </p:txBody>
      </p:sp>
      <p:sp>
        <p:nvSpPr>
          <p:cNvPr id="4" name="Номер слайда 3">
            <a:extLst>
              <a:ext uri="{FF2B5EF4-FFF2-40B4-BE49-F238E27FC236}">
                <a16:creationId xmlns:a16="http://schemas.microsoft.com/office/drawing/2014/main" id="{392F40EA-372B-4B3F-9524-87495F5508DA}"/>
              </a:ext>
            </a:extLst>
          </p:cNvPr>
          <p:cNvSpPr>
            <a:spLocks noGrp="1"/>
          </p:cNvSpPr>
          <p:nvPr>
            <p:ph type="sldNum" sz="quarter" idx="12"/>
          </p:nvPr>
        </p:nvSpPr>
        <p:spPr/>
        <p:txBody>
          <a:bodyPr/>
          <a:lstStyle/>
          <a:p>
            <a:fld id="{07ED1C4D-CBFC-4DCD-A017-9435DD4536FA}" type="slidenum">
              <a:rPr lang="ru-RU" smtClean="0"/>
              <a:t>45</a:t>
            </a:fld>
            <a:endParaRPr lang="ru-RU"/>
          </a:p>
        </p:txBody>
      </p:sp>
    </p:spTree>
    <p:extLst>
      <p:ext uri="{BB962C8B-B14F-4D97-AF65-F5344CB8AC3E}">
        <p14:creationId xmlns:p14="http://schemas.microsoft.com/office/powerpoint/2010/main" val="3279400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CAD7E3-8960-49DD-9EB9-9F0D847816F3}"/>
              </a:ext>
            </a:extLst>
          </p:cNvPr>
          <p:cNvSpPr>
            <a:spLocks noGrp="1"/>
          </p:cNvSpPr>
          <p:nvPr>
            <p:ph type="title"/>
          </p:nvPr>
        </p:nvSpPr>
        <p:spPr>
          <a:xfrm>
            <a:off x="381000" y="136526"/>
            <a:ext cx="10515600" cy="770746"/>
          </a:xfrm>
        </p:spPr>
        <p:txBody>
          <a:bodyPr>
            <a:normAutofit/>
          </a:bodyPr>
          <a:lstStyle/>
          <a:p>
            <a:r>
              <a:rPr lang="ru-RU" sz="3200" b="1" dirty="0">
                <a:latin typeface="+mn-lt"/>
              </a:rPr>
              <a:t>Матрицы</a:t>
            </a:r>
          </a:p>
        </p:txBody>
      </p:sp>
      <p:sp>
        <p:nvSpPr>
          <p:cNvPr id="4" name="Номер слайда 3">
            <a:extLst>
              <a:ext uri="{FF2B5EF4-FFF2-40B4-BE49-F238E27FC236}">
                <a16:creationId xmlns:a16="http://schemas.microsoft.com/office/drawing/2014/main" id="{7658A4AC-1DD5-48D4-937F-191A573CCE81}"/>
              </a:ext>
            </a:extLst>
          </p:cNvPr>
          <p:cNvSpPr>
            <a:spLocks noGrp="1"/>
          </p:cNvSpPr>
          <p:nvPr>
            <p:ph type="sldNum" sz="quarter" idx="12"/>
          </p:nvPr>
        </p:nvSpPr>
        <p:spPr/>
        <p:txBody>
          <a:bodyPr/>
          <a:lstStyle/>
          <a:p>
            <a:fld id="{07ED1C4D-CBFC-4DCD-A017-9435DD4536FA}" type="slidenum">
              <a:rPr lang="ru-RU" smtClean="0"/>
              <a:t>46</a:t>
            </a:fld>
            <a:endParaRPr lang="ru-RU"/>
          </a:p>
        </p:txBody>
      </p:sp>
      <p:sp>
        <p:nvSpPr>
          <p:cNvPr id="5" name="Rectangle 1">
            <a:extLst>
              <a:ext uri="{FF2B5EF4-FFF2-40B4-BE49-F238E27FC236}">
                <a16:creationId xmlns:a16="http://schemas.microsoft.com/office/drawing/2014/main" id="{63B3B6CB-E2A3-47CD-B1F4-3340697C89F8}"/>
              </a:ext>
            </a:extLst>
          </p:cNvPr>
          <p:cNvSpPr>
            <a:spLocks noGrp="1" noChangeArrowheads="1"/>
          </p:cNvSpPr>
          <p:nvPr>
            <p:ph idx="1"/>
          </p:nvPr>
        </p:nvSpPr>
        <p:spPr bwMode="auto">
          <a:xfrm>
            <a:off x="381000" y="353275"/>
            <a:ext cx="11161143" cy="605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kumimoji="0" lang="ru-RU" altLang="ru-RU" sz="1800" b="0" i="0" u="none" strike="noStrike" cap="none" normalizeH="0" baseline="0" dirty="0" err="1">
                <a:ln>
                  <a:noFill/>
                </a:ln>
                <a:solidFill>
                  <a:srgbClr val="000000"/>
                </a:solidFill>
                <a:effectLst/>
                <a:latin typeface="Arial Unicode MS"/>
              </a:rPr>
              <a:t>matrix</a:t>
            </a:r>
            <a:r>
              <a:rPr kumimoji="0" lang="ru-RU" altLang="ru-RU" sz="1800" b="0" i="0" u="none" strike="noStrike" cap="none" normalizeH="0" baseline="0" dirty="0">
                <a:ln>
                  <a:noFill/>
                </a:ln>
                <a:solidFill>
                  <a:srgbClr val="000000"/>
                </a:solidFill>
                <a:effectLst/>
                <a:latin typeface="Arial Unicode MS"/>
              </a:rPr>
              <a:t>(</a:t>
            </a:r>
            <a:r>
              <a:rPr kumimoji="0" lang="ru-RU" altLang="ru-RU" sz="1800" b="0" i="0" u="none" strike="noStrike" cap="none" normalizeH="0" baseline="0" dirty="0" err="1">
                <a:ln>
                  <a:noFill/>
                </a:ln>
                <a:solidFill>
                  <a:srgbClr val="000000"/>
                </a:solidFill>
                <a:effectLst/>
                <a:latin typeface="Arial Unicode MS"/>
              </a:rPr>
              <a:t>data</a:t>
            </a:r>
            <a:r>
              <a:rPr kumimoji="0" lang="ru-RU" altLang="ru-RU" sz="1800" b="0" i="0" u="none" strike="noStrike" cap="none" normalizeH="0" baseline="0" dirty="0">
                <a:ln>
                  <a:noFill/>
                </a:ln>
                <a:solidFill>
                  <a:srgbClr val="000000"/>
                </a:solidFill>
                <a:effectLst/>
                <a:latin typeface="Arial Unicode MS"/>
              </a:rPr>
              <a:t> = NA, </a:t>
            </a:r>
            <a:r>
              <a:rPr kumimoji="0" lang="ru-RU" altLang="ru-RU" sz="1800" b="0" i="0" u="none" strike="noStrike" cap="none" normalizeH="0" baseline="0" dirty="0" err="1">
                <a:ln>
                  <a:noFill/>
                </a:ln>
                <a:solidFill>
                  <a:srgbClr val="000000"/>
                </a:solidFill>
                <a:effectLst/>
                <a:latin typeface="Arial Unicode MS"/>
              </a:rPr>
              <a:t>nrow</a:t>
            </a:r>
            <a:r>
              <a:rPr kumimoji="0" lang="ru-RU" altLang="ru-RU" sz="1800" b="0" i="0" u="none" strike="noStrike" cap="none" normalizeH="0" baseline="0" dirty="0">
                <a:ln>
                  <a:noFill/>
                </a:ln>
                <a:solidFill>
                  <a:srgbClr val="000000"/>
                </a:solidFill>
                <a:effectLst/>
                <a:latin typeface="Arial Unicode MS"/>
              </a:rPr>
              <a:t> = 1, </a:t>
            </a:r>
            <a:r>
              <a:rPr kumimoji="0" lang="ru-RU" altLang="ru-RU" sz="1800" b="0" i="0" u="none" strike="noStrike" cap="none" normalizeH="0" baseline="0" dirty="0" err="1">
                <a:ln>
                  <a:noFill/>
                </a:ln>
                <a:solidFill>
                  <a:srgbClr val="000000"/>
                </a:solidFill>
                <a:effectLst/>
                <a:latin typeface="Arial Unicode MS"/>
              </a:rPr>
              <a:t>ncol</a:t>
            </a:r>
            <a:r>
              <a:rPr kumimoji="0" lang="ru-RU" altLang="ru-RU" sz="1800" b="0" i="0" u="none" strike="noStrike" cap="none" normalizeH="0" baseline="0" dirty="0">
                <a:ln>
                  <a:noFill/>
                </a:ln>
                <a:solidFill>
                  <a:srgbClr val="000000"/>
                </a:solidFill>
                <a:effectLst/>
                <a:latin typeface="Arial Unicode MS"/>
              </a:rPr>
              <a:t> = 1, </a:t>
            </a:r>
            <a:r>
              <a:rPr kumimoji="0" lang="ru-RU" altLang="ru-RU" sz="1800" b="0" i="0" u="none" strike="noStrike" cap="none" normalizeH="0" baseline="0" dirty="0" err="1">
                <a:ln>
                  <a:noFill/>
                </a:ln>
                <a:solidFill>
                  <a:srgbClr val="000000"/>
                </a:solidFill>
                <a:effectLst/>
                <a:latin typeface="Arial Unicode MS"/>
              </a:rPr>
              <a:t>byrow</a:t>
            </a:r>
            <a:r>
              <a:rPr kumimoji="0" lang="ru-RU" altLang="ru-RU" sz="1800" b="0" i="0" u="none" strike="noStrike" cap="none" normalizeH="0" baseline="0" dirty="0">
                <a:ln>
                  <a:noFill/>
                </a:ln>
                <a:solidFill>
                  <a:srgbClr val="000000"/>
                </a:solidFill>
                <a:effectLst/>
                <a:latin typeface="Arial Unicode MS"/>
              </a:rPr>
              <a:t> = FALSE, </a:t>
            </a:r>
            <a:r>
              <a:rPr kumimoji="0" lang="ru-RU" altLang="ru-RU" sz="1800" b="0" i="0" u="none" strike="noStrike" cap="none" normalizeH="0" baseline="0" dirty="0" err="1">
                <a:ln>
                  <a:noFill/>
                </a:ln>
                <a:solidFill>
                  <a:srgbClr val="000000"/>
                </a:solidFill>
                <a:effectLst/>
                <a:latin typeface="Arial Unicode MS"/>
              </a:rPr>
              <a:t>dimnames</a:t>
            </a:r>
            <a:r>
              <a:rPr kumimoji="0" lang="ru-RU" altLang="ru-RU" sz="1800" b="0" i="0" u="none" strike="noStrike" cap="none" normalizeH="0" baseline="0" dirty="0">
                <a:ln>
                  <a:noFill/>
                </a:ln>
                <a:solidFill>
                  <a:srgbClr val="000000"/>
                </a:solidFill>
                <a:effectLst/>
                <a:latin typeface="Arial Unicode MS"/>
              </a:rPr>
              <a:t> = NULL)</a:t>
            </a:r>
          </a:p>
          <a:p>
            <a:pPr marL="0" indent="0" algn="l">
              <a:buNone/>
            </a:pPr>
            <a:r>
              <a:rPr lang="ru-RU" sz="1800" b="0" i="0" u="none" strike="noStrike" baseline="0" dirty="0">
                <a:latin typeface="PTSerif-Regular"/>
              </a:rPr>
              <a:t>Первый аргумент функции </a:t>
            </a:r>
            <a:r>
              <a:rPr lang="ru-RU" sz="1800" b="0" i="0" u="none" strike="noStrike" baseline="0" dirty="0" err="1">
                <a:latin typeface="UbuntuMono-Regular"/>
              </a:rPr>
              <a:t>matrix</a:t>
            </a:r>
            <a:r>
              <a:rPr lang="ru-RU" sz="1800" b="0" i="0" u="none" strike="noStrike" baseline="0" dirty="0">
                <a:latin typeface="UbuntuMono-Regular"/>
              </a:rPr>
              <a:t> </a:t>
            </a:r>
            <a:r>
              <a:rPr lang="ru-RU" sz="1800" b="0" i="0" u="none" strike="noStrike" baseline="0" dirty="0">
                <a:latin typeface="PTSerif-Regular"/>
              </a:rPr>
              <a:t>– это данные (список или вектор), </a:t>
            </a:r>
          </a:p>
          <a:p>
            <a:pPr marL="0" indent="0" algn="l">
              <a:buNone/>
            </a:pPr>
            <a:r>
              <a:rPr kumimoji="0" lang="ru-RU" altLang="ru-RU" sz="1800" b="0" i="0" u="none" strike="noStrike" cap="none" normalizeH="0" baseline="0" dirty="0" err="1">
                <a:ln>
                  <a:noFill/>
                </a:ln>
                <a:solidFill>
                  <a:srgbClr val="000000"/>
                </a:solidFill>
                <a:effectLst/>
                <a:latin typeface="Arial Unicode MS"/>
              </a:rPr>
              <a:t>nrow</a:t>
            </a:r>
            <a:r>
              <a:rPr kumimoji="0" lang="ru-RU" altLang="ru-RU" sz="1800" b="0" i="0" u="none" strike="noStrike" cap="none" normalizeH="0" baseline="0" dirty="0">
                <a:ln>
                  <a:noFill/>
                </a:ln>
                <a:solidFill>
                  <a:srgbClr val="000000"/>
                </a:solidFill>
                <a:effectLst/>
                <a:latin typeface="Arial Unicode MS"/>
              </a:rPr>
              <a:t>  -</a:t>
            </a:r>
            <a:r>
              <a:rPr lang="ru-RU" sz="1800" b="0" i="0" u="none" strike="noStrike" baseline="0" dirty="0">
                <a:latin typeface="PTSerif-Regular"/>
              </a:rPr>
              <a:t>– количество строк, </a:t>
            </a:r>
          </a:p>
          <a:p>
            <a:pPr marL="0" indent="0" algn="l">
              <a:buNone/>
            </a:pPr>
            <a:r>
              <a:rPr kumimoji="0" lang="ru-RU" altLang="ru-RU" sz="1800" b="0" i="0" u="none" strike="noStrike" cap="none" normalizeH="0" baseline="0" dirty="0" err="1">
                <a:ln>
                  <a:noFill/>
                </a:ln>
                <a:solidFill>
                  <a:srgbClr val="000000"/>
                </a:solidFill>
                <a:effectLst/>
                <a:latin typeface="Arial Unicode MS"/>
              </a:rPr>
              <a:t>ncol</a:t>
            </a:r>
            <a:r>
              <a:rPr kumimoji="0" lang="ru-RU" altLang="ru-RU" sz="1800" b="0" i="0" u="none" strike="noStrike" cap="none" normalizeH="0" baseline="0" dirty="0">
                <a:ln>
                  <a:noFill/>
                </a:ln>
                <a:solidFill>
                  <a:srgbClr val="000000"/>
                </a:solidFill>
                <a:effectLst/>
                <a:latin typeface="Arial Unicode MS"/>
              </a:rPr>
              <a:t> </a:t>
            </a:r>
            <a:r>
              <a:rPr lang="ru-RU" sz="1800" b="0" i="0" u="none" strike="noStrike" baseline="0" dirty="0">
                <a:latin typeface="PTSerif-Regular"/>
              </a:rPr>
              <a:t>– количество столбцов.</a:t>
            </a:r>
            <a:endParaRPr kumimoji="0" lang="ru-RU" altLang="ru-RU"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err="1">
                <a:ln>
                  <a:noFill/>
                </a:ln>
                <a:solidFill>
                  <a:srgbClr val="000000"/>
                </a:solidFill>
                <a:effectLst/>
                <a:latin typeface="Arial Unicode MS"/>
              </a:rPr>
              <a:t>byrow</a:t>
            </a:r>
            <a:r>
              <a:rPr kumimoji="0" lang="ru-RU" altLang="ru-RU" sz="1800" b="0" i="0" u="none" strike="noStrike" cap="none" normalizeH="0" baseline="0" dirty="0">
                <a:ln>
                  <a:noFill/>
                </a:ln>
                <a:solidFill>
                  <a:srgbClr val="000000"/>
                </a:solidFill>
                <a:effectLst/>
                <a:latin typeface="Arial Unicode MS"/>
              </a:rPr>
              <a:t> = FALSE (по умолчанию) - матрица заполняется по столбцам, в противном случае (</a:t>
            </a:r>
            <a:r>
              <a:rPr kumimoji="0" lang="en-US" altLang="ru-RU" sz="1800" b="0" i="0" u="none" strike="noStrike" cap="none" normalizeH="0" baseline="0" dirty="0">
                <a:ln>
                  <a:noFill/>
                </a:ln>
                <a:solidFill>
                  <a:srgbClr val="000000"/>
                </a:solidFill>
                <a:effectLst/>
                <a:latin typeface="Arial Unicode MS"/>
              </a:rPr>
              <a:t>TRUE</a:t>
            </a:r>
            <a:r>
              <a:rPr kumimoji="0" lang="ru-RU" altLang="ru-RU" sz="1800" b="0" i="0" u="none" strike="noStrike" cap="none" normalizeH="0" baseline="0" dirty="0">
                <a:ln>
                  <a:noFill/>
                </a:ln>
                <a:solidFill>
                  <a:srgbClr val="000000"/>
                </a:solidFill>
                <a:effectLst/>
                <a:latin typeface="Arial Unicode MS"/>
              </a:rPr>
              <a:t>)  - по строкам</a:t>
            </a:r>
            <a:endParaRPr kumimoji="0" lang="en-US" altLang="ru-RU" sz="1800" b="0" i="0" u="none" strike="noStrike" cap="none" normalizeH="0" baseline="0" dirty="0">
              <a:ln>
                <a:noFill/>
              </a:ln>
              <a:solidFill>
                <a:srgbClr val="000000"/>
              </a:solidFill>
              <a:effectLst/>
              <a:latin typeface="Arial Unicode MS"/>
            </a:endParaRPr>
          </a:p>
          <a:p>
            <a:pPr marL="0" lvl="0" indent="0" eaLnBrk="0" fontAlgn="base" hangingPunct="0">
              <a:lnSpc>
                <a:spcPct val="100000"/>
              </a:lnSpc>
              <a:spcBef>
                <a:spcPct val="0"/>
              </a:spcBef>
              <a:spcAft>
                <a:spcPct val="0"/>
              </a:spcAft>
              <a:buNone/>
            </a:pPr>
            <a:r>
              <a:rPr lang="ru-RU" altLang="ru-RU" sz="1800" dirty="0">
                <a:solidFill>
                  <a:srgbClr val="000000"/>
                </a:solidFill>
                <a:latin typeface="Arial Unicode MS"/>
              </a:rPr>
              <a:t>Атрибут </a:t>
            </a:r>
            <a:r>
              <a:rPr lang="ru-RU" altLang="ru-RU" sz="1800" dirty="0" err="1">
                <a:solidFill>
                  <a:srgbClr val="000000"/>
                </a:solidFill>
                <a:latin typeface="Arial Unicode MS"/>
              </a:rPr>
              <a:t>dimnames</a:t>
            </a:r>
            <a:r>
              <a:rPr lang="en-US" altLang="ru-RU" sz="1800" dirty="0">
                <a:solidFill>
                  <a:srgbClr val="000000"/>
                </a:solidFill>
                <a:latin typeface="Arial Unicode MS"/>
              </a:rPr>
              <a:t> </a:t>
            </a:r>
            <a:r>
              <a:rPr lang="ru-RU" altLang="ru-RU" sz="1800" dirty="0">
                <a:solidFill>
                  <a:srgbClr val="000000"/>
                </a:solidFill>
                <a:latin typeface="Arial Unicode MS"/>
              </a:rPr>
              <a:t>матрицы: NULL</a:t>
            </a:r>
            <a:r>
              <a:rPr lang="en-US" altLang="ru-RU" sz="1800" dirty="0">
                <a:solidFill>
                  <a:srgbClr val="000000"/>
                </a:solidFill>
                <a:latin typeface="Arial Unicode MS"/>
              </a:rPr>
              <a:t> </a:t>
            </a:r>
            <a:r>
              <a:rPr lang="ru-RU" altLang="ru-RU" sz="1800" dirty="0">
                <a:solidFill>
                  <a:srgbClr val="000000"/>
                </a:solidFill>
                <a:latin typeface="Arial Unicode MS"/>
              </a:rPr>
              <a:t>или a </a:t>
            </a:r>
            <a:r>
              <a:rPr lang="ru-RU" altLang="ru-RU" sz="1800" dirty="0" err="1">
                <a:solidFill>
                  <a:srgbClr val="000000"/>
                </a:solidFill>
                <a:latin typeface="Arial Unicode MS"/>
              </a:rPr>
              <a:t>list</a:t>
            </a:r>
            <a:r>
              <a:rPr lang="en-US" altLang="ru-RU" sz="1800" dirty="0">
                <a:solidFill>
                  <a:srgbClr val="000000"/>
                </a:solidFill>
                <a:latin typeface="Arial Unicode MS"/>
              </a:rPr>
              <a:t> </a:t>
            </a:r>
            <a:r>
              <a:rPr lang="ru-RU" altLang="ru-RU" sz="1800" dirty="0">
                <a:solidFill>
                  <a:srgbClr val="000000"/>
                </a:solidFill>
                <a:latin typeface="Arial Unicode MS"/>
              </a:rPr>
              <a:t>длиной 2, задающий имена строк и столбцов соответственно. Пустой список рассматривается как NULL, а список длиной в единицу — как имена строк. Списку можно присвоить имя, и имена списков будут использоваться в качестве названий измерений.</a:t>
            </a:r>
            <a:endParaRPr kumimoji="0" lang="en-US" altLang="ru-RU" sz="1800" b="0" i="0" u="none" strike="noStrike" cap="none" normalizeH="0" baseline="0" dirty="0">
              <a:ln>
                <a:noFill/>
              </a:ln>
              <a:solidFill>
                <a:srgbClr val="000000"/>
              </a:solidFill>
              <a:effectLst/>
              <a:latin typeface="Arial Unicode MS"/>
            </a:endParaRPr>
          </a:p>
          <a:p>
            <a:pPr marL="0" indent="0" algn="l">
              <a:buNone/>
            </a:pPr>
            <a:r>
              <a:rPr lang="en-US" sz="1800" b="0" i="0" u="none" strike="noStrike" baseline="0" dirty="0" err="1">
                <a:solidFill>
                  <a:srgbClr val="0015EE"/>
                </a:solidFill>
                <a:latin typeface="UbuntuMono-Regular"/>
              </a:rPr>
              <a:t>vec</a:t>
            </a:r>
            <a:r>
              <a:rPr lang="en-US" sz="1800" b="0" i="0" u="none" strike="noStrike" baseline="0" dirty="0">
                <a:solidFill>
                  <a:srgbClr val="0015EE"/>
                </a:solidFill>
                <a:latin typeface="UbuntuMono-Regular"/>
              </a:rPr>
              <a:t> </a:t>
            </a:r>
            <a:r>
              <a:rPr lang="en-US" sz="1800" b="0" i="0" u="none" strike="noStrike" baseline="0" dirty="0">
                <a:solidFill>
                  <a:srgbClr val="052125"/>
                </a:solidFill>
                <a:latin typeface="UbuntuMono-Regular"/>
              </a:rPr>
              <a:t>&lt;- </a:t>
            </a:r>
            <a:r>
              <a:rPr lang="en-US" sz="1800" b="0" i="0" u="none" strike="noStrike" baseline="0" dirty="0">
                <a:solidFill>
                  <a:srgbClr val="FF4A10"/>
                </a:solidFill>
                <a:latin typeface="UbuntuMono-Regular"/>
              </a:rPr>
              <a:t>1</a:t>
            </a:r>
            <a:r>
              <a:rPr lang="en-US" sz="1800" b="0" i="0" u="none" strike="noStrike" baseline="0" dirty="0">
                <a:solidFill>
                  <a:srgbClr val="052125"/>
                </a:solidFill>
                <a:latin typeface="UbuntuMono-Regular"/>
              </a:rPr>
              <a:t>:</a:t>
            </a:r>
            <a:r>
              <a:rPr lang="en-US" sz="1800" b="0" i="0" u="none" strike="noStrike" baseline="0" dirty="0">
                <a:solidFill>
                  <a:srgbClr val="FF4A10"/>
                </a:solidFill>
                <a:latin typeface="UbuntuMono-Regular"/>
              </a:rPr>
              <a:t>6</a:t>
            </a:r>
          </a:p>
          <a:p>
            <a:pPr marL="0" indent="0" algn="l">
              <a:buNone/>
            </a:pPr>
            <a:r>
              <a:rPr lang="en-US" sz="1800" b="0" i="0" u="none" strike="noStrike" baseline="0" dirty="0">
                <a:solidFill>
                  <a:srgbClr val="DA0DDC"/>
                </a:solidFill>
                <a:latin typeface="UbuntuMono-Regular"/>
              </a:rPr>
              <a:t>matrix</a:t>
            </a:r>
            <a:r>
              <a:rPr lang="en-US" sz="1800" b="0" i="0" u="none" strike="noStrike" baseline="0" dirty="0">
                <a:solidFill>
                  <a:srgbClr val="000000"/>
                </a:solidFill>
                <a:latin typeface="UbuntuMono-Regular"/>
              </a:rPr>
              <a:t>(</a:t>
            </a:r>
            <a:r>
              <a:rPr lang="en-US" sz="1800" b="0" i="0" u="none" strike="noStrike" baseline="0" dirty="0" err="1">
                <a:solidFill>
                  <a:srgbClr val="0015EE"/>
                </a:solidFill>
                <a:latin typeface="UbuntuMono-Regular"/>
              </a:rPr>
              <a:t>vec</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2</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3</a:t>
            </a:r>
            <a:r>
              <a:rPr lang="en-US" sz="1800" b="0" i="0" u="none" strike="noStrike" baseline="0" dirty="0">
                <a:solidFill>
                  <a:srgbClr val="000000"/>
                </a:solidFill>
                <a:latin typeface="UbuntuMono-Regular"/>
              </a:rPr>
              <a:t>)</a:t>
            </a:r>
          </a:p>
          <a:p>
            <a:pPr marL="0" indent="0" algn="l">
              <a:buNone/>
            </a:pPr>
            <a:r>
              <a:rPr lang="ru-RU" sz="1800" b="0" i="1" u="none" strike="noStrike" baseline="0" dirty="0">
                <a:solidFill>
                  <a:srgbClr val="004654"/>
                </a:solidFill>
                <a:latin typeface="UbuntuMono-Italic"/>
              </a:rPr>
              <a:t>#&gt; [,1] [,2] [,3]</a:t>
            </a:r>
          </a:p>
          <a:p>
            <a:pPr marL="0" indent="0" algn="l">
              <a:buNone/>
            </a:pPr>
            <a:r>
              <a:rPr lang="ru-RU" sz="1800" b="0" i="1" u="none" strike="noStrike" baseline="0" dirty="0">
                <a:solidFill>
                  <a:srgbClr val="004654"/>
                </a:solidFill>
                <a:latin typeface="UbuntuMono-Italic"/>
              </a:rPr>
              <a:t>#&gt; [1,] 1 3 5</a:t>
            </a:r>
          </a:p>
          <a:p>
            <a:pPr marL="0" indent="0" algn="l">
              <a:buNone/>
            </a:pPr>
            <a:r>
              <a:rPr lang="ru-RU" sz="1800" b="0" i="1" u="none" strike="noStrike" baseline="0" dirty="0">
                <a:solidFill>
                  <a:srgbClr val="004654"/>
                </a:solidFill>
                <a:latin typeface="UbuntuMono-Italic"/>
              </a:rPr>
              <a:t>#&gt; [2,] 2 4 6</a:t>
            </a:r>
            <a:endParaRPr lang="en-US" sz="1800" b="0" i="1" u="none" strike="noStrike" baseline="0" dirty="0">
              <a:solidFill>
                <a:srgbClr val="004654"/>
              </a:solidFill>
              <a:latin typeface="UbuntuMono-Italic"/>
            </a:endParaRPr>
          </a:p>
          <a:p>
            <a:pPr algn="l"/>
            <a:r>
              <a:rPr lang="ru-RU" sz="1800" b="0" i="0" u="none" strike="noStrike" baseline="0" dirty="0">
                <a:latin typeface="PTSerif-Regular"/>
              </a:rPr>
              <a:t>Обратите внимание, что матрица, используемая в решении, заполнялась столбец за столбцом, а не строка за строкой.</a:t>
            </a:r>
            <a:endParaRPr lang="en-US" sz="1800" b="0" i="0" u="none" strike="noStrike" baseline="0" dirty="0">
              <a:latin typeface="PTSerif-Regular"/>
            </a:endParaRPr>
          </a:p>
          <a:p>
            <a:pPr algn="l"/>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7" name="Рисунок 6">
            <a:extLst>
              <a:ext uri="{FF2B5EF4-FFF2-40B4-BE49-F238E27FC236}">
                <a16:creationId xmlns:a16="http://schemas.microsoft.com/office/drawing/2014/main" id="{F613FC4D-32DF-47A8-9B36-0694806D52A3}"/>
              </a:ext>
            </a:extLst>
          </p:cNvPr>
          <p:cNvPicPr>
            <a:picLocks noChangeAspect="1"/>
          </p:cNvPicPr>
          <p:nvPr/>
        </p:nvPicPr>
        <p:blipFill>
          <a:blip r:embed="rId2"/>
          <a:stretch>
            <a:fillRect/>
          </a:stretch>
        </p:blipFill>
        <p:spPr>
          <a:xfrm>
            <a:off x="515428" y="5584733"/>
            <a:ext cx="3403723" cy="1002551"/>
          </a:xfrm>
          <a:prstGeom prst="rect">
            <a:avLst/>
          </a:prstGeom>
        </p:spPr>
      </p:pic>
    </p:spTree>
    <p:extLst>
      <p:ext uri="{BB962C8B-B14F-4D97-AF65-F5344CB8AC3E}">
        <p14:creationId xmlns:p14="http://schemas.microsoft.com/office/powerpoint/2010/main" val="34977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D688F7-2382-4861-8E78-F43CA29B521B}"/>
              </a:ext>
            </a:extLst>
          </p:cNvPr>
          <p:cNvSpPr>
            <a:spLocks noGrp="1"/>
          </p:cNvSpPr>
          <p:nvPr>
            <p:ph type="title"/>
          </p:nvPr>
        </p:nvSpPr>
        <p:spPr>
          <a:xfrm>
            <a:off x="527650" y="296113"/>
            <a:ext cx="10515600" cy="549275"/>
          </a:xfrm>
        </p:spPr>
        <p:txBody>
          <a:bodyPr>
            <a:normAutofit fontScale="90000"/>
          </a:bodyPr>
          <a:lstStyle/>
          <a:p>
            <a:r>
              <a:rPr lang="ru-RU" sz="4400" b="1" dirty="0">
                <a:latin typeface="+mn-lt"/>
              </a:rPr>
              <a:t>Матрицы</a:t>
            </a:r>
            <a:endParaRPr lang="ru-RU" dirty="0"/>
          </a:p>
        </p:txBody>
      </p:sp>
      <p:sp>
        <p:nvSpPr>
          <p:cNvPr id="3" name="Объект 2">
            <a:extLst>
              <a:ext uri="{FF2B5EF4-FFF2-40B4-BE49-F238E27FC236}">
                <a16:creationId xmlns:a16="http://schemas.microsoft.com/office/drawing/2014/main" id="{67CDEF60-D28B-4D06-BB27-5392D0577702}"/>
              </a:ext>
            </a:extLst>
          </p:cNvPr>
          <p:cNvSpPr>
            <a:spLocks noGrp="1"/>
          </p:cNvSpPr>
          <p:nvPr>
            <p:ph idx="1"/>
          </p:nvPr>
        </p:nvSpPr>
        <p:spPr>
          <a:xfrm>
            <a:off x="277483" y="1031994"/>
            <a:ext cx="10515600" cy="4351338"/>
          </a:xfrm>
        </p:spPr>
        <p:txBody>
          <a:bodyPr/>
          <a:lstStyle/>
          <a:p>
            <a:pPr marL="0" indent="0" algn="l">
              <a:buNone/>
            </a:pPr>
            <a:r>
              <a:rPr lang="fr-FR" sz="1800" b="0" i="0" u="none" strike="noStrike" baseline="0" dirty="0">
                <a:solidFill>
                  <a:srgbClr val="0015EE"/>
                </a:solidFill>
                <a:latin typeface="UbuntuMono-Regular"/>
              </a:rPr>
              <a:t>mat </a:t>
            </a:r>
            <a:r>
              <a:rPr lang="fr-FR" sz="1800" b="0" i="0" u="none" strike="noStrike" baseline="0" dirty="0">
                <a:solidFill>
                  <a:srgbClr val="052125"/>
                </a:solidFill>
                <a:latin typeface="UbuntuMono-Regular"/>
              </a:rPr>
              <a:t>&lt;- </a:t>
            </a:r>
            <a:r>
              <a:rPr lang="fr-FR" sz="1800" b="0" i="0" u="none" strike="noStrike" baseline="0" dirty="0">
                <a:solidFill>
                  <a:srgbClr val="DA0DDC"/>
                </a:solidFill>
                <a:latin typeface="UbuntuMono-Regular"/>
              </a:rPr>
              <a:t>matrix</a:t>
            </a:r>
            <a:r>
              <a:rPr lang="fr-FR" sz="1800" b="0" i="0" u="none" strike="noStrike" baseline="0" dirty="0">
                <a:solidFill>
                  <a:srgbClr val="000000"/>
                </a:solidFill>
                <a:latin typeface="UbuntuMono-Regular"/>
              </a:rPr>
              <a:t>(</a:t>
            </a:r>
            <a:r>
              <a:rPr lang="fr-FR" sz="1800" b="0" i="0" u="none" strike="noStrike" baseline="0" dirty="0">
                <a:solidFill>
                  <a:srgbClr val="DA0DDC"/>
                </a:solidFill>
                <a:latin typeface="UbuntuMono-Regular"/>
              </a:rPr>
              <a:t>c</a:t>
            </a:r>
            <a:r>
              <a:rPr lang="fr-FR" sz="1800" b="0" i="0" u="none" strike="noStrike" baseline="0" dirty="0">
                <a:solidFill>
                  <a:srgbClr val="000000"/>
                </a:solidFill>
                <a:latin typeface="UbuntuMono-Regular"/>
              </a:rPr>
              <a:t>(</a:t>
            </a:r>
            <a:r>
              <a:rPr lang="fr-FR" sz="1800" b="0" i="0" u="none" strike="noStrike" baseline="0" dirty="0">
                <a:solidFill>
                  <a:srgbClr val="FF4A10"/>
                </a:solidFill>
                <a:latin typeface="UbuntuMono-Regular"/>
              </a:rPr>
              <a:t>1.1</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1.2</a:t>
            </a:r>
            <a:r>
              <a:rPr lang="fr-FR" sz="1800" b="0" i="0" u="none" strike="noStrike" baseline="0" dirty="0">
                <a:solidFill>
                  <a:srgbClr val="000000"/>
                </a:solidFill>
                <a:latin typeface="UbuntuMono-Regular"/>
              </a:rPr>
              <a:t>, </a:t>
            </a:r>
            <a:r>
              <a:rPr lang="fr-FR" sz="1800" b="0" i="0" u="none" strike="noStrike" baseline="0" dirty="0">
                <a:solidFill>
                  <a:srgbClr val="FF4A10"/>
                </a:solidFill>
                <a:latin typeface="UbuntuMono-Regular"/>
              </a:rPr>
              <a:t>1.3</a:t>
            </a:r>
            <a:r>
              <a:rPr lang="fr-FR" sz="1800" b="0" i="0" u="none" strike="noStrike" baseline="0" dirty="0">
                <a:solidFill>
                  <a:srgbClr val="000000"/>
                </a:solidFill>
                <a:latin typeface="UbuntuMono-Regular"/>
              </a:rPr>
              <a:t>,</a:t>
            </a:r>
          </a:p>
          <a:p>
            <a:pPr marL="0" indent="0" algn="l">
              <a:buNone/>
            </a:pPr>
            <a:r>
              <a:rPr lang="ru-RU" sz="1800" b="0" i="0" u="none" strike="noStrike" baseline="0" dirty="0">
                <a:solidFill>
                  <a:srgbClr val="FF4A10"/>
                </a:solidFill>
                <a:latin typeface="UbuntuMono-Regular"/>
              </a:rPr>
              <a:t>2.1</a:t>
            </a:r>
            <a:r>
              <a:rPr lang="ru-RU" sz="1800" b="0" i="0" u="none" strike="noStrike" baseline="0" dirty="0">
                <a:solidFill>
                  <a:srgbClr val="000000"/>
                </a:solidFill>
                <a:latin typeface="UbuntuMono-Regular"/>
              </a:rPr>
              <a:t>, </a:t>
            </a:r>
            <a:r>
              <a:rPr lang="ru-RU" sz="1800" b="0" i="0" u="none" strike="noStrike" baseline="0" dirty="0">
                <a:solidFill>
                  <a:srgbClr val="FF4A10"/>
                </a:solidFill>
                <a:latin typeface="UbuntuMono-Regular"/>
              </a:rPr>
              <a:t>2.2</a:t>
            </a:r>
            <a:r>
              <a:rPr lang="ru-RU" sz="1800" b="0" i="0" u="none" strike="noStrike" baseline="0" dirty="0">
                <a:solidFill>
                  <a:srgbClr val="000000"/>
                </a:solidFill>
                <a:latin typeface="UbuntuMono-Regular"/>
              </a:rPr>
              <a:t>, </a:t>
            </a:r>
            <a:r>
              <a:rPr lang="ru-RU" sz="1800" b="0" i="0" u="none" strike="noStrike" baseline="0" dirty="0">
                <a:solidFill>
                  <a:srgbClr val="FF4A10"/>
                </a:solidFill>
                <a:latin typeface="UbuntuMono-Regular"/>
              </a:rPr>
              <a:t>2.3</a:t>
            </a:r>
            <a:r>
              <a:rPr lang="ru-RU" sz="1800" b="0" i="0" u="none" strike="noStrike" baseline="0" dirty="0">
                <a:solidFill>
                  <a:srgbClr val="000000"/>
                </a:solidFill>
                <a:latin typeface="UbuntuMono-Regular"/>
              </a:rPr>
              <a:t>),</a:t>
            </a:r>
          </a:p>
          <a:p>
            <a:pPr marL="0" indent="0" algn="l">
              <a:buNone/>
            </a:pPr>
            <a:r>
              <a:rPr lang="ru-RU" sz="1800" b="0" i="0" u="none" strike="noStrike" baseline="0" dirty="0">
                <a:solidFill>
                  <a:srgbClr val="FF4A10"/>
                </a:solidFill>
                <a:latin typeface="UbuntuMono-Regular"/>
              </a:rPr>
              <a:t>2</a:t>
            </a:r>
            <a:r>
              <a:rPr lang="ru-RU" sz="1800" b="0" i="0" u="none" strike="noStrike" baseline="0" dirty="0">
                <a:solidFill>
                  <a:srgbClr val="000000"/>
                </a:solidFill>
                <a:latin typeface="UbuntuMono-Regular"/>
              </a:rPr>
              <a:t>, </a:t>
            </a:r>
            <a:r>
              <a:rPr lang="ru-RU" sz="1800" b="0" i="0" u="none" strike="noStrike" baseline="0" dirty="0">
                <a:solidFill>
                  <a:srgbClr val="FF4A10"/>
                </a:solidFill>
                <a:latin typeface="UbuntuMono-Regular"/>
              </a:rPr>
              <a:t>3</a:t>
            </a:r>
            <a:r>
              <a:rPr lang="ru-RU" sz="1800" b="0" i="0" u="none" strike="noStrike" baseline="0" dirty="0">
                <a:solidFill>
                  <a:srgbClr val="000000"/>
                </a:solidFill>
                <a:latin typeface="UbuntuMono-Regular"/>
              </a:rPr>
              <a:t>,</a:t>
            </a:r>
          </a:p>
          <a:p>
            <a:pPr marL="0" indent="0" algn="l">
              <a:buNone/>
            </a:pPr>
            <a:r>
              <a:rPr lang="en-US" sz="1800" b="0" i="0" u="none" strike="noStrike" baseline="0" dirty="0" err="1">
                <a:solidFill>
                  <a:srgbClr val="0015EE"/>
                </a:solidFill>
                <a:latin typeface="UbuntuMono-Regular"/>
              </a:rPr>
              <a:t>byrow</a:t>
            </a:r>
            <a:r>
              <a:rPr lang="en-US" sz="1800" b="0" i="0" u="none" strike="noStrike" baseline="0" dirty="0">
                <a:solidFill>
                  <a:srgbClr val="0015EE"/>
                </a:solidFill>
                <a:latin typeface="UbuntuMono-Regular"/>
              </a:rPr>
              <a:t> </a:t>
            </a:r>
            <a:r>
              <a:rPr lang="en-US" sz="1800" b="0" i="0" u="none" strike="noStrike" baseline="0" dirty="0">
                <a:solidFill>
                  <a:srgbClr val="052125"/>
                </a:solidFill>
                <a:latin typeface="UbuntuMono-Regular"/>
              </a:rPr>
              <a:t>= </a:t>
            </a:r>
            <a:r>
              <a:rPr lang="en-US" sz="1800" b="1" i="0" u="none" strike="noStrike" baseline="0" dirty="0">
                <a:solidFill>
                  <a:srgbClr val="0071A6"/>
                </a:solidFill>
                <a:latin typeface="UbuntuMono-Bold"/>
              </a:rPr>
              <a:t>TRUE</a:t>
            </a:r>
            <a:r>
              <a:rPr lang="en-US" sz="1800" b="0" i="0" u="none" strike="noStrike" baseline="0" dirty="0">
                <a:solidFill>
                  <a:srgbClr val="000000"/>
                </a:solidFill>
                <a:latin typeface="UbuntuMono-Regular"/>
              </a:rPr>
              <a:t>)</a:t>
            </a:r>
          </a:p>
          <a:p>
            <a:pPr marL="0" indent="0" algn="l">
              <a:buNone/>
            </a:pPr>
            <a:r>
              <a:rPr lang="en-US" sz="1800" b="0" i="0" u="none" strike="noStrike" baseline="0" dirty="0">
                <a:solidFill>
                  <a:srgbClr val="0015EE"/>
                </a:solidFill>
                <a:latin typeface="UbuntuMono-Regular"/>
              </a:rPr>
              <a:t>mat</a:t>
            </a:r>
            <a:endParaRPr lang="en-US" sz="1800" b="0" i="0" u="none" strike="noStrike" baseline="0" dirty="0">
              <a:solidFill>
                <a:srgbClr val="000000"/>
              </a:solidFill>
              <a:latin typeface="UbuntuMono-Regular"/>
            </a:endParaRPr>
          </a:p>
        </p:txBody>
      </p:sp>
      <p:sp>
        <p:nvSpPr>
          <p:cNvPr id="4" name="Номер слайда 3">
            <a:extLst>
              <a:ext uri="{FF2B5EF4-FFF2-40B4-BE49-F238E27FC236}">
                <a16:creationId xmlns:a16="http://schemas.microsoft.com/office/drawing/2014/main" id="{64F6A7D6-2CC9-4B81-8490-B8AE933535CF}"/>
              </a:ext>
            </a:extLst>
          </p:cNvPr>
          <p:cNvSpPr>
            <a:spLocks noGrp="1"/>
          </p:cNvSpPr>
          <p:nvPr>
            <p:ph type="sldNum" sz="quarter" idx="12"/>
          </p:nvPr>
        </p:nvSpPr>
        <p:spPr/>
        <p:txBody>
          <a:bodyPr/>
          <a:lstStyle/>
          <a:p>
            <a:fld id="{07ED1C4D-CBFC-4DCD-A017-9435DD4536FA}" type="slidenum">
              <a:rPr lang="ru-RU" smtClean="0"/>
              <a:t>47</a:t>
            </a:fld>
            <a:endParaRPr lang="ru-RU"/>
          </a:p>
        </p:txBody>
      </p:sp>
      <p:pic>
        <p:nvPicPr>
          <p:cNvPr id="7" name="Рисунок 6">
            <a:extLst>
              <a:ext uri="{FF2B5EF4-FFF2-40B4-BE49-F238E27FC236}">
                <a16:creationId xmlns:a16="http://schemas.microsoft.com/office/drawing/2014/main" id="{628BCCAE-B3E9-4D8B-B5CE-2F1FE0DB89C1}"/>
              </a:ext>
            </a:extLst>
          </p:cNvPr>
          <p:cNvPicPr>
            <a:picLocks noChangeAspect="1"/>
          </p:cNvPicPr>
          <p:nvPr/>
        </p:nvPicPr>
        <p:blipFill>
          <a:blip r:embed="rId2"/>
          <a:stretch>
            <a:fillRect/>
          </a:stretch>
        </p:blipFill>
        <p:spPr>
          <a:xfrm>
            <a:off x="3667844" y="1144138"/>
            <a:ext cx="3282690" cy="1452413"/>
          </a:xfrm>
          <a:prstGeom prst="rect">
            <a:avLst/>
          </a:prstGeom>
        </p:spPr>
      </p:pic>
    </p:spTree>
    <p:extLst>
      <p:ext uri="{BB962C8B-B14F-4D97-AF65-F5344CB8AC3E}">
        <p14:creationId xmlns:p14="http://schemas.microsoft.com/office/powerpoint/2010/main" val="2468524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462315-588F-4239-8B2A-5DD102BD7384}"/>
              </a:ext>
            </a:extLst>
          </p:cNvPr>
          <p:cNvSpPr>
            <a:spLocks noGrp="1"/>
          </p:cNvSpPr>
          <p:nvPr>
            <p:ph type="title"/>
          </p:nvPr>
        </p:nvSpPr>
        <p:spPr>
          <a:xfrm>
            <a:off x="838200" y="365126"/>
            <a:ext cx="10515600" cy="644166"/>
          </a:xfrm>
        </p:spPr>
        <p:txBody>
          <a:bodyPr>
            <a:normAutofit fontScale="90000"/>
          </a:bodyPr>
          <a:lstStyle/>
          <a:p>
            <a:r>
              <a:rPr lang="ru-RU" sz="4400" b="1" dirty="0">
                <a:latin typeface="+mn-lt"/>
              </a:rPr>
              <a:t>Матрицы</a:t>
            </a:r>
            <a:endParaRPr lang="ru-RU" dirty="0"/>
          </a:p>
        </p:txBody>
      </p:sp>
      <p:sp>
        <p:nvSpPr>
          <p:cNvPr id="3" name="Объект 2">
            <a:extLst>
              <a:ext uri="{FF2B5EF4-FFF2-40B4-BE49-F238E27FC236}">
                <a16:creationId xmlns:a16="http://schemas.microsoft.com/office/drawing/2014/main" id="{1A5EB1E5-CCB3-4DA6-980F-8703F39E39B2}"/>
              </a:ext>
            </a:extLst>
          </p:cNvPr>
          <p:cNvSpPr>
            <a:spLocks noGrp="1"/>
          </p:cNvSpPr>
          <p:nvPr>
            <p:ph idx="1"/>
          </p:nvPr>
        </p:nvSpPr>
        <p:spPr>
          <a:xfrm>
            <a:off x="838200" y="1009292"/>
            <a:ext cx="10515600" cy="5167671"/>
          </a:xfrm>
        </p:spPr>
        <p:txBody>
          <a:bodyPr>
            <a:normAutofit lnSpcReduction="10000"/>
          </a:bodyPr>
          <a:lstStyle/>
          <a:p>
            <a:pPr marL="0" indent="0" algn="l">
              <a:buNone/>
            </a:pPr>
            <a:r>
              <a:rPr lang="ru-RU" sz="1800" b="0" i="0" u="none" strike="noStrike" baseline="0" dirty="0">
                <a:solidFill>
                  <a:srgbClr val="000000"/>
                </a:solidFill>
                <a:latin typeface="PTSerif-Regular"/>
              </a:rPr>
              <a:t>R матрица – это просто вектор, у которого есть размеры. Можно преобразовать вектор в матрицу, просто задав ему размеры. У вектора есть атрибут с именем </a:t>
            </a:r>
            <a:r>
              <a:rPr lang="ru-RU" sz="1800" b="0" i="0" u="none" strike="noStrike" baseline="0" dirty="0" err="1">
                <a:solidFill>
                  <a:srgbClr val="000000"/>
                </a:solidFill>
                <a:latin typeface="UbuntuMono-Regular"/>
              </a:rPr>
              <a:t>dim</a:t>
            </a:r>
            <a:r>
              <a:rPr lang="ru-RU" sz="1800" b="0" i="0" u="none" strike="noStrike" baseline="0" dirty="0">
                <a:solidFill>
                  <a:srgbClr val="000000"/>
                </a:solidFill>
                <a:latin typeface="PTSerif-Regular"/>
              </a:rPr>
              <a:t>, который изначально равен </a:t>
            </a:r>
            <a:r>
              <a:rPr lang="ru-RU" sz="1800" b="0" i="0" u="none" strike="noStrike" baseline="0" dirty="0">
                <a:solidFill>
                  <a:srgbClr val="000000"/>
                </a:solidFill>
                <a:latin typeface="UbuntuMono-Regular"/>
              </a:rPr>
              <a:t>NULL</a:t>
            </a:r>
            <a:r>
              <a:rPr lang="ru-RU" sz="1800" b="0" i="0" u="none" strike="noStrike" baseline="0" dirty="0">
                <a:solidFill>
                  <a:srgbClr val="000000"/>
                </a:solidFill>
                <a:latin typeface="PTSerif-Regular"/>
              </a:rPr>
              <a:t>, как показано здесь:</a:t>
            </a:r>
          </a:p>
          <a:p>
            <a:pPr marL="0" indent="0" algn="l">
              <a:buNone/>
            </a:pPr>
            <a:r>
              <a:rPr lang="en-US" sz="1800" b="0" i="0" u="none" strike="noStrike" baseline="0" dirty="0">
                <a:solidFill>
                  <a:srgbClr val="0015EE"/>
                </a:solidFill>
                <a:latin typeface="UbuntuMono-Regular"/>
              </a:rPr>
              <a:t>A </a:t>
            </a:r>
            <a:r>
              <a:rPr lang="en-US" sz="1800" b="0" i="0" u="none" strike="noStrike" baseline="0" dirty="0">
                <a:solidFill>
                  <a:srgbClr val="052125"/>
                </a:solidFill>
                <a:latin typeface="UbuntuMono-Regular"/>
              </a:rPr>
              <a:t>&lt;- </a:t>
            </a:r>
            <a:r>
              <a:rPr lang="en-US" sz="1800" b="0" i="0" u="none" strike="noStrike" baseline="0" dirty="0">
                <a:solidFill>
                  <a:srgbClr val="FF4A10"/>
                </a:solidFill>
                <a:latin typeface="UbuntuMono-Regular"/>
              </a:rPr>
              <a:t>1</a:t>
            </a:r>
            <a:r>
              <a:rPr lang="en-US" sz="1800" b="0" i="0" u="none" strike="noStrike" baseline="0" dirty="0">
                <a:solidFill>
                  <a:srgbClr val="052125"/>
                </a:solidFill>
                <a:latin typeface="UbuntuMono-Regular"/>
              </a:rPr>
              <a:t>:</a:t>
            </a:r>
            <a:r>
              <a:rPr lang="en-US" sz="1800" b="0" i="0" u="none" strike="noStrike" baseline="0" dirty="0">
                <a:solidFill>
                  <a:srgbClr val="FF4A10"/>
                </a:solidFill>
                <a:latin typeface="UbuntuMono-Regular"/>
              </a:rPr>
              <a:t>6</a:t>
            </a:r>
          </a:p>
          <a:p>
            <a:pPr marL="0" indent="0" algn="l">
              <a:buNone/>
            </a:pPr>
            <a:r>
              <a:rPr lang="en-US" sz="1800" b="0" i="0" u="none" strike="noStrike" baseline="0" dirty="0">
                <a:solidFill>
                  <a:srgbClr val="DA0DDC"/>
                </a:solidFill>
                <a:latin typeface="UbuntuMono-Regular"/>
              </a:rPr>
              <a:t>dim</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A</a:t>
            </a:r>
            <a:r>
              <a:rPr lang="en-US" sz="1800" b="0" i="0" u="none" strike="noStrike" baseline="0" dirty="0">
                <a:solidFill>
                  <a:srgbClr val="000000"/>
                </a:solidFill>
                <a:latin typeface="UbuntuMono-Regular"/>
              </a:rPr>
              <a:t>)</a:t>
            </a:r>
          </a:p>
          <a:p>
            <a:pPr marL="0" indent="0" algn="l">
              <a:buNone/>
            </a:pPr>
            <a:r>
              <a:rPr lang="en-US" sz="1800" b="0" i="1" u="none" strike="noStrike" baseline="0" dirty="0">
                <a:solidFill>
                  <a:srgbClr val="004654"/>
                </a:solidFill>
                <a:latin typeface="UbuntuMono-Italic"/>
              </a:rPr>
              <a:t>#&gt; NULL</a:t>
            </a:r>
          </a:p>
          <a:p>
            <a:pPr marL="0" indent="0" algn="l">
              <a:buNone/>
            </a:pPr>
            <a:r>
              <a:rPr lang="en-US" sz="1800" b="0" i="0" u="none" strike="noStrike" baseline="0" dirty="0">
                <a:solidFill>
                  <a:srgbClr val="DA0DDC"/>
                </a:solidFill>
                <a:latin typeface="UbuntuMono-Regular"/>
              </a:rPr>
              <a:t>print</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A</a:t>
            </a:r>
            <a:r>
              <a:rPr lang="en-US" sz="1800" b="0" i="0" u="none" strike="noStrike" baseline="0" dirty="0">
                <a:solidFill>
                  <a:srgbClr val="000000"/>
                </a:solidFill>
                <a:latin typeface="UbuntuMono-Regular"/>
              </a:rPr>
              <a:t>)</a:t>
            </a:r>
          </a:p>
          <a:p>
            <a:pPr marL="0" indent="0" algn="l">
              <a:buNone/>
            </a:pPr>
            <a:r>
              <a:rPr lang="ru-RU" sz="1800" b="0" i="1" u="none" strike="noStrike" baseline="0" dirty="0">
                <a:solidFill>
                  <a:srgbClr val="004654"/>
                </a:solidFill>
                <a:latin typeface="UbuntuMono-Italic"/>
              </a:rPr>
              <a:t>#&gt; [1] 1 2 3 4 5 6</a:t>
            </a:r>
          </a:p>
          <a:p>
            <a:pPr marL="0" indent="0" algn="l">
              <a:buNone/>
            </a:pPr>
            <a:r>
              <a:rPr lang="ru-RU" sz="1800" b="0" i="0" u="none" strike="noStrike" baseline="0" dirty="0">
                <a:solidFill>
                  <a:srgbClr val="000000"/>
                </a:solidFill>
                <a:latin typeface="PTSerif-Regular"/>
              </a:rPr>
              <a:t>Мы даем вектору размеры, когда устанавливаем его атрибут </a:t>
            </a:r>
            <a:r>
              <a:rPr lang="ru-RU" sz="1800" b="0" i="0" u="none" strike="noStrike" baseline="0" dirty="0" err="1">
                <a:solidFill>
                  <a:srgbClr val="000000"/>
                </a:solidFill>
                <a:latin typeface="UbuntuMono-Regular"/>
              </a:rPr>
              <a:t>dim</a:t>
            </a:r>
            <a:r>
              <a:rPr lang="ru-RU" sz="1800" b="0" i="0" u="none" strike="noStrike" baseline="0" dirty="0">
                <a:solidFill>
                  <a:srgbClr val="000000"/>
                </a:solidFill>
                <a:latin typeface="PTSerif-Regular"/>
              </a:rPr>
              <a:t>. Например, задав размерность 2×3 :</a:t>
            </a:r>
          </a:p>
          <a:p>
            <a:pPr marL="0" indent="0" algn="l">
              <a:buNone/>
            </a:pPr>
            <a:r>
              <a:rPr lang="pt-BR" sz="1800" b="0" i="0" u="none" strike="noStrike" baseline="0" dirty="0">
                <a:solidFill>
                  <a:srgbClr val="DA0DDC"/>
                </a:solidFill>
                <a:latin typeface="UbuntuMono-Regular"/>
              </a:rPr>
              <a:t>dim</a:t>
            </a:r>
            <a:r>
              <a:rPr lang="pt-BR" sz="1800" b="0" i="0" u="none" strike="noStrike" baseline="0" dirty="0">
                <a:solidFill>
                  <a:srgbClr val="000000"/>
                </a:solidFill>
                <a:latin typeface="UbuntuMono-Regular"/>
              </a:rPr>
              <a:t>(</a:t>
            </a:r>
            <a:r>
              <a:rPr lang="pt-BR" sz="1800" b="0" i="0" u="none" strike="noStrike" baseline="0" dirty="0">
                <a:solidFill>
                  <a:srgbClr val="0015EE"/>
                </a:solidFill>
                <a:latin typeface="UbuntuMono-Regular"/>
              </a:rPr>
              <a:t>A</a:t>
            </a:r>
            <a:r>
              <a:rPr lang="pt-BR" sz="1800" b="0" i="0" u="none" strike="noStrike" baseline="0" dirty="0">
                <a:solidFill>
                  <a:srgbClr val="000000"/>
                </a:solidFill>
                <a:latin typeface="UbuntuMono-Regular"/>
              </a:rPr>
              <a:t>) </a:t>
            </a:r>
            <a:r>
              <a:rPr lang="pt-BR" sz="1800" b="0" i="0" u="none" strike="noStrike" baseline="0" dirty="0">
                <a:solidFill>
                  <a:srgbClr val="052125"/>
                </a:solidFill>
                <a:latin typeface="UbuntuMono-Regular"/>
              </a:rPr>
              <a:t>&lt;- </a:t>
            </a:r>
            <a:r>
              <a:rPr lang="pt-BR" sz="1800" b="0" i="0" u="none" strike="noStrike" baseline="0" dirty="0">
                <a:solidFill>
                  <a:srgbClr val="DA0DDC"/>
                </a:solidFill>
                <a:latin typeface="UbuntuMono-Regular"/>
              </a:rPr>
              <a:t>c</a:t>
            </a:r>
            <a:r>
              <a:rPr lang="pt-BR" sz="1800" b="0" i="0" u="none" strike="noStrike" baseline="0" dirty="0">
                <a:solidFill>
                  <a:srgbClr val="000000"/>
                </a:solidFill>
                <a:latin typeface="UbuntuMono-Regular"/>
              </a:rPr>
              <a:t>(</a:t>
            </a:r>
            <a:r>
              <a:rPr lang="pt-BR" sz="1800" b="0" i="0" u="none" strike="noStrike" baseline="0" dirty="0">
                <a:solidFill>
                  <a:srgbClr val="FF4A10"/>
                </a:solidFill>
                <a:latin typeface="UbuntuMono-Regular"/>
              </a:rPr>
              <a:t>2</a:t>
            </a:r>
            <a:r>
              <a:rPr lang="pt-BR" sz="1800" b="0" i="0" u="none" strike="noStrike" baseline="0" dirty="0">
                <a:solidFill>
                  <a:srgbClr val="000000"/>
                </a:solidFill>
                <a:latin typeface="UbuntuMono-Regular"/>
              </a:rPr>
              <a:t>, </a:t>
            </a:r>
            <a:r>
              <a:rPr lang="pt-BR" sz="1800" b="0" i="0" u="none" strike="noStrike" baseline="0" dirty="0">
                <a:solidFill>
                  <a:srgbClr val="FF4A10"/>
                </a:solidFill>
                <a:latin typeface="UbuntuMono-Regular"/>
              </a:rPr>
              <a:t>3</a:t>
            </a:r>
            <a:r>
              <a:rPr lang="pt-BR" sz="1800" b="0" i="0" u="none" strike="noStrike" baseline="0" dirty="0">
                <a:solidFill>
                  <a:srgbClr val="000000"/>
                </a:solidFill>
                <a:latin typeface="UbuntuMono-Regular"/>
              </a:rPr>
              <a:t>)</a:t>
            </a:r>
          </a:p>
          <a:p>
            <a:pPr marL="0" indent="0" algn="l">
              <a:buNone/>
            </a:pPr>
            <a:r>
              <a:rPr lang="en-US" sz="1800" b="0" i="0" u="none" strike="noStrike" baseline="0" dirty="0">
                <a:solidFill>
                  <a:srgbClr val="DA0DDC"/>
                </a:solidFill>
                <a:latin typeface="UbuntuMono-Regular"/>
              </a:rPr>
              <a:t>print</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A</a:t>
            </a:r>
            <a:r>
              <a:rPr lang="en-US" sz="1800" b="0" i="0" u="none" strike="noStrike" baseline="0" dirty="0">
                <a:solidFill>
                  <a:srgbClr val="000000"/>
                </a:solidFill>
                <a:latin typeface="UbuntuMono-Regular"/>
              </a:rPr>
              <a:t>)</a:t>
            </a:r>
          </a:p>
          <a:p>
            <a:pPr marL="0" indent="0" algn="l">
              <a:buNone/>
            </a:pPr>
            <a:r>
              <a:rPr lang="ru-RU" sz="1800" b="0" i="1" u="none" strike="noStrike" baseline="0" dirty="0">
                <a:solidFill>
                  <a:srgbClr val="004654"/>
                </a:solidFill>
                <a:latin typeface="UbuntuMono-Italic"/>
              </a:rPr>
              <a:t>#&gt; [,1] [,2] [,3]</a:t>
            </a:r>
          </a:p>
          <a:p>
            <a:pPr marL="0" indent="0" algn="l">
              <a:buNone/>
            </a:pPr>
            <a:r>
              <a:rPr lang="ru-RU" sz="1800" b="0" i="1" u="none" strike="noStrike" baseline="0" dirty="0">
                <a:solidFill>
                  <a:srgbClr val="004654"/>
                </a:solidFill>
                <a:latin typeface="UbuntuMono-Italic"/>
              </a:rPr>
              <a:t>#&gt; [1,] 1 3 5</a:t>
            </a:r>
          </a:p>
          <a:p>
            <a:pPr marL="0" indent="0" algn="l">
              <a:buNone/>
            </a:pPr>
            <a:r>
              <a:rPr lang="ru-RU" sz="1800" b="0" i="1" u="none" strike="noStrike" baseline="0" dirty="0">
                <a:solidFill>
                  <a:srgbClr val="004654"/>
                </a:solidFill>
                <a:latin typeface="UbuntuMono-Italic"/>
              </a:rPr>
              <a:t>#&gt; [2,] 2 4 6</a:t>
            </a:r>
            <a:endParaRPr lang="ru-RU" dirty="0"/>
          </a:p>
        </p:txBody>
      </p:sp>
      <p:sp>
        <p:nvSpPr>
          <p:cNvPr id="4" name="Номер слайда 3">
            <a:extLst>
              <a:ext uri="{FF2B5EF4-FFF2-40B4-BE49-F238E27FC236}">
                <a16:creationId xmlns:a16="http://schemas.microsoft.com/office/drawing/2014/main" id="{BF94DE4E-B2DD-47C7-AE5B-06F4C622F1B3}"/>
              </a:ext>
            </a:extLst>
          </p:cNvPr>
          <p:cNvSpPr>
            <a:spLocks noGrp="1"/>
          </p:cNvSpPr>
          <p:nvPr>
            <p:ph type="sldNum" sz="quarter" idx="12"/>
          </p:nvPr>
        </p:nvSpPr>
        <p:spPr/>
        <p:txBody>
          <a:bodyPr/>
          <a:lstStyle/>
          <a:p>
            <a:fld id="{07ED1C4D-CBFC-4DCD-A017-9435DD4536FA}" type="slidenum">
              <a:rPr lang="ru-RU" smtClean="0"/>
              <a:t>48</a:t>
            </a:fld>
            <a:endParaRPr lang="ru-RU"/>
          </a:p>
        </p:txBody>
      </p:sp>
    </p:spTree>
    <p:extLst>
      <p:ext uri="{BB962C8B-B14F-4D97-AF65-F5344CB8AC3E}">
        <p14:creationId xmlns:p14="http://schemas.microsoft.com/office/powerpoint/2010/main" val="1369490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36CB36-4E61-4677-9067-98FC8370AE5A}"/>
              </a:ext>
            </a:extLst>
          </p:cNvPr>
          <p:cNvSpPr>
            <a:spLocks noGrp="1"/>
          </p:cNvSpPr>
          <p:nvPr>
            <p:ph type="title"/>
          </p:nvPr>
        </p:nvSpPr>
        <p:spPr>
          <a:xfrm>
            <a:off x="838200" y="365126"/>
            <a:ext cx="10515600" cy="730430"/>
          </a:xfrm>
        </p:spPr>
        <p:txBody>
          <a:bodyPr/>
          <a:lstStyle/>
          <a:p>
            <a:r>
              <a:rPr lang="ru-RU" sz="4400" b="1" dirty="0">
                <a:latin typeface="+mn-lt"/>
              </a:rPr>
              <a:t>Матрицы</a:t>
            </a:r>
            <a:endParaRPr lang="ru-RU" dirty="0"/>
          </a:p>
        </p:txBody>
      </p:sp>
      <p:sp>
        <p:nvSpPr>
          <p:cNvPr id="3" name="Объект 2">
            <a:extLst>
              <a:ext uri="{FF2B5EF4-FFF2-40B4-BE49-F238E27FC236}">
                <a16:creationId xmlns:a16="http://schemas.microsoft.com/office/drawing/2014/main" id="{5465447C-9646-4F2D-B244-0B62FE134F58}"/>
              </a:ext>
            </a:extLst>
          </p:cNvPr>
          <p:cNvSpPr>
            <a:spLocks noGrp="1"/>
          </p:cNvSpPr>
          <p:nvPr>
            <p:ph idx="1"/>
          </p:nvPr>
        </p:nvSpPr>
        <p:spPr>
          <a:xfrm>
            <a:off x="838200" y="983411"/>
            <a:ext cx="10515600" cy="5193552"/>
          </a:xfrm>
        </p:spPr>
        <p:txBody>
          <a:bodyPr/>
          <a:lstStyle/>
          <a:p>
            <a:pPr marL="0" indent="0" algn="l">
              <a:buNone/>
            </a:pPr>
            <a:r>
              <a:rPr lang="ru-RU" sz="1800" b="0" i="0" u="none" strike="noStrike" baseline="0" dirty="0">
                <a:solidFill>
                  <a:srgbClr val="000000"/>
                </a:solidFill>
                <a:latin typeface="PTSerif-Regular"/>
              </a:rPr>
              <a:t>Матрицу также можно создать из списка. Как и у вектора, у списка есть атрибут</a:t>
            </a:r>
          </a:p>
          <a:p>
            <a:pPr marL="0" indent="0" algn="l">
              <a:buNone/>
            </a:pPr>
            <a:r>
              <a:rPr lang="ru-RU" sz="1800" b="0" i="0" u="none" strike="noStrike" baseline="0" dirty="0" err="1">
                <a:solidFill>
                  <a:srgbClr val="000000"/>
                </a:solidFill>
                <a:latin typeface="UbuntuMono-Regular"/>
              </a:rPr>
              <a:t>dim</a:t>
            </a:r>
            <a:r>
              <a:rPr lang="ru-RU" sz="1800" b="0" i="0" u="none" strike="noStrike" baseline="0" dirty="0">
                <a:solidFill>
                  <a:srgbClr val="000000"/>
                </a:solidFill>
                <a:latin typeface="PTSerif-Regular"/>
              </a:rPr>
              <a:t>, который изначально равен </a:t>
            </a:r>
            <a:r>
              <a:rPr lang="ru-RU" sz="1800" b="0" i="0" u="none" strike="noStrike" baseline="0" dirty="0">
                <a:solidFill>
                  <a:srgbClr val="000000"/>
                </a:solidFill>
                <a:latin typeface="UbuntuMono-Regular"/>
              </a:rPr>
              <a:t>NULL</a:t>
            </a:r>
            <a:r>
              <a:rPr lang="ru-RU" sz="1800" b="0" i="0" u="none" strike="noStrike" baseline="0" dirty="0">
                <a:solidFill>
                  <a:srgbClr val="000000"/>
                </a:solidFill>
                <a:latin typeface="PTSerif-Regular"/>
              </a:rPr>
              <a:t>:</a:t>
            </a:r>
          </a:p>
          <a:p>
            <a:pPr marL="0" indent="0" algn="l">
              <a:buNone/>
            </a:pPr>
            <a:r>
              <a:rPr lang="en-US" sz="1800" b="0" i="0" u="none" strike="noStrike" baseline="0" dirty="0">
                <a:solidFill>
                  <a:srgbClr val="0015EE"/>
                </a:solidFill>
                <a:latin typeface="UbuntuMono-Regular"/>
              </a:rPr>
              <a:t>B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list</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1</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2</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3</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4</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5</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6</a:t>
            </a:r>
            <a:r>
              <a:rPr lang="en-US" sz="1800" b="0" i="0" u="none" strike="noStrike" baseline="0" dirty="0">
                <a:solidFill>
                  <a:srgbClr val="000000"/>
                </a:solidFill>
                <a:latin typeface="UbuntuMono-Regular"/>
              </a:rPr>
              <a:t>)</a:t>
            </a:r>
          </a:p>
          <a:p>
            <a:pPr marL="0" indent="0" algn="l">
              <a:buNone/>
            </a:pPr>
            <a:r>
              <a:rPr lang="en-US" sz="1800" b="0" i="0" u="none" strike="noStrike" baseline="0" dirty="0">
                <a:solidFill>
                  <a:srgbClr val="DA0DDC"/>
                </a:solidFill>
                <a:latin typeface="UbuntuMono-Regular"/>
              </a:rPr>
              <a:t>dim</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B</a:t>
            </a:r>
            <a:r>
              <a:rPr lang="en-US" sz="1800" b="0" i="0" u="none" strike="noStrike" baseline="0" dirty="0">
                <a:solidFill>
                  <a:srgbClr val="000000"/>
                </a:solidFill>
                <a:latin typeface="UbuntuMono-Regular"/>
              </a:rPr>
              <a:t>)</a:t>
            </a:r>
          </a:p>
          <a:p>
            <a:pPr marL="0" indent="0" algn="l">
              <a:buNone/>
            </a:pPr>
            <a:r>
              <a:rPr lang="en-US" sz="1800" b="0" i="1" u="none" strike="noStrike" baseline="0" dirty="0">
                <a:solidFill>
                  <a:srgbClr val="004654"/>
                </a:solidFill>
                <a:latin typeface="UbuntuMono-Italic"/>
              </a:rPr>
              <a:t>#&gt; NULL</a:t>
            </a:r>
          </a:p>
          <a:p>
            <a:pPr marL="0" indent="0" algn="l">
              <a:buNone/>
            </a:pPr>
            <a:r>
              <a:rPr lang="ru-RU" sz="1800" b="0" i="0" u="none" strike="noStrike" baseline="0" dirty="0">
                <a:solidFill>
                  <a:srgbClr val="000000"/>
                </a:solidFill>
                <a:latin typeface="PTSerif-Regular"/>
              </a:rPr>
              <a:t>Если мы установим атрибут </a:t>
            </a:r>
            <a:r>
              <a:rPr lang="ru-RU" sz="1800" b="0" i="0" u="none" strike="noStrike" baseline="0" dirty="0" err="1">
                <a:solidFill>
                  <a:srgbClr val="000000"/>
                </a:solidFill>
                <a:latin typeface="UbuntuMono-Regular"/>
              </a:rPr>
              <a:t>dim</a:t>
            </a:r>
            <a:r>
              <a:rPr lang="ru-RU" sz="1800" b="0" i="0" u="none" strike="noStrike" baseline="0" dirty="0">
                <a:solidFill>
                  <a:srgbClr val="000000"/>
                </a:solidFill>
                <a:latin typeface="PTSerif-Regular"/>
              </a:rPr>
              <a:t>, он придаст списку форму:</a:t>
            </a:r>
          </a:p>
          <a:p>
            <a:pPr marL="0" indent="0" algn="l">
              <a:buNone/>
            </a:pPr>
            <a:r>
              <a:rPr lang="de-DE" sz="1800" b="0" i="0" u="none" strike="noStrike" baseline="0" dirty="0" err="1">
                <a:solidFill>
                  <a:srgbClr val="DA0DDC"/>
                </a:solidFill>
                <a:latin typeface="UbuntuMono-Regular"/>
              </a:rPr>
              <a:t>dim</a:t>
            </a:r>
            <a:r>
              <a:rPr lang="de-DE" sz="1800" b="0" i="0" u="none" strike="noStrike" baseline="0" dirty="0">
                <a:solidFill>
                  <a:srgbClr val="000000"/>
                </a:solidFill>
                <a:latin typeface="UbuntuMono-Regular"/>
              </a:rPr>
              <a:t>(</a:t>
            </a:r>
            <a:r>
              <a:rPr lang="de-DE" sz="1800" b="0" i="0" u="none" strike="noStrike" baseline="0" dirty="0">
                <a:solidFill>
                  <a:srgbClr val="0015EE"/>
                </a:solidFill>
                <a:latin typeface="UbuntuMono-Regular"/>
              </a:rPr>
              <a:t>B</a:t>
            </a:r>
            <a:r>
              <a:rPr lang="de-DE" sz="1800" b="0" i="0" u="none" strike="noStrike" baseline="0" dirty="0">
                <a:solidFill>
                  <a:srgbClr val="000000"/>
                </a:solidFill>
                <a:latin typeface="UbuntuMono-Regular"/>
              </a:rPr>
              <a:t>) </a:t>
            </a:r>
            <a:r>
              <a:rPr lang="de-DE" sz="1800" b="0" i="0" u="none" strike="noStrike" baseline="0" dirty="0">
                <a:solidFill>
                  <a:srgbClr val="052125"/>
                </a:solidFill>
                <a:latin typeface="UbuntuMono-Regular"/>
              </a:rPr>
              <a:t>&lt;- </a:t>
            </a:r>
            <a:r>
              <a:rPr lang="de-DE" sz="1800" b="0" i="0" u="none" strike="noStrike" baseline="0" dirty="0">
                <a:solidFill>
                  <a:srgbClr val="DA0DDC"/>
                </a:solidFill>
                <a:latin typeface="UbuntuMono-Regular"/>
              </a:rPr>
              <a:t>c</a:t>
            </a:r>
            <a:r>
              <a:rPr lang="de-DE" sz="1800" b="0" i="0" u="none" strike="noStrike" baseline="0" dirty="0">
                <a:solidFill>
                  <a:srgbClr val="000000"/>
                </a:solidFill>
                <a:latin typeface="UbuntuMono-Regular"/>
              </a:rPr>
              <a:t>(</a:t>
            </a:r>
            <a:r>
              <a:rPr lang="de-DE" sz="1800" b="0" i="0" u="none" strike="noStrike" baseline="0" dirty="0">
                <a:solidFill>
                  <a:srgbClr val="FF4A10"/>
                </a:solidFill>
                <a:latin typeface="UbuntuMono-Regular"/>
              </a:rPr>
              <a:t>2</a:t>
            </a:r>
            <a:r>
              <a:rPr lang="de-DE" sz="1800" b="0" i="0" u="none" strike="noStrike" baseline="0" dirty="0">
                <a:solidFill>
                  <a:srgbClr val="000000"/>
                </a:solidFill>
                <a:latin typeface="UbuntuMono-Regular"/>
              </a:rPr>
              <a:t>, </a:t>
            </a:r>
            <a:r>
              <a:rPr lang="de-DE" sz="1800" b="0" i="0" u="none" strike="noStrike" baseline="0" dirty="0">
                <a:solidFill>
                  <a:srgbClr val="FF4A10"/>
                </a:solidFill>
                <a:latin typeface="UbuntuMono-Regular"/>
              </a:rPr>
              <a:t>3</a:t>
            </a:r>
            <a:r>
              <a:rPr lang="de-DE" sz="1800" b="0" i="0" u="none" strike="noStrike" baseline="0" dirty="0">
                <a:solidFill>
                  <a:srgbClr val="000000"/>
                </a:solidFill>
                <a:latin typeface="UbuntuMono-Regular"/>
              </a:rPr>
              <a:t>)</a:t>
            </a:r>
          </a:p>
          <a:p>
            <a:pPr marL="0" indent="0" algn="l">
              <a:buNone/>
            </a:pPr>
            <a:r>
              <a:rPr lang="en-US" sz="1800" b="0" i="0" u="none" strike="noStrike" baseline="0" dirty="0">
                <a:solidFill>
                  <a:srgbClr val="DA0DDC"/>
                </a:solidFill>
                <a:latin typeface="UbuntuMono-Regular"/>
              </a:rPr>
              <a:t>print</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B</a:t>
            </a:r>
            <a:r>
              <a:rPr lang="en-US" sz="1800" b="0" i="0" u="none" strike="noStrike" baseline="0" dirty="0">
                <a:solidFill>
                  <a:srgbClr val="000000"/>
                </a:solidFill>
                <a:latin typeface="UbuntuMono-Regular"/>
              </a:rPr>
              <a:t>)</a:t>
            </a:r>
            <a:endParaRPr lang="ru-RU" sz="1800" b="0" i="0" u="none" strike="noStrike" baseline="0" dirty="0">
              <a:solidFill>
                <a:srgbClr val="000000"/>
              </a:solidFill>
              <a:latin typeface="UbuntuMono-Regular"/>
            </a:endParaRPr>
          </a:p>
          <a:p>
            <a:pPr algn="l"/>
            <a:r>
              <a:rPr lang="ru-RU" sz="1800" b="0" i="1" u="none" strike="noStrike" baseline="0" dirty="0">
                <a:solidFill>
                  <a:srgbClr val="004654"/>
                </a:solidFill>
                <a:latin typeface="UbuntuMono-Italic"/>
              </a:rPr>
              <a:t>#&gt; [,1] [,2] [,3]</a:t>
            </a:r>
          </a:p>
          <a:p>
            <a:pPr algn="l"/>
            <a:r>
              <a:rPr lang="ru-RU" sz="1800" b="0" i="1" u="none" strike="noStrike" baseline="0" dirty="0">
                <a:solidFill>
                  <a:srgbClr val="004654"/>
                </a:solidFill>
                <a:latin typeface="UbuntuMono-Italic"/>
              </a:rPr>
              <a:t>#&gt; [1,] 1 3 5</a:t>
            </a:r>
          </a:p>
          <a:p>
            <a:pPr algn="l"/>
            <a:r>
              <a:rPr lang="ru-RU" sz="1800" b="0" i="1" u="none" strike="noStrike" baseline="0" dirty="0">
                <a:solidFill>
                  <a:srgbClr val="004654"/>
                </a:solidFill>
                <a:latin typeface="UbuntuMono-Italic"/>
              </a:rPr>
              <a:t>#&gt; [2,] 2 4 6</a:t>
            </a:r>
            <a:endParaRPr lang="ru-RU" dirty="0"/>
          </a:p>
        </p:txBody>
      </p:sp>
      <p:sp>
        <p:nvSpPr>
          <p:cNvPr id="4" name="Номер слайда 3">
            <a:extLst>
              <a:ext uri="{FF2B5EF4-FFF2-40B4-BE49-F238E27FC236}">
                <a16:creationId xmlns:a16="http://schemas.microsoft.com/office/drawing/2014/main" id="{35B4E151-4793-41B0-9D31-D12290A959A8}"/>
              </a:ext>
            </a:extLst>
          </p:cNvPr>
          <p:cNvSpPr>
            <a:spLocks noGrp="1"/>
          </p:cNvSpPr>
          <p:nvPr>
            <p:ph type="sldNum" sz="quarter" idx="12"/>
          </p:nvPr>
        </p:nvSpPr>
        <p:spPr/>
        <p:txBody>
          <a:bodyPr/>
          <a:lstStyle/>
          <a:p>
            <a:fld id="{07ED1C4D-CBFC-4DCD-A017-9435DD4536FA}" type="slidenum">
              <a:rPr lang="ru-RU" smtClean="0"/>
              <a:t>49</a:t>
            </a:fld>
            <a:endParaRPr lang="ru-RU"/>
          </a:p>
        </p:txBody>
      </p:sp>
    </p:spTree>
    <p:extLst>
      <p:ext uri="{BB962C8B-B14F-4D97-AF65-F5344CB8AC3E}">
        <p14:creationId xmlns:p14="http://schemas.microsoft.com/office/powerpoint/2010/main" val="261402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94C5EA99-9BE7-41E7-BF54-D3069AD5D7FF}"/>
              </a:ext>
            </a:extLst>
          </p:cNvPr>
          <p:cNvPicPr>
            <a:picLocks noChangeAspect="1"/>
          </p:cNvPicPr>
          <p:nvPr/>
        </p:nvPicPr>
        <p:blipFill>
          <a:blip r:embed="rId2"/>
          <a:stretch>
            <a:fillRect/>
          </a:stretch>
        </p:blipFill>
        <p:spPr>
          <a:xfrm>
            <a:off x="506658" y="1543686"/>
            <a:ext cx="10436813" cy="4985282"/>
          </a:xfrm>
          <a:prstGeom prst="rect">
            <a:avLst/>
          </a:prstGeom>
        </p:spPr>
      </p:pic>
      <p:sp>
        <p:nvSpPr>
          <p:cNvPr id="2" name="Заголовок 1">
            <a:extLst>
              <a:ext uri="{FF2B5EF4-FFF2-40B4-BE49-F238E27FC236}">
                <a16:creationId xmlns:a16="http://schemas.microsoft.com/office/drawing/2014/main" id="{193BFF66-F6E5-446C-ADA9-36AC5ED39E57}"/>
              </a:ext>
            </a:extLst>
          </p:cNvPr>
          <p:cNvSpPr>
            <a:spLocks noGrp="1"/>
          </p:cNvSpPr>
          <p:nvPr>
            <p:ph type="title"/>
          </p:nvPr>
        </p:nvSpPr>
        <p:spPr>
          <a:xfrm>
            <a:off x="467265" y="136525"/>
            <a:ext cx="10515600" cy="1325563"/>
          </a:xfrm>
        </p:spPr>
        <p:txBody>
          <a:bodyPr/>
          <a:lstStyle/>
          <a:p>
            <a:r>
              <a:rPr lang="ru-RU" b="1" dirty="0"/>
              <a:t>Как скачать</a:t>
            </a:r>
          </a:p>
        </p:txBody>
      </p:sp>
      <p:sp>
        <p:nvSpPr>
          <p:cNvPr id="3" name="Объект 2">
            <a:extLst>
              <a:ext uri="{FF2B5EF4-FFF2-40B4-BE49-F238E27FC236}">
                <a16:creationId xmlns:a16="http://schemas.microsoft.com/office/drawing/2014/main" id="{F7322222-6847-41F5-B1DD-2FC9B1429370}"/>
              </a:ext>
            </a:extLst>
          </p:cNvPr>
          <p:cNvSpPr>
            <a:spLocks noGrp="1"/>
          </p:cNvSpPr>
          <p:nvPr>
            <p:ph idx="1"/>
          </p:nvPr>
        </p:nvSpPr>
        <p:spPr>
          <a:xfrm>
            <a:off x="320616" y="1098056"/>
            <a:ext cx="10515600" cy="4351338"/>
          </a:xfrm>
        </p:spPr>
        <p:txBody>
          <a:bodyPr/>
          <a:lstStyle/>
          <a:p>
            <a:pPr marL="0" indent="0">
              <a:buNone/>
            </a:pPr>
            <a:r>
              <a:rPr lang="en-US" dirty="0">
                <a:hlinkClick r:id="rId3"/>
              </a:rPr>
              <a:t>https://www.r-project.org/</a:t>
            </a:r>
            <a:endParaRPr lang="ru-RU" dirty="0"/>
          </a:p>
          <a:p>
            <a:pPr marL="0" indent="0">
              <a:buNone/>
            </a:pPr>
            <a:endParaRPr lang="ru-RU" dirty="0"/>
          </a:p>
        </p:txBody>
      </p:sp>
      <p:sp>
        <p:nvSpPr>
          <p:cNvPr id="4" name="Номер слайда 3">
            <a:extLst>
              <a:ext uri="{FF2B5EF4-FFF2-40B4-BE49-F238E27FC236}">
                <a16:creationId xmlns:a16="http://schemas.microsoft.com/office/drawing/2014/main" id="{F530BCCC-9EDA-457C-9555-6308D590E745}"/>
              </a:ext>
            </a:extLst>
          </p:cNvPr>
          <p:cNvSpPr>
            <a:spLocks noGrp="1"/>
          </p:cNvSpPr>
          <p:nvPr>
            <p:ph type="sldNum" sz="quarter" idx="12"/>
          </p:nvPr>
        </p:nvSpPr>
        <p:spPr/>
        <p:txBody>
          <a:bodyPr/>
          <a:lstStyle/>
          <a:p>
            <a:fld id="{07ED1C4D-CBFC-4DCD-A017-9435DD4536FA}" type="slidenum">
              <a:rPr lang="ru-RU" smtClean="0"/>
              <a:t>5</a:t>
            </a:fld>
            <a:endParaRPr lang="ru-RU"/>
          </a:p>
        </p:txBody>
      </p:sp>
      <p:sp>
        <p:nvSpPr>
          <p:cNvPr id="7" name="Прямоугольник 6">
            <a:extLst>
              <a:ext uri="{FF2B5EF4-FFF2-40B4-BE49-F238E27FC236}">
                <a16:creationId xmlns:a16="http://schemas.microsoft.com/office/drawing/2014/main" id="{5D827BCB-4180-43C8-BD70-7556BD3A2DBA}"/>
              </a:ext>
            </a:extLst>
          </p:cNvPr>
          <p:cNvSpPr/>
          <p:nvPr/>
        </p:nvSpPr>
        <p:spPr>
          <a:xfrm>
            <a:off x="506658" y="3429000"/>
            <a:ext cx="1052422" cy="616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9" name="Прямоугольник 8">
            <a:extLst>
              <a:ext uri="{FF2B5EF4-FFF2-40B4-BE49-F238E27FC236}">
                <a16:creationId xmlns:a16="http://schemas.microsoft.com/office/drawing/2014/main" id="{37E8D36A-9AC2-477B-9F2E-D4ABA2E87CF0}"/>
              </a:ext>
            </a:extLst>
          </p:cNvPr>
          <p:cNvSpPr/>
          <p:nvPr/>
        </p:nvSpPr>
        <p:spPr>
          <a:xfrm>
            <a:off x="3164549" y="5784870"/>
            <a:ext cx="5039172" cy="308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10" name="Прямоугольник 9">
            <a:extLst>
              <a:ext uri="{FF2B5EF4-FFF2-40B4-BE49-F238E27FC236}">
                <a16:creationId xmlns:a16="http://schemas.microsoft.com/office/drawing/2014/main" id="{A8F84E33-F4DE-415D-B354-20C5AC92BDA7}"/>
              </a:ext>
            </a:extLst>
          </p:cNvPr>
          <p:cNvSpPr/>
          <p:nvPr/>
        </p:nvSpPr>
        <p:spPr>
          <a:xfrm>
            <a:off x="3164549" y="6093265"/>
            <a:ext cx="5539504" cy="308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Tree>
    <p:extLst>
      <p:ext uri="{BB962C8B-B14F-4D97-AF65-F5344CB8AC3E}">
        <p14:creationId xmlns:p14="http://schemas.microsoft.com/office/powerpoint/2010/main" val="3674514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70C746-923C-485A-AE35-B45590E9E6EB}"/>
              </a:ext>
            </a:extLst>
          </p:cNvPr>
          <p:cNvSpPr>
            <a:spLocks noGrp="1"/>
          </p:cNvSpPr>
          <p:nvPr>
            <p:ph type="title"/>
          </p:nvPr>
        </p:nvSpPr>
        <p:spPr>
          <a:xfrm>
            <a:off x="838200" y="365125"/>
            <a:ext cx="10515600" cy="756309"/>
          </a:xfrm>
        </p:spPr>
        <p:txBody>
          <a:bodyPr>
            <a:normAutofit/>
          </a:bodyPr>
          <a:lstStyle/>
          <a:p>
            <a:r>
              <a:rPr lang="ru-RU" sz="3200" b="1" i="0" u="none" strike="noStrike" baseline="0" dirty="0">
                <a:latin typeface="PTSans-Bold-SC700"/>
              </a:rPr>
              <a:t>Операции с матрицами</a:t>
            </a:r>
            <a:endParaRPr lang="ru-RU" sz="3200" dirty="0"/>
          </a:p>
        </p:txBody>
      </p:sp>
      <p:sp>
        <p:nvSpPr>
          <p:cNvPr id="3" name="Объект 2">
            <a:extLst>
              <a:ext uri="{FF2B5EF4-FFF2-40B4-BE49-F238E27FC236}">
                <a16:creationId xmlns:a16="http://schemas.microsoft.com/office/drawing/2014/main" id="{98D95730-DC9B-4E42-A1DB-697E0B561249}"/>
              </a:ext>
            </a:extLst>
          </p:cNvPr>
          <p:cNvSpPr>
            <a:spLocks noGrp="1"/>
          </p:cNvSpPr>
          <p:nvPr>
            <p:ph idx="1"/>
          </p:nvPr>
        </p:nvSpPr>
        <p:spPr>
          <a:xfrm>
            <a:off x="777815" y="1121434"/>
            <a:ext cx="10515600" cy="4351338"/>
          </a:xfrm>
        </p:spPr>
        <p:txBody>
          <a:bodyPr/>
          <a:lstStyle/>
          <a:p>
            <a:r>
              <a:rPr lang="en-US" sz="1800" b="0" i="0" u="none" strike="noStrike" baseline="0" dirty="0"/>
              <a:t>t(A)</a:t>
            </a:r>
            <a:r>
              <a:rPr lang="ru-RU" sz="1800" dirty="0"/>
              <a:t>  - Матричное транспонирование </a:t>
            </a:r>
            <a:r>
              <a:rPr lang="en-US" sz="1800" dirty="0"/>
              <a:t>A.</a:t>
            </a:r>
          </a:p>
          <a:p>
            <a:r>
              <a:rPr lang="en-US" sz="1800" dirty="0"/>
              <a:t>solve(A)</a:t>
            </a:r>
            <a:r>
              <a:rPr lang="ru-RU" sz="1800" dirty="0"/>
              <a:t>  - Матрица, обратная к </a:t>
            </a:r>
            <a:r>
              <a:rPr lang="en-US" sz="1800" dirty="0"/>
              <a:t>A.</a:t>
            </a:r>
          </a:p>
          <a:p>
            <a:pPr algn="l"/>
            <a:r>
              <a:rPr lang="en-US" sz="1800" b="0" i="0" u="none" strike="noStrike" baseline="0" dirty="0"/>
              <a:t>A %*% B</a:t>
            </a:r>
            <a:r>
              <a:rPr lang="ru-RU" sz="1800" b="0" i="0" u="none" strike="noStrike" baseline="0" dirty="0"/>
              <a:t> Матричное умножение A и B.</a:t>
            </a:r>
          </a:p>
          <a:p>
            <a:pPr algn="l"/>
            <a:r>
              <a:rPr lang="en-US" sz="1800" b="0" i="0" u="none" strike="noStrike" baseline="0" dirty="0" err="1"/>
              <a:t>diag</a:t>
            </a:r>
            <a:r>
              <a:rPr lang="en-US" sz="1800" b="0" i="0" u="none" strike="noStrike" baseline="0" dirty="0"/>
              <a:t>(n)</a:t>
            </a:r>
            <a:r>
              <a:rPr lang="ru-RU" sz="1800" b="0" i="0" u="none" strike="noStrike" baseline="0" dirty="0"/>
              <a:t>  - Создает </a:t>
            </a:r>
            <a:r>
              <a:rPr lang="ru-RU" sz="1800" b="0" i="1" u="none" strike="noStrike" baseline="0" dirty="0" err="1"/>
              <a:t>n×n</a:t>
            </a:r>
            <a:r>
              <a:rPr lang="ru-RU" sz="1800" b="0" i="1" u="none" strike="noStrike" baseline="0" dirty="0"/>
              <a:t> </a:t>
            </a:r>
            <a:r>
              <a:rPr lang="ru-RU" sz="1800" b="0" i="0" u="none" strike="noStrike" baseline="0" dirty="0"/>
              <a:t>диагональную (единичную) матрицу</a:t>
            </a:r>
            <a:endParaRPr lang="en-US" sz="1800" b="0" i="0" u="none" strike="noStrike" baseline="0" dirty="0"/>
          </a:p>
          <a:p>
            <a:pPr algn="l"/>
            <a:r>
              <a:rPr lang="en-US" sz="1800" dirty="0"/>
              <a:t>det(A) – </a:t>
            </a:r>
            <a:r>
              <a:rPr lang="ru-RU" sz="1800" dirty="0"/>
              <a:t>определитель матрицы</a:t>
            </a:r>
          </a:p>
          <a:p>
            <a:r>
              <a:rPr lang="en-US" sz="1800" dirty="0"/>
              <a:t> </a:t>
            </a:r>
            <a:r>
              <a:rPr lang="ru-RU" sz="1800" i="1" dirty="0" err="1">
                <a:solidFill>
                  <a:srgbClr val="000000"/>
                </a:solidFill>
              </a:rPr>
              <a:t>qr</a:t>
            </a:r>
            <a:r>
              <a:rPr lang="ru-RU" sz="1800" dirty="0">
                <a:solidFill>
                  <a:srgbClr val="000000"/>
                </a:solidFill>
              </a:rPr>
              <a:t>(</a:t>
            </a:r>
            <a:r>
              <a:rPr lang="en-US" sz="1800" dirty="0">
                <a:solidFill>
                  <a:srgbClr val="000000"/>
                </a:solidFill>
              </a:rPr>
              <a:t>A</a:t>
            </a:r>
            <a:r>
              <a:rPr lang="ru-RU" sz="1800" dirty="0">
                <a:solidFill>
                  <a:srgbClr val="000000"/>
                </a:solidFill>
              </a:rPr>
              <a:t>)</a:t>
            </a:r>
            <a:r>
              <a:rPr lang="ru-RU" sz="1800" i="1" dirty="0">
                <a:solidFill>
                  <a:srgbClr val="000000"/>
                </a:solidFill>
              </a:rPr>
              <a:t>$</a:t>
            </a:r>
            <a:r>
              <a:rPr lang="ru-RU" sz="1800" i="1" dirty="0" err="1">
                <a:solidFill>
                  <a:srgbClr val="000000"/>
                </a:solidFill>
              </a:rPr>
              <a:t>rank</a:t>
            </a:r>
            <a:r>
              <a:rPr lang="en-US" sz="1800" i="1" dirty="0">
                <a:solidFill>
                  <a:srgbClr val="000000"/>
                </a:solidFill>
              </a:rPr>
              <a:t> - </a:t>
            </a:r>
            <a:r>
              <a:rPr lang="ru-RU" sz="1800" dirty="0">
                <a:solidFill>
                  <a:srgbClr val="000000"/>
                </a:solidFill>
              </a:rPr>
              <a:t>ранг матрицы </a:t>
            </a:r>
            <a:r>
              <a:rPr lang="en-US" sz="1800" dirty="0">
                <a:solidFill>
                  <a:srgbClr val="000000"/>
                </a:solidFill>
              </a:rPr>
              <a:t>A</a:t>
            </a:r>
            <a:r>
              <a:rPr lang="ru-RU" sz="1800" dirty="0">
                <a:solidFill>
                  <a:srgbClr val="000000"/>
                </a:solidFill>
              </a:rPr>
              <a:t> </a:t>
            </a:r>
            <a:endParaRPr lang="en-US" sz="1800" dirty="0">
              <a:solidFill>
                <a:srgbClr val="000000"/>
              </a:solidFill>
            </a:endParaRPr>
          </a:p>
          <a:p>
            <a:r>
              <a:rPr lang="ru-RU" sz="1800" i="1" dirty="0" err="1">
                <a:solidFill>
                  <a:srgbClr val="000000"/>
                </a:solidFill>
              </a:rPr>
              <a:t>sort</a:t>
            </a:r>
            <a:r>
              <a:rPr lang="ru-RU" sz="1800" dirty="0">
                <a:solidFill>
                  <a:srgbClr val="000000"/>
                </a:solidFill>
              </a:rPr>
              <a:t>(</a:t>
            </a:r>
            <a:r>
              <a:rPr lang="en-US" sz="1800" dirty="0">
                <a:solidFill>
                  <a:srgbClr val="000000"/>
                </a:solidFill>
              </a:rPr>
              <a:t>A</a:t>
            </a:r>
            <a:r>
              <a:rPr lang="ru-RU" sz="1800" dirty="0">
                <a:solidFill>
                  <a:srgbClr val="000000"/>
                </a:solidFill>
              </a:rPr>
              <a:t>)</a:t>
            </a:r>
            <a:r>
              <a:rPr lang="en-US" sz="1800" dirty="0">
                <a:solidFill>
                  <a:srgbClr val="000000"/>
                </a:solidFill>
              </a:rPr>
              <a:t> - </a:t>
            </a:r>
            <a:r>
              <a:rPr lang="ru-RU" sz="1800" dirty="0">
                <a:solidFill>
                  <a:srgbClr val="000000"/>
                </a:solidFill>
              </a:rPr>
              <a:t>сортировка </a:t>
            </a:r>
            <a:r>
              <a:rPr lang="ru-RU" sz="1800" b="0" i="0" u="none" strike="noStrike" baseline="0" dirty="0">
                <a:solidFill>
                  <a:srgbClr val="000000"/>
                </a:solidFill>
              </a:rPr>
              <a:t>результата по возрастанию</a:t>
            </a:r>
            <a:endParaRPr lang="ru-RU" dirty="0"/>
          </a:p>
        </p:txBody>
      </p:sp>
      <p:sp>
        <p:nvSpPr>
          <p:cNvPr id="4" name="Номер слайда 3">
            <a:extLst>
              <a:ext uri="{FF2B5EF4-FFF2-40B4-BE49-F238E27FC236}">
                <a16:creationId xmlns:a16="http://schemas.microsoft.com/office/drawing/2014/main" id="{623EA31A-9498-41F9-B42E-A4ED2ECBBE3E}"/>
              </a:ext>
            </a:extLst>
          </p:cNvPr>
          <p:cNvSpPr>
            <a:spLocks noGrp="1"/>
          </p:cNvSpPr>
          <p:nvPr>
            <p:ph type="sldNum" sz="quarter" idx="12"/>
          </p:nvPr>
        </p:nvSpPr>
        <p:spPr/>
        <p:txBody>
          <a:bodyPr/>
          <a:lstStyle/>
          <a:p>
            <a:fld id="{07ED1C4D-CBFC-4DCD-A017-9435DD4536FA}" type="slidenum">
              <a:rPr lang="ru-RU" smtClean="0"/>
              <a:t>50</a:t>
            </a:fld>
            <a:endParaRPr lang="ru-RU"/>
          </a:p>
        </p:txBody>
      </p:sp>
    </p:spTree>
    <p:extLst>
      <p:ext uri="{BB962C8B-B14F-4D97-AF65-F5344CB8AC3E}">
        <p14:creationId xmlns:p14="http://schemas.microsoft.com/office/powerpoint/2010/main" val="3220051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7A22E9-4901-48C1-8317-9D07E76D8C13}"/>
              </a:ext>
            </a:extLst>
          </p:cNvPr>
          <p:cNvSpPr>
            <a:spLocks noGrp="1"/>
          </p:cNvSpPr>
          <p:nvPr>
            <p:ph type="title"/>
          </p:nvPr>
        </p:nvSpPr>
        <p:spPr/>
        <p:txBody>
          <a:bodyPr>
            <a:normAutofit/>
          </a:bodyPr>
          <a:lstStyle/>
          <a:p>
            <a:r>
              <a:rPr lang="ru-RU" sz="3200" b="1" i="0" u="none" strike="noStrike" baseline="0" dirty="0">
                <a:latin typeface="PTSans-Bold-SC700"/>
              </a:rPr>
              <a:t>Задание описательных имен для строк</a:t>
            </a:r>
            <a:r>
              <a:rPr lang="en-US" sz="3200" b="1" i="0" u="none" strike="noStrike" baseline="0" dirty="0">
                <a:latin typeface="PTSans-Bold-SC700"/>
              </a:rPr>
              <a:t> </a:t>
            </a:r>
            <a:r>
              <a:rPr lang="ru-RU" sz="3200" b="1" i="0" u="none" strike="noStrike" baseline="0" dirty="0">
                <a:latin typeface="PTSans-Bold-SC700"/>
              </a:rPr>
              <a:t>и столбцов матрицы</a:t>
            </a:r>
            <a:endParaRPr lang="ru-RU" sz="3200" dirty="0"/>
          </a:p>
        </p:txBody>
      </p:sp>
      <p:sp>
        <p:nvSpPr>
          <p:cNvPr id="3" name="Объект 2">
            <a:extLst>
              <a:ext uri="{FF2B5EF4-FFF2-40B4-BE49-F238E27FC236}">
                <a16:creationId xmlns:a16="http://schemas.microsoft.com/office/drawing/2014/main" id="{DDF85AAF-8A00-4039-A9A9-7E7B66FE8AE7}"/>
              </a:ext>
            </a:extLst>
          </p:cNvPr>
          <p:cNvSpPr>
            <a:spLocks noGrp="1"/>
          </p:cNvSpPr>
          <p:nvPr>
            <p:ph idx="1"/>
          </p:nvPr>
        </p:nvSpPr>
        <p:spPr>
          <a:xfrm>
            <a:off x="396815" y="1440611"/>
            <a:ext cx="11317857" cy="5052264"/>
          </a:xfrm>
        </p:spPr>
        <p:txBody>
          <a:bodyPr>
            <a:normAutofit fontScale="92500" lnSpcReduction="20000"/>
          </a:bodyPr>
          <a:lstStyle/>
          <a:p>
            <a:pPr marL="0" indent="0" algn="l">
              <a:buNone/>
            </a:pPr>
            <a:r>
              <a:rPr lang="ru-RU" sz="1800" b="0" i="0" u="none" strike="noStrike" baseline="0" dirty="0">
                <a:solidFill>
                  <a:srgbClr val="000000"/>
                </a:solidFill>
                <a:latin typeface="PTSerif-Regular"/>
              </a:rPr>
              <a:t>У каждой матрицы есть атрибуты (имена) </a:t>
            </a:r>
            <a:r>
              <a:rPr lang="ru-RU" sz="1800" b="0" i="0" u="none" strike="noStrike" baseline="0" dirty="0" err="1">
                <a:solidFill>
                  <a:srgbClr val="000000"/>
                </a:solidFill>
                <a:latin typeface="UbuntuMono-Regular"/>
              </a:rPr>
              <a:t>rownames</a:t>
            </a:r>
            <a:r>
              <a:rPr lang="en-US" sz="1800" b="0" i="0" u="none" strike="noStrike" baseline="0" dirty="0">
                <a:solidFill>
                  <a:srgbClr val="000000"/>
                </a:solidFill>
                <a:latin typeface="UbuntuMono-Regular"/>
              </a:rPr>
              <a:t> (</a:t>
            </a:r>
            <a:r>
              <a:rPr lang="ru-RU" sz="1800" b="0" i="0" u="none" strike="noStrike" baseline="0" dirty="0">
                <a:solidFill>
                  <a:srgbClr val="000000"/>
                </a:solidFill>
                <a:latin typeface="UbuntuMono-Regular"/>
              </a:rPr>
              <a:t>строк</a:t>
            </a:r>
            <a:r>
              <a:rPr lang="en-US" sz="1800" b="0" i="0" u="none" strike="noStrike" baseline="0" dirty="0">
                <a:solidFill>
                  <a:srgbClr val="000000"/>
                </a:solidFill>
                <a:latin typeface="UbuntuMono-Regular"/>
              </a:rPr>
              <a:t>)</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и </a:t>
            </a:r>
            <a:r>
              <a:rPr lang="ru-RU" sz="1800" b="0" i="0" u="none" strike="noStrike" baseline="0" dirty="0" err="1">
                <a:solidFill>
                  <a:srgbClr val="000000"/>
                </a:solidFill>
                <a:latin typeface="UbuntuMono-Regular"/>
              </a:rPr>
              <a:t>colnames</a:t>
            </a:r>
            <a:r>
              <a:rPr lang="ru-RU" sz="1800" b="0" i="0" u="none" strike="noStrike" baseline="0" dirty="0">
                <a:solidFill>
                  <a:srgbClr val="000000"/>
                </a:solidFill>
                <a:latin typeface="UbuntuMono-Regular"/>
              </a:rPr>
              <a:t> (столбцов)</a:t>
            </a:r>
            <a:r>
              <a:rPr lang="ru-RU" sz="1800" b="0" i="0" u="none" strike="noStrike" baseline="0" dirty="0">
                <a:solidFill>
                  <a:srgbClr val="000000"/>
                </a:solidFill>
                <a:latin typeface="PTSerif-Regular"/>
              </a:rPr>
              <a:t>. Присвойте вектор символьных строк соответствующему атрибуту:</a:t>
            </a:r>
          </a:p>
          <a:p>
            <a:pPr marL="0" indent="0" algn="l">
              <a:buNone/>
            </a:pPr>
            <a:r>
              <a:rPr lang="en-US" sz="1800" b="0" i="0" u="none" strike="noStrike" baseline="0" dirty="0" err="1">
                <a:solidFill>
                  <a:srgbClr val="DA0DDC"/>
                </a:solidFill>
                <a:latin typeface="UbuntuMono-Regular"/>
              </a:rPr>
              <a:t>rownames</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mat</a:t>
            </a:r>
            <a:r>
              <a:rPr lang="en-US" sz="1800" b="0" i="0" u="none" strike="noStrike" baseline="0" dirty="0">
                <a:solidFill>
                  <a:srgbClr val="000000"/>
                </a:solidFill>
                <a:latin typeface="UbuntuMono-Regular"/>
              </a:rPr>
              <a:t>)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c</a:t>
            </a:r>
            <a:r>
              <a:rPr lang="en-US" sz="1800" b="0" i="0" u="none" strike="noStrike" baseline="0" dirty="0">
                <a:solidFill>
                  <a:srgbClr val="000000"/>
                </a:solidFill>
                <a:latin typeface="UbuntuMono-Regular"/>
              </a:rPr>
              <a:t>(</a:t>
            </a:r>
            <a:r>
              <a:rPr lang="en-US" sz="1800" b="0" i="0" u="none" strike="noStrike" baseline="0" dirty="0">
                <a:solidFill>
                  <a:srgbClr val="FF2C02"/>
                </a:solidFill>
                <a:latin typeface="UbuntuMono-Regular"/>
              </a:rPr>
              <a:t>"rowname1"</a:t>
            </a:r>
            <a:r>
              <a:rPr lang="en-US" sz="1800" b="0" i="0" u="none" strike="noStrike" baseline="0" dirty="0">
                <a:solidFill>
                  <a:srgbClr val="000000"/>
                </a:solidFill>
                <a:latin typeface="UbuntuMono-Regular"/>
              </a:rPr>
              <a:t>, </a:t>
            </a:r>
            <a:r>
              <a:rPr lang="en-US" sz="1800" b="0" i="0" u="none" strike="noStrike" baseline="0" dirty="0">
                <a:solidFill>
                  <a:srgbClr val="FF2C02"/>
                </a:solidFill>
                <a:latin typeface="UbuntuMono-Regular"/>
              </a:rPr>
              <a:t>"rowname2"</a:t>
            </a:r>
            <a:r>
              <a:rPr lang="en-US" sz="1800" b="0" i="0" u="none" strike="noStrike" baseline="0" dirty="0">
                <a:solidFill>
                  <a:srgbClr val="000000"/>
                </a:solidFill>
                <a:latin typeface="UbuntuMono-Regular"/>
              </a:rPr>
              <a:t>, </a:t>
            </a:r>
            <a:r>
              <a:rPr lang="en-US" sz="1800" b="1" i="0" u="none" strike="noStrike" baseline="0" dirty="0">
                <a:solidFill>
                  <a:srgbClr val="0071A6"/>
                </a:solidFill>
                <a:latin typeface="UbuntuMono-Bold"/>
              </a:rPr>
              <a:t>...</a:t>
            </a:r>
            <a:r>
              <a:rPr lang="en-US" sz="1800" b="0" i="0" u="none" strike="noStrike" baseline="0" dirty="0">
                <a:solidFill>
                  <a:srgbClr val="000000"/>
                </a:solidFill>
                <a:latin typeface="UbuntuMono-Regular"/>
              </a:rPr>
              <a:t>, </a:t>
            </a:r>
            <a:r>
              <a:rPr lang="en-US" sz="1800" b="0" i="0" u="none" strike="noStrike" baseline="0" dirty="0">
                <a:solidFill>
                  <a:srgbClr val="FF2C02"/>
                </a:solidFill>
                <a:latin typeface="UbuntuMono-Regular"/>
              </a:rPr>
              <a:t>"</a:t>
            </a:r>
            <a:r>
              <a:rPr lang="en-US" sz="1800" b="0" i="0" u="none" strike="noStrike" baseline="0" dirty="0" err="1">
                <a:solidFill>
                  <a:srgbClr val="FF2C02"/>
                </a:solidFill>
                <a:latin typeface="UbuntuMono-Regular"/>
              </a:rPr>
              <a:t>rownameN</a:t>
            </a:r>
            <a:r>
              <a:rPr lang="en-US" sz="1800" b="0" i="0" u="none" strike="noStrike" baseline="0" dirty="0">
                <a:solidFill>
                  <a:srgbClr val="FF2C02"/>
                </a:solidFill>
                <a:latin typeface="UbuntuMono-Regular"/>
              </a:rPr>
              <a:t>"</a:t>
            </a:r>
            <a:r>
              <a:rPr lang="en-US" sz="1800" b="0" i="0" u="none" strike="noStrike" baseline="0" dirty="0">
                <a:solidFill>
                  <a:srgbClr val="000000"/>
                </a:solidFill>
                <a:latin typeface="UbuntuMono-Regular"/>
              </a:rPr>
              <a:t>)</a:t>
            </a:r>
          </a:p>
          <a:p>
            <a:pPr marL="0" indent="0" algn="l">
              <a:buNone/>
            </a:pPr>
            <a:r>
              <a:rPr lang="en-US" sz="1800" dirty="0" err="1">
                <a:solidFill>
                  <a:srgbClr val="DA0DDC"/>
                </a:solidFill>
                <a:latin typeface="UbuntuMono-Regular"/>
              </a:rPr>
              <a:t>c</a:t>
            </a:r>
            <a:r>
              <a:rPr lang="en-US" sz="1800" b="0" i="0" u="none" strike="noStrike" baseline="0" dirty="0" err="1">
                <a:solidFill>
                  <a:srgbClr val="DA0DDC"/>
                </a:solidFill>
                <a:latin typeface="UbuntuMono-Regular"/>
              </a:rPr>
              <a:t>olnames</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mat</a:t>
            </a:r>
            <a:r>
              <a:rPr lang="en-US" sz="1800" b="0" i="0" u="none" strike="noStrike" baseline="0" dirty="0">
                <a:solidFill>
                  <a:srgbClr val="000000"/>
                </a:solidFill>
                <a:latin typeface="UbuntuMono-Regular"/>
              </a:rPr>
              <a:t>)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c</a:t>
            </a:r>
            <a:r>
              <a:rPr lang="en-US" sz="1800" b="0" i="0" u="none" strike="noStrike" baseline="0" dirty="0">
                <a:solidFill>
                  <a:srgbClr val="000000"/>
                </a:solidFill>
                <a:latin typeface="UbuntuMono-Regular"/>
              </a:rPr>
              <a:t>(</a:t>
            </a:r>
            <a:r>
              <a:rPr lang="en-US" sz="1800" b="0" i="0" u="none" strike="noStrike" baseline="0" dirty="0">
                <a:solidFill>
                  <a:srgbClr val="FF2C02"/>
                </a:solidFill>
                <a:latin typeface="UbuntuMono-Regular"/>
              </a:rPr>
              <a:t>"colname1"</a:t>
            </a:r>
            <a:r>
              <a:rPr lang="en-US" sz="1800" b="0" i="0" u="none" strike="noStrike" baseline="0" dirty="0">
                <a:solidFill>
                  <a:srgbClr val="000000"/>
                </a:solidFill>
                <a:latin typeface="UbuntuMono-Regular"/>
              </a:rPr>
              <a:t>, </a:t>
            </a:r>
            <a:r>
              <a:rPr lang="en-US" sz="1800" b="0" i="0" u="none" strike="noStrike" baseline="0" dirty="0">
                <a:solidFill>
                  <a:srgbClr val="FF2C02"/>
                </a:solidFill>
                <a:latin typeface="UbuntuMono-Regular"/>
              </a:rPr>
              <a:t>"colname2"</a:t>
            </a:r>
            <a:r>
              <a:rPr lang="en-US" sz="1800" b="0" i="0" u="none" strike="noStrike" baseline="0" dirty="0">
                <a:solidFill>
                  <a:srgbClr val="000000"/>
                </a:solidFill>
                <a:latin typeface="UbuntuMono-Regular"/>
              </a:rPr>
              <a:t>, </a:t>
            </a:r>
            <a:r>
              <a:rPr lang="en-US" sz="1800" b="1" i="0" u="none" strike="noStrike" baseline="0" dirty="0">
                <a:solidFill>
                  <a:srgbClr val="0071A6"/>
                </a:solidFill>
                <a:latin typeface="UbuntuMono-Bold"/>
              </a:rPr>
              <a:t>...</a:t>
            </a:r>
            <a:r>
              <a:rPr lang="en-US" sz="1800" b="0" i="0" u="none" strike="noStrike" baseline="0" dirty="0">
                <a:solidFill>
                  <a:srgbClr val="000000"/>
                </a:solidFill>
                <a:latin typeface="UbuntuMono-Regular"/>
              </a:rPr>
              <a:t>, </a:t>
            </a:r>
            <a:r>
              <a:rPr lang="en-US" sz="1800" b="0" i="0" u="none" strike="noStrike" baseline="0" dirty="0">
                <a:solidFill>
                  <a:srgbClr val="FF2C02"/>
                </a:solidFill>
                <a:latin typeface="UbuntuMono-Regular"/>
              </a:rPr>
              <a:t>"</a:t>
            </a:r>
            <a:r>
              <a:rPr lang="en-US" sz="1800" b="0" i="0" u="none" strike="noStrike" baseline="0" dirty="0" err="1">
                <a:solidFill>
                  <a:srgbClr val="FF2C02"/>
                </a:solidFill>
                <a:latin typeface="UbuntuMono-Regular"/>
              </a:rPr>
              <a:t>colnameN</a:t>
            </a:r>
            <a:r>
              <a:rPr lang="en-US" sz="1800" b="0" i="0" u="none" strike="noStrike" baseline="0" dirty="0">
                <a:solidFill>
                  <a:srgbClr val="FF2C02"/>
                </a:solidFill>
                <a:latin typeface="UbuntuMono-Regular"/>
              </a:rPr>
              <a:t>"</a:t>
            </a:r>
            <a:r>
              <a:rPr lang="en-US" sz="1800" b="0" i="0" u="none" strike="noStrike" baseline="0" dirty="0">
                <a:solidFill>
                  <a:srgbClr val="000000"/>
                </a:solidFill>
                <a:latin typeface="UbuntuMono-Regular"/>
              </a:rPr>
              <a:t>)</a:t>
            </a:r>
            <a:endParaRPr lang="ru-RU" sz="1800" b="0" i="0" u="none" strike="noStrike" baseline="0" dirty="0">
              <a:solidFill>
                <a:srgbClr val="000000"/>
              </a:solidFill>
              <a:latin typeface="UbuntuMono-Regular"/>
            </a:endParaRPr>
          </a:p>
          <a:p>
            <a:pPr marL="0" indent="0" algn="l">
              <a:buNone/>
            </a:pPr>
            <a:endParaRPr lang="ru-RU" sz="1800" b="0" i="0" u="none" strike="noStrike" baseline="0" dirty="0">
              <a:solidFill>
                <a:srgbClr val="DA0DDC"/>
              </a:solidFill>
              <a:latin typeface="UbuntuMono-Regular"/>
            </a:endParaRPr>
          </a:p>
          <a:p>
            <a:pPr marL="0" indent="0">
              <a:buNone/>
            </a:pPr>
            <a:r>
              <a:rPr lang="en-US" sz="1800" dirty="0" err="1">
                <a:solidFill>
                  <a:srgbClr val="DA0DDC"/>
                </a:solidFill>
                <a:latin typeface="UbuntuMono-Regular"/>
              </a:rPr>
              <a:t>rownames</a:t>
            </a:r>
            <a:r>
              <a:rPr lang="en-US" sz="1800" dirty="0">
                <a:solidFill>
                  <a:srgbClr val="000000"/>
                </a:solidFill>
                <a:latin typeface="UbuntuMono-Regular"/>
              </a:rPr>
              <a:t>(</a:t>
            </a:r>
            <a:r>
              <a:rPr lang="en-US" sz="1800" dirty="0" err="1">
                <a:solidFill>
                  <a:srgbClr val="0015EE"/>
                </a:solidFill>
                <a:latin typeface="UbuntuMono-Regular"/>
              </a:rPr>
              <a:t>corr_mat</a:t>
            </a:r>
            <a:r>
              <a:rPr lang="en-US" sz="1800" dirty="0">
                <a:solidFill>
                  <a:srgbClr val="000000"/>
                </a:solidFill>
                <a:latin typeface="UbuntuMono-Regular"/>
              </a:rPr>
              <a:t>) </a:t>
            </a:r>
            <a:r>
              <a:rPr lang="en-US" sz="1800" dirty="0">
                <a:solidFill>
                  <a:srgbClr val="052125"/>
                </a:solidFill>
                <a:latin typeface="UbuntuMono-Regular"/>
              </a:rPr>
              <a:t>&lt;- </a:t>
            </a:r>
            <a:r>
              <a:rPr lang="en-US" sz="1800" dirty="0">
                <a:solidFill>
                  <a:srgbClr val="DA0DDC"/>
                </a:solidFill>
                <a:latin typeface="UbuntuMono-Regular"/>
              </a:rPr>
              <a:t>c</a:t>
            </a:r>
            <a:r>
              <a:rPr lang="en-US" sz="1800" dirty="0">
                <a:solidFill>
                  <a:srgbClr val="000000"/>
                </a:solidFill>
                <a:latin typeface="UbuntuMono-Regular"/>
              </a:rPr>
              <a:t>(</a:t>
            </a:r>
            <a:r>
              <a:rPr lang="en-US" sz="1800" dirty="0">
                <a:solidFill>
                  <a:srgbClr val="FF2C02"/>
                </a:solidFill>
                <a:latin typeface="UbuntuMono-Regular"/>
              </a:rPr>
              <a:t>"AAPL"</a:t>
            </a:r>
            <a:r>
              <a:rPr lang="en-US" sz="1800" dirty="0">
                <a:solidFill>
                  <a:srgbClr val="000000"/>
                </a:solidFill>
                <a:latin typeface="UbuntuMono-Regular"/>
              </a:rPr>
              <a:t>, </a:t>
            </a:r>
            <a:r>
              <a:rPr lang="en-US" sz="1800" dirty="0">
                <a:solidFill>
                  <a:srgbClr val="FF2C02"/>
                </a:solidFill>
                <a:latin typeface="UbuntuMono-Regular"/>
              </a:rPr>
              <a:t>"MSFT"</a:t>
            </a:r>
            <a:r>
              <a:rPr lang="en-US" sz="1800" dirty="0">
                <a:solidFill>
                  <a:srgbClr val="000000"/>
                </a:solidFill>
                <a:latin typeface="UbuntuMono-Regular"/>
              </a:rPr>
              <a:t>, </a:t>
            </a:r>
            <a:r>
              <a:rPr lang="en-US" sz="1800" dirty="0">
                <a:solidFill>
                  <a:srgbClr val="FF2C02"/>
                </a:solidFill>
                <a:latin typeface="UbuntuMono-Regular"/>
              </a:rPr>
              <a:t>"GOOG"</a:t>
            </a:r>
            <a:r>
              <a:rPr lang="en-US" sz="1800" dirty="0">
                <a:solidFill>
                  <a:srgbClr val="000000"/>
                </a:solidFill>
                <a:latin typeface="UbuntuMono-Regular"/>
              </a:rPr>
              <a:t>)</a:t>
            </a:r>
          </a:p>
          <a:p>
            <a:pPr marL="0" indent="0" algn="l">
              <a:buNone/>
            </a:pPr>
            <a:r>
              <a:rPr lang="en-US" sz="1800" b="0" i="0" u="none" strike="noStrike" baseline="0" dirty="0" err="1">
                <a:solidFill>
                  <a:srgbClr val="DA0DDC"/>
                </a:solidFill>
                <a:latin typeface="UbuntuMono-Regular"/>
              </a:rPr>
              <a:t>colnames</a:t>
            </a:r>
            <a:r>
              <a:rPr lang="en-US" sz="1800" b="0" i="0" u="none" strike="noStrike" baseline="0" dirty="0">
                <a:solidFill>
                  <a:srgbClr val="000000"/>
                </a:solidFill>
                <a:latin typeface="UbuntuMono-Regular"/>
              </a:rPr>
              <a:t>(</a:t>
            </a:r>
            <a:r>
              <a:rPr lang="en-US" sz="1800" b="0" i="0" u="none" strike="noStrike" baseline="0" dirty="0" err="1">
                <a:solidFill>
                  <a:srgbClr val="0015EE"/>
                </a:solidFill>
                <a:latin typeface="UbuntuMono-Regular"/>
              </a:rPr>
              <a:t>corr_mat</a:t>
            </a:r>
            <a:r>
              <a:rPr lang="en-US" sz="1800" b="0" i="0" u="none" strike="noStrike" baseline="0" dirty="0">
                <a:solidFill>
                  <a:srgbClr val="000000"/>
                </a:solidFill>
                <a:latin typeface="UbuntuMono-Regular"/>
              </a:rPr>
              <a:t>)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c</a:t>
            </a:r>
            <a:r>
              <a:rPr lang="en-US" sz="1800" b="0" i="0" u="none" strike="noStrike" baseline="0" dirty="0">
                <a:solidFill>
                  <a:srgbClr val="000000"/>
                </a:solidFill>
                <a:latin typeface="UbuntuMono-Regular"/>
              </a:rPr>
              <a:t>(</a:t>
            </a:r>
            <a:r>
              <a:rPr lang="en-US" sz="1800" b="0" i="0" u="none" strike="noStrike" baseline="0" dirty="0">
                <a:solidFill>
                  <a:srgbClr val="FF2C02"/>
                </a:solidFill>
                <a:latin typeface="UbuntuMono-Regular"/>
              </a:rPr>
              <a:t>"AAPL"</a:t>
            </a:r>
            <a:r>
              <a:rPr lang="en-US" sz="1800" b="0" i="0" u="none" strike="noStrike" baseline="0" dirty="0">
                <a:solidFill>
                  <a:srgbClr val="000000"/>
                </a:solidFill>
                <a:latin typeface="UbuntuMono-Regular"/>
              </a:rPr>
              <a:t>, </a:t>
            </a:r>
            <a:r>
              <a:rPr lang="en-US" sz="1800" b="0" i="0" u="none" strike="noStrike" baseline="0" dirty="0">
                <a:solidFill>
                  <a:srgbClr val="FF2C02"/>
                </a:solidFill>
                <a:latin typeface="UbuntuMono-Regular"/>
              </a:rPr>
              <a:t>"MSFT"</a:t>
            </a:r>
            <a:r>
              <a:rPr lang="en-US" sz="1800" b="0" i="0" u="none" strike="noStrike" baseline="0" dirty="0">
                <a:solidFill>
                  <a:srgbClr val="000000"/>
                </a:solidFill>
                <a:latin typeface="UbuntuMono-Regular"/>
              </a:rPr>
              <a:t>, </a:t>
            </a:r>
            <a:r>
              <a:rPr lang="en-US" sz="1800" b="0" i="0" u="none" strike="noStrike" baseline="0" dirty="0">
                <a:solidFill>
                  <a:srgbClr val="FF2C02"/>
                </a:solidFill>
                <a:latin typeface="UbuntuMono-Regular"/>
              </a:rPr>
              <a:t>"GOOG"</a:t>
            </a:r>
            <a:r>
              <a:rPr lang="en-US" sz="1800" b="0" i="0" u="none" strike="noStrike" baseline="0" dirty="0">
                <a:solidFill>
                  <a:srgbClr val="000000"/>
                </a:solidFill>
                <a:latin typeface="UbuntuMono-Regular"/>
              </a:rPr>
              <a:t>)</a:t>
            </a:r>
          </a:p>
          <a:p>
            <a:pPr marL="0" indent="0" algn="l">
              <a:buNone/>
            </a:pPr>
            <a:r>
              <a:rPr lang="en-US" sz="1800" b="0" i="0" u="none" strike="noStrike" baseline="0" dirty="0" err="1">
                <a:solidFill>
                  <a:srgbClr val="0015EE"/>
                </a:solidFill>
                <a:latin typeface="UbuntuMono-Regular"/>
              </a:rPr>
              <a:t>corr_mat</a:t>
            </a:r>
            <a:endParaRPr lang="en-US" sz="1800" b="0" i="0" u="none" strike="noStrike" baseline="0" dirty="0">
              <a:solidFill>
                <a:srgbClr val="0015EE"/>
              </a:solidFill>
              <a:latin typeface="UbuntuMono-Regular"/>
            </a:endParaRPr>
          </a:p>
          <a:p>
            <a:pPr marL="0" indent="0" algn="l">
              <a:buNone/>
            </a:pPr>
            <a:r>
              <a:rPr lang="en-US" sz="1800" b="0" i="1" u="none" strike="noStrike" baseline="0" dirty="0">
                <a:solidFill>
                  <a:srgbClr val="004654"/>
                </a:solidFill>
                <a:latin typeface="UbuntuMono-Italic"/>
              </a:rPr>
              <a:t>#&gt; AAPL MSFT GOOG</a:t>
            </a:r>
          </a:p>
          <a:p>
            <a:pPr marL="0" indent="0" algn="l">
              <a:buNone/>
            </a:pPr>
            <a:r>
              <a:rPr lang="en-US" sz="1800" b="0" i="1" u="none" strike="noStrike" baseline="0" dirty="0">
                <a:solidFill>
                  <a:srgbClr val="004654"/>
                </a:solidFill>
                <a:latin typeface="UbuntuMono-Italic"/>
              </a:rPr>
              <a:t>#&gt; AAPL 1.000 0.556 0.390</a:t>
            </a:r>
          </a:p>
          <a:p>
            <a:pPr marL="0" indent="0" algn="l">
              <a:buNone/>
            </a:pPr>
            <a:r>
              <a:rPr lang="en-US" sz="1800" b="0" i="1" u="none" strike="noStrike" baseline="0" dirty="0">
                <a:solidFill>
                  <a:srgbClr val="004654"/>
                </a:solidFill>
                <a:latin typeface="UbuntuMono-Italic"/>
              </a:rPr>
              <a:t>#&gt; MSFT 0.556 1.000 0.444</a:t>
            </a:r>
          </a:p>
          <a:p>
            <a:pPr marL="0" indent="0" algn="l">
              <a:buNone/>
            </a:pPr>
            <a:r>
              <a:rPr lang="en-US" sz="1800" b="0" i="1" u="none" strike="noStrike" baseline="0" dirty="0">
                <a:solidFill>
                  <a:srgbClr val="004654"/>
                </a:solidFill>
                <a:latin typeface="UbuntuMono-Italic"/>
              </a:rPr>
              <a:t>#&gt; GOOG 0.390 0.444 1.000</a:t>
            </a:r>
            <a:endParaRPr lang="ru-RU" sz="1800" b="0" i="1" u="none" strike="noStrike" baseline="0" dirty="0">
              <a:solidFill>
                <a:srgbClr val="004654"/>
              </a:solidFill>
              <a:latin typeface="UbuntuMono-Italic"/>
            </a:endParaRPr>
          </a:p>
          <a:p>
            <a:pPr marL="0" indent="0" algn="l">
              <a:buNone/>
            </a:pPr>
            <a:r>
              <a:rPr lang="ru-RU" sz="1800" b="0" i="0" u="none" strike="noStrike" baseline="0" dirty="0">
                <a:solidFill>
                  <a:srgbClr val="000000"/>
                </a:solidFill>
                <a:latin typeface="PTSerif-Regular"/>
              </a:rPr>
              <a:t>Еще одно преимущество именования строк и столбцов заключается в том, что вы можете обращаться к элементам матрицы по этим именам:</a:t>
            </a:r>
          </a:p>
          <a:p>
            <a:pPr marL="0" indent="0" algn="l">
              <a:buNone/>
            </a:pPr>
            <a:r>
              <a:rPr lang="ru-RU" sz="1800" b="0" i="1" u="none" strike="noStrike" baseline="0" dirty="0">
                <a:solidFill>
                  <a:srgbClr val="004654"/>
                </a:solidFill>
                <a:latin typeface="UbuntuMono-Italic"/>
              </a:rPr>
              <a:t># Какова корреляция между MSFT и GOOG?</a:t>
            </a:r>
          </a:p>
          <a:p>
            <a:pPr marL="0" indent="0" algn="l">
              <a:buNone/>
            </a:pPr>
            <a:r>
              <a:rPr lang="en-US" sz="1800" b="0" i="0" u="none" strike="noStrike" baseline="0" dirty="0" err="1">
                <a:solidFill>
                  <a:srgbClr val="0015EE"/>
                </a:solidFill>
                <a:latin typeface="UbuntuMono-Regular"/>
              </a:rPr>
              <a:t>corr_mat</a:t>
            </a:r>
            <a:r>
              <a:rPr lang="en-US" sz="1800" b="0" i="0" u="none" strike="noStrike" baseline="0" dirty="0">
                <a:solidFill>
                  <a:srgbClr val="000000"/>
                </a:solidFill>
                <a:latin typeface="UbuntuMono-Regular"/>
              </a:rPr>
              <a:t>[</a:t>
            </a:r>
            <a:r>
              <a:rPr lang="en-US" sz="1800" b="0" i="0" u="none" strike="noStrike" baseline="0" dirty="0">
                <a:solidFill>
                  <a:srgbClr val="FF2C02"/>
                </a:solidFill>
                <a:latin typeface="UbuntuMono-Regular"/>
              </a:rPr>
              <a:t>"MSFT"</a:t>
            </a:r>
            <a:r>
              <a:rPr lang="en-US" sz="1800" b="0" i="0" u="none" strike="noStrike" baseline="0" dirty="0">
                <a:solidFill>
                  <a:srgbClr val="000000"/>
                </a:solidFill>
                <a:latin typeface="UbuntuMono-Regular"/>
              </a:rPr>
              <a:t>, </a:t>
            </a:r>
            <a:r>
              <a:rPr lang="en-US" sz="1800" b="0" i="0" u="none" strike="noStrike" baseline="0" dirty="0">
                <a:solidFill>
                  <a:srgbClr val="FF2C02"/>
                </a:solidFill>
                <a:latin typeface="UbuntuMono-Regular"/>
              </a:rPr>
              <a:t>"GOOG"</a:t>
            </a:r>
            <a:r>
              <a:rPr lang="en-US" sz="1800" b="0" i="0" u="none" strike="noStrike" baseline="0" dirty="0">
                <a:solidFill>
                  <a:srgbClr val="000000"/>
                </a:solidFill>
                <a:latin typeface="UbuntuMono-Regular"/>
              </a:rPr>
              <a:t>]</a:t>
            </a:r>
          </a:p>
          <a:p>
            <a:pPr marL="0" indent="0" algn="l">
              <a:buNone/>
            </a:pPr>
            <a:r>
              <a:rPr lang="ru-RU" sz="1800" b="0" i="1" u="none" strike="noStrike" baseline="0" dirty="0">
                <a:solidFill>
                  <a:srgbClr val="004654"/>
                </a:solidFill>
                <a:latin typeface="UbuntuMono-Italic"/>
              </a:rPr>
              <a:t>#&gt; [1] 0.444</a:t>
            </a:r>
            <a:endParaRPr lang="ru-RU" dirty="0"/>
          </a:p>
        </p:txBody>
      </p:sp>
      <p:sp>
        <p:nvSpPr>
          <p:cNvPr id="4" name="Номер слайда 3">
            <a:extLst>
              <a:ext uri="{FF2B5EF4-FFF2-40B4-BE49-F238E27FC236}">
                <a16:creationId xmlns:a16="http://schemas.microsoft.com/office/drawing/2014/main" id="{9FE71642-0285-4AB6-8953-CD9B05D39A06}"/>
              </a:ext>
            </a:extLst>
          </p:cNvPr>
          <p:cNvSpPr>
            <a:spLocks noGrp="1"/>
          </p:cNvSpPr>
          <p:nvPr>
            <p:ph type="sldNum" sz="quarter" idx="12"/>
          </p:nvPr>
        </p:nvSpPr>
        <p:spPr/>
        <p:txBody>
          <a:bodyPr/>
          <a:lstStyle/>
          <a:p>
            <a:fld id="{07ED1C4D-CBFC-4DCD-A017-9435DD4536FA}" type="slidenum">
              <a:rPr lang="ru-RU" smtClean="0"/>
              <a:t>51</a:t>
            </a:fld>
            <a:endParaRPr lang="ru-RU"/>
          </a:p>
        </p:txBody>
      </p:sp>
      <p:pic>
        <p:nvPicPr>
          <p:cNvPr id="6" name="Рисунок 5">
            <a:extLst>
              <a:ext uri="{FF2B5EF4-FFF2-40B4-BE49-F238E27FC236}">
                <a16:creationId xmlns:a16="http://schemas.microsoft.com/office/drawing/2014/main" id="{A67F0889-8B43-4575-9896-1C8651937CE4}"/>
              </a:ext>
            </a:extLst>
          </p:cNvPr>
          <p:cNvPicPr>
            <a:picLocks noChangeAspect="1"/>
          </p:cNvPicPr>
          <p:nvPr/>
        </p:nvPicPr>
        <p:blipFill>
          <a:blip r:embed="rId2"/>
          <a:stretch>
            <a:fillRect/>
          </a:stretch>
        </p:blipFill>
        <p:spPr>
          <a:xfrm>
            <a:off x="6737410" y="2184460"/>
            <a:ext cx="5057775" cy="2609850"/>
          </a:xfrm>
          <a:prstGeom prst="rect">
            <a:avLst/>
          </a:prstGeom>
        </p:spPr>
      </p:pic>
    </p:spTree>
    <p:extLst>
      <p:ext uri="{BB962C8B-B14F-4D97-AF65-F5344CB8AC3E}">
        <p14:creationId xmlns:p14="http://schemas.microsoft.com/office/powerpoint/2010/main" val="1817325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F08ACD-6CA3-4D8A-90C6-DB4D4A7D8495}"/>
              </a:ext>
            </a:extLst>
          </p:cNvPr>
          <p:cNvSpPr>
            <a:spLocks noGrp="1"/>
          </p:cNvSpPr>
          <p:nvPr>
            <p:ph type="title"/>
          </p:nvPr>
        </p:nvSpPr>
        <p:spPr>
          <a:xfrm>
            <a:off x="838200" y="365126"/>
            <a:ext cx="10515600" cy="454384"/>
          </a:xfrm>
        </p:spPr>
        <p:txBody>
          <a:bodyPr>
            <a:noAutofit/>
          </a:bodyPr>
          <a:lstStyle/>
          <a:p>
            <a:r>
              <a:rPr lang="ru-RU" sz="3200" b="1" i="0" u="none" strike="noStrike" baseline="0" dirty="0">
                <a:latin typeface="PTSans-Bold-SC700"/>
              </a:rPr>
              <a:t>Выбор строк и столбц</a:t>
            </a:r>
            <a:r>
              <a:rPr lang="ru-RU" sz="3200" b="1" dirty="0">
                <a:latin typeface="PTSans-Bold-SC700"/>
              </a:rPr>
              <a:t>ов</a:t>
            </a:r>
            <a:r>
              <a:rPr lang="ru-RU" sz="3200" b="1" i="0" u="none" strike="noStrike" baseline="0" dirty="0">
                <a:latin typeface="PTSans-Bold-SC700"/>
              </a:rPr>
              <a:t> из матрицы</a:t>
            </a:r>
            <a:endParaRPr lang="ru-RU" sz="3200" dirty="0"/>
          </a:p>
        </p:txBody>
      </p:sp>
      <p:sp>
        <p:nvSpPr>
          <p:cNvPr id="3" name="Объект 2">
            <a:extLst>
              <a:ext uri="{FF2B5EF4-FFF2-40B4-BE49-F238E27FC236}">
                <a16:creationId xmlns:a16="http://schemas.microsoft.com/office/drawing/2014/main" id="{B32ED200-5AE5-4084-ACDB-0F9B77237454}"/>
              </a:ext>
            </a:extLst>
          </p:cNvPr>
          <p:cNvSpPr>
            <a:spLocks noGrp="1"/>
          </p:cNvSpPr>
          <p:nvPr>
            <p:ph idx="1"/>
          </p:nvPr>
        </p:nvSpPr>
        <p:spPr>
          <a:xfrm>
            <a:off x="562154" y="1101006"/>
            <a:ext cx="10515600" cy="4351338"/>
          </a:xfrm>
        </p:spPr>
        <p:txBody>
          <a:bodyPr/>
          <a:lstStyle/>
          <a:p>
            <a:pPr marL="0" indent="0" algn="l">
              <a:buNone/>
            </a:pPr>
            <a:r>
              <a:rPr lang="ru-RU" sz="1800" b="0" i="0" u="none" strike="noStrike" baseline="0" dirty="0">
                <a:solidFill>
                  <a:srgbClr val="000000"/>
                </a:solidFill>
                <a:latin typeface="PTSerif-Regular"/>
              </a:rPr>
              <a:t>Решение зависит от того, что вы хотите. Если вы хотите, чтобы результат был</a:t>
            </a:r>
            <a:r>
              <a:rPr lang="en-US" sz="1800" b="0" i="0" u="none" strike="noStrike" baseline="0" dirty="0">
                <a:solidFill>
                  <a:srgbClr val="000000"/>
                </a:solidFill>
                <a:latin typeface="PTSerif-Regular"/>
              </a:rPr>
              <a:t> </a:t>
            </a:r>
            <a:r>
              <a:rPr lang="ru-RU" sz="1800" b="0" i="0" u="none" strike="noStrike" baseline="0" dirty="0">
                <a:solidFill>
                  <a:srgbClr val="000000"/>
                </a:solidFill>
                <a:latin typeface="PTSerif-Regular"/>
              </a:rPr>
              <a:t>простым</a:t>
            </a:r>
          </a:p>
          <a:p>
            <a:pPr marL="0" indent="0" algn="l">
              <a:buNone/>
            </a:pPr>
            <a:r>
              <a:rPr lang="ru-RU" sz="1800" b="0" i="0" u="none" strike="noStrike" baseline="0" dirty="0">
                <a:solidFill>
                  <a:srgbClr val="000000"/>
                </a:solidFill>
                <a:latin typeface="PTSerif-Regular"/>
              </a:rPr>
              <a:t>вектором, просто используйте обычное индексирование:</a:t>
            </a:r>
          </a:p>
          <a:p>
            <a:pPr marL="0" indent="0" algn="l">
              <a:buNone/>
            </a:pPr>
            <a:r>
              <a:rPr lang="en-US" sz="1800" b="0" i="0" u="none" strike="noStrike" baseline="0" dirty="0">
                <a:solidFill>
                  <a:srgbClr val="0015EE"/>
                </a:solidFill>
                <a:latin typeface="UbuntuMono-Regular"/>
              </a:rPr>
              <a:t>mat</a:t>
            </a:r>
            <a:r>
              <a:rPr lang="en-US" sz="1800" b="0" i="0" u="none" strike="noStrike" baseline="0" dirty="0">
                <a:solidFill>
                  <a:srgbClr val="000000"/>
                </a:solidFill>
                <a:latin typeface="UbuntuMono-Regular"/>
              </a:rPr>
              <a:t>[</a:t>
            </a:r>
            <a:r>
              <a:rPr lang="en-US" sz="1800" b="0" i="0" u="none" strike="noStrike" baseline="0" dirty="0">
                <a:solidFill>
                  <a:srgbClr val="FF4A10"/>
                </a:solidFill>
                <a:latin typeface="UbuntuMono-Regular"/>
              </a:rPr>
              <a:t>1</a:t>
            </a:r>
            <a:r>
              <a:rPr lang="en-US" sz="1800" b="0" i="0" u="none" strike="noStrike" baseline="0" dirty="0">
                <a:solidFill>
                  <a:srgbClr val="000000"/>
                </a:solidFill>
                <a:latin typeface="UbuntuMono-Regular"/>
              </a:rPr>
              <a:t>, ] </a:t>
            </a:r>
            <a:r>
              <a:rPr lang="en-US" sz="1800" b="0" i="1" u="none" strike="noStrike" baseline="0" dirty="0">
                <a:solidFill>
                  <a:srgbClr val="004654"/>
                </a:solidFill>
                <a:latin typeface="UbuntuMono-Italic"/>
              </a:rPr>
              <a:t># </a:t>
            </a:r>
            <a:r>
              <a:rPr lang="ru-RU" sz="1800" b="0" i="1" u="none" strike="noStrike" baseline="0" dirty="0">
                <a:solidFill>
                  <a:srgbClr val="004654"/>
                </a:solidFill>
                <a:latin typeface="UbuntuMono-Italic"/>
              </a:rPr>
              <a:t>Первая строка.</a:t>
            </a:r>
          </a:p>
          <a:p>
            <a:pPr marL="0" indent="0" algn="l">
              <a:buNone/>
            </a:pPr>
            <a:r>
              <a:rPr lang="en-US" sz="1800" b="0" i="0" u="none" strike="noStrike" baseline="0" dirty="0">
                <a:solidFill>
                  <a:srgbClr val="0015EE"/>
                </a:solidFill>
                <a:latin typeface="UbuntuMono-Regular"/>
              </a:rPr>
              <a:t>mat</a:t>
            </a:r>
            <a:r>
              <a:rPr lang="en-US" sz="1800" b="0" i="0" u="none" strike="noStrike" baseline="0" dirty="0">
                <a:solidFill>
                  <a:srgbClr val="000000"/>
                </a:solidFill>
                <a:latin typeface="UbuntuMono-Regular"/>
              </a:rPr>
              <a:t>[, </a:t>
            </a:r>
            <a:r>
              <a:rPr lang="en-US" sz="1800" b="0" i="0" u="none" strike="noStrike" baseline="0" dirty="0">
                <a:solidFill>
                  <a:srgbClr val="FF4A10"/>
                </a:solidFill>
                <a:latin typeface="UbuntuMono-Regular"/>
              </a:rPr>
              <a:t>3</a:t>
            </a:r>
            <a:r>
              <a:rPr lang="en-US" sz="1800" b="0" i="0" u="none" strike="noStrike" baseline="0" dirty="0">
                <a:solidFill>
                  <a:srgbClr val="000000"/>
                </a:solidFill>
                <a:latin typeface="UbuntuMono-Regular"/>
              </a:rPr>
              <a:t>] </a:t>
            </a:r>
            <a:r>
              <a:rPr lang="en-US" sz="1800" b="0" i="1" u="none" strike="noStrike" baseline="0" dirty="0">
                <a:solidFill>
                  <a:srgbClr val="004654"/>
                </a:solidFill>
                <a:latin typeface="UbuntuMono-Italic"/>
              </a:rPr>
              <a:t># </a:t>
            </a:r>
            <a:r>
              <a:rPr lang="ru-RU" sz="1800" b="0" i="1" u="none" strike="noStrike" baseline="0" dirty="0">
                <a:solidFill>
                  <a:srgbClr val="004654"/>
                </a:solidFill>
                <a:latin typeface="UbuntuMono-Italic"/>
              </a:rPr>
              <a:t>Третий столбец.</a:t>
            </a:r>
          </a:p>
          <a:p>
            <a:pPr marL="0" indent="0" algn="l">
              <a:buNone/>
            </a:pPr>
            <a:r>
              <a:rPr lang="ru-RU" sz="1800" b="0" i="0" u="none" strike="noStrike" baseline="0" dirty="0">
                <a:solidFill>
                  <a:srgbClr val="000000"/>
                </a:solidFill>
                <a:latin typeface="PTSerif-Regular"/>
              </a:rPr>
              <a:t>Если вы хотите, чтобы результат представлял собой однострочную матрицу или</a:t>
            </a:r>
            <a:r>
              <a:rPr lang="en-US" sz="1800" b="0" i="0" u="none" strike="noStrike" baseline="0" dirty="0">
                <a:solidFill>
                  <a:srgbClr val="000000"/>
                </a:solidFill>
                <a:latin typeface="PTSerif-Regular"/>
              </a:rPr>
              <a:t> </a:t>
            </a:r>
            <a:r>
              <a:rPr lang="ru-RU" sz="1800" b="0" i="0" u="none" strike="noStrike" baseline="0" dirty="0">
                <a:solidFill>
                  <a:srgbClr val="000000"/>
                </a:solidFill>
                <a:latin typeface="PTSerif-Regular"/>
              </a:rPr>
              <a:t>матрицу из одного столбца, включите в код аргумент </a:t>
            </a:r>
            <a:r>
              <a:rPr lang="ru-RU" sz="1800" b="0" i="0" u="none" strike="noStrike" baseline="0" dirty="0" err="1">
                <a:solidFill>
                  <a:srgbClr val="000000"/>
                </a:solidFill>
                <a:latin typeface="UbuntuMono-Regular"/>
              </a:rPr>
              <a:t>drop</a:t>
            </a:r>
            <a:r>
              <a:rPr lang="ru-RU" sz="1800" b="0" i="0" u="none" strike="noStrike" baseline="0" dirty="0">
                <a:solidFill>
                  <a:srgbClr val="000000"/>
                </a:solidFill>
                <a:latin typeface="UbuntuMono-Regular"/>
              </a:rPr>
              <a:t>=FALSE</a:t>
            </a:r>
            <a:r>
              <a:rPr lang="ru-RU" sz="1800" b="0" i="0" u="none" strike="noStrike" baseline="0" dirty="0">
                <a:solidFill>
                  <a:srgbClr val="000000"/>
                </a:solidFill>
                <a:latin typeface="PTSerif-Regular"/>
              </a:rPr>
              <a:t>:</a:t>
            </a:r>
          </a:p>
          <a:p>
            <a:pPr marL="0" indent="0" algn="l">
              <a:buNone/>
            </a:pPr>
            <a:r>
              <a:rPr lang="ru-RU" sz="1800" b="0" i="0" u="none" strike="noStrike" baseline="0" dirty="0" err="1">
                <a:solidFill>
                  <a:srgbClr val="0015EE"/>
                </a:solidFill>
                <a:latin typeface="UbuntuMono-Regular"/>
              </a:rPr>
              <a:t>mat</a:t>
            </a:r>
            <a:r>
              <a:rPr lang="ru-RU" sz="1800" b="0" i="0" u="none" strike="noStrike" baseline="0" dirty="0">
                <a:solidFill>
                  <a:srgbClr val="000000"/>
                </a:solidFill>
                <a:latin typeface="UbuntuMono-Regular"/>
              </a:rPr>
              <a:t>[</a:t>
            </a:r>
            <a:r>
              <a:rPr lang="ru-RU" sz="1800" b="0" i="0" u="none" strike="noStrike" baseline="0" dirty="0">
                <a:solidFill>
                  <a:srgbClr val="FF4A10"/>
                </a:solidFill>
                <a:latin typeface="UbuntuMono-Regular"/>
              </a:rPr>
              <a:t>1</a:t>
            </a:r>
            <a:r>
              <a:rPr lang="ru-RU" sz="1800" b="0" i="0" u="none" strike="noStrike" baseline="0" dirty="0">
                <a:solidFill>
                  <a:srgbClr val="000000"/>
                </a:solidFill>
                <a:latin typeface="UbuntuMono-Regular"/>
              </a:rPr>
              <a:t>, , </a:t>
            </a:r>
            <a:r>
              <a:rPr lang="ru-RU" sz="1800" b="0" i="0" u="none" strike="noStrike" baseline="0" dirty="0" err="1">
                <a:solidFill>
                  <a:srgbClr val="0015EE"/>
                </a:solidFill>
                <a:latin typeface="UbuntuMono-Regular"/>
              </a:rPr>
              <a:t>drop</a:t>
            </a:r>
            <a:r>
              <a:rPr lang="ru-RU" sz="1800" b="0" i="0" u="none" strike="noStrike" baseline="0" dirty="0">
                <a:solidFill>
                  <a:srgbClr val="052125"/>
                </a:solidFill>
                <a:latin typeface="UbuntuMono-Regular"/>
              </a:rPr>
              <a:t>=</a:t>
            </a:r>
            <a:r>
              <a:rPr lang="ru-RU" sz="1800" b="1" i="0" u="none" strike="noStrike" baseline="0" dirty="0">
                <a:solidFill>
                  <a:srgbClr val="0071A6"/>
                </a:solidFill>
                <a:latin typeface="UbuntuMono-Bold"/>
              </a:rPr>
              <a:t>FALSE</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Первая строка, однострочная матрица.</a:t>
            </a:r>
          </a:p>
          <a:p>
            <a:pPr marL="0" indent="0" algn="l">
              <a:buNone/>
            </a:pPr>
            <a:r>
              <a:rPr lang="ru-RU" sz="1800" b="0" i="0" u="none" strike="noStrike" baseline="0" dirty="0" err="1">
                <a:solidFill>
                  <a:srgbClr val="0015EE"/>
                </a:solidFill>
                <a:latin typeface="UbuntuMono-Regular"/>
              </a:rPr>
              <a:t>mat</a:t>
            </a:r>
            <a:r>
              <a:rPr lang="ru-RU" sz="1800" b="0" i="0" u="none" strike="noStrike" baseline="0" dirty="0">
                <a:solidFill>
                  <a:srgbClr val="000000"/>
                </a:solidFill>
                <a:latin typeface="UbuntuMono-Regular"/>
              </a:rPr>
              <a:t>[, </a:t>
            </a:r>
            <a:r>
              <a:rPr lang="ru-RU" sz="1800" b="0" i="0" u="none" strike="noStrike" baseline="0" dirty="0">
                <a:solidFill>
                  <a:srgbClr val="FF4A10"/>
                </a:solidFill>
                <a:latin typeface="UbuntuMono-Regular"/>
              </a:rPr>
              <a:t>3</a:t>
            </a:r>
            <a:r>
              <a:rPr lang="ru-RU" sz="1800" b="0" i="0" u="none" strike="noStrike" baseline="0" dirty="0">
                <a:solidFill>
                  <a:srgbClr val="000000"/>
                </a:solidFill>
                <a:latin typeface="UbuntuMono-Regular"/>
              </a:rPr>
              <a:t>, </a:t>
            </a:r>
            <a:r>
              <a:rPr lang="ru-RU" sz="1800" b="0" i="0" u="none" strike="noStrike" baseline="0" dirty="0" err="1">
                <a:solidFill>
                  <a:srgbClr val="0015EE"/>
                </a:solidFill>
                <a:latin typeface="UbuntuMono-Regular"/>
              </a:rPr>
              <a:t>drop</a:t>
            </a:r>
            <a:r>
              <a:rPr lang="ru-RU" sz="1800" b="0" i="0" u="none" strike="noStrike" baseline="0" dirty="0">
                <a:solidFill>
                  <a:srgbClr val="052125"/>
                </a:solidFill>
                <a:latin typeface="UbuntuMono-Regular"/>
              </a:rPr>
              <a:t>=</a:t>
            </a:r>
            <a:r>
              <a:rPr lang="ru-RU" sz="1800" b="1" i="0" u="none" strike="noStrike" baseline="0" dirty="0">
                <a:solidFill>
                  <a:srgbClr val="0071A6"/>
                </a:solidFill>
                <a:latin typeface="UbuntuMono-Bold"/>
              </a:rPr>
              <a:t>FALSE</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Третий столбец, матрица из одного столбца.</a:t>
            </a:r>
            <a:endParaRPr lang="ru-RU" dirty="0"/>
          </a:p>
        </p:txBody>
      </p:sp>
      <p:sp>
        <p:nvSpPr>
          <p:cNvPr id="4" name="Номер слайда 3">
            <a:extLst>
              <a:ext uri="{FF2B5EF4-FFF2-40B4-BE49-F238E27FC236}">
                <a16:creationId xmlns:a16="http://schemas.microsoft.com/office/drawing/2014/main" id="{B780A6EE-C21F-494B-B593-C4A35D6893EF}"/>
              </a:ext>
            </a:extLst>
          </p:cNvPr>
          <p:cNvSpPr>
            <a:spLocks noGrp="1"/>
          </p:cNvSpPr>
          <p:nvPr>
            <p:ph type="sldNum" sz="quarter" idx="12"/>
          </p:nvPr>
        </p:nvSpPr>
        <p:spPr/>
        <p:txBody>
          <a:bodyPr/>
          <a:lstStyle/>
          <a:p>
            <a:fld id="{07ED1C4D-CBFC-4DCD-A017-9435DD4536FA}" type="slidenum">
              <a:rPr lang="ru-RU" smtClean="0"/>
              <a:t>52</a:t>
            </a:fld>
            <a:endParaRPr lang="ru-RU"/>
          </a:p>
        </p:txBody>
      </p:sp>
      <p:pic>
        <p:nvPicPr>
          <p:cNvPr id="6" name="Рисунок 5">
            <a:extLst>
              <a:ext uri="{FF2B5EF4-FFF2-40B4-BE49-F238E27FC236}">
                <a16:creationId xmlns:a16="http://schemas.microsoft.com/office/drawing/2014/main" id="{0681E8CB-A021-469F-BA97-68EF6AD2DBB6}"/>
              </a:ext>
            </a:extLst>
          </p:cNvPr>
          <p:cNvPicPr>
            <a:picLocks noChangeAspect="1"/>
          </p:cNvPicPr>
          <p:nvPr/>
        </p:nvPicPr>
        <p:blipFill>
          <a:blip r:embed="rId2"/>
          <a:stretch>
            <a:fillRect/>
          </a:stretch>
        </p:blipFill>
        <p:spPr>
          <a:xfrm>
            <a:off x="679330" y="4047093"/>
            <a:ext cx="3171143" cy="1836122"/>
          </a:xfrm>
          <a:prstGeom prst="rect">
            <a:avLst/>
          </a:prstGeom>
        </p:spPr>
      </p:pic>
      <p:pic>
        <p:nvPicPr>
          <p:cNvPr id="8" name="Рисунок 7">
            <a:extLst>
              <a:ext uri="{FF2B5EF4-FFF2-40B4-BE49-F238E27FC236}">
                <a16:creationId xmlns:a16="http://schemas.microsoft.com/office/drawing/2014/main" id="{C7ADE644-08A2-4FFE-9C46-28B168E535CC}"/>
              </a:ext>
            </a:extLst>
          </p:cNvPr>
          <p:cNvPicPr>
            <a:picLocks noChangeAspect="1"/>
          </p:cNvPicPr>
          <p:nvPr/>
        </p:nvPicPr>
        <p:blipFill>
          <a:blip r:embed="rId3"/>
          <a:stretch>
            <a:fillRect/>
          </a:stretch>
        </p:blipFill>
        <p:spPr>
          <a:xfrm>
            <a:off x="4529944" y="4047093"/>
            <a:ext cx="3682289" cy="1982771"/>
          </a:xfrm>
          <a:prstGeom prst="rect">
            <a:avLst/>
          </a:prstGeom>
        </p:spPr>
      </p:pic>
      <p:pic>
        <p:nvPicPr>
          <p:cNvPr id="9" name="Рисунок 8">
            <a:extLst>
              <a:ext uri="{FF2B5EF4-FFF2-40B4-BE49-F238E27FC236}">
                <a16:creationId xmlns:a16="http://schemas.microsoft.com/office/drawing/2014/main" id="{6EA460E0-F055-4168-B24B-52BE02C8AB77}"/>
              </a:ext>
            </a:extLst>
          </p:cNvPr>
          <p:cNvPicPr>
            <a:picLocks noChangeAspect="1"/>
          </p:cNvPicPr>
          <p:nvPr/>
        </p:nvPicPr>
        <p:blipFill rotWithShape="1">
          <a:blip r:embed="rId4"/>
          <a:srcRect t="54440" r="59101" b="16924"/>
          <a:stretch/>
        </p:blipFill>
        <p:spPr>
          <a:xfrm>
            <a:off x="8350180" y="4016564"/>
            <a:ext cx="3407045" cy="1230923"/>
          </a:xfrm>
          <a:prstGeom prst="rect">
            <a:avLst/>
          </a:prstGeom>
        </p:spPr>
      </p:pic>
    </p:spTree>
    <p:extLst>
      <p:ext uri="{BB962C8B-B14F-4D97-AF65-F5344CB8AC3E}">
        <p14:creationId xmlns:p14="http://schemas.microsoft.com/office/powerpoint/2010/main" val="349917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C0982-FE2D-4E05-8BEA-1C06C130BE73}"/>
              </a:ext>
            </a:extLst>
          </p:cNvPr>
          <p:cNvSpPr>
            <a:spLocks noGrp="1"/>
          </p:cNvSpPr>
          <p:nvPr>
            <p:ph type="title"/>
          </p:nvPr>
        </p:nvSpPr>
        <p:spPr>
          <a:xfrm>
            <a:off x="613194" y="130789"/>
            <a:ext cx="10515600" cy="618286"/>
          </a:xfrm>
        </p:spPr>
        <p:txBody>
          <a:bodyPr>
            <a:noAutofit/>
          </a:bodyPr>
          <a:lstStyle/>
          <a:p>
            <a:r>
              <a:rPr lang="ru-RU" sz="3200" b="1" i="0" u="none" strike="noStrike" baseline="0" dirty="0">
                <a:latin typeface="+mn-lt"/>
              </a:rPr>
              <a:t>Суммирование строк и столбцов</a:t>
            </a:r>
            <a:r>
              <a:rPr lang="en-US" sz="3200" b="1" i="0" u="none" strike="noStrike" baseline="0" dirty="0">
                <a:latin typeface="+mn-lt"/>
              </a:rPr>
              <a:t>. </a:t>
            </a:r>
            <a:r>
              <a:rPr lang="ru-RU" sz="3200" b="1" dirty="0">
                <a:solidFill>
                  <a:srgbClr val="000000"/>
                </a:solidFill>
                <a:latin typeface="+mn-lt"/>
              </a:rPr>
              <a:t>Объединение матриц</a:t>
            </a:r>
            <a:endParaRPr lang="ru-RU" sz="3200" b="1" dirty="0">
              <a:latin typeface="+mn-lt"/>
            </a:endParaRPr>
          </a:p>
        </p:txBody>
      </p:sp>
      <p:sp>
        <p:nvSpPr>
          <p:cNvPr id="3" name="Объект 2">
            <a:extLst>
              <a:ext uri="{FF2B5EF4-FFF2-40B4-BE49-F238E27FC236}">
                <a16:creationId xmlns:a16="http://schemas.microsoft.com/office/drawing/2014/main" id="{4508A021-3994-461D-BF87-1C50612058EB}"/>
              </a:ext>
            </a:extLst>
          </p:cNvPr>
          <p:cNvSpPr>
            <a:spLocks noGrp="1"/>
          </p:cNvSpPr>
          <p:nvPr>
            <p:ph idx="1"/>
          </p:nvPr>
        </p:nvSpPr>
        <p:spPr>
          <a:xfrm>
            <a:off x="553528" y="1066500"/>
            <a:ext cx="10634932" cy="4351338"/>
          </a:xfrm>
        </p:spPr>
        <p:txBody>
          <a:bodyPr/>
          <a:lstStyle/>
          <a:p>
            <a:pPr marL="0" indent="0" algn="l">
              <a:buNone/>
            </a:pPr>
            <a:r>
              <a:rPr lang="ru-RU" sz="2000" b="0" i="0" u="none" strike="noStrike" baseline="0" dirty="0">
                <a:solidFill>
                  <a:srgbClr val="000000"/>
                </a:solidFill>
              </a:rPr>
              <a:t>Используйте функцию </a:t>
            </a:r>
            <a:r>
              <a:rPr lang="ru-RU" sz="2000" b="0" i="0" u="none" strike="noStrike" baseline="0" dirty="0" err="1">
                <a:solidFill>
                  <a:srgbClr val="000000"/>
                </a:solidFill>
              </a:rPr>
              <a:t>rowSums</a:t>
            </a:r>
            <a:r>
              <a:rPr lang="ru-RU" sz="2000" b="0" i="0" u="none" strike="noStrike" baseline="0" dirty="0">
                <a:solidFill>
                  <a:srgbClr val="000000"/>
                </a:solidFill>
              </a:rPr>
              <a:t> для суммирования строк:</a:t>
            </a:r>
          </a:p>
          <a:p>
            <a:pPr marL="0" indent="0" algn="l">
              <a:buNone/>
            </a:pPr>
            <a:r>
              <a:rPr lang="en-US" sz="2000" b="0" i="0" u="none" strike="noStrike" baseline="0" dirty="0" err="1">
                <a:solidFill>
                  <a:srgbClr val="DA0DDC"/>
                </a:solidFill>
              </a:rPr>
              <a:t>rowSums</a:t>
            </a:r>
            <a:r>
              <a:rPr lang="en-US" sz="2000" b="0" i="0" u="none" strike="noStrike" baseline="0" dirty="0">
                <a:solidFill>
                  <a:srgbClr val="000000"/>
                </a:solidFill>
              </a:rPr>
              <a:t>(</a:t>
            </a:r>
            <a:r>
              <a:rPr lang="en-US" sz="2000" b="0" i="1" u="none" strike="noStrike" baseline="0" dirty="0">
                <a:solidFill>
                  <a:srgbClr val="0015EE"/>
                </a:solidFill>
              </a:rPr>
              <a:t>m</a:t>
            </a:r>
            <a:r>
              <a:rPr lang="en-US" sz="2000" b="0" i="0" u="none" strike="noStrike" baseline="0" dirty="0">
                <a:solidFill>
                  <a:srgbClr val="000000"/>
                </a:solidFill>
              </a:rPr>
              <a:t>)</a:t>
            </a:r>
          </a:p>
          <a:p>
            <a:pPr marL="0" indent="0" algn="l">
              <a:buNone/>
            </a:pPr>
            <a:r>
              <a:rPr lang="ru-RU" sz="2000" b="0" i="0" u="none" strike="noStrike" baseline="0" dirty="0">
                <a:solidFill>
                  <a:srgbClr val="000000"/>
                </a:solidFill>
              </a:rPr>
              <a:t>Используйте функцию </a:t>
            </a:r>
            <a:r>
              <a:rPr lang="ru-RU" sz="2000" b="0" i="0" u="none" strike="noStrike" baseline="0" dirty="0" err="1">
                <a:solidFill>
                  <a:srgbClr val="000000"/>
                </a:solidFill>
              </a:rPr>
              <a:t>colSums</a:t>
            </a:r>
            <a:r>
              <a:rPr lang="ru-RU" sz="2000" b="0" i="0" u="none" strike="noStrike" baseline="0" dirty="0">
                <a:solidFill>
                  <a:srgbClr val="000000"/>
                </a:solidFill>
              </a:rPr>
              <a:t> для суммирования столбцов:</a:t>
            </a:r>
          </a:p>
          <a:p>
            <a:pPr marL="0" indent="0" algn="l">
              <a:buNone/>
            </a:pPr>
            <a:r>
              <a:rPr lang="en-US" sz="2000" dirty="0" err="1">
                <a:solidFill>
                  <a:srgbClr val="DA0DDC"/>
                </a:solidFill>
              </a:rPr>
              <a:t>c</a:t>
            </a:r>
            <a:r>
              <a:rPr lang="en-US" sz="2000" b="0" i="0" u="none" strike="noStrike" baseline="0" dirty="0" err="1">
                <a:solidFill>
                  <a:srgbClr val="DA0DDC"/>
                </a:solidFill>
              </a:rPr>
              <a:t>olSums</a:t>
            </a:r>
            <a:r>
              <a:rPr lang="en-US" sz="2000" b="0" i="0" u="none" strike="noStrike" baseline="0" dirty="0">
                <a:solidFill>
                  <a:srgbClr val="000000"/>
                </a:solidFill>
              </a:rPr>
              <a:t>(</a:t>
            </a:r>
            <a:r>
              <a:rPr lang="en-US" sz="2000" b="0" i="1" u="none" strike="noStrike" baseline="0" dirty="0">
                <a:solidFill>
                  <a:srgbClr val="0015EE"/>
                </a:solidFill>
              </a:rPr>
              <a:t>m</a:t>
            </a:r>
            <a:r>
              <a:rPr lang="en-US" sz="2000" b="0" i="0" u="none" strike="noStrike" baseline="0" dirty="0">
                <a:solidFill>
                  <a:srgbClr val="000000"/>
                </a:solidFill>
              </a:rPr>
              <a:t>)</a:t>
            </a:r>
          </a:p>
          <a:p>
            <a:pPr marL="0" indent="0" algn="l">
              <a:buNone/>
            </a:pPr>
            <a:r>
              <a:rPr lang="en-US" sz="2000" b="1" dirty="0">
                <a:solidFill>
                  <a:srgbClr val="000000"/>
                </a:solidFill>
              </a:rPr>
              <a:t> </a:t>
            </a:r>
            <a:r>
              <a:rPr lang="ru-RU" sz="2000" b="1" dirty="0">
                <a:solidFill>
                  <a:srgbClr val="000000"/>
                </a:solidFill>
              </a:rPr>
              <a:t>Объединение матриц</a:t>
            </a:r>
          </a:p>
          <a:p>
            <a:pPr marL="0" indent="0">
              <a:buNone/>
            </a:pPr>
            <a:r>
              <a:rPr lang="ru-RU" sz="2000" dirty="0">
                <a:solidFill>
                  <a:srgbClr val="000000"/>
                </a:solidFill>
              </a:rPr>
              <a:t>По строкам </a:t>
            </a:r>
            <a:r>
              <a:rPr kumimoji="0" lang="ru-RU" altLang="ru-RU" sz="2000" b="0" i="0" u="none" strike="noStrike" cap="none" normalizeH="0" baseline="0" dirty="0" err="1">
                <a:ln>
                  <a:noFill/>
                </a:ln>
                <a:solidFill>
                  <a:srgbClr val="0000FF"/>
                </a:solidFill>
                <a:effectLst/>
              </a:rPr>
              <a:t>rbind</a:t>
            </a:r>
            <a:r>
              <a:rPr kumimoji="0" lang="ru-RU" altLang="ru-RU" sz="2000" b="0" i="0" u="none" strike="noStrike" cap="none" normalizeH="0" baseline="0" dirty="0">
                <a:ln>
                  <a:noFill/>
                </a:ln>
                <a:solidFill>
                  <a:srgbClr val="0000FF"/>
                </a:solidFill>
                <a:effectLst/>
              </a:rPr>
              <a:t>(h2,h3) (число столбцов должно быть одинаковым)</a:t>
            </a:r>
            <a:endParaRPr kumimoji="0" lang="en-US" altLang="ru-RU" sz="2000" b="0" i="0" u="none" strike="noStrike" cap="none" normalizeH="0" baseline="0" dirty="0">
              <a:ln>
                <a:noFill/>
              </a:ln>
              <a:solidFill>
                <a:srgbClr val="0000FF"/>
              </a:solidFill>
              <a:effectLst/>
            </a:endParaRPr>
          </a:p>
          <a:p>
            <a:pPr marL="0" indent="0">
              <a:buNone/>
            </a:pPr>
            <a:r>
              <a:rPr kumimoji="0" lang="ru-RU" altLang="ru-RU" sz="2000" b="0" i="0" u="none" strike="noStrike" cap="none" normalizeH="0" baseline="0" dirty="0">
                <a:ln>
                  <a:noFill/>
                </a:ln>
                <a:effectLst/>
              </a:rPr>
              <a:t>По столбцам </a:t>
            </a:r>
            <a:r>
              <a:rPr lang="ru-RU" altLang="ru-RU" sz="2000" dirty="0" err="1">
                <a:solidFill>
                  <a:srgbClr val="0000FF"/>
                </a:solidFill>
              </a:rPr>
              <a:t>с</a:t>
            </a:r>
            <a:r>
              <a:rPr kumimoji="0" lang="ru-RU" altLang="ru-RU" sz="2000" b="0" i="0" u="none" strike="noStrike" cap="none" normalizeH="0" baseline="0" dirty="0" err="1">
                <a:ln>
                  <a:noFill/>
                </a:ln>
                <a:solidFill>
                  <a:srgbClr val="0000FF"/>
                </a:solidFill>
                <a:effectLst/>
              </a:rPr>
              <a:t>bind</a:t>
            </a:r>
            <a:r>
              <a:rPr kumimoji="0" lang="ru-RU" altLang="ru-RU" sz="2000" b="0" i="0" u="none" strike="noStrike" cap="none" normalizeH="0" baseline="0" dirty="0">
                <a:ln>
                  <a:noFill/>
                </a:ln>
                <a:solidFill>
                  <a:srgbClr val="0000FF"/>
                </a:solidFill>
                <a:effectLst/>
              </a:rPr>
              <a:t>(h2,h5) (число строк должно быть одинаковым)</a:t>
            </a:r>
            <a:endParaRPr kumimoji="0" lang="en-US" altLang="ru-RU" sz="2000" b="0" i="0" u="none" strike="noStrike" cap="none" normalizeH="0" baseline="0" dirty="0">
              <a:ln>
                <a:noFill/>
              </a:ln>
              <a:solidFill>
                <a:srgbClr val="0000FF"/>
              </a:solidFill>
              <a:effectLst/>
            </a:endParaRPr>
          </a:p>
          <a:p>
            <a:pPr marL="0" indent="0">
              <a:buNone/>
            </a:pPr>
            <a:endParaRPr kumimoji="0" lang="ru-RU" altLang="ru-RU" sz="2000" b="0" i="0" u="none" strike="noStrike" cap="none" normalizeH="0" baseline="0" dirty="0">
              <a:ln>
                <a:noFill/>
              </a:ln>
              <a:solidFill>
                <a:schemeClr val="tx1"/>
              </a:solidFill>
              <a:effectLst/>
            </a:endParaRPr>
          </a:p>
          <a:p>
            <a:pPr marL="0" indent="0" algn="l">
              <a:buNone/>
            </a:pPr>
            <a:endParaRPr lang="ru-RU" sz="1800" dirty="0">
              <a:solidFill>
                <a:srgbClr val="000000"/>
              </a:solidFill>
              <a:latin typeface="UbuntuMono-Regular"/>
            </a:endParaRPr>
          </a:p>
          <a:p>
            <a:pPr marL="0" indent="0" algn="l">
              <a:buNone/>
            </a:pPr>
            <a:endParaRPr lang="ru-RU" dirty="0"/>
          </a:p>
        </p:txBody>
      </p:sp>
      <p:sp>
        <p:nvSpPr>
          <p:cNvPr id="4" name="Номер слайда 3">
            <a:extLst>
              <a:ext uri="{FF2B5EF4-FFF2-40B4-BE49-F238E27FC236}">
                <a16:creationId xmlns:a16="http://schemas.microsoft.com/office/drawing/2014/main" id="{942C59E1-22E6-42BB-A7CF-361AE4A0FC2C}"/>
              </a:ext>
            </a:extLst>
          </p:cNvPr>
          <p:cNvSpPr>
            <a:spLocks noGrp="1"/>
          </p:cNvSpPr>
          <p:nvPr>
            <p:ph type="sldNum" sz="quarter" idx="12"/>
          </p:nvPr>
        </p:nvSpPr>
        <p:spPr/>
        <p:txBody>
          <a:bodyPr/>
          <a:lstStyle/>
          <a:p>
            <a:fld id="{07ED1C4D-CBFC-4DCD-A017-9435DD4536FA}" type="slidenum">
              <a:rPr lang="ru-RU" smtClean="0"/>
              <a:t>53</a:t>
            </a:fld>
            <a:endParaRPr lang="ru-RU"/>
          </a:p>
        </p:txBody>
      </p:sp>
      <p:pic>
        <p:nvPicPr>
          <p:cNvPr id="6" name="Рисунок 5">
            <a:extLst>
              <a:ext uri="{FF2B5EF4-FFF2-40B4-BE49-F238E27FC236}">
                <a16:creationId xmlns:a16="http://schemas.microsoft.com/office/drawing/2014/main" id="{CFD63EFA-0E6C-4EE7-B3D4-4D713F17BBDB}"/>
              </a:ext>
            </a:extLst>
          </p:cNvPr>
          <p:cNvPicPr>
            <a:picLocks noChangeAspect="1"/>
          </p:cNvPicPr>
          <p:nvPr/>
        </p:nvPicPr>
        <p:blipFill>
          <a:blip r:embed="rId2"/>
          <a:stretch>
            <a:fillRect/>
          </a:stretch>
        </p:blipFill>
        <p:spPr>
          <a:xfrm>
            <a:off x="8734424" y="808577"/>
            <a:ext cx="2723339" cy="1113347"/>
          </a:xfrm>
          <a:prstGeom prst="rect">
            <a:avLst/>
          </a:prstGeom>
        </p:spPr>
      </p:pic>
      <p:pic>
        <p:nvPicPr>
          <p:cNvPr id="8" name="Рисунок 7">
            <a:extLst>
              <a:ext uri="{FF2B5EF4-FFF2-40B4-BE49-F238E27FC236}">
                <a16:creationId xmlns:a16="http://schemas.microsoft.com/office/drawing/2014/main" id="{73B3AF53-FABA-4438-862B-5FC680175783}"/>
              </a:ext>
            </a:extLst>
          </p:cNvPr>
          <p:cNvPicPr>
            <a:picLocks noChangeAspect="1"/>
          </p:cNvPicPr>
          <p:nvPr/>
        </p:nvPicPr>
        <p:blipFill>
          <a:blip r:embed="rId3"/>
          <a:stretch>
            <a:fillRect/>
          </a:stretch>
        </p:blipFill>
        <p:spPr>
          <a:xfrm>
            <a:off x="8734424" y="2053880"/>
            <a:ext cx="1942292" cy="954686"/>
          </a:xfrm>
          <a:prstGeom prst="rect">
            <a:avLst/>
          </a:prstGeom>
        </p:spPr>
      </p:pic>
      <p:pic>
        <p:nvPicPr>
          <p:cNvPr id="10" name="Рисунок 9">
            <a:extLst>
              <a:ext uri="{FF2B5EF4-FFF2-40B4-BE49-F238E27FC236}">
                <a16:creationId xmlns:a16="http://schemas.microsoft.com/office/drawing/2014/main" id="{821E19DD-A828-48DC-B1C7-3995AE1C1DB6}"/>
              </a:ext>
            </a:extLst>
          </p:cNvPr>
          <p:cNvPicPr>
            <a:picLocks noChangeAspect="1"/>
          </p:cNvPicPr>
          <p:nvPr/>
        </p:nvPicPr>
        <p:blipFill rotWithShape="1">
          <a:blip r:embed="rId4"/>
          <a:srcRect b="2979"/>
          <a:stretch/>
        </p:blipFill>
        <p:spPr>
          <a:xfrm>
            <a:off x="8777287" y="4399248"/>
            <a:ext cx="2409825" cy="1487846"/>
          </a:xfrm>
          <a:prstGeom prst="rect">
            <a:avLst/>
          </a:prstGeom>
        </p:spPr>
      </p:pic>
      <p:pic>
        <p:nvPicPr>
          <p:cNvPr id="12" name="Рисунок 11">
            <a:extLst>
              <a:ext uri="{FF2B5EF4-FFF2-40B4-BE49-F238E27FC236}">
                <a16:creationId xmlns:a16="http://schemas.microsoft.com/office/drawing/2014/main" id="{DEDD5BB1-C76D-4682-8C9C-4758CAFD1030}"/>
              </a:ext>
            </a:extLst>
          </p:cNvPr>
          <p:cNvPicPr>
            <a:picLocks noChangeAspect="1"/>
          </p:cNvPicPr>
          <p:nvPr/>
        </p:nvPicPr>
        <p:blipFill rotWithShape="1">
          <a:blip r:embed="rId5"/>
          <a:srcRect t="72821" r="86698" b="18626"/>
          <a:stretch/>
        </p:blipFill>
        <p:spPr>
          <a:xfrm>
            <a:off x="8734424" y="3195397"/>
            <a:ext cx="2741046" cy="954686"/>
          </a:xfrm>
          <a:prstGeom prst="rect">
            <a:avLst/>
          </a:prstGeom>
        </p:spPr>
      </p:pic>
      <p:pic>
        <p:nvPicPr>
          <p:cNvPr id="15" name="Рисунок 14">
            <a:extLst>
              <a:ext uri="{FF2B5EF4-FFF2-40B4-BE49-F238E27FC236}">
                <a16:creationId xmlns:a16="http://schemas.microsoft.com/office/drawing/2014/main" id="{D10A4CB9-85BA-4CED-B07E-D52589ADAC18}"/>
              </a:ext>
            </a:extLst>
          </p:cNvPr>
          <p:cNvPicPr>
            <a:picLocks noChangeAspect="1"/>
          </p:cNvPicPr>
          <p:nvPr/>
        </p:nvPicPr>
        <p:blipFill>
          <a:blip r:embed="rId6"/>
          <a:stretch>
            <a:fillRect/>
          </a:stretch>
        </p:blipFill>
        <p:spPr>
          <a:xfrm>
            <a:off x="4563463" y="4401194"/>
            <a:ext cx="3686175" cy="1485900"/>
          </a:xfrm>
          <a:prstGeom prst="rect">
            <a:avLst/>
          </a:prstGeom>
        </p:spPr>
      </p:pic>
    </p:spTree>
    <p:extLst>
      <p:ext uri="{BB962C8B-B14F-4D97-AF65-F5344CB8AC3E}">
        <p14:creationId xmlns:p14="http://schemas.microsoft.com/office/powerpoint/2010/main" val="3617737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82FA74-87C0-41CE-8781-9A06F4F28530}"/>
              </a:ext>
            </a:extLst>
          </p:cNvPr>
          <p:cNvSpPr>
            <a:spLocks noGrp="1"/>
          </p:cNvSpPr>
          <p:nvPr>
            <p:ph type="title"/>
          </p:nvPr>
        </p:nvSpPr>
        <p:spPr>
          <a:xfrm>
            <a:off x="277482" y="102993"/>
            <a:ext cx="11575211" cy="820034"/>
          </a:xfrm>
        </p:spPr>
        <p:txBody>
          <a:bodyPr>
            <a:normAutofit/>
          </a:bodyPr>
          <a:lstStyle/>
          <a:p>
            <a:r>
              <a:rPr lang="ru-RU" sz="3200" b="1" i="0" u="none" strike="noStrike" baseline="0" dirty="0">
                <a:solidFill>
                  <a:srgbClr val="000000"/>
                </a:solidFill>
                <a:latin typeface="+mn-lt"/>
              </a:rPr>
              <a:t>Нахождение экстремумов </a:t>
            </a:r>
            <a:r>
              <a:rPr lang="ru-RU" sz="3200" b="1" i="0" u="none" strike="noStrike" baseline="0" dirty="0">
                <a:latin typeface="+mn-lt"/>
              </a:rPr>
              <a:t>однопараметрической функции</a:t>
            </a:r>
            <a:r>
              <a:rPr lang="ru-RU" sz="3200" b="1" dirty="0">
                <a:solidFill>
                  <a:srgbClr val="000000"/>
                </a:solidFill>
                <a:latin typeface="+mn-lt"/>
              </a:rPr>
              <a:t> </a:t>
            </a:r>
            <a:endParaRPr lang="ru-RU" sz="3200" dirty="0">
              <a:latin typeface="+mn-lt"/>
            </a:endParaRPr>
          </a:p>
        </p:txBody>
      </p:sp>
      <p:sp>
        <p:nvSpPr>
          <p:cNvPr id="3" name="Объект 2">
            <a:extLst>
              <a:ext uri="{FF2B5EF4-FFF2-40B4-BE49-F238E27FC236}">
                <a16:creationId xmlns:a16="http://schemas.microsoft.com/office/drawing/2014/main" id="{629F585C-61D3-4987-A88A-BBA298AB0B81}"/>
              </a:ext>
            </a:extLst>
          </p:cNvPr>
          <p:cNvSpPr>
            <a:spLocks noGrp="1"/>
          </p:cNvSpPr>
          <p:nvPr>
            <p:ph idx="1"/>
          </p:nvPr>
        </p:nvSpPr>
        <p:spPr>
          <a:xfrm>
            <a:off x="484517" y="862642"/>
            <a:ext cx="11368176" cy="5417388"/>
          </a:xfrm>
        </p:spPr>
        <p:txBody>
          <a:bodyPr>
            <a:normAutofit fontScale="85000" lnSpcReduction="20000"/>
          </a:bodyPr>
          <a:lstStyle/>
          <a:p>
            <a:pPr marL="0" indent="0" algn="l">
              <a:buNone/>
            </a:pPr>
            <a:r>
              <a:rPr lang="ru-RU" sz="1800" b="0" i="0" u="none" strike="noStrike" baseline="0" dirty="0">
                <a:solidFill>
                  <a:srgbClr val="000000"/>
                </a:solidFill>
                <a:latin typeface="PTSerif-Regular"/>
              </a:rPr>
              <a:t>Чтобы минимизировать однопараметрическую функцию, используйте функцию </a:t>
            </a:r>
            <a:r>
              <a:rPr lang="ru-RU" sz="1800" b="0" i="0" u="none" strike="noStrike" baseline="0" dirty="0" err="1">
                <a:solidFill>
                  <a:srgbClr val="000000"/>
                </a:solidFill>
                <a:latin typeface="UbuntuMono-Regular"/>
              </a:rPr>
              <a:t>optimize</a:t>
            </a:r>
            <a:r>
              <a:rPr lang="ru-RU" sz="1800" b="0" i="0" u="none" strike="noStrike" baseline="0" dirty="0">
                <a:solidFill>
                  <a:srgbClr val="000000"/>
                </a:solidFill>
                <a:latin typeface="PTSerif-Regular"/>
              </a:rPr>
              <a:t>. Укажите минимизируемую функцию и границы ее области (</a:t>
            </a:r>
            <a:r>
              <a:rPr lang="ru-RU" sz="1800" b="0" i="0" u="none" strike="noStrike" baseline="0" dirty="0">
                <a:solidFill>
                  <a:srgbClr val="000000"/>
                </a:solidFill>
                <a:latin typeface="UbuntuMono-Regular"/>
              </a:rPr>
              <a:t>x</a:t>
            </a:r>
            <a:r>
              <a:rPr lang="ru-RU" sz="1800" b="0" i="0" u="none" strike="noStrike" baseline="0" dirty="0">
                <a:solidFill>
                  <a:srgbClr val="000000"/>
                </a:solidFill>
                <a:latin typeface="PTSerif-Regular"/>
              </a:rPr>
              <a:t>):</a:t>
            </a:r>
          </a:p>
          <a:p>
            <a:pPr marL="0" indent="0" algn="l">
              <a:buNone/>
            </a:pPr>
            <a:r>
              <a:rPr lang="en-US" sz="1800" b="0" i="0" u="none" strike="noStrike" baseline="0" dirty="0">
                <a:solidFill>
                  <a:srgbClr val="DA0DDC"/>
                </a:solidFill>
                <a:latin typeface="UbuntuMono-Regular"/>
              </a:rPr>
              <a:t>optimize</a:t>
            </a:r>
            <a:r>
              <a:rPr lang="en-US" sz="1800" b="0" i="0" u="none" strike="noStrike" baseline="0" dirty="0">
                <a:solidFill>
                  <a:srgbClr val="000000"/>
                </a:solidFill>
                <a:latin typeface="UbuntuMono-Regular"/>
              </a:rPr>
              <a:t>(</a:t>
            </a:r>
            <a:r>
              <a:rPr lang="en-US" sz="1800" b="0" i="1" u="none" strike="noStrike" baseline="0" dirty="0">
                <a:solidFill>
                  <a:srgbClr val="0015EE"/>
                </a:solidFill>
                <a:latin typeface="UbuntuMono-Italic"/>
              </a:rPr>
              <a:t>f</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lower </a:t>
            </a:r>
            <a:r>
              <a:rPr lang="en-US" sz="1800" b="0" i="0" u="none" strike="noStrike" baseline="0" dirty="0">
                <a:solidFill>
                  <a:srgbClr val="052125"/>
                </a:solidFill>
                <a:latin typeface="UbuntuMono-Regular"/>
              </a:rPr>
              <a:t>= </a:t>
            </a:r>
            <a:r>
              <a:rPr lang="en-US" sz="1800" b="0" i="1" u="none" strike="noStrike" baseline="0" dirty="0" err="1">
                <a:solidFill>
                  <a:srgbClr val="0015EE"/>
                </a:solidFill>
                <a:latin typeface="UbuntuMono-Italic"/>
              </a:rPr>
              <a:t>lowerBound</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upper </a:t>
            </a:r>
            <a:r>
              <a:rPr lang="en-US" sz="1800" b="0" i="0" u="none" strike="noStrike" baseline="0" dirty="0">
                <a:solidFill>
                  <a:srgbClr val="052125"/>
                </a:solidFill>
                <a:latin typeface="UbuntuMono-Regular"/>
              </a:rPr>
              <a:t>= </a:t>
            </a:r>
            <a:r>
              <a:rPr lang="en-US" sz="1800" b="0" i="1" u="none" strike="noStrike" baseline="0" dirty="0" err="1">
                <a:solidFill>
                  <a:srgbClr val="0015EE"/>
                </a:solidFill>
                <a:latin typeface="UbuntuMono-Italic"/>
              </a:rPr>
              <a:t>upperBound</a:t>
            </a:r>
            <a:r>
              <a:rPr lang="en-US" sz="1800" b="0" i="0" u="none" strike="noStrike" baseline="0" dirty="0">
                <a:solidFill>
                  <a:srgbClr val="000000"/>
                </a:solidFill>
                <a:latin typeface="UbuntuMono-Regular"/>
              </a:rPr>
              <a:t>)</a:t>
            </a:r>
            <a:endParaRPr lang="ru-RU" sz="1800" b="0" i="0" u="none" strike="noStrike" baseline="0" dirty="0">
              <a:solidFill>
                <a:srgbClr val="000000"/>
              </a:solidFill>
              <a:latin typeface="UbuntuMono-Regular"/>
            </a:endParaRPr>
          </a:p>
          <a:p>
            <a:pPr marL="0" indent="0" algn="l">
              <a:buNone/>
            </a:pPr>
            <a:r>
              <a:rPr lang="en-US" sz="1800" b="0" i="0" u="none" strike="noStrike" baseline="0" dirty="0">
                <a:solidFill>
                  <a:srgbClr val="0015EE"/>
                </a:solidFill>
                <a:latin typeface="UbuntuMono-Regular"/>
              </a:rPr>
              <a:t>lower</a:t>
            </a:r>
            <a:r>
              <a:rPr lang="ru-RU" sz="1800" dirty="0">
                <a:solidFill>
                  <a:srgbClr val="0015EE"/>
                </a:solidFill>
                <a:latin typeface="UbuntuMono-Regular"/>
              </a:rPr>
              <a:t>, </a:t>
            </a:r>
            <a:r>
              <a:rPr lang="en-US" sz="1800" b="0" i="0" u="none" strike="noStrike" baseline="0" dirty="0">
                <a:solidFill>
                  <a:srgbClr val="0015EE"/>
                </a:solidFill>
                <a:latin typeface="UbuntuMono-Regular"/>
              </a:rPr>
              <a:t>upper</a:t>
            </a:r>
            <a:r>
              <a:rPr lang="ru-RU" sz="1800" dirty="0">
                <a:solidFill>
                  <a:srgbClr val="000000"/>
                </a:solidFill>
                <a:latin typeface="UbuntuMono-Regular"/>
              </a:rPr>
              <a:t> – нижняя и верхняя границы интервала поиска экстремума</a:t>
            </a:r>
            <a:endParaRPr lang="en-US" sz="1800" b="0" i="0" u="none" strike="noStrike" baseline="0" dirty="0">
              <a:solidFill>
                <a:srgbClr val="000000"/>
              </a:solidFill>
              <a:latin typeface="UbuntuMono-Regular"/>
            </a:endParaRPr>
          </a:p>
          <a:p>
            <a:pPr marL="0" indent="0" algn="l">
              <a:buNone/>
            </a:pPr>
            <a:r>
              <a:rPr lang="ru-RU" sz="1800" b="0" i="0" u="none" strike="noStrike" baseline="0" dirty="0">
                <a:solidFill>
                  <a:srgbClr val="000000"/>
                </a:solidFill>
                <a:latin typeface="PTSerif-Regular"/>
              </a:rPr>
              <a:t>Если вы хотите найти максимум функции, укажите для </a:t>
            </a:r>
            <a:r>
              <a:rPr lang="ru-RU" sz="1800" b="0" i="0" u="none" strike="noStrike" baseline="0" dirty="0" err="1">
                <a:solidFill>
                  <a:srgbClr val="000000"/>
                </a:solidFill>
                <a:latin typeface="UbuntuMono-Regular"/>
              </a:rPr>
              <a:t>maximum</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значение </a:t>
            </a:r>
            <a:r>
              <a:rPr lang="ru-RU" sz="1800" b="0" i="0" u="none" strike="noStrike" baseline="0" dirty="0">
                <a:solidFill>
                  <a:srgbClr val="000000"/>
                </a:solidFill>
                <a:latin typeface="UbuntuMono-Regular"/>
              </a:rPr>
              <a:t>TRUE</a:t>
            </a:r>
            <a:r>
              <a:rPr lang="ru-RU" sz="1800" b="0" i="0" u="none" strike="noStrike" baseline="0" dirty="0">
                <a:solidFill>
                  <a:srgbClr val="000000"/>
                </a:solidFill>
                <a:latin typeface="PTSerif-Regular"/>
              </a:rPr>
              <a:t>:</a:t>
            </a:r>
          </a:p>
          <a:p>
            <a:pPr marL="0" indent="0" algn="l">
              <a:buNone/>
            </a:pPr>
            <a:r>
              <a:rPr lang="en-US" sz="1800" b="0" i="0" u="none" strike="noStrike" baseline="0" dirty="0">
                <a:solidFill>
                  <a:srgbClr val="DA0DDC"/>
                </a:solidFill>
                <a:latin typeface="UbuntuMono-Regular"/>
              </a:rPr>
              <a:t>optimize</a:t>
            </a:r>
            <a:r>
              <a:rPr lang="en-US" sz="1800" b="0" i="0" u="none" strike="noStrike" baseline="0" dirty="0">
                <a:solidFill>
                  <a:srgbClr val="000000"/>
                </a:solidFill>
                <a:latin typeface="UbuntuMono-Regular"/>
              </a:rPr>
              <a:t>(</a:t>
            </a:r>
            <a:r>
              <a:rPr lang="en-US" sz="1800" b="0" i="1" u="none" strike="noStrike" baseline="0" dirty="0">
                <a:solidFill>
                  <a:srgbClr val="0015EE"/>
                </a:solidFill>
                <a:latin typeface="UbuntuMono-Italic"/>
              </a:rPr>
              <a:t>f</a:t>
            </a:r>
            <a:r>
              <a:rPr lang="en-US" sz="1800" b="0" i="0" u="none" strike="noStrike" baseline="0" dirty="0">
                <a:solidFill>
                  <a:srgbClr val="000000"/>
                </a:solidFill>
                <a:latin typeface="UbuntuMono-Regular"/>
              </a:rPr>
              <a:t>,</a:t>
            </a:r>
          </a:p>
          <a:p>
            <a:pPr marL="0" indent="0" algn="l">
              <a:buNone/>
            </a:pPr>
            <a:r>
              <a:rPr lang="en-US" sz="1800" b="0" i="0" u="none" strike="noStrike" baseline="0" dirty="0">
                <a:solidFill>
                  <a:srgbClr val="0015EE"/>
                </a:solidFill>
                <a:latin typeface="UbuntuMono-Regular"/>
              </a:rPr>
              <a:t>lower </a:t>
            </a:r>
            <a:r>
              <a:rPr lang="en-US" sz="1800" b="0" i="0" u="none" strike="noStrike" baseline="0" dirty="0">
                <a:solidFill>
                  <a:srgbClr val="052125"/>
                </a:solidFill>
                <a:latin typeface="UbuntuMono-Regular"/>
              </a:rPr>
              <a:t>= </a:t>
            </a:r>
            <a:r>
              <a:rPr lang="en-US" sz="1800" b="0" i="1" u="none" strike="noStrike" baseline="0" dirty="0" err="1">
                <a:solidFill>
                  <a:srgbClr val="0015EE"/>
                </a:solidFill>
                <a:latin typeface="UbuntuMono-Italic"/>
              </a:rPr>
              <a:t>lowerBound</a:t>
            </a:r>
            <a:r>
              <a:rPr lang="en-US" sz="1800" b="0" i="0" u="none" strike="noStrike" baseline="0" dirty="0">
                <a:solidFill>
                  <a:srgbClr val="000000"/>
                </a:solidFill>
                <a:latin typeface="UbuntuMono-Regular"/>
              </a:rPr>
              <a:t>,</a:t>
            </a:r>
          </a:p>
          <a:p>
            <a:pPr marL="0" indent="0" algn="l">
              <a:buNone/>
            </a:pPr>
            <a:r>
              <a:rPr lang="en-US" sz="1800" b="0" i="0" u="none" strike="noStrike" baseline="0" dirty="0">
                <a:solidFill>
                  <a:srgbClr val="0015EE"/>
                </a:solidFill>
                <a:latin typeface="UbuntuMono-Regular"/>
              </a:rPr>
              <a:t>upper </a:t>
            </a:r>
            <a:r>
              <a:rPr lang="en-US" sz="1800" b="0" i="0" u="none" strike="noStrike" baseline="0" dirty="0">
                <a:solidFill>
                  <a:srgbClr val="052125"/>
                </a:solidFill>
                <a:latin typeface="UbuntuMono-Regular"/>
              </a:rPr>
              <a:t>= </a:t>
            </a:r>
            <a:r>
              <a:rPr lang="en-US" sz="1800" b="0" i="1" u="none" strike="noStrike" baseline="0" dirty="0" err="1">
                <a:solidFill>
                  <a:srgbClr val="0015EE"/>
                </a:solidFill>
                <a:latin typeface="UbuntuMono-Italic"/>
              </a:rPr>
              <a:t>upperBound</a:t>
            </a:r>
            <a:r>
              <a:rPr lang="en-US" sz="1800" b="0" i="0" u="none" strike="noStrike" baseline="0" dirty="0">
                <a:solidFill>
                  <a:srgbClr val="000000"/>
                </a:solidFill>
                <a:latin typeface="UbuntuMono-Regular"/>
              </a:rPr>
              <a:t>,</a:t>
            </a:r>
          </a:p>
          <a:p>
            <a:pPr marL="0" indent="0" algn="l">
              <a:buNone/>
            </a:pPr>
            <a:r>
              <a:rPr lang="en-US" sz="1800" b="0" i="0" u="none" strike="noStrike" baseline="0" dirty="0">
                <a:solidFill>
                  <a:srgbClr val="0015EE"/>
                </a:solidFill>
                <a:latin typeface="UbuntuMono-Regular"/>
              </a:rPr>
              <a:t>maximum </a:t>
            </a:r>
            <a:r>
              <a:rPr lang="en-US" sz="1800" b="0" i="0" u="none" strike="noStrike" baseline="0" dirty="0">
                <a:solidFill>
                  <a:srgbClr val="052125"/>
                </a:solidFill>
                <a:latin typeface="UbuntuMono-Regular"/>
              </a:rPr>
              <a:t>= </a:t>
            </a:r>
            <a:r>
              <a:rPr lang="en-US" sz="1800" b="1" i="0" u="none" strike="noStrike" baseline="0" dirty="0">
                <a:solidFill>
                  <a:srgbClr val="0071A6"/>
                </a:solidFill>
                <a:latin typeface="UbuntuMono-Bold"/>
              </a:rPr>
              <a:t>TRUE</a:t>
            </a:r>
            <a:r>
              <a:rPr lang="en-US" sz="1800" b="0" i="0" u="none" strike="noStrike" baseline="0" dirty="0">
                <a:solidFill>
                  <a:srgbClr val="000000"/>
                </a:solidFill>
                <a:latin typeface="UbuntuMono-Regular"/>
              </a:rPr>
              <a:t>)</a:t>
            </a:r>
            <a:r>
              <a:rPr lang="en-US" sz="1800" dirty="0">
                <a:effectLst/>
                <a:latin typeface="Times New Roman" panose="02020603050405020304" pitchFamily="18" charset="0"/>
                <a:ea typeface="Times New Roman" panose="02020603050405020304" pitchFamily="18" charset="0"/>
              </a:rPr>
              <a:t> </a:t>
            </a:r>
            <a:endParaRPr lang="ru-RU" sz="1800" b="0" i="0" u="none" strike="noStrike" baseline="0" dirty="0">
              <a:solidFill>
                <a:srgbClr val="000000"/>
              </a:solidFill>
              <a:latin typeface="UbuntuMono-Regular"/>
            </a:endParaRPr>
          </a:p>
          <a:p>
            <a:pPr marL="0" indent="0" algn="l">
              <a:buNone/>
            </a:pPr>
            <a:r>
              <a:rPr lang="en-US" sz="1800" b="0" i="1" u="none" strike="noStrike" baseline="0" dirty="0">
                <a:solidFill>
                  <a:srgbClr val="000000"/>
                </a:solidFill>
                <a:latin typeface="PTSerif-Italic"/>
              </a:rPr>
              <a:t>3x4 – 2x3 + 3x2 – 4x + 5</a:t>
            </a:r>
            <a:r>
              <a:rPr lang="en-US" sz="1800" b="0" i="0" u="none" strike="noStrike" baseline="0" dirty="0">
                <a:solidFill>
                  <a:srgbClr val="000000"/>
                </a:solidFill>
                <a:latin typeface="PTSerif-Regular"/>
              </a:rPr>
              <a:t>:</a:t>
            </a:r>
          </a:p>
          <a:p>
            <a:pPr marL="0" indent="0" algn="l">
              <a:buNone/>
            </a:pPr>
            <a:r>
              <a:rPr lang="en-US" sz="1800" b="0" i="0" u="none" strike="noStrike" baseline="0" dirty="0">
                <a:solidFill>
                  <a:srgbClr val="0015EE"/>
                </a:solidFill>
                <a:latin typeface="UbuntuMono-Regular"/>
              </a:rPr>
              <a:t>f </a:t>
            </a:r>
            <a:r>
              <a:rPr lang="en-US" sz="1800" b="0" i="0" u="none" strike="noStrike" baseline="0" dirty="0">
                <a:solidFill>
                  <a:srgbClr val="052125"/>
                </a:solidFill>
                <a:latin typeface="UbuntuMono-Regular"/>
              </a:rPr>
              <a:t>&lt;- </a:t>
            </a:r>
            <a:r>
              <a:rPr lang="en-US" sz="1800" b="0" i="0" u="none" strike="noStrike" baseline="0" dirty="0">
                <a:solidFill>
                  <a:srgbClr val="DA0DDC"/>
                </a:solidFill>
                <a:latin typeface="UbuntuMono-Regular"/>
              </a:rPr>
              <a:t>function</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x</a:t>
            </a:r>
            <a:r>
              <a:rPr lang="en-US" sz="1800" b="0" i="0" u="none" strike="noStrike" baseline="0" dirty="0">
                <a:solidFill>
                  <a:srgbClr val="000000"/>
                </a:solidFill>
                <a:latin typeface="UbuntuMono-Regular"/>
              </a:rPr>
              <a:t>)</a:t>
            </a:r>
          </a:p>
          <a:p>
            <a:pPr marL="0" marR="0" lvl="0" indent="0" algn="l" defTabSz="914400" rtl="0" eaLnBrk="0" fontAlgn="base" latinLnBrk="0" hangingPunct="0">
              <a:lnSpc>
                <a:spcPct val="120000"/>
              </a:lnSpc>
              <a:spcBef>
                <a:spcPct val="0"/>
              </a:spcBef>
              <a:spcAft>
                <a:spcPct val="0"/>
              </a:spcAft>
              <a:buClrTx/>
              <a:buSzTx/>
              <a:buFontTx/>
              <a:buNone/>
              <a:tabLst/>
            </a:pPr>
            <a:r>
              <a:rPr kumimoji="0" lang="ru-RU" altLang="ru-RU" sz="1600" b="0" i="0" u="none" strike="noStrike" cap="none" normalizeH="0" baseline="0" dirty="0">
                <a:ln>
                  <a:noFill/>
                </a:ln>
                <a:solidFill>
                  <a:srgbClr val="0000FF"/>
                </a:solidFill>
                <a:effectLst/>
                <a:latin typeface="Lucida Console" panose="020B0609040504020204" pitchFamily="49" charset="0"/>
              </a:rPr>
              <a:t>3 * x ^ (4)-2 * x ^ (3) + 3 * x ^ (2)-4 * x + 5</a:t>
            </a:r>
            <a:endParaRPr kumimoji="0" lang="ru-RU" altLang="ru-RU" sz="1600" b="0" i="0" u="none" strike="noStrike" cap="none" normalizeH="0" baseline="0" dirty="0">
              <a:ln>
                <a:noFill/>
              </a:ln>
              <a:solidFill>
                <a:schemeClr val="tx1"/>
              </a:solidFill>
              <a:effectLst/>
              <a:latin typeface="Arial" panose="020B0604020202020204" pitchFamily="34" charset="0"/>
            </a:endParaRPr>
          </a:p>
          <a:p>
            <a:pPr marL="0" indent="0" algn="l">
              <a:buNone/>
            </a:pPr>
            <a:r>
              <a:rPr lang="en-US" sz="1800" b="0" i="0" u="none" strike="noStrike" baseline="0" dirty="0">
                <a:solidFill>
                  <a:srgbClr val="DA0DDC"/>
                </a:solidFill>
                <a:latin typeface="UbuntuMono-Regular"/>
              </a:rPr>
              <a:t>optimize</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f</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lower </a:t>
            </a:r>
            <a:r>
              <a:rPr lang="en-US" sz="1800" b="0" i="0" u="none" strike="noStrike" baseline="0" dirty="0">
                <a:solidFill>
                  <a:srgbClr val="052125"/>
                </a:solidFill>
                <a:latin typeface="UbuntuMono-Regular"/>
              </a:rPr>
              <a:t>= </a:t>
            </a:r>
            <a:r>
              <a:rPr lang="en-US" sz="1800" b="0" i="0" u="none" strike="noStrike" baseline="0" dirty="0">
                <a:solidFill>
                  <a:srgbClr val="FF4A10"/>
                </a:solidFill>
                <a:latin typeface="UbuntuMono-Regular"/>
              </a:rPr>
              <a:t>-20</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upper </a:t>
            </a:r>
            <a:r>
              <a:rPr lang="en-US" sz="1800" b="0" i="0" u="none" strike="noStrike" baseline="0" dirty="0">
                <a:solidFill>
                  <a:srgbClr val="052125"/>
                </a:solidFill>
                <a:latin typeface="UbuntuMono-Regular"/>
              </a:rPr>
              <a:t>= </a:t>
            </a:r>
            <a:r>
              <a:rPr lang="en-US" sz="1800" b="0" i="0" u="none" strike="noStrike" baseline="0" dirty="0">
                <a:solidFill>
                  <a:srgbClr val="FF4A10"/>
                </a:solidFill>
                <a:latin typeface="UbuntuMono-Regular"/>
              </a:rPr>
              <a:t>20</a:t>
            </a:r>
            <a:r>
              <a:rPr lang="en-US" sz="1800" b="0" i="0" u="none" strike="noStrike" baseline="0" dirty="0">
                <a:solidFill>
                  <a:srgbClr val="000000"/>
                </a:solidFill>
                <a:latin typeface="UbuntuMono-Regular"/>
              </a:rPr>
              <a:t>)</a:t>
            </a:r>
          </a:p>
          <a:p>
            <a:pPr marL="0" indent="0" algn="l">
              <a:buNone/>
            </a:pPr>
            <a:r>
              <a:rPr lang="en-US" sz="1800" b="0" i="1" u="none" strike="noStrike" baseline="0" dirty="0">
                <a:solidFill>
                  <a:srgbClr val="004654"/>
                </a:solidFill>
                <a:latin typeface="UbuntuMono-Italic"/>
              </a:rPr>
              <a:t>#&gt; $minimum</a:t>
            </a:r>
          </a:p>
          <a:p>
            <a:pPr marL="0" indent="0" algn="l">
              <a:buNone/>
            </a:pPr>
            <a:r>
              <a:rPr lang="ru-RU" sz="1800" b="0" i="1" u="none" strike="noStrike" baseline="0" dirty="0">
                <a:solidFill>
                  <a:srgbClr val="004654"/>
                </a:solidFill>
                <a:latin typeface="UbuntuMono-Italic"/>
              </a:rPr>
              <a:t>#&gt; [1] 0.597</a:t>
            </a:r>
          </a:p>
          <a:p>
            <a:pPr marL="0" indent="0" algn="l">
              <a:buNone/>
            </a:pPr>
            <a:r>
              <a:rPr lang="ru-RU" sz="1800" b="0" i="1" u="none" strike="noStrike" baseline="0" dirty="0">
                <a:solidFill>
                  <a:srgbClr val="004654"/>
                </a:solidFill>
                <a:latin typeface="UbuntuMono-Italic"/>
              </a:rPr>
              <a:t>#&gt;</a:t>
            </a:r>
          </a:p>
          <a:p>
            <a:pPr marL="0" indent="0" algn="l">
              <a:buNone/>
            </a:pPr>
            <a:r>
              <a:rPr lang="en-US" sz="1800" b="0" i="1" u="none" strike="noStrike" baseline="0" dirty="0">
                <a:solidFill>
                  <a:srgbClr val="004654"/>
                </a:solidFill>
                <a:latin typeface="UbuntuMono-Italic"/>
              </a:rPr>
              <a:t>#&gt; $objective</a:t>
            </a:r>
          </a:p>
          <a:p>
            <a:pPr marL="0" indent="0" algn="l">
              <a:buNone/>
            </a:pPr>
            <a:r>
              <a:rPr lang="ru-RU" sz="1800" b="0" i="1" u="none" strike="noStrike" baseline="0" dirty="0">
                <a:solidFill>
                  <a:srgbClr val="004654"/>
                </a:solidFill>
                <a:latin typeface="UbuntuMono-Italic"/>
              </a:rPr>
              <a:t>#&gt; [1] 3.64</a:t>
            </a:r>
          </a:p>
          <a:p>
            <a:pPr marL="0" indent="0" algn="l">
              <a:buNone/>
            </a:pPr>
            <a:r>
              <a:rPr lang="ru-RU" sz="1800" b="0" i="0" u="none" strike="noStrike" baseline="0" dirty="0">
                <a:solidFill>
                  <a:srgbClr val="000000"/>
                </a:solidFill>
                <a:latin typeface="PTSerif-Regular"/>
              </a:rPr>
              <a:t>Возвращаемое значение представляет собой список с двумя элементами: </a:t>
            </a:r>
            <a:r>
              <a:rPr lang="ru-RU" sz="1800" b="0" i="0" u="none" strike="noStrike" baseline="0" dirty="0" err="1">
                <a:solidFill>
                  <a:srgbClr val="000000"/>
                </a:solidFill>
                <a:latin typeface="UbuntuMono-Regular"/>
              </a:rPr>
              <a:t>minimum</a:t>
            </a:r>
            <a:r>
              <a:rPr lang="ru-RU" sz="1800" b="0" i="0" u="none" strike="noStrike" baseline="0" dirty="0">
                <a:solidFill>
                  <a:srgbClr val="000000"/>
                </a:solidFill>
                <a:latin typeface="PTSerif-Regular"/>
              </a:rPr>
              <a:t>, значение </a:t>
            </a:r>
            <a:r>
              <a:rPr lang="ru-RU" sz="1800" b="0" i="0" u="none" strike="noStrike" baseline="0" dirty="0">
                <a:solidFill>
                  <a:srgbClr val="000000"/>
                </a:solidFill>
                <a:latin typeface="UbuntuMono-Regular"/>
              </a:rPr>
              <a:t>х</a:t>
            </a:r>
            <a:r>
              <a:rPr lang="ru-RU" sz="1800" b="0" i="0" u="none" strike="noStrike" baseline="0" dirty="0">
                <a:solidFill>
                  <a:srgbClr val="000000"/>
                </a:solidFill>
                <a:latin typeface="PTSerif-Regular"/>
              </a:rPr>
              <a:t>, которое минимизирует функцию; и </a:t>
            </a:r>
            <a:r>
              <a:rPr lang="ru-RU" sz="1800" b="0" i="0" u="none" strike="noStrike" baseline="0" dirty="0" err="1">
                <a:solidFill>
                  <a:srgbClr val="000000"/>
                </a:solidFill>
                <a:latin typeface="UbuntuMono-Regular"/>
              </a:rPr>
              <a:t>objective</a:t>
            </a:r>
            <a:r>
              <a:rPr lang="ru-RU" sz="1800" b="0" i="0" u="none" strike="noStrike" baseline="0" dirty="0">
                <a:solidFill>
                  <a:srgbClr val="000000"/>
                </a:solidFill>
                <a:latin typeface="PTSerif-Regular"/>
              </a:rPr>
              <a:t>, значение функции в этой точке.</a:t>
            </a:r>
            <a:endParaRPr lang="ru-RU" dirty="0"/>
          </a:p>
        </p:txBody>
      </p:sp>
      <p:sp>
        <p:nvSpPr>
          <p:cNvPr id="4" name="Номер слайда 3">
            <a:extLst>
              <a:ext uri="{FF2B5EF4-FFF2-40B4-BE49-F238E27FC236}">
                <a16:creationId xmlns:a16="http://schemas.microsoft.com/office/drawing/2014/main" id="{98047231-1068-47CC-8650-F08DF47AF69B}"/>
              </a:ext>
            </a:extLst>
          </p:cNvPr>
          <p:cNvSpPr>
            <a:spLocks noGrp="1"/>
          </p:cNvSpPr>
          <p:nvPr>
            <p:ph type="sldNum" sz="quarter" idx="12"/>
          </p:nvPr>
        </p:nvSpPr>
        <p:spPr/>
        <p:txBody>
          <a:bodyPr/>
          <a:lstStyle/>
          <a:p>
            <a:fld id="{07ED1C4D-CBFC-4DCD-A017-9435DD4536FA}" type="slidenum">
              <a:rPr lang="ru-RU" smtClean="0"/>
              <a:t>54</a:t>
            </a:fld>
            <a:endParaRPr lang="ru-RU"/>
          </a:p>
        </p:txBody>
      </p:sp>
      <p:sp>
        <p:nvSpPr>
          <p:cNvPr id="7" name="TextBox 6">
            <a:extLst>
              <a:ext uri="{FF2B5EF4-FFF2-40B4-BE49-F238E27FC236}">
                <a16:creationId xmlns:a16="http://schemas.microsoft.com/office/drawing/2014/main" id="{F8C4F652-C656-41C7-B13F-DBCAF0704072}"/>
              </a:ext>
            </a:extLst>
          </p:cNvPr>
          <p:cNvSpPr txBox="1"/>
          <p:nvPr/>
        </p:nvSpPr>
        <p:spPr>
          <a:xfrm>
            <a:off x="7246188" y="2424825"/>
            <a:ext cx="4813539" cy="923330"/>
          </a:xfrm>
          <a:prstGeom prst="rect">
            <a:avLst/>
          </a:prstGeom>
          <a:noFill/>
        </p:spPr>
        <p:txBody>
          <a:bodyPr wrap="square">
            <a:spAutoFit/>
          </a:bodyPr>
          <a:lstStyle/>
          <a:p>
            <a:r>
              <a:rPr lang="ru-RU" dirty="0">
                <a:latin typeface="Times New Roman" panose="02020603050405020304" pitchFamily="18" charset="0"/>
                <a:ea typeface="Times New Roman" panose="02020603050405020304" pitchFamily="18" charset="0"/>
              </a:rPr>
              <a:t>Аналогичный синтаксис имеет функция </a:t>
            </a:r>
            <a:r>
              <a:rPr lang="en-US" sz="1800" dirty="0">
                <a:effectLst/>
                <a:latin typeface="Times New Roman" panose="02020603050405020304" pitchFamily="18" charset="0"/>
                <a:ea typeface="Times New Roman" panose="02020603050405020304" pitchFamily="18" charset="0"/>
              </a:rPr>
              <a:t>integrate</a:t>
            </a:r>
            <a:r>
              <a:rPr lang="ru-RU" sz="1800" dirty="0">
                <a:effectLst/>
                <a:latin typeface="Times New Roman" panose="02020603050405020304" pitchFamily="18" charset="0"/>
                <a:ea typeface="Times New Roman" panose="02020603050405020304" pitchFamily="18" charset="0"/>
              </a:rPr>
              <a:t>, предназначенная для нахождения определенного интеграла.</a:t>
            </a:r>
            <a:endParaRPr lang="ru-RU" dirty="0"/>
          </a:p>
        </p:txBody>
      </p:sp>
      <p:pic>
        <p:nvPicPr>
          <p:cNvPr id="9" name="Рисунок 8">
            <a:extLst>
              <a:ext uri="{FF2B5EF4-FFF2-40B4-BE49-F238E27FC236}">
                <a16:creationId xmlns:a16="http://schemas.microsoft.com/office/drawing/2014/main" id="{9A842C3B-FF27-4260-952A-385461D58D4F}"/>
              </a:ext>
            </a:extLst>
          </p:cNvPr>
          <p:cNvPicPr>
            <a:picLocks noChangeAspect="1"/>
          </p:cNvPicPr>
          <p:nvPr/>
        </p:nvPicPr>
        <p:blipFill>
          <a:blip r:embed="rId2"/>
          <a:stretch>
            <a:fillRect/>
          </a:stretch>
        </p:blipFill>
        <p:spPr>
          <a:xfrm>
            <a:off x="7401463" y="3424475"/>
            <a:ext cx="4076040" cy="462618"/>
          </a:xfrm>
          <a:prstGeom prst="rect">
            <a:avLst/>
          </a:prstGeom>
        </p:spPr>
      </p:pic>
    </p:spTree>
    <p:extLst>
      <p:ext uri="{BB962C8B-B14F-4D97-AF65-F5344CB8AC3E}">
        <p14:creationId xmlns:p14="http://schemas.microsoft.com/office/powerpoint/2010/main" val="596439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ED856C-41FF-4B5F-8C86-3EDC80EBF814}"/>
              </a:ext>
            </a:extLst>
          </p:cNvPr>
          <p:cNvSpPr>
            <a:spLocks noGrp="1"/>
          </p:cNvSpPr>
          <p:nvPr>
            <p:ph type="title"/>
          </p:nvPr>
        </p:nvSpPr>
        <p:spPr>
          <a:xfrm>
            <a:off x="260229" y="206855"/>
            <a:ext cx="11204275" cy="523396"/>
          </a:xfrm>
        </p:spPr>
        <p:txBody>
          <a:bodyPr>
            <a:normAutofit fontScale="90000"/>
          </a:bodyPr>
          <a:lstStyle/>
          <a:p>
            <a:r>
              <a:rPr lang="ru-RU" sz="3200" b="1" i="0" u="none" strike="noStrike" baseline="0" dirty="0">
                <a:solidFill>
                  <a:srgbClr val="000000"/>
                </a:solidFill>
                <a:latin typeface="+mn-lt"/>
              </a:rPr>
              <a:t>Нахождение экстремумов </a:t>
            </a:r>
            <a:r>
              <a:rPr lang="ru-RU" sz="3200" b="1" dirty="0">
                <a:solidFill>
                  <a:srgbClr val="000000"/>
                </a:solidFill>
                <a:latin typeface="+mn-lt"/>
              </a:rPr>
              <a:t>много</a:t>
            </a:r>
            <a:r>
              <a:rPr lang="ru-RU" sz="3200" b="1" i="0" u="none" strike="noStrike" baseline="0" dirty="0">
                <a:latin typeface="+mn-lt"/>
              </a:rPr>
              <a:t>параметрической функции</a:t>
            </a:r>
            <a:r>
              <a:rPr lang="ru-RU" sz="3200" b="1" dirty="0">
                <a:solidFill>
                  <a:srgbClr val="000000"/>
                </a:solidFill>
                <a:latin typeface="+mn-lt"/>
              </a:rPr>
              <a:t> </a:t>
            </a:r>
            <a:endParaRPr lang="ru-RU" sz="3200" dirty="0"/>
          </a:p>
        </p:txBody>
      </p:sp>
      <p:sp>
        <p:nvSpPr>
          <p:cNvPr id="3" name="Объект 2">
            <a:extLst>
              <a:ext uri="{FF2B5EF4-FFF2-40B4-BE49-F238E27FC236}">
                <a16:creationId xmlns:a16="http://schemas.microsoft.com/office/drawing/2014/main" id="{14D6D565-E7AC-4FC1-9E0D-51DF6A7E2395}"/>
              </a:ext>
            </a:extLst>
          </p:cNvPr>
          <p:cNvSpPr>
            <a:spLocks noGrp="1"/>
          </p:cNvSpPr>
          <p:nvPr>
            <p:ph idx="1"/>
          </p:nvPr>
        </p:nvSpPr>
        <p:spPr>
          <a:xfrm>
            <a:off x="346494" y="893973"/>
            <a:ext cx="11583837" cy="4351338"/>
          </a:xfrm>
        </p:spPr>
        <p:txBody>
          <a:bodyPr/>
          <a:lstStyle/>
          <a:p>
            <a:pPr marL="0" indent="0" algn="l">
              <a:buNone/>
            </a:pPr>
            <a:r>
              <a:rPr lang="ru-RU" sz="1800" b="0" i="0" u="none" strike="noStrike" baseline="0" dirty="0">
                <a:solidFill>
                  <a:srgbClr val="000000"/>
                </a:solidFill>
                <a:latin typeface="PTSerif-Regular"/>
              </a:rPr>
              <a:t>Чтобы минимизировать многопараметрическую функцию, используется  функция </a:t>
            </a:r>
            <a:r>
              <a:rPr lang="ru-RU" sz="1800" b="0" i="0" u="none" strike="noStrike" baseline="0" dirty="0" err="1">
                <a:solidFill>
                  <a:srgbClr val="000000"/>
                </a:solidFill>
                <a:latin typeface="UbuntuMono-Regular"/>
              </a:rPr>
              <a:t>optim</a:t>
            </a:r>
            <a:r>
              <a:rPr lang="ru-RU" sz="1800" b="0" i="0" u="none" strike="noStrike" baseline="0" dirty="0">
                <a:solidFill>
                  <a:srgbClr val="000000"/>
                </a:solidFill>
                <a:latin typeface="PTSerif-Regular"/>
              </a:rPr>
              <a:t>. Вы должны указать начальную точку, которая является вектором начальных аргументов для </a:t>
            </a:r>
            <a:r>
              <a:rPr lang="en-US" sz="1800" b="0" i="0" u="none" strike="noStrike" baseline="0" dirty="0">
                <a:solidFill>
                  <a:srgbClr val="000000"/>
                </a:solidFill>
                <a:latin typeface="UbuntuMono-Regular"/>
              </a:rPr>
              <a:t>f</a:t>
            </a:r>
            <a:r>
              <a:rPr lang="en-US" sz="1800" b="0" i="0" u="none" strike="noStrike" baseline="0" dirty="0">
                <a:solidFill>
                  <a:srgbClr val="000000"/>
                </a:solidFill>
                <a:latin typeface="PTSerif-Regular"/>
              </a:rPr>
              <a:t>:</a:t>
            </a:r>
          </a:p>
          <a:p>
            <a:pPr marL="0" indent="0" algn="l">
              <a:buNone/>
            </a:pPr>
            <a:r>
              <a:rPr lang="en-US" sz="1800" b="0" i="0" u="none" strike="noStrike" baseline="0" dirty="0" err="1">
                <a:solidFill>
                  <a:srgbClr val="DA0DDC"/>
                </a:solidFill>
                <a:latin typeface="UbuntuMono-Regular"/>
              </a:rPr>
              <a:t>optim</a:t>
            </a:r>
            <a:r>
              <a:rPr lang="en-US" sz="1800" b="0" i="0" u="none" strike="noStrike" baseline="0" dirty="0">
                <a:solidFill>
                  <a:srgbClr val="000000"/>
                </a:solidFill>
                <a:latin typeface="UbuntuMono-Regular"/>
              </a:rPr>
              <a:t>(</a:t>
            </a:r>
            <a:r>
              <a:rPr lang="en-US" sz="1800" b="0" i="1" u="none" strike="noStrike" baseline="0" dirty="0" err="1">
                <a:solidFill>
                  <a:srgbClr val="0015EE"/>
                </a:solidFill>
                <a:latin typeface="UbuntuMono-Italic"/>
              </a:rPr>
              <a:t>startingPoint</a:t>
            </a:r>
            <a:r>
              <a:rPr lang="en-US" sz="1800" b="0" i="0" u="none" strike="noStrike" baseline="0" dirty="0">
                <a:solidFill>
                  <a:srgbClr val="000000"/>
                </a:solidFill>
                <a:latin typeface="UbuntuMono-Regular"/>
              </a:rPr>
              <a:t>, </a:t>
            </a:r>
            <a:r>
              <a:rPr lang="en-US" sz="1800" b="0" i="1" u="none" strike="noStrike" baseline="0" dirty="0">
                <a:solidFill>
                  <a:srgbClr val="0015EE"/>
                </a:solidFill>
                <a:latin typeface="UbuntuMono-Italic"/>
              </a:rPr>
              <a:t>f</a:t>
            </a:r>
            <a:r>
              <a:rPr lang="en-US" sz="1800" b="0" i="0" u="none" strike="noStrike" baseline="0" dirty="0">
                <a:solidFill>
                  <a:srgbClr val="000000"/>
                </a:solidFill>
                <a:latin typeface="UbuntuMono-Regular"/>
              </a:rPr>
              <a:t>)</a:t>
            </a:r>
          </a:p>
          <a:p>
            <a:pPr marL="0" indent="0" algn="l">
              <a:buNone/>
            </a:pPr>
            <a:r>
              <a:rPr lang="ru-RU" sz="1800" b="0" i="0" u="none" strike="noStrike" baseline="0" dirty="0">
                <a:solidFill>
                  <a:srgbClr val="000000"/>
                </a:solidFill>
                <a:latin typeface="PTSerif-Regular"/>
              </a:rPr>
              <a:t>Чтобы, наоборот, максимизировать функцию, укажите этот параметр </a:t>
            </a:r>
            <a:r>
              <a:rPr lang="ru-RU" sz="1800" b="0" i="0" u="none" strike="noStrike" baseline="0" dirty="0" err="1">
                <a:solidFill>
                  <a:srgbClr val="000000"/>
                </a:solidFill>
                <a:latin typeface="UbuntuMono-Regular"/>
              </a:rPr>
              <a:t>control</a:t>
            </a:r>
            <a:r>
              <a:rPr lang="ru-RU" sz="1800" b="0" i="0" u="none" strike="noStrike" baseline="0" dirty="0">
                <a:solidFill>
                  <a:srgbClr val="000000"/>
                </a:solidFill>
                <a:latin typeface="PTSerif-Regular"/>
              </a:rPr>
              <a:t>:</a:t>
            </a:r>
          </a:p>
          <a:p>
            <a:pPr marL="0" indent="0" algn="l">
              <a:buNone/>
            </a:pPr>
            <a:r>
              <a:rPr lang="en-US" sz="1800" b="0" i="0" u="none" strike="noStrike" baseline="0" dirty="0" err="1">
                <a:solidFill>
                  <a:srgbClr val="DA0DDC"/>
                </a:solidFill>
                <a:latin typeface="UbuntuMono-Regular"/>
              </a:rPr>
              <a:t>optim</a:t>
            </a:r>
            <a:r>
              <a:rPr lang="en-US" sz="1800" b="0" i="0" u="none" strike="noStrike" baseline="0" dirty="0">
                <a:solidFill>
                  <a:srgbClr val="000000"/>
                </a:solidFill>
                <a:latin typeface="UbuntuMono-Regular"/>
              </a:rPr>
              <a:t>(</a:t>
            </a:r>
            <a:r>
              <a:rPr lang="en-US" sz="1800" b="0" i="1" u="none" strike="noStrike" baseline="0" dirty="0" err="1">
                <a:solidFill>
                  <a:srgbClr val="0015EE"/>
                </a:solidFill>
                <a:latin typeface="UbuntuMono-Italic"/>
              </a:rPr>
              <a:t>startingPoint</a:t>
            </a:r>
            <a:r>
              <a:rPr lang="en-US" sz="1800" b="0" i="0" u="none" strike="noStrike" baseline="0" dirty="0">
                <a:solidFill>
                  <a:srgbClr val="000000"/>
                </a:solidFill>
                <a:latin typeface="UbuntuMono-Regular"/>
              </a:rPr>
              <a:t>, </a:t>
            </a:r>
            <a:r>
              <a:rPr lang="en-US" sz="1800" b="0" i="1" u="none" strike="noStrike" baseline="0" dirty="0">
                <a:solidFill>
                  <a:srgbClr val="0015EE"/>
                </a:solidFill>
                <a:latin typeface="UbuntuMono-Italic"/>
              </a:rPr>
              <a:t>f</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control </a:t>
            </a:r>
            <a:r>
              <a:rPr lang="en-US" sz="1800" b="0" i="0" u="none" strike="noStrike" baseline="0" dirty="0">
                <a:solidFill>
                  <a:srgbClr val="052125"/>
                </a:solidFill>
                <a:latin typeface="UbuntuMono-Regular"/>
              </a:rPr>
              <a:t>= </a:t>
            </a:r>
            <a:r>
              <a:rPr lang="en-US" sz="1800" b="0" i="0" u="none" strike="noStrike" baseline="0" dirty="0">
                <a:solidFill>
                  <a:srgbClr val="DA0DDC"/>
                </a:solidFill>
                <a:latin typeface="UbuntuMono-Regular"/>
              </a:rPr>
              <a:t>list</a:t>
            </a:r>
            <a:r>
              <a:rPr lang="en-US" sz="1800" b="0" i="0" u="none" strike="noStrike" baseline="0" dirty="0">
                <a:solidFill>
                  <a:srgbClr val="000000"/>
                </a:solidFill>
                <a:latin typeface="UbuntuMono-Regular"/>
              </a:rPr>
              <a:t>(</a:t>
            </a:r>
            <a:r>
              <a:rPr lang="en-US" sz="1800" b="0" i="0" u="none" strike="noStrike" baseline="0" dirty="0" err="1">
                <a:solidFill>
                  <a:srgbClr val="0015EE"/>
                </a:solidFill>
                <a:latin typeface="UbuntuMono-Regular"/>
              </a:rPr>
              <a:t>fnscale</a:t>
            </a:r>
            <a:r>
              <a:rPr lang="en-US" sz="1800" b="0" i="0" u="none" strike="noStrike" baseline="0" dirty="0">
                <a:solidFill>
                  <a:srgbClr val="0015EE"/>
                </a:solidFill>
                <a:latin typeface="UbuntuMono-Regular"/>
              </a:rPr>
              <a:t> </a:t>
            </a:r>
            <a:r>
              <a:rPr lang="en-US" sz="1800" b="0" i="0" u="none" strike="noStrike" baseline="0" dirty="0">
                <a:solidFill>
                  <a:srgbClr val="052125"/>
                </a:solidFill>
                <a:latin typeface="UbuntuMono-Regular"/>
              </a:rPr>
              <a:t>= </a:t>
            </a:r>
            <a:r>
              <a:rPr lang="en-US" sz="1800" b="0" i="0" u="none" strike="noStrike" baseline="0" dirty="0">
                <a:solidFill>
                  <a:srgbClr val="FF4A10"/>
                </a:solidFill>
                <a:latin typeface="UbuntuMono-Regular"/>
              </a:rPr>
              <a:t>-1</a:t>
            </a:r>
            <a:r>
              <a:rPr lang="en-US" sz="1800" b="0" i="0" u="none" strike="noStrike" baseline="0" dirty="0">
                <a:solidFill>
                  <a:srgbClr val="000000"/>
                </a:solidFill>
                <a:latin typeface="UbuntuMono-Regular"/>
              </a:rPr>
              <a:t>))</a:t>
            </a:r>
          </a:p>
          <a:p>
            <a:pPr marL="0" indent="0" algn="l">
              <a:buNone/>
            </a:pPr>
            <a:endParaRPr lang="ru-RU" sz="1800" b="1" i="0" u="none" strike="noStrike" baseline="0" dirty="0">
              <a:solidFill>
                <a:srgbClr val="000000"/>
              </a:solidFill>
              <a:latin typeface="PTSans-Bold"/>
            </a:endParaRPr>
          </a:p>
          <a:p>
            <a:pPr marL="0" indent="0" algn="l">
              <a:buNone/>
            </a:pPr>
            <a:r>
              <a:rPr lang="ru-RU" sz="1800" b="0" i="0" u="none" strike="noStrike" baseline="0" dirty="0">
                <a:solidFill>
                  <a:srgbClr val="000000"/>
                </a:solidFill>
                <a:latin typeface="PTSerif-Regular"/>
              </a:rPr>
              <a:t>Функция </a:t>
            </a:r>
            <a:r>
              <a:rPr lang="ru-RU" sz="1800" b="0" i="0" u="none" strike="noStrike" baseline="0" dirty="0" err="1">
                <a:solidFill>
                  <a:srgbClr val="000000"/>
                </a:solidFill>
                <a:latin typeface="UbuntuMono-Regular"/>
              </a:rPr>
              <a:t>optim</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является более общей по сравнению с функцией </a:t>
            </a:r>
            <a:r>
              <a:rPr lang="ru-RU" sz="1800" b="0" i="0" u="none" strike="noStrike" baseline="0" dirty="0" err="1">
                <a:solidFill>
                  <a:srgbClr val="000000"/>
                </a:solidFill>
                <a:latin typeface="UbuntuMono-Regular"/>
              </a:rPr>
              <a:t>optimize</a:t>
            </a:r>
            <a:r>
              <a:rPr lang="ru-RU" sz="1800" b="0" i="0" u="none" strike="noStrike" baseline="0" dirty="0">
                <a:solidFill>
                  <a:srgbClr val="000000"/>
                </a:solidFill>
                <a:latin typeface="PTSerif-Regular"/>
              </a:rPr>
              <a:t>, потому что она обрабатывает многопараметрические функции. </a:t>
            </a:r>
            <a:endParaRPr lang="ru-RU" dirty="0"/>
          </a:p>
        </p:txBody>
      </p:sp>
      <p:sp>
        <p:nvSpPr>
          <p:cNvPr id="4" name="Номер слайда 3">
            <a:extLst>
              <a:ext uri="{FF2B5EF4-FFF2-40B4-BE49-F238E27FC236}">
                <a16:creationId xmlns:a16="http://schemas.microsoft.com/office/drawing/2014/main" id="{64DB8757-C42A-4E8F-BDF1-19F74BB1B777}"/>
              </a:ext>
            </a:extLst>
          </p:cNvPr>
          <p:cNvSpPr>
            <a:spLocks noGrp="1"/>
          </p:cNvSpPr>
          <p:nvPr>
            <p:ph type="sldNum" sz="quarter" idx="12"/>
          </p:nvPr>
        </p:nvSpPr>
        <p:spPr/>
        <p:txBody>
          <a:bodyPr/>
          <a:lstStyle/>
          <a:p>
            <a:fld id="{07ED1C4D-CBFC-4DCD-A017-9435DD4536FA}" type="slidenum">
              <a:rPr lang="ru-RU" smtClean="0"/>
              <a:t>55</a:t>
            </a:fld>
            <a:endParaRPr lang="ru-RU"/>
          </a:p>
        </p:txBody>
      </p:sp>
    </p:spTree>
    <p:extLst>
      <p:ext uri="{BB962C8B-B14F-4D97-AF65-F5344CB8AC3E}">
        <p14:creationId xmlns:p14="http://schemas.microsoft.com/office/powerpoint/2010/main" val="2046532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2C8EE0-EFB4-4A23-864C-AEC58B93AD87}"/>
              </a:ext>
            </a:extLst>
          </p:cNvPr>
          <p:cNvSpPr>
            <a:spLocks noGrp="1"/>
          </p:cNvSpPr>
          <p:nvPr>
            <p:ph type="title"/>
          </p:nvPr>
        </p:nvSpPr>
        <p:spPr/>
        <p:txBody>
          <a:bodyPr>
            <a:normAutofit/>
          </a:bodyPr>
          <a:lstStyle/>
          <a:p>
            <a:r>
              <a:rPr lang="ru-RU" sz="3200" b="1" i="0" u="none" strike="noStrike" baseline="0" dirty="0">
                <a:latin typeface="PTSans-Bold-SC700"/>
              </a:rPr>
              <a:t>Запись в файлы </a:t>
            </a:r>
            <a:r>
              <a:rPr lang="en-US" sz="3200" b="1" i="0" u="none" strike="noStrike" baseline="0" dirty="0">
                <a:latin typeface="PTSans-Bold-SC700"/>
              </a:rPr>
              <a:t>CSV</a:t>
            </a:r>
            <a:endParaRPr lang="ru-RU" sz="3200" dirty="0"/>
          </a:p>
        </p:txBody>
      </p:sp>
      <p:sp>
        <p:nvSpPr>
          <p:cNvPr id="3" name="Объект 2">
            <a:extLst>
              <a:ext uri="{FF2B5EF4-FFF2-40B4-BE49-F238E27FC236}">
                <a16:creationId xmlns:a16="http://schemas.microsoft.com/office/drawing/2014/main" id="{40BB2594-023B-4887-804D-8675CBCACC9A}"/>
              </a:ext>
            </a:extLst>
          </p:cNvPr>
          <p:cNvSpPr>
            <a:spLocks noGrp="1"/>
          </p:cNvSpPr>
          <p:nvPr>
            <p:ph idx="1"/>
          </p:nvPr>
        </p:nvSpPr>
        <p:spPr/>
        <p:txBody>
          <a:bodyPr/>
          <a:lstStyle/>
          <a:p>
            <a:pPr marL="0" indent="0" algn="l">
              <a:buNone/>
            </a:pPr>
            <a:r>
              <a:rPr lang="ru-RU" sz="1800" b="0" i="0" u="none" strike="noStrike" baseline="0" dirty="0">
                <a:latin typeface="PTSerif-Regular"/>
              </a:rPr>
              <a:t>Если Вы хотите сохранить матрицу или таблицу данных в файле, используя формат</a:t>
            </a:r>
          </a:p>
          <a:p>
            <a:pPr marL="0" indent="0" algn="l">
              <a:buNone/>
            </a:pPr>
            <a:r>
              <a:rPr lang="ru-RU" sz="1800" b="0" i="0" u="none" strike="noStrike" baseline="0" dirty="0">
                <a:latin typeface="PTSerif-Regular"/>
              </a:rPr>
              <a:t>значений, разделенных запятой. </a:t>
            </a:r>
            <a:r>
              <a:rPr lang="ru-RU" sz="1800" b="0" i="0" u="none" strike="noStrike" baseline="0" dirty="0">
                <a:solidFill>
                  <a:srgbClr val="000000"/>
                </a:solidFill>
                <a:latin typeface="PTSerif-Regular"/>
              </a:rPr>
              <a:t>Функция </a:t>
            </a:r>
            <a:r>
              <a:rPr lang="ru-RU" sz="1800" b="0" i="0" u="none" strike="noStrike" baseline="0" dirty="0" err="1">
                <a:solidFill>
                  <a:srgbClr val="000000"/>
                </a:solidFill>
                <a:latin typeface="UbuntuMono-Regular"/>
              </a:rPr>
              <a:t>write_csv</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из пакета </a:t>
            </a:r>
            <a:r>
              <a:rPr lang="ru-RU" sz="1800" b="0" i="0" u="none" strike="noStrike" baseline="0" dirty="0" err="1">
                <a:solidFill>
                  <a:srgbClr val="000000"/>
                </a:solidFill>
                <a:latin typeface="UbuntuMono-Regular"/>
              </a:rPr>
              <a:t>readr</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коллекции </a:t>
            </a:r>
            <a:r>
              <a:rPr lang="ru-RU" sz="1800" b="0" i="0" u="none" strike="noStrike" baseline="0" dirty="0" err="1">
                <a:solidFill>
                  <a:srgbClr val="000000"/>
                </a:solidFill>
                <a:latin typeface="PTSerif-Regular"/>
              </a:rPr>
              <a:t>tidyverse</a:t>
            </a:r>
            <a:r>
              <a:rPr lang="ru-RU" sz="1800" b="0" i="0" u="none" strike="noStrike" baseline="0" dirty="0">
                <a:solidFill>
                  <a:srgbClr val="000000"/>
                </a:solidFill>
                <a:latin typeface="PTSerif-Regular"/>
              </a:rPr>
              <a:t> может выполнить запись</a:t>
            </a:r>
          </a:p>
          <a:p>
            <a:pPr marL="0" indent="0" algn="l">
              <a:buNone/>
            </a:pPr>
            <a:r>
              <a:rPr lang="ru-RU" sz="1800" b="0" i="0" u="none" strike="noStrike" baseline="0" dirty="0">
                <a:solidFill>
                  <a:srgbClr val="000000"/>
                </a:solidFill>
                <a:latin typeface="PTSerif-Regular"/>
              </a:rPr>
              <a:t>в файл </a:t>
            </a:r>
            <a:r>
              <a:rPr lang="en-US" sz="1800" b="0" i="0" u="none" strike="noStrike" baseline="0" dirty="0">
                <a:solidFill>
                  <a:srgbClr val="000000"/>
                </a:solidFill>
                <a:latin typeface="PTSerif-Regular"/>
              </a:rPr>
              <a:t>CSV:</a:t>
            </a:r>
          </a:p>
          <a:p>
            <a:pPr marL="0" indent="0" algn="l">
              <a:buNone/>
            </a:pPr>
            <a:r>
              <a:rPr lang="en-US" sz="1800" b="0" i="0" u="none" strike="noStrike" baseline="0" dirty="0">
                <a:solidFill>
                  <a:srgbClr val="DA0DDC"/>
                </a:solidFill>
                <a:latin typeface="UbuntuMono-Regular"/>
              </a:rPr>
              <a:t>library</a:t>
            </a:r>
            <a:r>
              <a:rPr lang="en-US" sz="1800" b="0" i="0" u="none" strike="noStrike" baseline="0" dirty="0">
                <a:solidFill>
                  <a:srgbClr val="000000"/>
                </a:solidFill>
                <a:latin typeface="UbuntuMono-Regular"/>
              </a:rPr>
              <a:t>(</a:t>
            </a:r>
            <a:r>
              <a:rPr lang="en-US" sz="1800" b="0" i="0" u="none" strike="noStrike" baseline="0" dirty="0" err="1">
                <a:solidFill>
                  <a:srgbClr val="0015EE"/>
                </a:solidFill>
                <a:latin typeface="UbuntuMono-Regular"/>
              </a:rPr>
              <a:t>tidyverse</a:t>
            </a:r>
            <a:r>
              <a:rPr lang="en-US" sz="1800" b="0" i="0" u="none" strike="noStrike" baseline="0" dirty="0">
                <a:solidFill>
                  <a:srgbClr val="000000"/>
                </a:solidFill>
                <a:latin typeface="UbuntuMono-Regular"/>
              </a:rPr>
              <a:t>)</a:t>
            </a:r>
          </a:p>
          <a:p>
            <a:pPr marL="0" indent="0" algn="l">
              <a:buNone/>
            </a:pPr>
            <a:r>
              <a:rPr lang="en-US" sz="1800" b="0" i="0" u="none" strike="noStrike" baseline="0" dirty="0" err="1">
                <a:solidFill>
                  <a:srgbClr val="DA0DDC"/>
                </a:solidFill>
                <a:latin typeface="UbuntuMono-Regular"/>
              </a:rPr>
              <a:t>write_csv</a:t>
            </a:r>
            <a:r>
              <a:rPr lang="en-US" sz="1800" b="0" i="0" u="none" strike="noStrike" baseline="0" dirty="0">
                <a:solidFill>
                  <a:srgbClr val="000000"/>
                </a:solidFill>
                <a:latin typeface="UbuntuMono-Regular"/>
              </a:rPr>
              <a:t>(</a:t>
            </a:r>
            <a:r>
              <a:rPr lang="en-US" sz="1800" b="0" i="0" u="none" strike="noStrike" baseline="0" dirty="0">
                <a:solidFill>
                  <a:srgbClr val="0015EE"/>
                </a:solidFill>
                <a:latin typeface="UbuntuMono-Regular"/>
              </a:rPr>
              <a:t>df</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path </a:t>
            </a:r>
            <a:r>
              <a:rPr lang="en-US" sz="1800" b="0" i="0" u="none" strike="noStrike" baseline="0" dirty="0">
                <a:solidFill>
                  <a:srgbClr val="052125"/>
                </a:solidFill>
                <a:latin typeface="UbuntuMono-Regular"/>
              </a:rPr>
              <a:t>= </a:t>
            </a:r>
            <a:r>
              <a:rPr lang="en-US" sz="1800" b="0" i="0" u="none" strike="noStrike" baseline="0" dirty="0">
                <a:solidFill>
                  <a:srgbClr val="FF2C02"/>
                </a:solidFill>
                <a:latin typeface="UbuntuMono-Regular"/>
              </a:rPr>
              <a:t>"outfile.csv"</a:t>
            </a:r>
            <a:r>
              <a:rPr lang="en-US" sz="1800" b="0" i="0" u="none" strike="noStrike" baseline="0" dirty="0">
                <a:solidFill>
                  <a:srgbClr val="000000"/>
                </a:solidFill>
                <a:latin typeface="UbuntuMono-Regular"/>
              </a:rPr>
              <a:t>)</a:t>
            </a:r>
          </a:p>
          <a:p>
            <a:pPr marL="0" indent="0" algn="l">
              <a:buNone/>
            </a:pPr>
            <a:endParaRPr lang="ru-RU" sz="1800" b="1" i="0" u="none" strike="noStrike" baseline="0" dirty="0">
              <a:solidFill>
                <a:srgbClr val="000000"/>
              </a:solidFill>
              <a:latin typeface="PTSans-Bold"/>
            </a:endParaRPr>
          </a:p>
          <a:p>
            <a:pPr marL="0" indent="0" algn="l">
              <a:buNone/>
            </a:pPr>
            <a:r>
              <a:rPr lang="ru-RU" sz="1800" b="0" i="0" u="none" strike="noStrike" baseline="0" dirty="0">
                <a:solidFill>
                  <a:srgbClr val="000000"/>
                </a:solidFill>
                <a:latin typeface="PTSerif-Regular"/>
              </a:rPr>
              <a:t>Функция </a:t>
            </a:r>
            <a:r>
              <a:rPr lang="ru-RU" sz="1800" b="0" i="0" u="none" strike="noStrike" baseline="0" dirty="0" err="1">
                <a:solidFill>
                  <a:srgbClr val="000000"/>
                </a:solidFill>
                <a:latin typeface="UbuntuMono-Regular"/>
              </a:rPr>
              <a:t>write_csv</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записывает табличные данные в файл ASCII в формате CSV. Каждая строка данных создает одну строку в файле с элементами данных, разделенными запятыми (,).</a:t>
            </a:r>
            <a:endParaRPr lang="ru-RU" dirty="0"/>
          </a:p>
        </p:txBody>
      </p:sp>
      <p:sp>
        <p:nvSpPr>
          <p:cNvPr id="4" name="Номер слайда 3">
            <a:extLst>
              <a:ext uri="{FF2B5EF4-FFF2-40B4-BE49-F238E27FC236}">
                <a16:creationId xmlns:a16="http://schemas.microsoft.com/office/drawing/2014/main" id="{9E429124-CEA0-47C8-8A10-C0FCA2B683F7}"/>
              </a:ext>
            </a:extLst>
          </p:cNvPr>
          <p:cNvSpPr>
            <a:spLocks noGrp="1"/>
          </p:cNvSpPr>
          <p:nvPr>
            <p:ph type="sldNum" sz="quarter" idx="12"/>
          </p:nvPr>
        </p:nvSpPr>
        <p:spPr/>
        <p:txBody>
          <a:bodyPr/>
          <a:lstStyle/>
          <a:p>
            <a:fld id="{07ED1C4D-CBFC-4DCD-A017-9435DD4536FA}" type="slidenum">
              <a:rPr lang="ru-RU" smtClean="0"/>
              <a:t>56</a:t>
            </a:fld>
            <a:endParaRPr lang="ru-RU"/>
          </a:p>
        </p:txBody>
      </p:sp>
    </p:spTree>
    <p:extLst>
      <p:ext uri="{BB962C8B-B14F-4D97-AF65-F5344CB8AC3E}">
        <p14:creationId xmlns:p14="http://schemas.microsoft.com/office/powerpoint/2010/main" val="947239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FF31D9-B376-4CC5-853D-398B1207CA17}"/>
              </a:ext>
            </a:extLst>
          </p:cNvPr>
          <p:cNvSpPr>
            <a:spLocks noGrp="1"/>
          </p:cNvSpPr>
          <p:nvPr>
            <p:ph type="title"/>
          </p:nvPr>
        </p:nvSpPr>
        <p:spPr/>
        <p:txBody>
          <a:bodyPr/>
          <a:lstStyle/>
          <a:p>
            <a:r>
              <a:rPr lang="ru-RU" sz="1800" b="1" dirty="0">
                <a:latin typeface="PTSans-Bold-SC700"/>
              </a:rPr>
              <a:t>В</a:t>
            </a:r>
            <a:r>
              <a:rPr lang="ru-RU" sz="1800" b="1" i="0" u="none" strike="noStrike" baseline="0" dirty="0">
                <a:latin typeface="PTSans-Bold-SC700"/>
              </a:rPr>
              <a:t>ывод в файл</a:t>
            </a:r>
            <a:endParaRPr lang="ru-RU" dirty="0"/>
          </a:p>
        </p:txBody>
      </p:sp>
      <p:sp>
        <p:nvSpPr>
          <p:cNvPr id="3" name="Объект 2">
            <a:extLst>
              <a:ext uri="{FF2B5EF4-FFF2-40B4-BE49-F238E27FC236}">
                <a16:creationId xmlns:a16="http://schemas.microsoft.com/office/drawing/2014/main" id="{531E63FD-C56D-4818-91D2-DF90947AE346}"/>
              </a:ext>
            </a:extLst>
          </p:cNvPr>
          <p:cNvSpPr>
            <a:spLocks noGrp="1"/>
          </p:cNvSpPr>
          <p:nvPr>
            <p:ph idx="1"/>
          </p:nvPr>
        </p:nvSpPr>
        <p:spPr>
          <a:xfrm>
            <a:off x="838200" y="1337094"/>
            <a:ext cx="10515600" cy="4839869"/>
          </a:xfrm>
        </p:spPr>
        <p:txBody>
          <a:bodyPr>
            <a:normAutofit fontScale="92500" lnSpcReduction="10000"/>
          </a:bodyPr>
          <a:lstStyle/>
          <a:p>
            <a:pPr marL="0" indent="0" algn="l">
              <a:buNone/>
            </a:pPr>
            <a:r>
              <a:rPr lang="ru-RU" sz="1800" b="0" i="0" u="none" strike="noStrike" baseline="0" dirty="0">
                <a:solidFill>
                  <a:srgbClr val="000000"/>
                </a:solidFill>
                <a:latin typeface="PTSerif-Regular"/>
              </a:rPr>
              <a:t>Можно перенаправить вывод функции с использованием функции </a:t>
            </a:r>
            <a:r>
              <a:rPr lang="ru-RU" sz="1800" b="0" i="0" u="none" strike="noStrike" baseline="0" dirty="0" err="1">
                <a:solidFill>
                  <a:srgbClr val="000000"/>
                </a:solidFill>
                <a:latin typeface="UbuntuMono-Regular"/>
              </a:rPr>
              <a:t>cat</a:t>
            </a:r>
            <a:r>
              <a:rPr lang="ru-RU" sz="1800" b="0" i="0" u="none" strike="noStrike" baseline="0" dirty="0">
                <a:solidFill>
                  <a:srgbClr val="000000"/>
                </a:solidFill>
                <a:latin typeface="PTSerif-Regular"/>
              </a:rPr>
              <a:t>, используя ее аргумент </a:t>
            </a:r>
            <a:r>
              <a:rPr lang="ru-RU" sz="1800" b="0" i="0" u="none" strike="noStrike" baseline="0" dirty="0">
                <a:solidFill>
                  <a:srgbClr val="000000"/>
                </a:solidFill>
                <a:latin typeface="UbuntuMono-Regular"/>
              </a:rPr>
              <a:t>file</a:t>
            </a:r>
            <a:r>
              <a:rPr lang="ru-RU" sz="1800" b="0" i="0" u="none" strike="noStrike" baseline="0" dirty="0">
                <a:solidFill>
                  <a:srgbClr val="000000"/>
                </a:solidFill>
                <a:latin typeface="PTSerif-Regular"/>
              </a:rPr>
              <a:t>:</a:t>
            </a:r>
          </a:p>
          <a:p>
            <a:pPr marL="0" indent="0" algn="l">
              <a:buNone/>
            </a:pPr>
            <a:r>
              <a:rPr lang="en-US" sz="1800" b="0" i="0" u="none" strike="noStrike" baseline="0" dirty="0">
                <a:solidFill>
                  <a:srgbClr val="DA0DDC"/>
                </a:solidFill>
                <a:latin typeface="UbuntuMono-Regular"/>
              </a:rPr>
              <a:t>cat</a:t>
            </a:r>
            <a:r>
              <a:rPr lang="en-US" sz="1800" b="0" i="0" u="none" strike="noStrike" baseline="0" dirty="0">
                <a:solidFill>
                  <a:srgbClr val="000000"/>
                </a:solidFill>
                <a:latin typeface="UbuntuMono-Regular"/>
              </a:rPr>
              <a:t>(</a:t>
            </a:r>
            <a:r>
              <a:rPr lang="en-US" sz="1800" b="0" i="0" u="none" strike="noStrike" baseline="0" dirty="0">
                <a:solidFill>
                  <a:srgbClr val="FF2C02"/>
                </a:solidFill>
                <a:latin typeface="UbuntuMono-Regular"/>
              </a:rPr>
              <a:t>"The answer is"</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answer</a:t>
            </a:r>
            <a:r>
              <a:rPr lang="en-US" sz="1800" b="0" i="0" u="none" strike="noStrike" baseline="0" dirty="0">
                <a:solidFill>
                  <a:srgbClr val="000000"/>
                </a:solidFill>
                <a:latin typeface="UbuntuMono-Regular"/>
              </a:rPr>
              <a:t>, </a:t>
            </a:r>
            <a:r>
              <a:rPr lang="en-US" sz="1800" b="0" i="0" u="none" strike="noStrike" baseline="0" dirty="0">
                <a:solidFill>
                  <a:srgbClr val="FF2C02"/>
                </a:solidFill>
                <a:latin typeface="UbuntuMono-Regular"/>
              </a:rPr>
              <a:t>"\n"</a:t>
            </a:r>
            <a:r>
              <a:rPr lang="en-US" sz="1800" b="0" i="0" u="none" strike="noStrike" baseline="0" dirty="0">
                <a:solidFill>
                  <a:srgbClr val="000000"/>
                </a:solidFill>
                <a:latin typeface="UbuntuMono-Regular"/>
              </a:rPr>
              <a:t>, </a:t>
            </a:r>
            <a:r>
              <a:rPr lang="en-US" sz="1800" b="0" i="0" u="none" strike="noStrike" baseline="0" dirty="0">
                <a:solidFill>
                  <a:srgbClr val="0015EE"/>
                </a:solidFill>
                <a:latin typeface="UbuntuMono-Regular"/>
              </a:rPr>
              <a:t>file </a:t>
            </a:r>
            <a:r>
              <a:rPr lang="en-US" sz="1800" b="0" i="0" u="none" strike="noStrike" baseline="0" dirty="0">
                <a:solidFill>
                  <a:srgbClr val="052125"/>
                </a:solidFill>
                <a:latin typeface="UbuntuMono-Regular"/>
              </a:rPr>
              <a:t>= </a:t>
            </a:r>
            <a:r>
              <a:rPr lang="en-US" sz="1800" b="0" i="0" u="none" strike="noStrike" baseline="0" dirty="0">
                <a:solidFill>
                  <a:srgbClr val="FF2C02"/>
                </a:solidFill>
                <a:latin typeface="UbuntuMono-Regular"/>
              </a:rPr>
              <a:t>"filename.txt"</a:t>
            </a:r>
            <a:r>
              <a:rPr lang="en-US" sz="1800" b="0" i="0" u="none" strike="noStrike" baseline="0" dirty="0">
                <a:solidFill>
                  <a:srgbClr val="000000"/>
                </a:solidFill>
                <a:latin typeface="UbuntuMono-Regular"/>
              </a:rPr>
              <a:t>)</a:t>
            </a:r>
          </a:p>
          <a:p>
            <a:pPr marL="0" indent="0" algn="l">
              <a:buNone/>
            </a:pPr>
            <a:r>
              <a:rPr lang="ru-RU" sz="1800" b="0" i="0" u="none" strike="noStrike" baseline="0" dirty="0">
                <a:solidFill>
                  <a:srgbClr val="000000"/>
                </a:solidFill>
                <a:latin typeface="PTSerif-Regular"/>
              </a:rPr>
              <a:t>Используйте функцию </a:t>
            </a:r>
            <a:r>
              <a:rPr lang="ru-RU" sz="1800" b="0" i="0" u="none" strike="noStrike" baseline="0" dirty="0" err="1">
                <a:solidFill>
                  <a:srgbClr val="000000"/>
                </a:solidFill>
                <a:latin typeface="UbuntuMono-Regular"/>
              </a:rPr>
              <a:t>sink</a:t>
            </a:r>
            <a:r>
              <a:rPr lang="ru-RU" sz="1800" b="0" i="0" u="none" strike="noStrike" baseline="0" dirty="0">
                <a:solidFill>
                  <a:srgbClr val="000000"/>
                </a:solidFill>
                <a:latin typeface="PTSerif-Regular"/>
              </a:rPr>
              <a:t>, чтобы перенаправить </a:t>
            </a:r>
            <a:r>
              <a:rPr lang="ru-RU" sz="1800" b="0" i="1" u="none" strike="noStrike" baseline="0" dirty="0">
                <a:solidFill>
                  <a:srgbClr val="000000"/>
                </a:solidFill>
                <a:latin typeface="PTSerif-Italic"/>
              </a:rPr>
              <a:t>весь </a:t>
            </a:r>
            <a:r>
              <a:rPr lang="ru-RU" sz="1800" b="0" i="0" u="none" strike="noStrike" baseline="0" dirty="0">
                <a:solidFill>
                  <a:srgbClr val="000000"/>
                </a:solidFill>
                <a:latin typeface="PTSerif-Regular"/>
              </a:rPr>
              <a:t>вывод из </a:t>
            </a:r>
            <a:r>
              <a:rPr lang="ru-RU" sz="1800" b="0" i="0" u="none" strike="noStrike" baseline="0" dirty="0" err="1">
                <a:solidFill>
                  <a:srgbClr val="000000"/>
                </a:solidFill>
                <a:latin typeface="UbuntuMono-Regular"/>
              </a:rPr>
              <a:t>print</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и </a:t>
            </a:r>
            <a:r>
              <a:rPr lang="ru-RU" sz="1800" b="0" i="0" u="none" strike="noStrike" baseline="0" dirty="0" err="1">
                <a:solidFill>
                  <a:srgbClr val="000000"/>
                </a:solidFill>
                <a:latin typeface="UbuntuMono-Regular"/>
              </a:rPr>
              <a:t>cat</a:t>
            </a:r>
            <a:r>
              <a:rPr lang="ru-RU" sz="1800" b="0" i="0" u="none" strike="noStrike" baseline="0" dirty="0">
                <a:solidFill>
                  <a:srgbClr val="000000"/>
                </a:solidFill>
                <a:latin typeface="PTSerif-Regular"/>
              </a:rPr>
              <a:t>. Вызовите функцию </a:t>
            </a:r>
            <a:r>
              <a:rPr lang="ru-RU" sz="1800" b="0" i="0" u="none" strike="noStrike" baseline="0" dirty="0" err="1">
                <a:solidFill>
                  <a:srgbClr val="000000"/>
                </a:solidFill>
                <a:latin typeface="UbuntuMono-Regular"/>
              </a:rPr>
              <a:t>sink</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с аргументом имени файла, чтобы начать перенаправление вывода консоли в этот файл. Когда вы закончите, используйте функцию </a:t>
            </a:r>
            <a:r>
              <a:rPr lang="ru-RU" sz="1800" b="0" i="0" u="none" strike="noStrike" baseline="0" dirty="0" err="1">
                <a:solidFill>
                  <a:srgbClr val="000000"/>
                </a:solidFill>
                <a:latin typeface="UbuntuMono-Regular"/>
              </a:rPr>
              <a:t>sink</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без аргументов, чтобы закрыть файл и возобновить запись вывода в консоль:</a:t>
            </a:r>
          </a:p>
          <a:p>
            <a:pPr marL="0" indent="0" algn="l">
              <a:buNone/>
            </a:pPr>
            <a:r>
              <a:rPr lang="ru-RU" sz="1800" b="0" i="0" u="none" strike="noStrike" baseline="0" dirty="0" err="1">
                <a:solidFill>
                  <a:srgbClr val="DA0DDC"/>
                </a:solidFill>
                <a:latin typeface="UbuntuMono-Regular"/>
              </a:rPr>
              <a:t>sink</a:t>
            </a:r>
            <a:r>
              <a:rPr lang="ru-RU" sz="1800" b="0" i="0" u="none" strike="noStrike" baseline="0" dirty="0">
                <a:solidFill>
                  <a:srgbClr val="000000"/>
                </a:solidFill>
                <a:latin typeface="UbuntuMono-Regular"/>
              </a:rPr>
              <a:t>(</a:t>
            </a:r>
            <a:r>
              <a:rPr lang="ru-RU" sz="1800" b="0" i="0" u="none" strike="noStrike" baseline="0" dirty="0">
                <a:solidFill>
                  <a:srgbClr val="FF2C02"/>
                </a:solidFill>
                <a:latin typeface="UbuntuMono-Regular"/>
              </a:rPr>
              <a:t>"</a:t>
            </a:r>
            <a:r>
              <a:rPr lang="ru-RU" sz="1800" b="0" i="1" u="none" strike="noStrike" baseline="0" dirty="0" err="1">
                <a:solidFill>
                  <a:srgbClr val="FF2C02"/>
                </a:solidFill>
                <a:latin typeface="UbuntuMono-Italic"/>
              </a:rPr>
              <a:t>filename</a:t>
            </a:r>
            <a:r>
              <a:rPr lang="ru-RU" sz="1800" b="0" i="0" u="none" strike="noStrike" baseline="0" dirty="0">
                <a:solidFill>
                  <a:srgbClr val="FF2C02"/>
                </a:solidFill>
                <a:latin typeface="UbuntuMono-Regular"/>
              </a:rPr>
              <a:t>"</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Начинаем писать вывод в файл.</a:t>
            </a:r>
          </a:p>
          <a:p>
            <a:pPr marL="0" indent="0" algn="l">
              <a:buNone/>
            </a:pPr>
            <a:r>
              <a:rPr lang="ru-RU" sz="1800" b="0" i="1" u="none" strike="noStrike" baseline="0" dirty="0">
                <a:solidFill>
                  <a:srgbClr val="004654"/>
                </a:solidFill>
                <a:latin typeface="UbuntuMono-Italic"/>
              </a:rPr>
              <a:t># ... другой сеанс ...</a:t>
            </a:r>
          </a:p>
          <a:p>
            <a:pPr marL="0" indent="0" algn="l">
              <a:buNone/>
            </a:pPr>
            <a:r>
              <a:rPr lang="en-US" sz="1800" b="0" i="1" u="none" strike="noStrike" baseline="0" dirty="0">
                <a:solidFill>
                  <a:srgbClr val="DA0DDC"/>
                </a:solidFill>
                <a:latin typeface="UbuntuMono-Italic"/>
              </a:rPr>
              <a:t>sink</a:t>
            </a:r>
            <a:r>
              <a:rPr lang="en-US" sz="1800" b="0" i="0" u="none" strike="noStrike" baseline="0" dirty="0">
                <a:solidFill>
                  <a:srgbClr val="000000"/>
                </a:solidFill>
                <a:latin typeface="UbuntuMono-Regular"/>
              </a:rPr>
              <a:t>()</a:t>
            </a:r>
            <a:endParaRPr lang="ru-RU" sz="1800" b="0" i="0" u="none" strike="noStrike" baseline="0" dirty="0">
              <a:solidFill>
                <a:srgbClr val="000000"/>
              </a:solidFill>
              <a:latin typeface="UbuntuMono-Regular"/>
            </a:endParaRPr>
          </a:p>
          <a:p>
            <a:pPr marL="0" indent="0" algn="l">
              <a:buNone/>
            </a:pPr>
            <a:r>
              <a:rPr lang="ru-RU" sz="1800" b="0" i="0" u="none" strike="noStrike" baseline="0" dirty="0">
                <a:solidFill>
                  <a:srgbClr val="000000"/>
                </a:solidFill>
                <a:latin typeface="PTSerif-Regular"/>
              </a:rPr>
              <a:t>Функции </a:t>
            </a:r>
            <a:r>
              <a:rPr lang="ru-RU" sz="1800" b="0" i="0" u="none" strike="noStrike" baseline="0" dirty="0" err="1">
                <a:solidFill>
                  <a:srgbClr val="000000"/>
                </a:solidFill>
                <a:latin typeface="UbuntuMono-Regular"/>
              </a:rPr>
              <a:t>print</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и </a:t>
            </a:r>
            <a:r>
              <a:rPr lang="ru-RU" sz="1800" b="0" i="0" u="none" strike="noStrike" baseline="0" dirty="0" err="1">
                <a:solidFill>
                  <a:srgbClr val="000000"/>
                </a:solidFill>
                <a:latin typeface="UbuntuMono-Regular"/>
              </a:rPr>
              <a:t>cat</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обычно записывают свой вывод в вашу консоль. Функция </a:t>
            </a:r>
            <a:r>
              <a:rPr lang="ru-RU" sz="1800" b="0" i="0" u="none" strike="noStrike" baseline="0" dirty="0" err="1">
                <a:solidFill>
                  <a:srgbClr val="000000"/>
                </a:solidFill>
                <a:latin typeface="UbuntuMono-Regular"/>
              </a:rPr>
              <a:t>cat</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пишет в файл, если вы предоставите аргумент </a:t>
            </a:r>
            <a:r>
              <a:rPr lang="ru-RU" sz="1800" b="0" i="0" u="none" strike="noStrike" baseline="0" dirty="0" err="1">
                <a:solidFill>
                  <a:srgbClr val="000000"/>
                </a:solidFill>
                <a:latin typeface="UbuntuMono-Regular"/>
              </a:rPr>
              <a:t>file</a:t>
            </a:r>
            <a:r>
              <a:rPr lang="ru-RU" sz="1800" b="0" i="0" u="none" strike="noStrike" baseline="0" dirty="0">
                <a:solidFill>
                  <a:srgbClr val="000000"/>
                </a:solidFill>
                <a:latin typeface="PTSerif-Regular"/>
              </a:rPr>
              <a:t>, который может быть как именем файла, так и соединением. Функция </a:t>
            </a:r>
            <a:r>
              <a:rPr lang="ru-RU" sz="1800" b="0" i="0" u="none" strike="noStrike" baseline="0" dirty="0" err="1">
                <a:solidFill>
                  <a:srgbClr val="000000"/>
                </a:solidFill>
                <a:latin typeface="UbuntuMono-Regular"/>
              </a:rPr>
              <a:t>print</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не может перенаправить свой вывод, но функция </a:t>
            </a:r>
            <a:r>
              <a:rPr lang="ru-RU" sz="1800" b="0" i="0" u="none" strike="noStrike" baseline="0" dirty="0" err="1">
                <a:solidFill>
                  <a:srgbClr val="000000"/>
                </a:solidFill>
                <a:latin typeface="UbuntuMono-Regular"/>
              </a:rPr>
              <a:t>sink</a:t>
            </a:r>
            <a:r>
              <a:rPr lang="ru-RU" sz="1800" b="0" i="0" u="none" strike="noStrike" baseline="0" dirty="0">
                <a:solidFill>
                  <a:srgbClr val="000000"/>
                </a:solidFill>
                <a:latin typeface="UbuntuMono-Regular"/>
              </a:rPr>
              <a:t> </a:t>
            </a:r>
            <a:r>
              <a:rPr lang="ru-RU" sz="1800" b="0" i="0" u="none" strike="noStrike" baseline="0" dirty="0">
                <a:solidFill>
                  <a:srgbClr val="000000"/>
                </a:solidFill>
                <a:latin typeface="PTSerif-Regular"/>
              </a:rPr>
              <a:t>может принудительно направить весь вывод в файл. Обычно эта функция используется, чтобы зафиксировать вывод сценария:</a:t>
            </a:r>
          </a:p>
          <a:p>
            <a:pPr marL="0" indent="0" algn="l">
              <a:buNone/>
            </a:pPr>
            <a:r>
              <a:rPr lang="ru-RU" sz="1800" b="0" i="0" u="none" strike="noStrike" baseline="0" dirty="0" err="1">
                <a:solidFill>
                  <a:srgbClr val="DA0DDC"/>
                </a:solidFill>
                <a:latin typeface="UbuntuMono-Regular"/>
              </a:rPr>
              <a:t>sink</a:t>
            </a:r>
            <a:r>
              <a:rPr lang="ru-RU" sz="1800" b="0" i="0" u="none" strike="noStrike" baseline="0" dirty="0">
                <a:solidFill>
                  <a:srgbClr val="000000"/>
                </a:solidFill>
                <a:latin typeface="UbuntuMono-Regular"/>
              </a:rPr>
              <a:t>(</a:t>
            </a:r>
            <a:r>
              <a:rPr lang="ru-RU" sz="1800" b="0" i="0" u="none" strike="noStrike" baseline="0" dirty="0">
                <a:solidFill>
                  <a:srgbClr val="FF2C02"/>
                </a:solidFill>
                <a:latin typeface="UbuntuMono-Regular"/>
              </a:rPr>
              <a:t>"script_output.txt"</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Перенаправляем вывод в файл.</a:t>
            </a:r>
          </a:p>
          <a:p>
            <a:pPr marL="0" indent="0" algn="l">
              <a:buNone/>
            </a:pPr>
            <a:r>
              <a:rPr lang="ru-RU" sz="1800" b="0" i="0" u="none" strike="noStrike" baseline="0" dirty="0" err="1">
                <a:solidFill>
                  <a:srgbClr val="DA0DDC"/>
                </a:solidFill>
                <a:latin typeface="UbuntuMono-Regular"/>
              </a:rPr>
              <a:t>source</a:t>
            </a:r>
            <a:r>
              <a:rPr lang="ru-RU" sz="1800" b="0" i="0" u="none" strike="noStrike" baseline="0" dirty="0">
                <a:solidFill>
                  <a:srgbClr val="000000"/>
                </a:solidFill>
                <a:latin typeface="UbuntuMono-Regular"/>
              </a:rPr>
              <a:t>(</a:t>
            </a:r>
            <a:r>
              <a:rPr lang="ru-RU" sz="1800" b="0" i="0" u="none" strike="noStrike" baseline="0" dirty="0">
                <a:solidFill>
                  <a:srgbClr val="FF2C02"/>
                </a:solidFill>
                <a:latin typeface="UbuntuMono-Regular"/>
              </a:rPr>
              <a:t>"</a:t>
            </a:r>
            <a:r>
              <a:rPr lang="ru-RU" sz="1800" b="0" i="0" u="none" strike="noStrike" baseline="0" dirty="0" err="1">
                <a:solidFill>
                  <a:srgbClr val="FF2C02"/>
                </a:solidFill>
                <a:latin typeface="UbuntuMono-Regular"/>
              </a:rPr>
              <a:t>script.R</a:t>
            </a:r>
            <a:r>
              <a:rPr lang="ru-RU" sz="1800" b="0" i="0" u="none" strike="noStrike" baseline="0" dirty="0">
                <a:solidFill>
                  <a:srgbClr val="FF2C02"/>
                </a:solidFill>
                <a:latin typeface="UbuntuMono-Regular"/>
              </a:rPr>
              <a:t>"</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Выполняем сценарий, фиксируя вывод.</a:t>
            </a:r>
          </a:p>
          <a:p>
            <a:pPr marL="0" indent="0" algn="l">
              <a:buNone/>
            </a:pPr>
            <a:r>
              <a:rPr lang="ru-RU" sz="1800" b="0" i="1" u="none" strike="noStrike" baseline="0" dirty="0" err="1">
                <a:solidFill>
                  <a:srgbClr val="DA0DDC"/>
                </a:solidFill>
                <a:latin typeface="UbuntuMono-Italic"/>
              </a:rPr>
              <a:t>sink</a:t>
            </a:r>
            <a:r>
              <a:rPr lang="ru-RU" sz="1800" b="0" i="0" u="none" strike="noStrike" baseline="0" dirty="0">
                <a:solidFill>
                  <a:srgbClr val="000000"/>
                </a:solidFill>
                <a:latin typeface="UbuntuMono-Regular"/>
              </a:rPr>
              <a:t>() </a:t>
            </a:r>
            <a:r>
              <a:rPr lang="ru-RU" sz="1800" b="0" i="1" u="none" strike="noStrike" baseline="0" dirty="0">
                <a:solidFill>
                  <a:srgbClr val="004654"/>
                </a:solidFill>
                <a:latin typeface="UbuntuMono-Italic"/>
              </a:rPr>
              <a:t># Возобновляем запись вывода в консоль.</a:t>
            </a:r>
            <a:endParaRPr lang="ru-RU" dirty="0"/>
          </a:p>
        </p:txBody>
      </p:sp>
      <p:sp>
        <p:nvSpPr>
          <p:cNvPr id="4" name="Номер слайда 3">
            <a:extLst>
              <a:ext uri="{FF2B5EF4-FFF2-40B4-BE49-F238E27FC236}">
                <a16:creationId xmlns:a16="http://schemas.microsoft.com/office/drawing/2014/main" id="{7D37BA70-C8B6-4228-97DA-BEEB19CF80DF}"/>
              </a:ext>
            </a:extLst>
          </p:cNvPr>
          <p:cNvSpPr>
            <a:spLocks noGrp="1"/>
          </p:cNvSpPr>
          <p:nvPr>
            <p:ph type="sldNum" sz="quarter" idx="12"/>
          </p:nvPr>
        </p:nvSpPr>
        <p:spPr/>
        <p:txBody>
          <a:bodyPr/>
          <a:lstStyle/>
          <a:p>
            <a:fld id="{07ED1C4D-CBFC-4DCD-A017-9435DD4536FA}" type="slidenum">
              <a:rPr lang="ru-RU" smtClean="0"/>
              <a:t>57</a:t>
            </a:fld>
            <a:endParaRPr lang="ru-RU"/>
          </a:p>
        </p:txBody>
      </p:sp>
    </p:spTree>
    <p:extLst>
      <p:ext uri="{BB962C8B-B14F-4D97-AF65-F5344CB8AC3E}">
        <p14:creationId xmlns:p14="http://schemas.microsoft.com/office/powerpoint/2010/main" val="188130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BE1D94-07FA-46E8-B056-AE947C7A3511}"/>
              </a:ext>
            </a:extLst>
          </p:cNvPr>
          <p:cNvSpPr>
            <a:spLocks noGrp="1"/>
          </p:cNvSpPr>
          <p:nvPr>
            <p:ph type="title"/>
          </p:nvPr>
        </p:nvSpPr>
        <p:spPr>
          <a:xfrm>
            <a:off x="191219" y="136526"/>
            <a:ext cx="10515600" cy="786116"/>
          </a:xfrm>
        </p:spPr>
        <p:txBody>
          <a:bodyPr>
            <a:normAutofit/>
          </a:bodyPr>
          <a:lstStyle/>
          <a:p>
            <a:r>
              <a:rPr lang="ru-RU" sz="3200" b="1" dirty="0">
                <a:solidFill>
                  <a:srgbClr val="000000"/>
                </a:solidFill>
                <a:latin typeface="var(--stk-f_family)"/>
              </a:rPr>
              <a:t>Г</a:t>
            </a:r>
            <a:r>
              <a:rPr lang="ru-RU" sz="3200" b="1" i="0" u="none" strike="noStrike" dirty="0">
                <a:solidFill>
                  <a:srgbClr val="000000"/>
                </a:solidFill>
                <a:effectLst/>
                <a:latin typeface="var(--stk-f_family)"/>
              </a:rPr>
              <a:t>рафические пользовательские интерфейсы для </a:t>
            </a:r>
            <a:r>
              <a:rPr lang="en-US" sz="3200" b="1" i="0" u="none" strike="noStrike" dirty="0">
                <a:solidFill>
                  <a:srgbClr val="000000"/>
                </a:solidFill>
                <a:effectLst/>
                <a:latin typeface="var(--stk-f_family)"/>
              </a:rPr>
              <a:t>R</a:t>
            </a:r>
            <a:endParaRPr lang="ru-RU" sz="3200" b="1" dirty="0"/>
          </a:p>
        </p:txBody>
      </p:sp>
      <p:sp>
        <p:nvSpPr>
          <p:cNvPr id="11" name="TextBox 10">
            <a:extLst>
              <a:ext uri="{FF2B5EF4-FFF2-40B4-BE49-F238E27FC236}">
                <a16:creationId xmlns:a16="http://schemas.microsoft.com/office/drawing/2014/main" id="{0FD0A522-A82E-473A-BD31-F97C960CC314}"/>
              </a:ext>
            </a:extLst>
          </p:cNvPr>
          <p:cNvSpPr txBox="1"/>
          <p:nvPr/>
        </p:nvSpPr>
        <p:spPr>
          <a:xfrm>
            <a:off x="191219" y="741487"/>
            <a:ext cx="11647097" cy="923330"/>
          </a:xfrm>
          <a:prstGeom prst="rect">
            <a:avLst/>
          </a:prstGeom>
          <a:noFill/>
        </p:spPr>
        <p:txBody>
          <a:bodyPr wrap="square">
            <a:spAutoFit/>
          </a:bodyPr>
          <a:lstStyle/>
          <a:p>
            <a:pPr algn="l" fontAlgn="base" latinLnBrk="0"/>
            <a:r>
              <a:rPr lang="ru-RU" b="0" i="0" u="none" strike="noStrike" dirty="0">
                <a:solidFill>
                  <a:srgbClr val="000000"/>
                </a:solidFill>
                <a:effectLst/>
                <a:latin typeface="var(--stk-f_family)"/>
              </a:rPr>
              <a:t>Кроме интерфейса командной строки, для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существуют графические пользовательские интерфейсы и интерактивные инструменты: они делают работу легче и приятнее, доступны бесплатно и распространяются под свободной лицензией GNU GPL. </a:t>
            </a:r>
            <a:endParaRPr lang="en-US" b="0" i="0" u="none" strike="noStrike" dirty="0">
              <a:solidFill>
                <a:srgbClr val="000000"/>
              </a:solidFill>
              <a:effectLst/>
              <a:latin typeface="var(--stk-f_family)"/>
            </a:endParaRPr>
          </a:p>
        </p:txBody>
      </p:sp>
      <p:pic>
        <p:nvPicPr>
          <p:cNvPr id="1032" name="Picture 8">
            <a:extLst>
              <a:ext uri="{FF2B5EF4-FFF2-40B4-BE49-F238E27FC236}">
                <a16:creationId xmlns:a16="http://schemas.microsoft.com/office/drawing/2014/main" id="{65234A79-7179-4427-B82B-8785575BF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03" y="1664817"/>
            <a:ext cx="7221665" cy="4957115"/>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5254E33F-1043-4EEC-ABF7-73C8996EB5FE}"/>
              </a:ext>
            </a:extLst>
          </p:cNvPr>
          <p:cNvSpPr>
            <a:spLocks noGrp="1"/>
          </p:cNvSpPr>
          <p:nvPr>
            <p:ph type="sldNum" sz="quarter" idx="12"/>
          </p:nvPr>
        </p:nvSpPr>
        <p:spPr/>
        <p:txBody>
          <a:bodyPr/>
          <a:lstStyle/>
          <a:p>
            <a:fld id="{07ED1C4D-CBFC-4DCD-A017-9435DD4536FA}" type="slidenum">
              <a:rPr lang="ru-RU" smtClean="0"/>
              <a:t>6</a:t>
            </a:fld>
            <a:endParaRPr lang="ru-RU"/>
          </a:p>
        </p:txBody>
      </p:sp>
      <p:sp>
        <p:nvSpPr>
          <p:cNvPr id="7" name="TextBox 6">
            <a:extLst>
              <a:ext uri="{FF2B5EF4-FFF2-40B4-BE49-F238E27FC236}">
                <a16:creationId xmlns:a16="http://schemas.microsoft.com/office/drawing/2014/main" id="{F278AD3D-FB6E-45B9-AB9B-F33F74F0EAD2}"/>
              </a:ext>
            </a:extLst>
          </p:cNvPr>
          <p:cNvSpPr txBox="1"/>
          <p:nvPr/>
        </p:nvSpPr>
        <p:spPr>
          <a:xfrm>
            <a:off x="7927675" y="1859339"/>
            <a:ext cx="4012722" cy="3139321"/>
          </a:xfrm>
          <a:prstGeom prst="rect">
            <a:avLst/>
          </a:prstGeom>
          <a:noFill/>
        </p:spPr>
        <p:txBody>
          <a:bodyPr wrap="square">
            <a:spAutoFit/>
          </a:bodyPr>
          <a:lstStyle/>
          <a:p>
            <a:pPr algn="l" fontAlgn="base" latinLnBrk="0"/>
            <a:r>
              <a:rPr lang="ru-RU" b="1" i="0" u="none" strike="noStrike" dirty="0">
                <a:solidFill>
                  <a:srgbClr val="000000"/>
                </a:solidFill>
                <a:effectLst/>
                <a:latin typeface="var(--stk-f--b_family)"/>
              </a:rPr>
              <a:t>Среда разработки</a:t>
            </a:r>
            <a:r>
              <a:rPr lang="ru-RU" b="0" i="0" u="none" strike="noStrike" dirty="0">
                <a:solidFill>
                  <a:srgbClr val="000000"/>
                </a:solidFill>
                <a:effectLst/>
                <a:latin typeface="var(--stk-f_family)"/>
              </a:rPr>
              <a:t> </a:t>
            </a:r>
            <a:r>
              <a:rPr lang="ru-RU" b="1" i="0" u="none" strike="noStrike" dirty="0">
                <a:solidFill>
                  <a:srgbClr val="000000"/>
                </a:solidFill>
                <a:effectLst/>
                <a:latin typeface="var(--stk-f--b_family)"/>
                <a:hlinkClick r:id="rId3"/>
              </a:rPr>
              <a:t>R</a:t>
            </a:r>
            <a:r>
              <a:rPr lang="en-US" b="1" i="0" u="none" strike="noStrike" dirty="0">
                <a:solidFill>
                  <a:srgbClr val="000000"/>
                </a:solidFill>
                <a:effectLst/>
                <a:latin typeface="var(--stk-f--b_family)"/>
                <a:hlinkClick r:id="rId3"/>
              </a:rPr>
              <a:t>s</a:t>
            </a:r>
            <a:r>
              <a:rPr lang="ru-RU" b="1" i="0" u="none" strike="noStrike" dirty="0" err="1">
                <a:solidFill>
                  <a:srgbClr val="000000"/>
                </a:solidFill>
                <a:effectLst/>
                <a:latin typeface="var(--stk-f--b_family)"/>
                <a:hlinkClick r:id="rId3"/>
              </a:rPr>
              <a:t>tudio</a:t>
            </a:r>
            <a:r>
              <a:rPr lang="en-US" b="1" i="0" u="none" strike="noStrike" dirty="0">
                <a:solidFill>
                  <a:srgbClr val="000000"/>
                </a:solidFill>
                <a:effectLst/>
                <a:latin typeface="var(--stk-f--b_family)"/>
              </a:rPr>
              <a:t> (https://www.rstudio.com/)</a:t>
            </a:r>
            <a:r>
              <a:rPr lang="ru-RU" b="1" i="0" u="none" strike="noStrike" dirty="0">
                <a:solidFill>
                  <a:srgbClr val="000000"/>
                </a:solidFill>
                <a:effectLst/>
                <a:latin typeface="var(--stk-f--b_family)"/>
              </a:rPr>
              <a:t>.</a:t>
            </a:r>
            <a:r>
              <a:rPr lang="ru-RU" b="0" i="0" u="none" strike="noStrike" dirty="0">
                <a:solidFill>
                  <a:srgbClr val="000000"/>
                </a:solidFill>
                <a:effectLst/>
                <a:latin typeface="var(--stk-f_family)"/>
              </a:rPr>
              <a:t> </a:t>
            </a:r>
            <a:endParaRPr lang="en-US" b="0" i="0" u="none" strike="noStrike" dirty="0">
              <a:solidFill>
                <a:srgbClr val="000000"/>
              </a:solidFill>
              <a:effectLst/>
              <a:latin typeface="var(--stk-f_family)"/>
            </a:endParaRPr>
          </a:p>
          <a:p>
            <a:pPr algn="l" fontAlgn="base" latinLnBrk="0"/>
            <a:r>
              <a:rPr lang="ru-RU" b="0" i="0" u="none" strike="noStrike" dirty="0">
                <a:solidFill>
                  <a:srgbClr val="000000"/>
                </a:solidFill>
                <a:effectLst/>
                <a:latin typeface="var(--stk-f_family)"/>
              </a:rPr>
              <a:t>Её можно установить на </a:t>
            </a:r>
            <a:r>
              <a:rPr lang="ru-RU" b="0" i="0" u="none" strike="noStrike" dirty="0" err="1">
                <a:solidFill>
                  <a:srgbClr val="000000"/>
                </a:solidFill>
                <a:effectLst/>
                <a:latin typeface="var(--stk-f_family)"/>
              </a:rPr>
              <a:t>Windows</a:t>
            </a:r>
            <a:r>
              <a:rPr lang="ru-RU" b="0" i="0" u="none" strike="noStrike" dirty="0">
                <a:solidFill>
                  <a:srgbClr val="000000"/>
                </a:solidFill>
                <a:effectLst/>
                <a:latin typeface="var(--stk-f_family)"/>
              </a:rPr>
              <a:t>, </a:t>
            </a:r>
            <a:r>
              <a:rPr lang="ru-RU" b="0" i="0" u="none" strike="noStrike" dirty="0" err="1">
                <a:solidFill>
                  <a:srgbClr val="000000"/>
                </a:solidFill>
                <a:effectLst/>
                <a:latin typeface="var(--stk-f_family)"/>
              </a:rPr>
              <a:t>Linux</a:t>
            </a:r>
            <a:r>
              <a:rPr lang="ru-RU" b="0" i="0" u="none" strike="noStrike" dirty="0">
                <a:solidFill>
                  <a:srgbClr val="000000"/>
                </a:solidFill>
                <a:effectLst/>
                <a:latin typeface="var(--stk-f_family)"/>
              </a:rPr>
              <a:t> и </a:t>
            </a:r>
            <a:r>
              <a:rPr lang="ru-RU" b="0" i="0" u="none" strike="noStrike" dirty="0" err="1">
                <a:solidFill>
                  <a:srgbClr val="000000"/>
                </a:solidFill>
                <a:effectLst/>
                <a:latin typeface="var(--stk-f_family)"/>
              </a:rPr>
              <a:t>MacOS</a:t>
            </a:r>
            <a:r>
              <a:rPr lang="ru-RU" b="0" i="0" u="none" strike="noStrike" dirty="0">
                <a:solidFill>
                  <a:srgbClr val="000000"/>
                </a:solidFill>
                <a:effectLst/>
                <a:latin typeface="var(--stk-f_family)"/>
              </a:rPr>
              <a:t>. В </a:t>
            </a:r>
            <a:r>
              <a:rPr lang="ru-RU" b="0" i="0" u="none" strike="noStrike" dirty="0" err="1">
                <a:solidFill>
                  <a:srgbClr val="000000"/>
                </a:solidFill>
                <a:effectLst/>
                <a:latin typeface="var(--stk-f_family)"/>
              </a:rPr>
              <a:t>RStudio</a:t>
            </a:r>
            <a:r>
              <a:rPr lang="ru-RU" b="0" i="0" u="none" strike="noStrike" dirty="0">
                <a:solidFill>
                  <a:srgbClr val="000000"/>
                </a:solidFill>
                <a:effectLst/>
                <a:latin typeface="var(--stk-f_family)"/>
              </a:rPr>
              <a:t> есть наглядная подсветка кода R, удобная навигация по тексту программы, история правок, сортировка табличных данных по столбцам, отображение графиков в отдельном окне — в общем, всё, что должно быть в нормальной среде разработки</a:t>
            </a:r>
          </a:p>
        </p:txBody>
      </p:sp>
    </p:spTree>
    <p:extLst>
      <p:ext uri="{BB962C8B-B14F-4D97-AF65-F5344CB8AC3E}">
        <p14:creationId xmlns:p14="http://schemas.microsoft.com/office/powerpoint/2010/main" val="416640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7CDDF2-051D-46D0-94B5-1084B827B80A}"/>
              </a:ext>
            </a:extLst>
          </p:cNvPr>
          <p:cNvSpPr>
            <a:spLocks noGrp="1"/>
          </p:cNvSpPr>
          <p:nvPr>
            <p:ph type="title"/>
          </p:nvPr>
        </p:nvSpPr>
        <p:spPr>
          <a:xfrm>
            <a:off x="104954" y="96120"/>
            <a:ext cx="10515600" cy="584918"/>
          </a:xfrm>
        </p:spPr>
        <p:txBody>
          <a:bodyPr>
            <a:normAutofit/>
          </a:bodyPr>
          <a:lstStyle/>
          <a:p>
            <a:r>
              <a:rPr lang="ru-RU" sz="3200" b="1" dirty="0">
                <a:solidFill>
                  <a:srgbClr val="000000"/>
                </a:solidFill>
                <a:latin typeface="var(--stk-f_family)"/>
              </a:rPr>
              <a:t>Г</a:t>
            </a:r>
            <a:r>
              <a:rPr lang="ru-RU" sz="3200" b="1" i="0" u="none" strike="noStrike" dirty="0">
                <a:solidFill>
                  <a:srgbClr val="000000"/>
                </a:solidFill>
                <a:effectLst/>
                <a:latin typeface="var(--stk-f_family)"/>
              </a:rPr>
              <a:t>рафические пользовательские интерфейсы для </a:t>
            </a:r>
            <a:r>
              <a:rPr lang="en-US" sz="3200" b="1" i="0" u="none" strike="noStrike" dirty="0">
                <a:solidFill>
                  <a:srgbClr val="000000"/>
                </a:solidFill>
                <a:effectLst/>
                <a:latin typeface="var(--stk-f_family)"/>
              </a:rPr>
              <a:t>R</a:t>
            </a:r>
            <a:endParaRPr lang="ru-RU" sz="3200" dirty="0"/>
          </a:p>
        </p:txBody>
      </p:sp>
      <p:sp>
        <p:nvSpPr>
          <p:cNvPr id="3" name="Объект 2">
            <a:extLst>
              <a:ext uri="{FF2B5EF4-FFF2-40B4-BE49-F238E27FC236}">
                <a16:creationId xmlns:a16="http://schemas.microsoft.com/office/drawing/2014/main" id="{1DE74380-2C54-45B0-B43A-E711F39E2C8B}"/>
              </a:ext>
            </a:extLst>
          </p:cNvPr>
          <p:cNvSpPr>
            <a:spLocks noGrp="1"/>
          </p:cNvSpPr>
          <p:nvPr>
            <p:ph idx="1"/>
          </p:nvPr>
        </p:nvSpPr>
        <p:spPr>
          <a:xfrm>
            <a:off x="8428007" y="681038"/>
            <a:ext cx="3485071" cy="3666675"/>
          </a:xfrm>
        </p:spPr>
        <p:txBody>
          <a:bodyPr>
            <a:normAutofit/>
          </a:bodyPr>
          <a:lstStyle/>
          <a:p>
            <a:pPr marL="0" indent="0" algn="l" fontAlgn="base" latinLnBrk="0">
              <a:buNone/>
            </a:pPr>
            <a:r>
              <a:rPr lang="ru-RU" sz="1800" b="1" i="0" u="none" strike="noStrike" dirty="0">
                <a:solidFill>
                  <a:srgbClr val="000000"/>
                </a:solidFill>
                <a:effectLst/>
                <a:latin typeface="var(--stk-f--b_family)"/>
              </a:rPr>
              <a:t>Веб-интерфейс</a:t>
            </a:r>
            <a:r>
              <a:rPr lang="ru-RU" sz="1800" b="0" i="0" u="none" strike="noStrike" dirty="0">
                <a:solidFill>
                  <a:srgbClr val="000000"/>
                </a:solidFill>
                <a:effectLst/>
                <a:latin typeface="var(--stk-f_family)"/>
              </a:rPr>
              <a:t> </a:t>
            </a:r>
            <a:r>
              <a:rPr lang="ru-RU" sz="1800" b="1" i="0" u="none" strike="noStrike" dirty="0" err="1">
                <a:solidFill>
                  <a:srgbClr val="000000"/>
                </a:solidFill>
                <a:effectLst/>
                <a:latin typeface="var(--stk-f--b_family)"/>
                <a:hlinkClick r:id="rId2"/>
              </a:rPr>
              <a:t>Jupyter</a:t>
            </a:r>
            <a:r>
              <a:rPr lang="ru-RU" sz="1800" b="1" i="0" u="none" strike="noStrike" dirty="0">
                <a:solidFill>
                  <a:srgbClr val="000000"/>
                </a:solidFill>
                <a:effectLst/>
                <a:latin typeface="var(--stk-f--b_family)"/>
                <a:hlinkClick r:id="rId2"/>
              </a:rPr>
              <a:t> </a:t>
            </a:r>
            <a:r>
              <a:rPr lang="ru-RU" sz="1800" b="1" i="0" u="none" strike="noStrike" dirty="0" err="1">
                <a:solidFill>
                  <a:srgbClr val="000000"/>
                </a:solidFill>
                <a:effectLst/>
                <a:latin typeface="var(--stk-f--b_family)"/>
                <a:hlinkClick r:id="rId2"/>
              </a:rPr>
              <a:t>Notebook</a:t>
            </a:r>
            <a:r>
              <a:rPr lang="en-US" sz="1800" b="1" i="0" u="none" strike="noStrike" dirty="0">
                <a:solidFill>
                  <a:srgbClr val="000000"/>
                </a:solidFill>
                <a:effectLst/>
                <a:latin typeface="var(--stk-f--b_family)"/>
              </a:rPr>
              <a:t> (https://jupyter.org/) </a:t>
            </a:r>
            <a:r>
              <a:rPr lang="ru-RU" sz="1800" b="1" i="0" u="none" strike="noStrike" dirty="0">
                <a:solidFill>
                  <a:srgbClr val="000000"/>
                </a:solidFill>
                <a:effectLst/>
                <a:latin typeface="var(--stk-f--b_family)"/>
              </a:rPr>
              <a:t>.</a:t>
            </a:r>
            <a:r>
              <a:rPr lang="ru-RU" sz="1800" b="0" i="0" u="none" strike="noStrike" dirty="0">
                <a:solidFill>
                  <a:srgbClr val="000000"/>
                </a:solidFill>
                <a:effectLst/>
                <a:latin typeface="var(--stk-f_family)"/>
              </a:rPr>
              <a:t> </a:t>
            </a:r>
            <a:endParaRPr lang="en-US" sz="1800" b="0" i="0" u="none" strike="noStrike" dirty="0">
              <a:solidFill>
                <a:srgbClr val="000000"/>
              </a:solidFill>
              <a:effectLst/>
              <a:latin typeface="var(--stk-f_family)"/>
            </a:endParaRPr>
          </a:p>
          <a:p>
            <a:pPr marL="0" indent="0" algn="l" fontAlgn="base" latinLnBrk="0">
              <a:buNone/>
            </a:pPr>
            <a:r>
              <a:rPr lang="ru-RU" sz="1800" b="0" i="0" u="none" strike="noStrike" dirty="0">
                <a:solidFill>
                  <a:srgbClr val="000000"/>
                </a:solidFill>
                <a:effectLst/>
                <a:latin typeface="var(--stk-f_family)"/>
              </a:rPr>
              <a:t>Это приложение-блокнот для создания и обмена программами на </a:t>
            </a:r>
            <a:r>
              <a:rPr lang="ru-RU" sz="1800" b="0" i="0" u="sng" strike="noStrike" dirty="0">
                <a:solidFill>
                  <a:srgbClr val="000000"/>
                </a:solidFill>
                <a:effectLst/>
                <a:latin typeface="var(--stk-f_family)"/>
              </a:rPr>
              <a:t>R</a:t>
            </a:r>
            <a:r>
              <a:rPr lang="ru-RU" sz="1800" b="0" i="0" u="none" strike="noStrike" dirty="0">
                <a:solidFill>
                  <a:srgbClr val="000000"/>
                </a:solidFill>
                <a:effectLst/>
                <a:latin typeface="var(--stk-f_family)"/>
              </a:rPr>
              <a:t> и множестве других языков, позволяющих работать с данными. Он открывается в браузере, одновременно отображая код и графические элементы — рисунки, уравнения.</a:t>
            </a:r>
          </a:p>
          <a:p>
            <a:endParaRPr lang="ru-RU" dirty="0"/>
          </a:p>
        </p:txBody>
      </p:sp>
      <p:pic>
        <p:nvPicPr>
          <p:cNvPr id="2050" name="Picture 2" descr="примеры рабочих пространств jupyterlab в одном документе и нескольких рабочих пространствах документов">
            <a:extLst>
              <a:ext uri="{FF2B5EF4-FFF2-40B4-BE49-F238E27FC236}">
                <a16:creationId xmlns:a16="http://schemas.microsoft.com/office/drawing/2014/main" id="{11D98B16-6D98-440A-8DE2-AB3B1E9B0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3283"/>
            <a:ext cx="8353302" cy="5917721"/>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E32553E9-217A-43AF-BACD-1DA7AE656515}"/>
              </a:ext>
            </a:extLst>
          </p:cNvPr>
          <p:cNvSpPr>
            <a:spLocks noGrp="1"/>
          </p:cNvSpPr>
          <p:nvPr>
            <p:ph type="sldNum" sz="quarter" idx="12"/>
          </p:nvPr>
        </p:nvSpPr>
        <p:spPr/>
        <p:txBody>
          <a:bodyPr/>
          <a:lstStyle/>
          <a:p>
            <a:fld id="{07ED1C4D-CBFC-4DCD-A017-9435DD4536FA}" type="slidenum">
              <a:rPr lang="ru-RU" smtClean="0"/>
              <a:t>7</a:t>
            </a:fld>
            <a:endParaRPr lang="ru-RU"/>
          </a:p>
        </p:txBody>
      </p:sp>
    </p:spTree>
    <p:extLst>
      <p:ext uri="{BB962C8B-B14F-4D97-AF65-F5344CB8AC3E}">
        <p14:creationId xmlns:p14="http://schemas.microsoft.com/office/powerpoint/2010/main" val="296312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68F3AF-C02E-4BF2-B63A-90DA3EB0855F}"/>
              </a:ext>
            </a:extLst>
          </p:cNvPr>
          <p:cNvSpPr>
            <a:spLocks noGrp="1"/>
          </p:cNvSpPr>
          <p:nvPr>
            <p:ph idx="1"/>
          </p:nvPr>
        </p:nvSpPr>
        <p:spPr>
          <a:xfrm>
            <a:off x="8402128" y="954357"/>
            <a:ext cx="3692106" cy="4351338"/>
          </a:xfrm>
        </p:spPr>
        <p:txBody>
          <a:bodyPr>
            <a:normAutofit fontScale="92500" lnSpcReduction="10000"/>
          </a:bodyPr>
          <a:lstStyle/>
          <a:p>
            <a:pPr marL="0" indent="0">
              <a:buNone/>
            </a:pPr>
            <a:r>
              <a:rPr lang="ru-RU" sz="2400" b="1" i="0" u="none" strike="noStrike" dirty="0">
                <a:solidFill>
                  <a:srgbClr val="000000"/>
                </a:solidFill>
                <a:effectLst/>
                <a:latin typeface="var(--stk-f--b_family)"/>
              </a:rPr>
              <a:t>Дистрибутив</a:t>
            </a:r>
            <a:r>
              <a:rPr lang="ru-RU" sz="2400" b="0" i="0" u="none" strike="noStrike" dirty="0">
                <a:solidFill>
                  <a:srgbClr val="000000"/>
                </a:solidFill>
                <a:effectLst/>
                <a:latin typeface="var(--stk-f_family)"/>
              </a:rPr>
              <a:t> </a:t>
            </a:r>
            <a:r>
              <a:rPr lang="ru-RU" sz="2400" b="1" i="0" u="none" strike="noStrike" dirty="0" err="1">
                <a:solidFill>
                  <a:srgbClr val="000000"/>
                </a:solidFill>
                <a:effectLst/>
                <a:latin typeface="var(--stk-f--b_family)"/>
                <a:hlinkClick r:id="rId2"/>
              </a:rPr>
              <a:t>Anaconda</a:t>
            </a:r>
            <a:r>
              <a:rPr lang="en-US" sz="2400" b="1" i="0" u="none" strike="noStrike" dirty="0">
                <a:solidFill>
                  <a:srgbClr val="000000"/>
                </a:solidFill>
                <a:effectLst/>
                <a:latin typeface="var(--stk-f--b_family)"/>
              </a:rPr>
              <a:t> (</a:t>
            </a:r>
            <a:r>
              <a:rPr lang="en-US" sz="2400" b="1" i="0" u="none" strike="noStrike" dirty="0">
                <a:solidFill>
                  <a:srgbClr val="000000"/>
                </a:solidFill>
                <a:effectLst/>
                <a:latin typeface="var(--stk-f--b_family)"/>
                <a:hlinkClick r:id="rId2"/>
              </a:rPr>
              <a:t>https://www.anaconda.com</a:t>
            </a:r>
            <a:r>
              <a:rPr lang="en-US" sz="2400" b="1" i="0" u="none" strike="noStrike" dirty="0">
                <a:solidFill>
                  <a:srgbClr val="000000"/>
                </a:solidFill>
                <a:effectLst/>
                <a:latin typeface="var(--stk-f--b_family)"/>
              </a:rPr>
              <a:t>)</a:t>
            </a:r>
          </a:p>
          <a:p>
            <a:pPr marL="0" indent="0">
              <a:buNone/>
            </a:pPr>
            <a:r>
              <a:rPr lang="ru-RU" sz="2400" b="0" i="0" u="none" strike="noStrike" dirty="0">
                <a:solidFill>
                  <a:srgbClr val="000000"/>
                </a:solidFill>
                <a:effectLst/>
                <a:latin typeface="var(--stk-f_family)"/>
              </a:rPr>
              <a:t> — целая коллекция популярных библиотек и программ для удобной работы с данными на языке </a:t>
            </a:r>
            <a:r>
              <a:rPr lang="ru-RU" sz="2400" b="0" i="0" u="sng" strike="noStrike" dirty="0">
                <a:solidFill>
                  <a:srgbClr val="000000"/>
                </a:solidFill>
                <a:effectLst/>
                <a:latin typeface="var(--stk-f_family)"/>
              </a:rPr>
              <a:t>R</a:t>
            </a:r>
            <a:r>
              <a:rPr lang="ru-RU" sz="2400" b="0" i="0" u="none" strike="noStrike" dirty="0">
                <a:solidFill>
                  <a:srgbClr val="000000"/>
                </a:solidFill>
                <a:effectLst/>
                <a:latin typeface="var(--stk-f_family)"/>
              </a:rPr>
              <a:t>. Кстати, тут есть и версия для </a:t>
            </a:r>
            <a:r>
              <a:rPr lang="ru-RU" sz="2400" b="0" i="0" u="sng" strike="noStrike" dirty="0" err="1">
                <a:solidFill>
                  <a:srgbClr val="000000"/>
                </a:solidFill>
                <a:effectLst/>
                <a:latin typeface="var(--stk-f_family)"/>
              </a:rPr>
              <a:t>Python</a:t>
            </a:r>
            <a:r>
              <a:rPr lang="ru-RU" sz="2400" b="0" i="0" u="none" strike="noStrike" dirty="0">
                <a:solidFill>
                  <a:srgbClr val="000000"/>
                </a:solidFill>
                <a:effectLst/>
                <a:latin typeface="var(--stk-f_family)"/>
              </a:rPr>
              <a:t>, которая удобно устанавливается из одного файла и включает в себя </a:t>
            </a:r>
            <a:r>
              <a:rPr lang="ru-RU" sz="2400" b="0" i="0" u="sng" strike="noStrike" dirty="0" err="1">
                <a:solidFill>
                  <a:srgbClr val="000000"/>
                </a:solidFill>
                <a:effectLst/>
                <a:latin typeface="var(--stk-f_family)"/>
              </a:rPr>
              <a:t>RStudio</a:t>
            </a:r>
            <a:r>
              <a:rPr lang="ru-RU" sz="2400" b="0" i="0" u="none" strike="noStrike" dirty="0">
                <a:solidFill>
                  <a:srgbClr val="000000"/>
                </a:solidFill>
                <a:effectLst/>
                <a:latin typeface="var(--stk-f_family)"/>
              </a:rPr>
              <a:t>, веб-интерфейс </a:t>
            </a:r>
            <a:r>
              <a:rPr lang="ru-RU" sz="2400" b="0" i="0" u="sng" strike="noStrike" dirty="0" err="1">
                <a:solidFill>
                  <a:srgbClr val="000000"/>
                </a:solidFill>
                <a:effectLst/>
                <a:latin typeface="var(--stk-f_family)"/>
              </a:rPr>
              <a:t>Jupyter</a:t>
            </a:r>
            <a:r>
              <a:rPr lang="ru-RU" sz="2400" b="0" i="0" u="sng" strike="noStrike" dirty="0">
                <a:solidFill>
                  <a:srgbClr val="000000"/>
                </a:solidFill>
                <a:effectLst/>
                <a:latin typeface="var(--stk-f_family)"/>
              </a:rPr>
              <a:t> </a:t>
            </a:r>
            <a:r>
              <a:rPr lang="ru-RU" sz="2400" b="0" i="0" u="sng" strike="noStrike" dirty="0" err="1">
                <a:solidFill>
                  <a:srgbClr val="000000"/>
                </a:solidFill>
                <a:effectLst/>
                <a:latin typeface="var(--stk-f_family)"/>
              </a:rPr>
              <a:t>Notebook</a:t>
            </a:r>
            <a:r>
              <a:rPr lang="ru-RU" sz="2400" b="0" i="0" u="none" strike="noStrike" dirty="0">
                <a:solidFill>
                  <a:srgbClr val="000000"/>
                </a:solidFill>
                <a:effectLst/>
                <a:latin typeface="var(--stk-f_family)"/>
              </a:rPr>
              <a:t> и много других приложений.</a:t>
            </a:r>
          </a:p>
          <a:p>
            <a:endParaRPr lang="ru-RU" dirty="0"/>
          </a:p>
        </p:txBody>
      </p:sp>
      <p:pic>
        <p:nvPicPr>
          <p:cNvPr id="7" name="Рисунок 6">
            <a:extLst>
              <a:ext uri="{FF2B5EF4-FFF2-40B4-BE49-F238E27FC236}">
                <a16:creationId xmlns:a16="http://schemas.microsoft.com/office/drawing/2014/main" id="{59B01EC3-EDB7-4AA3-B700-7FDA03CA20CB}"/>
              </a:ext>
            </a:extLst>
          </p:cNvPr>
          <p:cNvPicPr>
            <a:picLocks noChangeAspect="1"/>
          </p:cNvPicPr>
          <p:nvPr/>
        </p:nvPicPr>
        <p:blipFill>
          <a:blip r:embed="rId3"/>
          <a:stretch>
            <a:fillRect/>
          </a:stretch>
        </p:blipFill>
        <p:spPr>
          <a:xfrm>
            <a:off x="239023" y="802584"/>
            <a:ext cx="8039100" cy="5675854"/>
          </a:xfrm>
          <a:prstGeom prst="rect">
            <a:avLst/>
          </a:prstGeom>
        </p:spPr>
      </p:pic>
      <p:sp>
        <p:nvSpPr>
          <p:cNvPr id="4" name="Номер слайда 3">
            <a:extLst>
              <a:ext uri="{FF2B5EF4-FFF2-40B4-BE49-F238E27FC236}">
                <a16:creationId xmlns:a16="http://schemas.microsoft.com/office/drawing/2014/main" id="{2E3DB30E-B15E-4BB5-B642-1B94122E04A0}"/>
              </a:ext>
            </a:extLst>
          </p:cNvPr>
          <p:cNvSpPr>
            <a:spLocks noGrp="1"/>
          </p:cNvSpPr>
          <p:nvPr>
            <p:ph type="sldNum" sz="quarter" idx="12"/>
          </p:nvPr>
        </p:nvSpPr>
        <p:spPr/>
        <p:txBody>
          <a:bodyPr/>
          <a:lstStyle/>
          <a:p>
            <a:fld id="{07ED1C4D-CBFC-4DCD-A017-9435DD4536FA}" type="slidenum">
              <a:rPr lang="ru-RU" smtClean="0"/>
              <a:t>8</a:t>
            </a:fld>
            <a:endParaRPr lang="ru-RU"/>
          </a:p>
        </p:txBody>
      </p:sp>
      <p:sp>
        <p:nvSpPr>
          <p:cNvPr id="6" name="Заголовок 1">
            <a:extLst>
              <a:ext uri="{FF2B5EF4-FFF2-40B4-BE49-F238E27FC236}">
                <a16:creationId xmlns:a16="http://schemas.microsoft.com/office/drawing/2014/main" id="{290FEF7C-D169-4D3A-88E4-303F24A942F5}"/>
              </a:ext>
            </a:extLst>
          </p:cNvPr>
          <p:cNvSpPr>
            <a:spLocks noGrp="1"/>
          </p:cNvSpPr>
          <p:nvPr>
            <p:ph type="title"/>
          </p:nvPr>
        </p:nvSpPr>
        <p:spPr>
          <a:xfrm>
            <a:off x="104954" y="96120"/>
            <a:ext cx="10515600" cy="584918"/>
          </a:xfrm>
        </p:spPr>
        <p:txBody>
          <a:bodyPr>
            <a:normAutofit/>
          </a:bodyPr>
          <a:lstStyle/>
          <a:p>
            <a:r>
              <a:rPr lang="ru-RU" sz="3200" b="1" dirty="0">
                <a:solidFill>
                  <a:srgbClr val="000000"/>
                </a:solidFill>
                <a:latin typeface="var(--stk-f_family)"/>
              </a:rPr>
              <a:t>Г</a:t>
            </a:r>
            <a:r>
              <a:rPr lang="ru-RU" sz="3200" b="1" i="0" u="none" strike="noStrike" dirty="0">
                <a:solidFill>
                  <a:srgbClr val="000000"/>
                </a:solidFill>
                <a:effectLst/>
                <a:latin typeface="var(--stk-f_family)"/>
              </a:rPr>
              <a:t>рафические пользовательские интерфейсы для </a:t>
            </a:r>
            <a:r>
              <a:rPr lang="en-US" sz="3200" b="1" i="0" u="none" strike="noStrike" dirty="0">
                <a:solidFill>
                  <a:srgbClr val="000000"/>
                </a:solidFill>
                <a:effectLst/>
                <a:latin typeface="var(--stk-f_family)"/>
              </a:rPr>
              <a:t>R</a:t>
            </a:r>
            <a:endParaRPr lang="ru-RU" sz="3200" dirty="0"/>
          </a:p>
        </p:txBody>
      </p:sp>
    </p:spTree>
    <p:extLst>
      <p:ext uri="{BB962C8B-B14F-4D97-AF65-F5344CB8AC3E}">
        <p14:creationId xmlns:p14="http://schemas.microsoft.com/office/powerpoint/2010/main" val="215816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DE15C-8323-40B3-9E64-0E49D0D4B817}"/>
              </a:ext>
            </a:extLst>
          </p:cNvPr>
          <p:cNvSpPr>
            <a:spLocks noGrp="1"/>
          </p:cNvSpPr>
          <p:nvPr>
            <p:ph type="title"/>
          </p:nvPr>
        </p:nvSpPr>
        <p:spPr>
          <a:xfrm>
            <a:off x="838200" y="365126"/>
            <a:ext cx="10515600" cy="480264"/>
          </a:xfrm>
        </p:spPr>
        <p:txBody>
          <a:bodyPr>
            <a:normAutofit fontScale="90000"/>
          </a:bodyPr>
          <a:lstStyle/>
          <a:p>
            <a:r>
              <a:rPr lang="ru-RU" b="1" dirty="0">
                <a:solidFill>
                  <a:srgbClr val="000000"/>
                </a:solidFill>
                <a:latin typeface="var(--stk-f--b_family)"/>
              </a:rPr>
              <a:t>Что можно сделать с помощью R</a:t>
            </a:r>
            <a:endParaRPr lang="ru-RU" dirty="0"/>
          </a:p>
        </p:txBody>
      </p:sp>
      <p:sp>
        <p:nvSpPr>
          <p:cNvPr id="3" name="Объект 2">
            <a:extLst>
              <a:ext uri="{FF2B5EF4-FFF2-40B4-BE49-F238E27FC236}">
                <a16:creationId xmlns:a16="http://schemas.microsoft.com/office/drawing/2014/main" id="{C8D4EBBE-A287-4BA2-B1DB-DCA26A59D597}"/>
              </a:ext>
            </a:extLst>
          </p:cNvPr>
          <p:cNvSpPr>
            <a:spLocks noGrp="1"/>
          </p:cNvSpPr>
          <p:nvPr>
            <p:ph idx="1"/>
          </p:nvPr>
        </p:nvSpPr>
        <p:spPr>
          <a:xfrm>
            <a:off x="467264" y="1075126"/>
            <a:ext cx="10515600" cy="5417747"/>
          </a:xfrm>
        </p:spPr>
        <p:txBody>
          <a:bodyPr>
            <a:normAutofit fontScale="92500" lnSpcReduction="20000"/>
          </a:bodyPr>
          <a:lstStyle/>
          <a:p>
            <a:pPr algn="l" fontAlgn="base" latinLnBrk="0">
              <a:buFont typeface="Arial" panose="020B0604020202020204" pitchFamily="34" charset="0"/>
              <a:buChar char="•"/>
            </a:pPr>
            <a:r>
              <a:rPr lang="ru-RU" b="1" i="0" u="none" strike="noStrike" dirty="0">
                <a:solidFill>
                  <a:srgbClr val="000000"/>
                </a:solidFill>
                <a:effectLst/>
                <a:latin typeface="var(--stk-f--b_family)"/>
              </a:rPr>
              <a:t>Обработать, очистить и преобразовать данные для исследования</a:t>
            </a:r>
            <a:r>
              <a:rPr lang="ru-RU" b="0" i="0" u="none" strike="noStrike" dirty="0">
                <a:solidFill>
                  <a:srgbClr val="000000"/>
                </a:solidFill>
                <a:effectLst/>
                <a:latin typeface="var(--stk-f_family)"/>
              </a:rPr>
              <a:t>. Например, вы хотите посмотреть, сколько в среднем пользователей скачали ваше мобильное приложение за каждый летний и осенний месяц.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позволяет исключить из графика зиму и осень и сгруппировать их по месяцам для дальнейших подсчётов.</a:t>
            </a:r>
          </a:p>
          <a:p>
            <a:pPr algn="l" fontAlgn="base" latinLnBrk="0">
              <a:buFont typeface="Arial" panose="020B0604020202020204" pitchFamily="34" charset="0"/>
              <a:buChar char="•"/>
            </a:pPr>
            <a:r>
              <a:rPr lang="ru-RU" b="1" i="0" u="none" strike="noStrike" dirty="0">
                <a:solidFill>
                  <a:srgbClr val="000000"/>
                </a:solidFill>
                <a:effectLst/>
                <a:latin typeface="var(--stk-f--b_family)"/>
              </a:rPr>
              <a:t>Провести статистические тесты.</a:t>
            </a:r>
            <a:r>
              <a:rPr lang="ru-RU" b="0" i="0" u="none" strike="noStrike" dirty="0">
                <a:solidFill>
                  <a:srgbClr val="000000"/>
                </a:solidFill>
                <a:effectLst/>
                <a:latin typeface="var(--stk-f_family)"/>
              </a:rPr>
              <a:t> Допустим, вы хотите узнать, отличается ли средняя продолжительность жизни мужчин и женщин. Для этого можно запустить </a:t>
            </a:r>
            <a:r>
              <a:rPr lang="ru-RU" b="0" i="0" u="sng" strike="noStrike" dirty="0">
                <a:solidFill>
                  <a:srgbClr val="000000"/>
                </a:solidFill>
                <a:effectLst/>
                <a:latin typeface="var(--stk-f_family)"/>
              </a:rPr>
              <a:t>t-тест</a:t>
            </a:r>
            <a:r>
              <a:rPr lang="ru-RU" b="0" i="0" u="none" strike="noStrike" dirty="0">
                <a:solidFill>
                  <a:srgbClr val="000000"/>
                </a:solidFill>
                <a:effectLst/>
                <a:latin typeface="var(--stk-f_family)"/>
              </a:rPr>
              <a:t> — его результаты покажут, есть ли статистически значимые различия между данными.</a:t>
            </a:r>
          </a:p>
          <a:p>
            <a:pPr algn="l" fontAlgn="base" latinLnBrk="0">
              <a:buFont typeface="Arial" panose="020B0604020202020204" pitchFamily="34" charset="0"/>
              <a:buChar char="•"/>
            </a:pPr>
            <a:r>
              <a:rPr lang="ru-RU" b="1" i="0" u="none" strike="noStrike" dirty="0">
                <a:solidFill>
                  <a:srgbClr val="000000"/>
                </a:solidFill>
                <a:effectLst/>
                <a:latin typeface="var(--stk-f--b_family)"/>
              </a:rPr>
              <a:t>Выполнить разведочный анализ.</a:t>
            </a:r>
            <a:r>
              <a:rPr lang="ru-RU" b="0" i="0" u="none" strike="noStrike" dirty="0">
                <a:solidFill>
                  <a:srgbClr val="000000"/>
                </a:solidFill>
                <a:effectLst/>
                <a:latin typeface="var(--stk-f_family)"/>
              </a:rPr>
              <a:t> Данные необходимо проверять на нормальность, потому что многие статистические методы (например, тот же</a:t>
            </a:r>
            <a:r>
              <a:rPr lang="en-US" b="0" i="0" u="none" strike="noStrike" dirty="0">
                <a:solidFill>
                  <a:srgbClr val="000000"/>
                </a:solidFill>
                <a:effectLst/>
                <a:latin typeface="var(--stk-f_family)"/>
              </a:rPr>
              <a:t> </a:t>
            </a:r>
            <a:r>
              <a:rPr lang="ru-RU" b="0" i="0" u="sng" strike="noStrike" dirty="0">
                <a:solidFill>
                  <a:srgbClr val="000000"/>
                </a:solidFill>
                <a:effectLst/>
                <a:latin typeface="var(--stk-f_family)"/>
              </a:rPr>
              <a:t>t-тест</a:t>
            </a:r>
            <a:r>
              <a:rPr lang="ru-RU" b="0" i="0" u="none" strike="noStrike" dirty="0">
                <a:solidFill>
                  <a:srgbClr val="000000"/>
                </a:solidFill>
                <a:effectLst/>
                <a:latin typeface="var(--stk-f_family)"/>
              </a:rPr>
              <a:t>) требуют нормального распределения в исходниках. Нормальное распределение предполагает, что </a:t>
            </a:r>
            <a:r>
              <a:rPr lang="ru-RU" b="0" i="0" u="none" strike="noStrike" dirty="0" err="1">
                <a:solidFill>
                  <a:srgbClr val="000000"/>
                </a:solidFill>
                <a:effectLst/>
                <a:latin typeface="var(--stk-f_family)"/>
              </a:rPr>
              <a:t>бóльшая</a:t>
            </a:r>
            <a:r>
              <a:rPr lang="ru-RU" b="0" i="0" u="none" strike="noStrike" dirty="0">
                <a:solidFill>
                  <a:srgbClr val="000000"/>
                </a:solidFill>
                <a:effectLst/>
                <a:latin typeface="var(--stk-f_family)"/>
              </a:rPr>
              <a:t> часть данных группируется около среднего значения, а остальных значений гораздо меньше. Такое распределение часто встречается в жизни: людей среднего роста в мире больше всего, а высоких и низких — мало. В </a:t>
            </a:r>
            <a:r>
              <a:rPr lang="ru-RU" b="0" i="0" u="sng" strike="noStrike" dirty="0">
                <a:solidFill>
                  <a:srgbClr val="000000"/>
                </a:solidFill>
                <a:effectLst/>
                <a:latin typeface="var(--stk-f_family)"/>
              </a:rPr>
              <a:t>R</a:t>
            </a:r>
            <a:r>
              <a:rPr lang="ru-RU" b="0" i="0" u="none" strike="noStrike" dirty="0">
                <a:solidFill>
                  <a:srgbClr val="000000"/>
                </a:solidFill>
                <a:effectLst/>
                <a:latin typeface="var(--stk-f_family)"/>
              </a:rPr>
              <a:t> есть инструменты проверки нормальности с помощью графиков и тестов.</a:t>
            </a:r>
          </a:p>
          <a:p>
            <a:pPr marL="0" indent="0">
              <a:buNone/>
            </a:pPr>
            <a:endParaRPr lang="ru-RU" dirty="0"/>
          </a:p>
        </p:txBody>
      </p:sp>
      <p:sp>
        <p:nvSpPr>
          <p:cNvPr id="4" name="Номер слайда 3">
            <a:extLst>
              <a:ext uri="{FF2B5EF4-FFF2-40B4-BE49-F238E27FC236}">
                <a16:creationId xmlns:a16="http://schemas.microsoft.com/office/drawing/2014/main" id="{AADF70D8-CF56-45D8-A801-B6186C3A55AF}"/>
              </a:ext>
            </a:extLst>
          </p:cNvPr>
          <p:cNvSpPr>
            <a:spLocks noGrp="1"/>
          </p:cNvSpPr>
          <p:nvPr>
            <p:ph type="sldNum" sz="quarter" idx="12"/>
          </p:nvPr>
        </p:nvSpPr>
        <p:spPr/>
        <p:txBody>
          <a:bodyPr/>
          <a:lstStyle/>
          <a:p>
            <a:fld id="{07ED1C4D-CBFC-4DCD-A017-9435DD4536FA}" type="slidenum">
              <a:rPr lang="ru-RU" smtClean="0"/>
              <a:t>9</a:t>
            </a:fld>
            <a:endParaRPr lang="ru-RU"/>
          </a:p>
        </p:txBody>
      </p:sp>
    </p:spTree>
    <p:extLst>
      <p:ext uri="{BB962C8B-B14F-4D97-AF65-F5344CB8AC3E}">
        <p14:creationId xmlns:p14="http://schemas.microsoft.com/office/powerpoint/2010/main" val="9991359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6284</Words>
  <Application>Microsoft Office PowerPoint</Application>
  <PresentationFormat>Широкоэкранный</PresentationFormat>
  <Paragraphs>550</Paragraphs>
  <Slides>57</Slides>
  <Notes>0</Notes>
  <HiddenSlides>0</HiddenSlides>
  <MMClips>0</MMClips>
  <ScaleCrop>false</ScaleCrop>
  <HeadingPairs>
    <vt:vector size="6" baseType="variant">
      <vt:variant>
        <vt:lpstr>Использованные шрифты</vt:lpstr>
      </vt:variant>
      <vt:variant>
        <vt:i4>20</vt:i4>
      </vt:variant>
      <vt:variant>
        <vt:lpstr>Тема</vt:lpstr>
      </vt:variant>
      <vt:variant>
        <vt:i4>1</vt:i4>
      </vt:variant>
      <vt:variant>
        <vt:lpstr>Заголовки слайдов</vt:lpstr>
      </vt:variant>
      <vt:variant>
        <vt:i4>57</vt:i4>
      </vt:variant>
    </vt:vector>
  </HeadingPairs>
  <TitlesOfParts>
    <vt:vector size="78" baseType="lpstr">
      <vt:lpstr>-apple-system</vt:lpstr>
      <vt:lpstr>Arial</vt:lpstr>
      <vt:lpstr>Arial Unicode MS</vt:lpstr>
      <vt:lpstr>Calibri</vt:lpstr>
      <vt:lpstr>Calibri (Основной текст)</vt:lpstr>
      <vt:lpstr>Calibri Light</vt:lpstr>
      <vt:lpstr>Graphik</vt:lpstr>
      <vt:lpstr>Lato</vt:lpstr>
      <vt:lpstr>Lucida Console</vt:lpstr>
      <vt:lpstr>PTSans-Bold</vt:lpstr>
      <vt:lpstr>PTSans-Bold-SC700</vt:lpstr>
      <vt:lpstr>PTSerif-Italic</vt:lpstr>
      <vt:lpstr>PTSerif-Regular</vt:lpstr>
      <vt:lpstr>Times New Roman</vt:lpstr>
      <vt:lpstr>UbuntuMono-Bold</vt:lpstr>
      <vt:lpstr>UbuntuMono-Italic</vt:lpstr>
      <vt:lpstr>UbuntuMono-Regular</vt:lpstr>
      <vt:lpstr>var(--stk-f_family)</vt:lpstr>
      <vt:lpstr>var(--stk-f--b_family)</vt:lpstr>
      <vt:lpstr>Wingdings</vt:lpstr>
      <vt:lpstr>Тема Office</vt:lpstr>
      <vt:lpstr>Язык R</vt:lpstr>
      <vt:lpstr>История</vt:lpstr>
      <vt:lpstr>Основные сведения</vt:lpstr>
      <vt:lpstr>Основные сведения</vt:lpstr>
      <vt:lpstr>Как скачать</vt:lpstr>
      <vt:lpstr>Графические пользовательские интерфейсы для R</vt:lpstr>
      <vt:lpstr>Графические пользовательские интерфейсы для R</vt:lpstr>
      <vt:lpstr>Графические пользовательские интерфейсы для R</vt:lpstr>
      <vt:lpstr>Что можно сделать с помощью R</vt:lpstr>
      <vt:lpstr>Что можно сделать с помощью R</vt:lpstr>
      <vt:lpstr>Расширение функциональности R </vt:lpstr>
      <vt:lpstr>Сравнение R с другими инструментами для работы с данными</vt:lpstr>
      <vt:lpstr>Сравнение R с другими инструментами для работы с данными</vt:lpstr>
      <vt:lpstr>Преимущества R</vt:lpstr>
      <vt:lpstr>Преимущества R</vt:lpstr>
      <vt:lpstr>Недостатки R  </vt:lpstr>
      <vt:lpstr>Интерфейс RStudio</vt:lpstr>
      <vt:lpstr>Презентация PowerPoint</vt:lpstr>
      <vt:lpstr>Вкладка Помощь</vt:lpstr>
      <vt:lpstr>Установка дополнительных пакетов  в RStudio</vt:lpstr>
      <vt:lpstr>Интерфейс консоли языка R</vt:lpstr>
      <vt:lpstr>Установка дополнительных пакетов  в R</vt:lpstr>
      <vt:lpstr>Доступ к встроенным наборам данных</vt:lpstr>
      <vt:lpstr>Презентация PowerPoint</vt:lpstr>
      <vt:lpstr>Просмотр данных в наборе данных</vt:lpstr>
      <vt:lpstr>Создание скрипта </vt:lpstr>
      <vt:lpstr>Операторы присваивания</vt:lpstr>
      <vt:lpstr>Создание вектора</vt:lpstr>
      <vt:lpstr>Создание вектора</vt:lpstr>
      <vt:lpstr>Сравнение векторов</vt:lpstr>
      <vt:lpstr>Сравнение векторов</vt:lpstr>
      <vt:lpstr>Сравнение векторов</vt:lpstr>
      <vt:lpstr>Выбор элементов вектора</vt:lpstr>
      <vt:lpstr>Выбор элементов вектора</vt:lpstr>
      <vt:lpstr>Выбор элементов вектора</vt:lpstr>
      <vt:lpstr>Выбор элементов вектора</vt:lpstr>
      <vt:lpstr>Выбор элементов вектора</vt:lpstr>
      <vt:lpstr>Объединение нескольких векторов</vt:lpstr>
      <vt:lpstr>Поиск положения определенного значения</vt:lpstr>
      <vt:lpstr>Горячие клавиши в RStudio</vt:lpstr>
      <vt:lpstr>Векторная арифметика</vt:lpstr>
      <vt:lpstr>Векторная арифметика</vt:lpstr>
      <vt:lpstr>Форматирование результата</vt:lpstr>
      <vt:lpstr>Форматирование результата</vt:lpstr>
      <vt:lpstr>Форматирование результата</vt:lpstr>
      <vt:lpstr>Матрицы</vt:lpstr>
      <vt:lpstr>Матрицы</vt:lpstr>
      <vt:lpstr>Матрицы</vt:lpstr>
      <vt:lpstr>Матрицы</vt:lpstr>
      <vt:lpstr>Операции с матрицами</vt:lpstr>
      <vt:lpstr>Задание описательных имен для строк и столбцов матрицы</vt:lpstr>
      <vt:lpstr>Выбор строк и столбцов из матрицы</vt:lpstr>
      <vt:lpstr>Суммирование строк и столбцов. Объединение матриц</vt:lpstr>
      <vt:lpstr>Нахождение экстремумов однопараметрической функции </vt:lpstr>
      <vt:lpstr>Нахождение экстремумов многопараметрической функции </vt:lpstr>
      <vt:lpstr>Запись в файлы CSV</vt:lpstr>
      <vt:lpstr>Вывод в файл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Pavla Mikhaylova</dc:creator>
  <cp:lastModifiedBy>Михайлова Павла Геннадьевна</cp:lastModifiedBy>
  <cp:revision>104</cp:revision>
  <dcterms:created xsi:type="dcterms:W3CDTF">2021-04-10T19:07:56Z</dcterms:created>
  <dcterms:modified xsi:type="dcterms:W3CDTF">2023-11-16T12:09:57Z</dcterms:modified>
</cp:coreProperties>
</file>