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8" r:id="rId21"/>
    <p:sldId id="279" r:id="rId22"/>
    <p:sldId id="280" r:id="rId23"/>
    <p:sldId id="283" r:id="rId24"/>
    <p:sldId id="281" r:id="rId25"/>
    <p:sldId id="282" r:id="rId26"/>
    <p:sldId id="284" r:id="rId27"/>
    <p:sldId id="285" r:id="rId28"/>
    <p:sldId id="286" r:id="rId29"/>
    <p:sldId id="288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282E89-62D4-FC76-6312-62D6272C77B6}" v="883" dt="2020-05-13T13:52:23.878"/>
    <p1510:client id="{3B860A6B-27C9-9DB2-5A88-D47D62862342}" v="760" dt="2020-05-13T11:07:18.858"/>
    <p1510:client id="{6A08FD0D-CABB-0F53-1E96-5BEB5CE08DF3}" v="771" dt="2020-05-13T11:59:07.6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sl-matlab.ru/services/products/detail.php?ID=430&amp;list=c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6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3F6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9980" y="4277356"/>
            <a:ext cx="9966960" cy="1560320"/>
          </a:xfrm>
        </p:spPr>
        <p:txBody>
          <a:bodyPr>
            <a:normAutofit fontScale="90000"/>
          </a:bodyPr>
          <a:lstStyle/>
          <a:p>
            <a:r>
              <a:rPr lang="ru-RU" sz="5800" dirty="0">
                <a:solidFill>
                  <a:srgbClr val="3F6267"/>
                </a:solidFill>
                <a:cs typeface="Calibri Light"/>
              </a:rPr>
              <a:t>Среда графического программирования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09530" y="5799489"/>
            <a:ext cx="8767860" cy="440822"/>
          </a:xfrm>
        </p:spPr>
        <p:txBody>
          <a:bodyPr>
            <a:normAutofit/>
          </a:bodyPr>
          <a:lstStyle/>
          <a:p>
            <a:endParaRPr lang="ru-RU" sz="2000">
              <a:solidFill>
                <a:srgbClr val="3F6267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594B142-3A01-4A55-A8DF-4E0EB8CEFC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003" r="1" b="1"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48280E-857A-49BD-A669-C03D4F47D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107" y="1153572"/>
            <a:ext cx="3512127" cy="446116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  <a:cs typeface="Calibri Light"/>
              </a:rPr>
              <a:t>Окно обозревателя с </a:t>
            </a:r>
            <a:r>
              <a:rPr lang="ru-RU" b="1" dirty="0">
                <a:solidFill>
                  <a:schemeClr val="bg1"/>
                </a:solidFill>
                <a:ea typeface="+mj-lt"/>
                <a:cs typeface="+mj-lt"/>
              </a:rPr>
              <a:t>набором блоков раздела библиотеки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CC20D-0125-4788-8189-6E531E51E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279617"/>
            <a:ext cx="7495309" cy="650925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ru-RU" sz="1300" dirty="0">
              <a:ea typeface="+mn-lt"/>
              <a:cs typeface="+mn-lt"/>
            </a:endParaRPr>
          </a:p>
          <a:p>
            <a:endParaRPr lang="en-US" sz="1300"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867A498-13F9-4E5A-B57F-8DD39879C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935" y="70716"/>
            <a:ext cx="7286037" cy="664888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84E90C-DEAF-47D9-B48D-CBFD774B0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15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6D82A-6841-4343-95CE-AD8C1D5FF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a typeface="+mj-lt"/>
                <a:cs typeface="+mj-lt"/>
              </a:rPr>
              <a:t>Панель инструментов обозревателя разделов библиотек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3DDD2-19AE-42F4-A944-7151ADFA7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6018" y="1825625"/>
            <a:ext cx="7005782" cy="4351338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>
                <a:ea typeface="+mn-lt"/>
                <a:cs typeface="+mn-lt"/>
              </a:rPr>
              <a:t>Кнопки панели инструментов имеют следующее назначение:</a:t>
            </a:r>
            <a:endParaRPr lang="en-US" dirty="0">
              <a:ea typeface="+mn-lt"/>
              <a:cs typeface="+mn-lt"/>
            </a:endParaRPr>
          </a:p>
          <a:p>
            <a:pPr marL="514350" indent="-514350" algn="just">
              <a:buAutoNum type="arabicPeriod"/>
            </a:pPr>
            <a:r>
              <a:rPr lang="ru-RU" dirty="0">
                <a:ea typeface="+mn-lt"/>
                <a:cs typeface="+mn-lt"/>
              </a:rPr>
              <a:t>Создать новую </a:t>
            </a:r>
            <a:r>
              <a:rPr lang="ru-RU" i="1" dirty="0">
                <a:ea typeface="+mn-lt"/>
                <a:cs typeface="+mn-lt"/>
              </a:rPr>
              <a:t>S</a:t>
            </a:r>
            <a:r>
              <a:rPr lang="ru-RU" dirty="0">
                <a:ea typeface="+mn-lt"/>
                <a:cs typeface="+mn-lt"/>
              </a:rPr>
              <a:t>-модель (открыть новое окно модели). </a:t>
            </a:r>
            <a:endParaRPr lang="en-US" dirty="0">
              <a:ea typeface="+mn-lt"/>
              <a:cs typeface="+mn-lt"/>
            </a:endParaRPr>
          </a:p>
          <a:p>
            <a:pPr marL="514350" indent="-514350" algn="just">
              <a:buAutoNum type="arabicPeriod"/>
            </a:pPr>
            <a:r>
              <a:rPr lang="ru-RU" dirty="0">
                <a:ea typeface="+mn-lt"/>
                <a:cs typeface="+mn-lt"/>
              </a:rPr>
              <a:t>Открыть одну из существующих </a:t>
            </a:r>
            <a:r>
              <a:rPr lang="ru-RU" i="1" dirty="0">
                <a:ea typeface="+mn-lt"/>
                <a:cs typeface="+mn-lt"/>
              </a:rPr>
              <a:t>S</a:t>
            </a:r>
            <a:r>
              <a:rPr lang="ru-RU" dirty="0">
                <a:ea typeface="+mn-lt"/>
                <a:cs typeface="+mn-lt"/>
              </a:rPr>
              <a:t>-моделей. </a:t>
            </a:r>
            <a:endParaRPr lang="en-US" dirty="0">
              <a:ea typeface="+mn-lt"/>
              <a:cs typeface="+mn-lt"/>
            </a:endParaRPr>
          </a:p>
          <a:p>
            <a:pPr marL="514350" indent="-514350" algn="just">
              <a:buAutoNum type="arabicPeriod"/>
            </a:pPr>
            <a:r>
              <a:rPr lang="ru-RU" dirty="0">
                <a:ea typeface="+mn-lt"/>
                <a:cs typeface="+mn-lt"/>
              </a:rPr>
              <a:t>Изменить свойства окна обозревателя. Данная кнопка позволяет установить режим отображения окна обозревателя «поверх всех окон». Повторное нажатие отменяет такой режим. </a:t>
            </a:r>
            <a:endParaRPr lang="en-US" dirty="0">
              <a:ea typeface="+mn-lt"/>
              <a:cs typeface="+mn-lt"/>
            </a:endParaRPr>
          </a:p>
          <a:p>
            <a:pPr marL="514350" indent="-514350" algn="just">
              <a:buAutoNum type="arabicPeriod"/>
            </a:pPr>
            <a:r>
              <a:rPr lang="ru-RU" dirty="0">
                <a:ea typeface="+mn-lt"/>
                <a:cs typeface="+mn-lt"/>
              </a:rPr>
              <a:t>Вызов справки.</a:t>
            </a:r>
            <a:endParaRPr lang="en-US" dirty="0">
              <a:ea typeface="+mn-lt"/>
              <a:cs typeface="+mn-lt"/>
            </a:endParaRPr>
          </a:p>
          <a:p>
            <a:pPr marL="514350" indent="-514350" algn="just">
              <a:buAutoNum type="arabicPeriod"/>
            </a:pPr>
            <a:r>
              <a:rPr lang="ru-RU" dirty="0">
                <a:ea typeface="+mn-lt"/>
                <a:cs typeface="+mn-lt"/>
              </a:rPr>
              <a:t>Поиск блока по названию (по первым символам названия). После того как блок будет найден, в окне обозревателя откроется соответствующий раздел библиотеки, а блок будет выделен. Если же блок с таким названием отсутствует, то в окне комментария будет выведено сообщение </a:t>
            </a:r>
            <a:r>
              <a:rPr lang="ru-RU" i="1" dirty="0" err="1">
                <a:ea typeface="+mn-lt"/>
                <a:cs typeface="+mn-lt"/>
              </a:rPr>
              <a:t>Not</a:t>
            </a:r>
            <a:r>
              <a:rPr lang="ru-RU" i="1" dirty="0">
                <a:ea typeface="+mn-lt"/>
                <a:cs typeface="+mn-lt"/>
              </a:rPr>
              <a:t> </a:t>
            </a:r>
            <a:r>
              <a:rPr lang="ru-RU" i="1" dirty="0" err="1">
                <a:ea typeface="+mn-lt"/>
                <a:cs typeface="+mn-lt"/>
              </a:rPr>
              <a:t>found</a:t>
            </a:r>
            <a:r>
              <a:rPr lang="ru-RU" dirty="0">
                <a:ea typeface="+mn-lt"/>
                <a:cs typeface="+mn-lt"/>
              </a:rPr>
              <a:t> &lt;имя блока&gt; (Блок не найден). </a:t>
            </a:r>
            <a:endParaRPr lang="en-US" dirty="0">
              <a:ea typeface="+mn-lt"/>
              <a:cs typeface="+mn-lt"/>
            </a:endParaRPr>
          </a:p>
          <a:p>
            <a:pPr marL="514350" indent="-514350" algn="just">
              <a:buAutoNum type="arabicPeriod"/>
            </a:pPr>
            <a:r>
              <a:rPr lang="ru-RU" dirty="0">
                <a:ea typeface="+mn-lt"/>
                <a:cs typeface="+mn-lt"/>
              </a:rPr>
              <a:t>Параметры поиска.</a:t>
            </a:r>
            <a:endParaRPr lang="en-US" dirty="0">
              <a:ea typeface="+mn-lt"/>
              <a:cs typeface="+mn-lt"/>
            </a:endParaRPr>
          </a:p>
          <a:p>
            <a:endParaRPr lang="en-US" dirty="0"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D8CECF0-918C-415F-8BB3-96E45439CF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43" t="16279" r="16456" b="27907"/>
          <a:stretch/>
        </p:blipFill>
        <p:spPr>
          <a:xfrm>
            <a:off x="337128" y="1768245"/>
            <a:ext cx="4345625" cy="426472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E08B19-2BDC-474F-8F53-66C8075E8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0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89392-4DEC-41F2-9E85-359ABE6B1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943"/>
            <a:ext cx="10515600" cy="1325563"/>
          </a:xfrm>
        </p:spPr>
        <p:txBody>
          <a:bodyPr/>
          <a:lstStyle/>
          <a:p>
            <a:r>
              <a:rPr lang="ru-RU" b="1" dirty="0">
                <a:ea typeface="+mj-lt"/>
                <a:cs typeface="+mj-lt"/>
              </a:rPr>
              <a:t>Создание модели в </a:t>
            </a:r>
            <a:r>
              <a:rPr lang="en-US" b="1" dirty="0">
                <a:ea typeface="+mj-lt"/>
                <a:cs typeface="+mj-lt"/>
              </a:rPr>
              <a:t>Simulink</a:t>
            </a:r>
            <a:endParaRPr lang="en-US" b="1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FF305-E9FF-4271-8B98-B6BA8627F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8444"/>
            <a:ext cx="10515600" cy="52634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dirty="0">
                <a:ea typeface="+mn-lt"/>
                <a:cs typeface="+mn-lt"/>
              </a:rPr>
              <a:t>Открыть окно модели можно с помощью команды </a:t>
            </a:r>
            <a:r>
              <a:rPr lang="ru-RU" b="1" dirty="0" err="1">
                <a:ea typeface="+mn-lt"/>
                <a:cs typeface="+mn-lt"/>
              </a:rPr>
              <a:t>File</a:t>
            </a:r>
            <a:r>
              <a:rPr lang="ru-RU" b="1" dirty="0">
                <a:ea typeface="+mn-lt"/>
                <a:cs typeface="+mn-lt"/>
              </a:rPr>
              <a:t>/</a:t>
            </a:r>
            <a:r>
              <a:rPr lang="ru-RU" b="1" dirty="0" err="1">
                <a:ea typeface="+mn-lt"/>
                <a:cs typeface="+mn-lt"/>
              </a:rPr>
              <a:t>New</a:t>
            </a:r>
            <a:r>
              <a:rPr lang="ru-RU" b="1" dirty="0">
                <a:ea typeface="+mn-lt"/>
                <a:cs typeface="+mn-lt"/>
              </a:rPr>
              <a:t>/</a:t>
            </a:r>
            <a:r>
              <a:rPr lang="ru-RU" b="1" dirty="0" err="1">
                <a:ea typeface="+mn-lt"/>
                <a:cs typeface="+mn-lt"/>
              </a:rPr>
              <a:t>Model</a:t>
            </a:r>
            <a:r>
              <a:rPr lang="ru-RU" dirty="0">
                <a:ea typeface="+mn-lt"/>
                <a:cs typeface="+mn-lt"/>
              </a:rPr>
              <a:t>, или используя кнопку    на панели инструментов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B984618-A6E5-4531-BD60-75971F511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2493" y="1883786"/>
            <a:ext cx="254288" cy="284884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23EBA89B-7BE1-474B-889B-AED2E76EA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491" y="2698752"/>
            <a:ext cx="10409380" cy="380422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61393F-5C7B-4190-B351-9326618CD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663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068837-1BCA-47FE-8151-EC097F0B7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34" y="1115472"/>
            <a:ext cx="3200400" cy="4461163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  <a:p>
            <a:pPr algn="ctr"/>
            <a:r>
              <a:rPr lang="ru-RU" sz="2800" b="1">
                <a:solidFill>
                  <a:schemeClr val="bg1"/>
                </a:solidFill>
                <a:ea typeface="+mj-lt"/>
                <a:cs typeface="+mj-lt"/>
              </a:rPr>
              <a:t>Функциональные </a:t>
            </a:r>
            <a:r>
              <a:rPr lang="ru-RU" sz="2800" b="1" dirty="0">
                <a:solidFill>
                  <a:schemeClr val="bg1"/>
                </a:solidFill>
                <a:ea typeface="+mj-lt"/>
                <a:cs typeface="+mj-lt"/>
              </a:rPr>
              <a:t>блоки, используемые для разработки моделей систем автоматического регулирования</a:t>
            </a:r>
            <a:endParaRPr lang="en-US" sz="2800" dirty="0">
              <a:solidFill>
                <a:schemeClr val="bg1"/>
              </a:solidFill>
              <a:ea typeface="+mj-lt"/>
              <a:cs typeface="+mj-lt"/>
            </a:endParaRPr>
          </a:p>
          <a:p>
            <a:endParaRPr lang="en-US" dirty="0">
              <a:cs typeface="Calibri Light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7E3B881-3EEA-4E2D-A3CC-2096758FD5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9956261"/>
              </p:ext>
            </p:extLst>
          </p:nvPr>
        </p:nvGraphicFramePr>
        <p:xfrm>
          <a:off x="3934020" y="372"/>
          <a:ext cx="7925198" cy="6772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8389">
                  <a:extLst>
                    <a:ext uri="{9D8B030D-6E8A-4147-A177-3AD203B41FA5}">
                      <a16:colId xmlns:a16="http://schemas.microsoft.com/office/drawing/2014/main" val="476205190"/>
                    </a:ext>
                  </a:extLst>
                </a:gridCol>
                <a:gridCol w="1974717">
                  <a:extLst>
                    <a:ext uri="{9D8B030D-6E8A-4147-A177-3AD203B41FA5}">
                      <a16:colId xmlns:a16="http://schemas.microsoft.com/office/drawing/2014/main" val="2380007413"/>
                    </a:ext>
                  </a:extLst>
                </a:gridCol>
                <a:gridCol w="1922057">
                  <a:extLst>
                    <a:ext uri="{9D8B030D-6E8A-4147-A177-3AD203B41FA5}">
                      <a16:colId xmlns:a16="http://schemas.microsoft.com/office/drawing/2014/main" val="2401297610"/>
                    </a:ext>
                  </a:extLst>
                </a:gridCol>
                <a:gridCol w="2080035">
                  <a:extLst>
                    <a:ext uri="{9D8B030D-6E8A-4147-A177-3AD203B41FA5}">
                      <a16:colId xmlns:a16="http://schemas.microsoft.com/office/drawing/2014/main" val="3791806611"/>
                    </a:ext>
                  </a:extLst>
                </a:gridCol>
              </a:tblGrid>
              <a:tr h="678295"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dirty="0">
                          <a:effectLst/>
                        </a:rPr>
                        <a:t>Графическое изображение функционального блока </a:t>
                      </a:r>
                      <a:endParaRPr lang="ru-RU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dirty="0">
                          <a:effectLst/>
                        </a:rPr>
                        <a:t>Название блока </a:t>
                      </a:r>
                      <a:endParaRPr lang="ru-RU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dirty="0">
                          <a:effectLst/>
                        </a:rPr>
                        <a:t>Раздел библиотеки функциональных блоков </a:t>
                      </a:r>
                      <a:r>
                        <a:rPr lang="en-US" sz="1200" dirty="0">
                          <a:effectLst/>
                        </a:rPr>
                        <a:t>Simulink </a:t>
                      </a:r>
                      <a:endParaRPr lang="en-US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dirty="0">
                          <a:effectLst/>
                        </a:rPr>
                        <a:t>Назначение  </a:t>
                      </a:r>
                      <a:endParaRPr lang="ru-RU" b="0" i="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071093"/>
                  </a:ext>
                </a:extLst>
              </a:tr>
              <a:tr h="529748">
                <a:tc>
                  <a:txBody>
                    <a:bodyPr/>
                    <a:lstStyle/>
                    <a:p>
                      <a:pPr algn="ctr" rtl="0" fontAlgn="base"/>
                      <a:endParaRPr lang="ru-RU" sz="1200" b="0" i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ru-RU" sz="1200" dirty="0">
                          <a:effectLst/>
                        </a:rPr>
                        <a:t>Источник постоянного сигнала </a:t>
                      </a:r>
                      <a:r>
                        <a:rPr lang="en-US" sz="1200" dirty="0">
                          <a:effectLst/>
                        </a:rPr>
                        <a:t>Constant </a:t>
                      </a:r>
                    </a:p>
                    <a:p>
                      <a:pPr lvl="0" algn="l">
                        <a:buNone/>
                      </a:pPr>
                      <a:endParaRPr lang="en-US" sz="12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dirty="0">
                          <a:effectLst/>
                        </a:rPr>
                        <a:t>Источники сигнала (</a:t>
                      </a:r>
                      <a:r>
                        <a:rPr lang="en-US" sz="1200" dirty="0">
                          <a:effectLst/>
                        </a:rPr>
                        <a:t>Sources) </a:t>
                      </a:r>
                      <a:endParaRPr lang="en-US" sz="1200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dirty="0">
                          <a:effectLst/>
                        </a:rPr>
                        <a:t>Задание постоянного по уровню сигнала </a:t>
                      </a:r>
                      <a:endParaRPr lang="ru-RU" sz="1200" b="0" i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7492087"/>
                  </a:ext>
                </a:extLst>
              </a:tr>
              <a:tr h="529748">
                <a:tc>
                  <a:txBody>
                    <a:bodyPr/>
                    <a:lstStyle/>
                    <a:p>
                      <a:pPr algn="ctr" rtl="0" fontAlgn="base"/>
                      <a:endParaRPr lang="ru-RU" sz="1200" b="0" i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ru-RU" sz="1200" dirty="0">
                          <a:effectLst/>
                        </a:rPr>
                        <a:t>Генератор ступенчатого сигнала </a:t>
                      </a:r>
                      <a:r>
                        <a:rPr lang="en-US" sz="1200" dirty="0">
                          <a:effectLst/>
                        </a:rPr>
                        <a:t>Step </a:t>
                      </a:r>
                      <a:endParaRPr lang="en-US" sz="1200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dirty="0">
                          <a:effectLst/>
                        </a:rPr>
                        <a:t>Источники сигнала (</a:t>
                      </a:r>
                      <a:r>
                        <a:rPr lang="en-US" sz="1200" dirty="0">
                          <a:effectLst/>
                        </a:rPr>
                        <a:t>Sources) </a:t>
                      </a:r>
                      <a:endParaRPr lang="en-US" sz="1200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dirty="0">
                          <a:effectLst/>
                        </a:rPr>
                        <a:t>Формирование ступенчатого сигнала </a:t>
                      </a:r>
                      <a:endParaRPr lang="ru-RU" sz="1200" b="0" i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223802"/>
                  </a:ext>
                </a:extLst>
              </a:tr>
              <a:tr h="716915">
                <a:tc>
                  <a:txBody>
                    <a:bodyPr/>
                    <a:lstStyle/>
                    <a:p>
                      <a:pPr algn="ctr" rtl="0" fontAlgn="base"/>
                      <a:endParaRPr lang="ru-RU" sz="1200" dirty="0">
                        <a:effectLst/>
                      </a:endParaRPr>
                    </a:p>
                    <a:p>
                      <a:pPr algn="ctr" rtl="0" fontAlgn="base"/>
                      <a:endParaRPr lang="ru-RU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ru-RU" sz="1200" dirty="0">
                          <a:effectLst/>
                        </a:rPr>
                        <a:t> Блок считывания данных из файла </a:t>
                      </a:r>
                      <a:r>
                        <a:rPr lang="en-US" sz="1200" dirty="0">
                          <a:effectLst/>
                        </a:rPr>
                        <a:t>From File  </a:t>
                      </a:r>
                      <a:endParaRPr lang="en-US" sz="1200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dirty="0">
                          <a:effectLst/>
                        </a:rPr>
                        <a:t>Источники сигнала (</a:t>
                      </a:r>
                      <a:r>
                        <a:rPr lang="en-US" sz="1200" dirty="0">
                          <a:effectLst/>
                        </a:rPr>
                        <a:t>Sources) </a:t>
                      </a:r>
                      <a:endParaRPr lang="en-US" sz="1200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dirty="0">
                          <a:effectLst/>
                        </a:rPr>
                        <a:t>Получение данных из внешнего файла </a:t>
                      </a:r>
                      <a:endParaRPr lang="ru-RU" sz="1200" b="0" i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1399201"/>
                  </a:ext>
                </a:extLst>
              </a:tr>
              <a:tr h="716915">
                <a:tc>
                  <a:txBody>
                    <a:bodyPr/>
                    <a:lstStyle/>
                    <a:p>
                      <a:pPr algn="ctr" rtl="0" fontAlgn="base"/>
                      <a:endParaRPr lang="ru-RU" sz="1200" b="0" i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ru-RU" sz="1200" dirty="0">
                          <a:effectLst/>
                        </a:rPr>
                        <a:t>Блок передаточной функции </a:t>
                      </a:r>
                      <a:r>
                        <a:rPr lang="en-US" sz="1200" dirty="0">
                          <a:effectLst/>
                        </a:rPr>
                        <a:t>Transfer </a:t>
                      </a:r>
                      <a:r>
                        <a:rPr lang="en-US" sz="1200" dirty="0" err="1">
                          <a:effectLst/>
                        </a:rPr>
                        <a:t>Fcn</a:t>
                      </a: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ru-RU" sz="1200" dirty="0">
                          <a:effectLst/>
                        </a:rPr>
                        <a:t>Аналоговые блоки  (</a:t>
                      </a:r>
                      <a:r>
                        <a:rPr lang="en-US" sz="1200" dirty="0">
                          <a:effectLst/>
                        </a:rPr>
                        <a:t>Continuous) </a:t>
                      </a:r>
                      <a:endParaRPr lang="en-US" sz="1200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ru-RU" sz="1200" dirty="0">
                          <a:effectLst/>
                        </a:rPr>
                        <a:t>Задание передаточной функции в виде отношения полиномов </a:t>
                      </a:r>
                      <a:endParaRPr lang="ru-RU" sz="1200" b="0" i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963384"/>
                  </a:ext>
                </a:extLst>
              </a:tr>
              <a:tr h="561022">
                <a:tc>
                  <a:txBody>
                    <a:bodyPr/>
                    <a:lstStyle/>
                    <a:p>
                      <a:pPr algn="ctr" rtl="0" fontAlgn="base"/>
                      <a:endParaRPr lang="ru-RU" sz="1200" dirty="0">
                        <a:effectLst/>
                      </a:endParaRPr>
                    </a:p>
                    <a:p>
                      <a:pPr algn="ctr" rtl="0" fontAlgn="base"/>
                      <a:endParaRPr lang="ru-RU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ru-RU" sz="1200" dirty="0">
                          <a:effectLst/>
                        </a:rPr>
                        <a:t>Интегрирующий блок </a:t>
                      </a:r>
                      <a:r>
                        <a:rPr lang="en-US" sz="1200" dirty="0">
                          <a:effectLst/>
                        </a:rPr>
                        <a:t>Integrator </a:t>
                      </a:r>
                      <a:endParaRPr lang="en-US" sz="1200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dirty="0">
                          <a:effectLst/>
                        </a:rPr>
                        <a:t>Аналоговые блоки  (</a:t>
                      </a:r>
                      <a:r>
                        <a:rPr lang="en-US" sz="1200" dirty="0">
                          <a:effectLst/>
                        </a:rPr>
                        <a:t>Continuous) </a:t>
                      </a:r>
                      <a:endParaRPr lang="en-US" sz="1200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dirty="0">
                          <a:effectLst/>
                        </a:rPr>
                        <a:t>Интегрирование входного сигнала </a:t>
                      </a:r>
                      <a:endParaRPr lang="ru-RU" sz="1200" b="0" i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117529"/>
                  </a:ext>
                </a:extLst>
              </a:tr>
              <a:tr h="716915">
                <a:tc>
                  <a:txBody>
                    <a:bodyPr/>
                    <a:lstStyle/>
                    <a:p>
                      <a:pPr algn="ctr" rtl="0" fontAlgn="base"/>
                      <a:endParaRPr lang="ru-RU" sz="1200" b="0" i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ru-RU" sz="1200" dirty="0">
                          <a:effectLst/>
                        </a:rPr>
                        <a:t>Блок фиксированной задержки сигнала </a:t>
                      </a:r>
                      <a:r>
                        <a:rPr lang="en-US" sz="1200" dirty="0">
                          <a:effectLst/>
                        </a:rPr>
                        <a:t>Transport Delay </a:t>
                      </a:r>
                      <a:endParaRPr lang="en-US" sz="1200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dirty="0">
                          <a:effectLst/>
                        </a:rPr>
                        <a:t>Аналоговые блоки  (</a:t>
                      </a:r>
                      <a:r>
                        <a:rPr lang="en-US" sz="1200" dirty="0">
                          <a:effectLst/>
                        </a:rPr>
                        <a:t>Continuous) </a:t>
                      </a:r>
                      <a:endParaRPr lang="en-US" sz="1200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dirty="0">
                          <a:effectLst/>
                        </a:rPr>
                        <a:t>Задержка входного сигнала на заданное время </a:t>
                      </a:r>
                      <a:endParaRPr lang="ru-RU" sz="1200" b="0" i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6338468"/>
                  </a:ext>
                </a:extLst>
              </a:tr>
              <a:tr h="919480">
                <a:tc>
                  <a:txBody>
                    <a:bodyPr/>
                    <a:lstStyle/>
                    <a:p>
                      <a:pPr algn="ctr" rtl="0" fontAlgn="base"/>
                      <a:endParaRPr lang="ru-RU" sz="1200" b="0" i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dirty="0">
                          <a:effectLst/>
                        </a:rPr>
                        <a:t>Блок непрерывного ПИД-регулятора </a:t>
                      </a:r>
                      <a:r>
                        <a:rPr lang="en-US" sz="1200" dirty="0">
                          <a:effectLst/>
                        </a:rPr>
                        <a:t>PID Controller </a:t>
                      </a:r>
                      <a:endParaRPr lang="en-US" sz="1200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dirty="0">
                          <a:effectLst/>
                        </a:rPr>
                        <a:t>Аналоговые блоки  (</a:t>
                      </a:r>
                      <a:r>
                        <a:rPr lang="en-US" sz="1200" dirty="0">
                          <a:effectLst/>
                        </a:rPr>
                        <a:t>Continuous) </a:t>
                      </a:r>
                      <a:endParaRPr lang="en-US" sz="1200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dirty="0">
                          <a:effectLst/>
                        </a:rPr>
                        <a:t>Реализация передаточной функции непрерывного ПИД-регулятора </a:t>
                      </a:r>
                      <a:endParaRPr lang="ru-RU" sz="1200" b="0" i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2698371"/>
                  </a:ext>
                </a:extLst>
              </a:tr>
              <a:tr h="1293495">
                <a:tc>
                  <a:txBody>
                    <a:bodyPr/>
                    <a:lstStyle/>
                    <a:p>
                      <a:pPr algn="ctr" rtl="0" fontAlgn="base"/>
                      <a:endParaRPr lang="ru-RU" sz="1200" b="0" i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dirty="0">
                          <a:effectLst/>
                        </a:rPr>
                        <a:t>Осциллограф </a:t>
                      </a:r>
                      <a:r>
                        <a:rPr lang="en-US" sz="1200" dirty="0">
                          <a:effectLst/>
                        </a:rPr>
                        <a:t>Scope </a:t>
                      </a:r>
                      <a:endParaRPr lang="en-US" sz="1200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dirty="0">
                          <a:effectLst/>
                        </a:rPr>
                        <a:t>Приемники сигнала (</a:t>
                      </a:r>
                      <a:r>
                        <a:rPr lang="en-US" sz="1200" dirty="0">
                          <a:effectLst/>
                        </a:rPr>
                        <a:t>Sinks) </a:t>
                      </a:r>
                      <a:endParaRPr lang="en-US" sz="1200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dirty="0">
                          <a:effectLst/>
                        </a:rPr>
                        <a:t>Отображение графиков генерируемых в процессе моделирования сигналов в зависимости от времени</a:t>
                      </a:r>
                      <a:endParaRPr lang="ru-RU" sz="1200" b="0" i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297618"/>
                  </a:ext>
                </a:extLst>
              </a:tr>
            </a:tbl>
          </a:graphicData>
        </a:graphic>
      </p:graphicFrame>
      <p:pic>
        <p:nvPicPr>
          <p:cNvPr id="6" name="Picture 6">
            <a:extLst>
              <a:ext uri="{FF2B5EF4-FFF2-40B4-BE49-F238E27FC236}">
                <a16:creationId xmlns:a16="http://schemas.microsoft.com/office/drawing/2014/main" id="{FF2CB231-4890-4396-BFB6-413C8EF66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5720" y="687964"/>
            <a:ext cx="704850" cy="676275"/>
          </a:xfrm>
          <a:prstGeom prst="rect">
            <a:avLst/>
          </a:prstGeom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84FF6E21-DAF1-4E38-981F-9EF17E75A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8420" y="1314161"/>
            <a:ext cx="657225" cy="628650"/>
          </a:xfrm>
          <a:prstGeom prst="rect">
            <a:avLst/>
          </a:prstGeom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24A362ED-0219-40B0-AB67-7BAB08335C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8420" y="1905000"/>
            <a:ext cx="933450" cy="628650"/>
          </a:xfrm>
          <a:prstGeom prst="rect">
            <a:avLst/>
          </a:prstGeom>
        </p:spPr>
      </p:pic>
      <p:pic>
        <p:nvPicPr>
          <p:cNvPr id="11" name="Picture 12">
            <a:extLst>
              <a:ext uri="{FF2B5EF4-FFF2-40B4-BE49-F238E27FC236}">
                <a16:creationId xmlns:a16="http://schemas.microsoft.com/office/drawing/2014/main" id="{ADEDB71C-C2F3-4A80-BA96-2864F6672E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875" y="2591321"/>
            <a:ext cx="855351" cy="742485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20ED4550-7C44-4F56-A12A-EB732C800D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8420" y="3167011"/>
            <a:ext cx="790685" cy="733527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8F4C7FBA-282F-4155-8DAD-84118B0A6F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8420" y="3902023"/>
            <a:ext cx="828791" cy="743054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435CBC6E-DA69-488F-93D1-852C8A4015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48420" y="4648140"/>
            <a:ext cx="933580" cy="85737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92494D90-4023-47A6-A7E7-C471D889CA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8420" y="5756130"/>
            <a:ext cx="781050" cy="71437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D46767-E1F4-47C2-BDDF-2F04A4A49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686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068837-1BCA-47FE-8151-EC097F0B7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34" y="1115472"/>
            <a:ext cx="3200400" cy="4461163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  <a:p>
            <a:pPr algn="ctr"/>
            <a:r>
              <a:rPr lang="ru-RU" sz="2800" b="1">
                <a:solidFill>
                  <a:schemeClr val="bg1"/>
                </a:solidFill>
                <a:ea typeface="+mj-lt"/>
                <a:cs typeface="+mj-lt"/>
              </a:rPr>
              <a:t>Функциональные </a:t>
            </a:r>
            <a:r>
              <a:rPr lang="ru-RU" sz="2800" b="1" dirty="0">
                <a:solidFill>
                  <a:schemeClr val="bg1"/>
                </a:solidFill>
                <a:ea typeface="+mj-lt"/>
                <a:cs typeface="+mj-lt"/>
              </a:rPr>
              <a:t>блоки, используемые для разработки моделей систем автоматического регулирования</a:t>
            </a:r>
            <a:endParaRPr lang="en-US" sz="2800" dirty="0">
              <a:solidFill>
                <a:schemeClr val="bg1"/>
              </a:solidFill>
              <a:ea typeface="+mj-lt"/>
              <a:cs typeface="+mj-lt"/>
            </a:endParaRPr>
          </a:p>
          <a:p>
            <a:endParaRPr lang="en-US" dirty="0">
              <a:cs typeface="Calibri Light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7E3B881-3EEA-4E2D-A3CC-2096758FD5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4435727"/>
              </p:ext>
            </p:extLst>
          </p:nvPr>
        </p:nvGraphicFramePr>
        <p:xfrm>
          <a:off x="3934020" y="372"/>
          <a:ext cx="7925198" cy="6759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8389">
                  <a:extLst>
                    <a:ext uri="{9D8B030D-6E8A-4147-A177-3AD203B41FA5}">
                      <a16:colId xmlns:a16="http://schemas.microsoft.com/office/drawing/2014/main" val="476205190"/>
                    </a:ext>
                  </a:extLst>
                </a:gridCol>
                <a:gridCol w="1974717">
                  <a:extLst>
                    <a:ext uri="{9D8B030D-6E8A-4147-A177-3AD203B41FA5}">
                      <a16:colId xmlns:a16="http://schemas.microsoft.com/office/drawing/2014/main" val="2380007413"/>
                    </a:ext>
                  </a:extLst>
                </a:gridCol>
                <a:gridCol w="1922057">
                  <a:extLst>
                    <a:ext uri="{9D8B030D-6E8A-4147-A177-3AD203B41FA5}">
                      <a16:colId xmlns:a16="http://schemas.microsoft.com/office/drawing/2014/main" val="2401297610"/>
                    </a:ext>
                  </a:extLst>
                </a:gridCol>
                <a:gridCol w="2080035">
                  <a:extLst>
                    <a:ext uri="{9D8B030D-6E8A-4147-A177-3AD203B41FA5}">
                      <a16:colId xmlns:a16="http://schemas.microsoft.com/office/drawing/2014/main" val="3791806611"/>
                    </a:ext>
                  </a:extLst>
                </a:gridCol>
              </a:tblGrid>
              <a:tr h="771217"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dirty="0">
                          <a:effectLst/>
                        </a:rPr>
                        <a:t>Графическое изображение функционального блока </a:t>
                      </a:r>
                      <a:endParaRPr lang="ru-RU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dirty="0">
                          <a:effectLst/>
                        </a:rPr>
                        <a:t>Название блока </a:t>
                      </a:r>
                      <a:endParaRPr lang="ru-RU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dirty="0">
                          <a:effectLst/>
                        </a:rPr>
                        <a:t>Раздел библиотеки функциональных блоков </a:t>
                      </a:r>
                      <a:r>
                        <a:rPr lang="en-US" sz="1200" dirty="0">
                          <a:effectLst/>
                        </a:rPr>
                        <a:t>Simulink </a:t>
                      </a:r>
                      <a:endParaRPr lang="en-US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dirty="0">
                          <a:effectLst/>
                        </a:rPr>
                        <a:t>Назначение  </a:t>
                      </a:r>
                      <a:endParaRPr lang="ru-RU" b="0" i="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071093"/>
                  </a:ext>
                </a:extLst>
              </a:tr>
              <a:tr h="650158">
                <a:tc>
                  <a:txBody>
                    <a:bodyPr/>
                    <a:lstStyle/>
                    <a:p>
                      <a:pPr algn="ctr" rtl="0" fontAlgn="base"/>
                      <a:endParaRPr lang="ru-RU" sz="1200" b="0" i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ru-RU" sz="1200" dirty="0">
                          <a:effectLst/>
                        </a:rPr>
                        <a:t>Цифровой дисплей </a:t>
                      </a:r>
                      <a:r>
                        <a:rPr lang="en-US" sz="1200" dirty="0">
                          <a:effectLst/>
                        </a:rPr>
                        <a:t>Display  </a:t>
                      </a:r>
                      <a:endParaRPr lang="en-US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ru-RU" sz="1200" dirty="0">
                          <a:effectLst/>
                        </a:rPr>
                        <a:t>Приемники сигнала (</a:t>
                      </a:r>
                      <a:r>
                        <a:rPr lang="en-US" sz="1200" dirty="0">
                          <a:effectLst/>
                        </a:rPr>
                        <a:t>Sinks) </a:t>
                      </a:r>
                      <a:endParaRPr lang="en-US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ru-RU" sz="1200" dirty="0">
                          <a:effectLst/>
                        </a:rPr>
                        <a:t>Отображение значение входного сигнала в виде числа </a:t>
                      </a:r>
                      <a:endParaRPr lang="ru-RU" b="0" i="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7492087"/>
                  </a:ext>
                </a:extLst>
              </a:tr>
              <a:tr h="650158">
                <a:tc>
                  <a:txBody>
                    <a:bodyPr/>
                    <a:lstStyle/>
                    <a:p>
                      <a:pPr algn="ctr" rtl="0" fontAlgn="base"/>
                      <a:endParaRPr lang="ru-RU" sz="1200" b="0" i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ru-RU" sz="1200" dirty="0">
                          <a:effectLst/>
                        </a:rPr>
                        <a:t>Блок сохранения данных в рабочей области То </a:t>
                      </a:r>
                      <a:r>
                        <a:rPr lang="en-US" sz="1200" dirty="0">
                          <a:effectLst/>
                        </a:rPr>
                        <a:t>Workspace </a:t>
                      </a:r>
                      <a:endParaRPr lang="en-US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ru-RU" sz="1200" dirty="0">
                          <a:effectLst/>
                        </a:rPr>
                        <a:t>Приемники сигнала (</a:t>
                      </a:r>
                      <a:r>
                        <a:rPr lang="en-US" sz="1200" dirty="0">
                          <a:effectLst/>
                        </a:rPr>
                        <a:t>Sinks) </a:t>
                      </a:r>
                      <a:endParaRPr lang="en-US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ru-RU" sz="1200" dirty="0">
                          <a:effectLst/>
                        </a:rPr>
                        <a:t>Запись данных, поступающих на его вход,  в рабочую область </a:t>
                      </a:r>
                      <a:r>
                        <a:rPr lang="en-US" sz="1200" dirty="0">
                          <a:effectLst/>
                        </a:rPr>
                        <a:t>MATLAB </a:t>
                      </a:r>
                      <a:endParaRPr lang="en-US" b="0" i="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223802"/>
                  </a:ext>
                </a:extLst>
              </a:tr>
              <a:tr h="665367">
                <a:tc>
                  <a:txBody>
                    <a:bodyPr/>
                    <a:lstStyle/>
                    <a:p>
                      <a:pPr algn="ctr" rtl="0" fontAlgn="base"/>
                      <a:endParaRPr lang="ru-RU" sz="12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ru-RU" sz="1200" dirty="0">
                          <a:effectLst/>
                        </a:rPr>
                        <a:t>Блок сохранения данных в файле То </a:t>
                      </a:r>
                      <a:r>
                        <a:rPr lang="en-US" sz="1200" dirty="0">
                          <a:effectLst/>
                        </a:rPr>
                        <a:t>File </a:t>
                      </a:r>
                      <a:endParaRPr lang="en-US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ru-RU" sz="1200" dirty="0">
                          <a:effectLst/>
                        </a:rPr>
                        <a:t>Приемники сигнала (</a:t>
                      </a:r>
                      <a:r>
                        <a:rPr lang="en-US" sz="1200" dirty="0">
                          <a:effectLst/>
                        </a:rPr>
                        <a:t>Sinks) </a:t>
                      </a:r>
                      <a:endParaRPr lang="en-US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ru-RU" sz="1200" dirty="0">
                          <a:effectLst/>
                        </a:rPr>
                        <a:t>Запись данных, поступающих на его вход, в файл  </a:t>
                      </a:r>
                      <a:endParaRPr lang="ru-RU" b="0" i="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1399201"/>
                  </a:ext>
                </a:extLst>
              </a:tr>
              <a:tr h="665367">
                <a:tc>
                  <a:txBody>
                    <a:bodyPr/>
                    <a:lstStyle/>
                    <a:p>
                      <a:pPr algn="ctr" rtl="0" fontAlgn="base"/>
                      <a:endParaRPr lang="ru-RU" sz="1200" b="0" i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ru-RU" sz="1200" dirty="0">
                          <a:effectLst/>
                        </a:rPr>
                        <a:t>Блок вычисления суммы </a:t>
                      </a:r>
                      <a:r>
                        <a:rPr lang="en-US" sz="1200" dirty="0">
                          <a:effectLst/>
                        </a:rPr>
                        <a:t>Sum  </a:t>
                      </a:r>
                      <a:endParaRPr lang="en-US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ru-RU" sz="1200" dirty="0">
                          <a:effectLst/>
                        </a:rPr>
                        <a:t>Математические операции (</a:t>
                      </a:r>
                      <a:r>
                        <a:rPr lang="en-US" sz="1200" dirty="0">
                          <a:effectLst/>
                        </a:rPr>
                        <a:t>Math Operations) </a:t>
                      </a:r>
                      <a:endParaRPr lang="en-US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ru-RU" sz="1200" dirty="0">
                          <a:effectLst/>
                        </a:rPr>
                        <a:t>Вычисление суммы текущих значений сигналов </a:t>
                      </a:r>
                      <a:endParaRPr lang="ru-RU" b="0" i="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963384"/>
                  </a:ext>
                </a:extLst>
              </a:tr>
              <a:tr h="650158">
                <a:tc>
                  <a:txBody>
                    <a:bodyPr/>
                    <a:lstStyle/>
                    <a:p>
                      <a:pPr algn="ctr" rtl="0" fontAlgn="base"/>
                      <a:endParaRPr lang="ru-RU" sz="12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ru-RU" sz="1200" dirty="0">
                          <a:effectLst/>
                        </a:rPr>
                        <a:t> Блок вычисления модуля </a:t>
                      </a:r>
                      <a:r>
                        <a:rPr lang="en-US" sz="1200" dirty="0">
                          <a:effectLst/>
                        </a:rPr>
                        <a:t>Abs  </a:t>
                      </a:r>
                      <a:endParaRPr lang="en-US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ru-RU" sz="1200" dirty="0">
                          <a:effectLst/>
                        </a:rPr>
                        <a:t>Математические операции (</a:t>
                      </a:r>
                      <a:r>
                        <a:rPr lang="en-US" sz="1200" dirty="0">
                          <a:effectLst/>
                        </a:rPr>
                        <a:t>Math Operations) </a:t>
                      </a:r>
                      <a:endParaRPr lang="en-US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ru-RU" sz="1200" dirty="0">
                          <a:effectLst/>
                        </a:rPr>
                        <a:t>Вычисление абсолютного значения входного сигнала </a:t>
                      </a:r>
                      <a:endParaRPr lang="ru-RU" b="0" i="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117529"/>
                  </a:ext>
                </a:extLst>
              </a:tr>
              <a:tr h="665367">
                <a:tc>
                  <a:txBody>
                    <a:bodyPr/>
                    <a:lstStyle/>
                    <a:p>
                      <a:pPr algn="ctr" rtl="0" fontAlgn="base"/>
                      <a:endParaRPr lang="ru-RU" sz="1200" b="0" i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ru-RU" sz="1200" dirty="0">
                          <a:effectLst/>
                        </a:rPr>
                        <a:t>Усилительное звено </a:t>
                      </a:r>
                      <a:r>
                        <a:rPr lang="en-US" sz="1200" dirty="0">
                          <a:effectLst/>
                        </a:rPr>
                        <a:t>Gain  </a:t>
                      </a:r>
                      <a:endParaRPr lang="en-US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ru-RU" sz="1200" dirty="0">
                          <a:effectLst/>
                        </a:rPr>
                        <a:t>Математические операции (</a:t>
                      </a:r>
                      <a:r>
                        <a:rPr lang="en-US" sz="1200" dirty="0">
                          <a:effectLst/>
                        </a:rPr>
                        <a:t>Math Operations) </a:t>
                      </a:r>
                      <a:endParaRPr lang="en-US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ru-RU" sz="1200" dirty="0">
                          <a:effectLst/>
                        </a:rPr>
                        <a:t>Умножение входного сигнала на константу </a:t>
                      </a:r>
                      <a:endParaRPr lang="ru-RU" b="0" i="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6338468"/>
                  </a:ext>
                </a:extLst>
              </a:tr>
              <a:tr h="846803">
                <a:tc>
                  <a:txBody>
                    <a:bodyPr/>
                    <a:lstStyle/>
                    <a:p>
                      <a:pPr algn="ctr" rtl="0" fontAlgn="base"/>
                      <a:endParaRPr lang="ru-RU" sz="1200" b="0" i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ru-RU" sz="1200" dirty="0">
                          <a:effectLst/>
                        </a:rPr>
                        <a:t>Мультиплексор </a:t>
                      </a:r>
                      <a:r>
                        <a:rPr lang="en-US" sz="1200" dirty="0">
                          <a:effectLst/>
                        </a:rPr>
                        <a:t>Mux </a:t>
                      </a:r>
                      <a:endParaRPr lang="en-US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ru-RU" sz="1200" dirty="0">
                          <a:effectLst/>
                        </a:rPr>
                        <a:t>Маршрутизация сигнала (</a:t>
                      </a:r>
                      <a:r>
                        <a:rPr lang="en-US" sz="1200" dirty="0">
                          <a:effectLst/>
                        </a:rPr>
                        <a:t>Signal Routing) </a:t>
                      </a:r>
                      <a:endParaRPr lang="en-US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ru-RU" sz="1200" dirty="0">
                          <a:effectLst/>
                        </a:rPr>
                        <a:t>Объединение нескольких входных сигналов в вектор </a:t>
                      </a:r>
                      <a:endParaRPr lang="ru-RU" b="0" i="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2698371"/>
                  </a:ext>
                </a:extLst>
              </a:tr>
              <a:tr h="1194619">
                <a:tc>
                  <a:txBody>
                    <a:bodyPr/>
                    <a:lstStyle/>
                    <a:p>
                      <a:pPr algn="ctr" rtl="0" fontAlgn="base"/>
                      <a:endParaRPr lang="ru-RU" sz="1200" b="0" i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ru-RU" sz="1200" dirty="0" err="1">
                          <a:effectLst/>
                        </a:rPr>
                        <a:t>Демультиплексор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Demux</a:t>
                      </a: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ru-RU" sz="1200" dirty="0">
                          <a:effectLst/>
                        </a:rPr>
                        <a:t>Маршрутизация сигнала (</a:t>
                      </a:r>
                      <a:r>
                        <a:rPr lang="en-US" sz="1200" dirty="0">
                          <a:effectLst/>
                        </a:rPr>
                        <a:t>Signal Routing) </a:t>
                      </a:r>
                      <a:endParaRPr lang="en-US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ru-RU" sz="1200" dirty="0">
                          <a:effectLst/>
                        </a:rPr>
                        <a:t>Разделение входного векторного сигнала на отдельные составляющие </a:t>
                      </a:r>
                      <a:endParaRPr lang="ru-RU" b="0" i="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297618"/>
                  </a:ext>
                </a:extLst>
              </a:tr>
            </a:tbl>
          </a:graphicData>
        </a:graphic>
      </p:graphicFrame>
      <p:pic>
        <p:nvPicPr>
          <p:cNvPr id="17" name="Picture 17">
            <a:extLst>
              <a:ext uri="{FF2B5EF4-FFF2-40B4-BE49-F238E27FC236}">
                <a16:creationId xmlns:a16="http://schemas.microsoft.com/office/drawing/2014/main" id="{2E2B557D-EA9A-4378-90E8-6C71661A1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075" y="787793"/>
            <a:ext cx="1095528" cy="562053"/>
          </a:xfrm>
          <a:prstGeom prst="rect">
            <a:avLst/>
          </a:prstGeom>
        </p:spPr>
      </p:pic>
      <p:pic>
        <p:nvPicPr>
          <p:cNvPr id="18" name="Picture 18">
            <a:extLst>
              <a:ext uri="{FF2B5EF4-FFF2-40B4-BE49-F238E27FC236}">
                <a16:creationId xmlns:a16="http://schemas.microsoft.com/office/drawing/2014/main" id="{11B5E98F-5ECD-4032-975B-F3AEA47E4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480" y="1442343"/>
            <a:ext cx="1095375" cy="685800"/>
          </a:xfrm>
          <a:prstGeom prst="rect">
            <a:avLst/>
          </a:prstGeom>
        </p:spPr>
      </p:pic>
      <p:pic>
        <p:nvPicPr>
          <p:cNvPr id="19" name="Picture 19">
            <a:extLst>
              <a:ext uri="{FF2B5EF4-FFF2-40B4-BE49-F238E27FC236}">
                <a16:creationId xmlns:a16="http://schemas.microsoft.com/office/drawing/2014/main" id="{D24DD5D4-33E8-4722-BC38-92163EA006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9388" y="2153687"/>
            <a:ext cx="914400" cy="657225"/>
          </a:xfrm>
          <a:prstGeom prst="rect">
            <a:avLst/>
          </a:prstGeom>
        </p:spPr>
      </p:pic>
      <p:pic>
        <p:nvPicPr>
          <p:cNvPr id="20" name="Picture 20">
            <a:extLst>
              <a:ext uri="{FF2B5EF4-FFF2-40B4-BE49-F238E27FC236}">
                <a16:creationId xmlns:a16="http://schemas.microsoft.com/office/drawing/2014/main" id="{082D4353-C2D4-49FB-A316-787528D91A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2302" y="2853697"/>
            <a:ext cx="1152686" cy="523948"/>
          </a:xfrm>
          <a:prstGeom prst="rect">
            <a:avLst/>
          </a:prstGeom>
        </p:spPr>
      </p:pic>
      <p:pic>
        <p:nvPicPr>
          <p:cNvPr id="21" name="Picture 21">
            <a:extLst>
              <a:ext uri="{FF2B5EF4-FFF2-40B4-BE49-F238E27FC236}">
                <a16:creationId xmlns:a16="http://schemas.microsoft.com/office/drawing/2014/main" id="{2354FB79-FE5D-4B80-82DD-454DA58F6D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4257" y="3438613"/>
            <a:ext cx="552527" cy="609685"/>
          </a:xfrm>
          <a:prstGeom prst="rect">
            <a:avLst/>
          </a:prstGeom>
        </p:spPr>
      </p:pic>
      <p:pic>
        <p:nvPicPr>
          <p:cNvPr id="22" name="Picture 22">
            <a:extLst>
              <a:ext uri="{FF2B5EF4-FFF2-40B4-BE49-F238E27FC236}">
                <a16:creationId xmlns:a16="http://schemas.microsoft.com/office/drawing/2014/main" id="{D764841A-7C11-4902-8B7A-B8F71C9777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8904" y="4125183"/>
            <a:ext cx="733527" cy="647790"/>
          </a:xfrm>
          <a:prstGeom prst="rect">
            <a:avLst/>
          </a:prstGeom>
        </p:spPr>
      </p:pic>
      <p:pic>
        <p:nvPicPr>
          <p:cNvPr id="23" name="Picture 23">
            <a:extLst>
              <a:ext uri="{FF2B5EF4-FFF2-40B4-BE49-F238E27FC236}">
                <a16:creationId xmlns:a16="http://schemas.microsoft.com/office/drawing/2014/main" id="{79F8EA7B-2227-4D06-B76B-B94805F009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79415" y="4902273"/>
            <a:ext cx="733527" cy="552527"/>
          </a:xfrm>
          <a:prstGeom prst="rect">
            <a:avLst/>
          </a:prstGeom>
        </p:spPr>
      </p:pic>
      <p:pic>
        <p:nvPicPr>
          <p:cNvPr id="24" name="Picture 24">
            <a:extLst>
              <a:ext uri="{FF2B5EF4-FFF2-40B4-BE49-F238E27FC236}">
                <a16:creationId xmlns:a16="http://schemas.microsoft.com/office/drawing/2014/main" id="{B7FDED3F-CB2E-4851-AA99-7E6CF3DDD7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75642" y="5744226"/>
            <a:ext cx="857370" cy="60015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7E8F37-C76F-431F-A50E-F33053460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84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FEAE179-C525-48F3-AD47-0E9E2B6F2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774D3F-F49A-46FD-9993-FDBB93C66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89" y="4883544"/>
            <a:ext cx="3876086" cy="155690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/>
              <a:t>Создание модели в Simulink</a:t>
            </a:r>
            <a:endParaRPr lang="en-US" sz="32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89" y="0"/>
            <a:ext cx="11231745" cy="45881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26CA4F7-2D95-409B-8C40-4AD187B23F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689" r="-2" b="8682"/>
          <a:stretch/>
        </p:blipFill>
        <p:spPr>
          <a:xfrm>
            <a:off x="959205" y="364142"/>
            <a:ext cx="10369645" cy="386799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01107" y="5661132"/>
            <a:ext cx="146304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FA9E7C-E87E-418F-A04F-7F545112F9AD}"/>
              </a:ext>
            </a:extLst>
          </p:cNvPr>
          <p:cNvSpPr txBox="1"/>
          <p:nvPr/>
        </p:nvSpPr>
        <p:spPr>
          <a:xfrm>
            <a:off x="5162719" y="4883544"/>
            <a:ext cx="6586915" cy="155690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/>
              <a:t>Для создания модели нужно расположить требуемые блоки в окне модели.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/>
              <a:t>Для этого необходимо открыть соответствующий раздел библиотеки (слайд 10).Затем, указав курсором на нужный блок в библиотеке функциональных блоков </a:t>
            </a:r>
            <a:r>
              <a:rPr lang="en-US" sz="1500" b="1"/>
              <a:t>Simulink</a:t>
            </a:r>
            <a:r>
              <a:rPr lang="en-US" sz="1500"/>
              <a:t> (слайд 10) и нажав ЛК мыши, «перетащить» блок в созданное окно.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A86A69-F1F8-4E87-8E8F-5B05EC3E3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303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FD75F08-9686-41B2-80B5-2B3A55C4D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908FD149-E766-40B9-A1BE-106F9D0D4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3354324" y="-2665475"/>
            <a:ext cx="5486400" cy="121889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543BFB-A323-4F47-86B4-0A3C3BABD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0" y="685797"/>
            <a:ext cx="5721413" cy="1907361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5000" b="1" dirty="0" err="1"/>
              <a:t>Настройка</a:t>
            </a:r>
            <a:r>
              <a:rPr lang="en-US" sz="5000" b="1" dirty="0"/>
              <a:t> </a:t>
            </a:r>
            <a:r>
              <a:rPr lang="en-US" sz="5000" b="1" dirty="0" err="1"/>
              <a:t>параметров</a:t>
            </a:r>
            <a:r>
              <a:rPr lang="en-US" sz="5000" b="1" dirty="0"/>
              <a:t> </a:t>
            </a:r>
            <a:r>
              <a:rPr lang="en-US" sz="5000" b="1" dirty="0" err="1"/>
              <a:t>функциональных</a:t>
            </a:r>
            <a:r>
              <a:rPr lang="en-US" sz="5000" b="1" dirty="0"/>
              <a:t> </a:t>
            </a:r>
            <a:r>
              <a:rPr lang="en-US" sz="5000" b="1" dirty="0" err="1"/>
              <a:t>блоков</a:t>
            </a:r>
            <a:endParaRPr lang="en-US" dirty="0" err="1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DD7D857-3669-4A00-841C-A76022B89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9764" y="685797"/>
            <a:ext cx="118872" cy="155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33A191-E31F-47B3-AB3A-856F484C8946}"/>
              </a:ext>
            </a:extLst>
          </p:cNvPr>
          <p:cNvSpPr txBox="1"/>
          <p:nvPr/>
        </p:nvSpPr>
        <p:spPr>
          <a:xfrm>
            <a:off x="406073" y="3563885"/>
            <a:ext cx="6077832" cy="247623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/>
              <a:t>Далее</a:t>
            </a:r>
            <a:r>
              <a:rPr lang="en-US" sz="2000" dirty="0"/>
              <a:t>, </a:t>
            </a:r>
            <a:r>
              <a:rPr lang="en-US" sz="2000" dirty="0" err="1"/>
              <a:t>для</a:t>
            </a:r>
            <a:r>
              <a:rPr lang="en-US" sz="2000" dirty="0"/>
              <a:t> </a:t>
            </a:r>
            <a:r>
              <a:rPr lang="en-US" sz="2000" dirty="0" err="1"/>
              <a:t>того</a:t>
            </a:r>
            <a:r>
              <a:rPr lang="en-US" sz="2000" dirty="0"/>
              <a:t> </a:t>
            </a:r>
            <a:r>
              <a:rPr lang="en-US" sz="2000" dirty="0" err="1"/>
              <a:t>чтобы</a:t>
            </a:r>
            <a:r>
              <a:rPr lang="en-US" sz="2000" dirty="0"/>
              <a:t> </a:t>
            </a:r>
            <a:r>
              <a:rPr lang="en-US" sz="2000" dirty="0" err="1"/>
              <a:t>изменить</a:t>
            </a:r>
            <a:r>
              <a:rPr lang="en-US" sz="2000" dirty="0"/>
              <a:t> </a:t>
            </a:r>
            <a:r>
              <a:rPr lang="en-US" sz="2000" dirty="0" err="1"/>
              <a:t>параметры</a:t>
            </a:r>
            <a:r>
              <a:rPr lang="en-US" sz="2000" dirty="0"/>
              <a:t> </a:t>
            </a:r>
            <a:r>
              <a:rPr lang="en-US" sz="2000" dirty="0" err="1"/>
              <a:t>блока</a:t>
            </a:r>
            <a:r>
              <a:rPr lang="en-US" sz="2000" dirty="0"/>
              <a:t>, </a:t>
            </a:r>
            <a:r>
              <a:rPr lang="en-US" sz="2000" dirty="0" err="1"/>
              <a:t>установленные</a:t>
            </a:r>
            <a:r>
              <a:rPr lang="en-US" sz="2000" dirty="0"/>
              <a:t> </a:t>
            </a:r>
            <a:r>
              <a:rPr lang="en-US" sz="2000" dirty="0" err="1"/>
              <a:t>программой</a:t>
            </a:r>
            <a:r>
              <a:rPr lang="en-US" sz="2000" dirty="0"/>
              <a:t> </a:t>
            </a:r>
            <a:r>
              <a:rPr lang="en-US" sz="2000" dirty="0" err="1"/>
              <a:t>по</a:t>
            </a:r>
            <a:r>
              <a:rPr lang="en-US" sz="2000" dirty="0"/>
              <a:t> </a:t>
            </a:r>
            <a:r>
              <a:rPr lang="en-US" sz="2000" dirty="0" err="1"/>
              <a:t>умолчанию</a:t>
            </a:r>
            <a:r>
              <a:rPr lang="en-US" sz="2000" dirty="0"/>
              <a:t>, </a:t>
            </a:r>
            <a:r>
              <a:rPr lang="en-US" sz="2000" dirty="0" err="1"/>
              <a:t>необходимо</a:t>
            </a:r>
            <a:r>
              <a:rPr lang="en-US" sz="2000" dirty="0"/>
              <a:t> </a:t>
            </a:r>
            <a:r>
              <a:rPr lang="en-US" sz="2000" dirty="0" err="1"/>
              <a:t>дважды</a:t>
            </a:r>
            <a:r>
              <a:rPr lang="en-US" sz="2000" dirty="0"/>
              <a:t> </a:t>
            </a:r>
            <a:r>
              <a:rPr lang="en-US" sz="2000" dirty="0" err="1"/>
              <a:t>щелкнуть</a:t>
            </a:r>
            <a:r>
              <a:rPr lang="en-US" sz="2000" dirty="0"/>
              <a:t> ЛК </a:t>
            </a:r>
            <a:r>
              <a:rPr lang="en-US" sz="2000" dirty="0" err="1"/>
              <a:t>мыши</a:t>
            </a:r>
            <a:r>
              <a:rPr lang="en-US" sz="2000" dirty="0"/>
              <a:t>, </a:t>
            </a:r>
            <a:r>
              <a:rPr lang="en-US" sz="2000" dirty="0" err="1"/>
              <a:t>указав</a:t>
            </a:r>
            <a:r>
              <a:rPr lang="en-US" sz="2000" dirty="0"/>
              <a:t> </a:t>
            </a:r>
            <a:r>
              <a:rPr lang="en-US" sz="2000" dirty="0" err="1"/>
              <a:t>курсором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изображение</a:t>
            </a:r>
            <a:r>
              <a:rPr lang="en-US" sz="2000" dirty="0"/>
              <a:t> </a:t>
            </a:r>
            <a:r>
              <a:rPr lang="en-US" sz="2000" dirty="0" err="1"/>
              <a:t>блока</a:t>
            </a:r>
            <a:r>
              <a:rPr lang="en-US" sz="2000" dirty="0"/>
              <a:t>. </a:t>
            </a:r>
            <a:r>
              <a:rPr lang="en-US" sz="2000" dirty="0" err="1"/>
              <a:t>Откроется</a:t>
            </a:r>
            <a:r>
              <a:rPr lang="en-US" sz="2000" dirty="0"/>
              <a:t> </a:t>
            </a:r>
            <a:r>
              <a:rPr lang="en-US" sz="2000" dirty="0" err="1"/>
              <a:t>окно</a:t>
            </a:r>
            <a:r>
              <a:rPr lang="en-US" sz="2000" dirty="0"/>
              <a:t> </a:t>
            </a:r>
            <a:r>
              <a:rPr lang="en-US" sz="2000" dirty="0" err="1"/>
              <a:t>редактирования</a:t>
            </a:r>
            <a:r>
              <a:rPr lang="en-US" sz="2000" dirty="0"/>
              <a:t> </a:t>
            </a:r>
            <a:r>
              <a:rPr lang="en-US" sz="2000" dirty="0" err="1"/>
              <a:t>параметров</a:t>
            </a:r>
            <a:r>
              <a:rPr lang="en-US" sz="2000" dirty="0"/>
              <a:t> </a:t>
            </a:r>
            <a:r>
              <a:rPr lang="en-US" sz="2000" dirty="0" err="1"/>
              <a:t>данного</a:t>
            </a:r>
            <a:r>
              <a:rPr lang="en-US" sz="2000" dirty="0"/>
              <a:t> </a:t>
            </a:r>
            <a:r>
              <a:rPr lang="en-US" sz="2000" dirty="0" err="1"/>
              <a:t>блока</a:t>
            </a:r>
            <a:r>
              <a:rPr lang="en-US" sz="2000" dirty="0"/>
              <a:t>. </a:t>
            </a:r>
            <a:r>
              <a:rPr lang="en-US" sz="2000" dirty="0" err="1"/>
              <a:t>При</a:t>
            </a:r>
            <a:r>
              <a:rPr lang="en-US" sz="2000" dirty="0"/>
              <a:t> </a:t>
            </a:r>
            <a:r>
              <a:rPr lang="en-US" sz="2000" dirty="0" err="1"/>
              <a:t>задании</a:t>
            </a:r>
            <a:r>
              <a:rPr lang="en-US" sz="2000" dirty="0"/>
              <a:t> </a:t>
            </a:r>
            <a:r>
              <a:rPr lang="en-US" sz="2000" dirty="0" err="1"/>
              <a:t>численных</a:t>
            </a:r>
            <a:r>
              <a:rPr lang="en-US" sz="2000" dirty="0"/>
              <a:t> </a:t>
            </a:r>
            <a:r>
              <a:rPr lang="en-US" sz="2000" dirty="0" err="1"/>
              <a:t>параметров</a:t>
            </a:r>
            <a:r>
              <a:rPr lang="en-US" sz="2000" dirty="0"/>
              <a:t> </a:t>
            </a:r>
            <a:r>
              <a:rPr lang="en-US" sz="2000" dirty="0" err="1"/>
              <a:t>следует</a:t>
            </a:r>
            <a:r>
              <a:rPr lang="en-US" sz="2000" dirty="0"/>
              <a:t> </a:t>
            </a:r>
            <a:r>
              <a:rPr lang="en-US" sz="2000" dirty="0" err="1"/>
              <a:t>иметь</a:t>
            </a:r>
            <a:r>
              <a:rPr lang="en-US" sz="2000" dirty="0"/>
              <a:t> в </a:t>
            </a:r>
            <a:r>
              <a:rPr lang="en-US" sz="2000" dirty="0" err="1"/>
              <a:t>виду</a:t>
            </a:r>
            <a:r>
              <a:rPr lang="en-US" sz="2000" dirty="0"/>
              <a:t>, </a:t>
            </a:r>
            <a:r>
              <a:rPr lang="en-US" sz="2000" dirty="0" err="1"/>
              <a:t>что</a:t>
            </a:r>
            <a:r>
              <a:rPr lang="en-US" sz="2000" dirty="0"/>
              <a:t> в </a:t>
            </a:r>
            <a:r>
              <a:rPr lang="en-US" sz="2000" dirty="0" err="1"/>
              <a:t>качестве</a:t>
            </a:r>
            <a:r>
              <a:rPr lang="en-US" sz="2000" dirty="0"/>
              <a:t> </a:t>
            </a:r>
            <a:r>
              <a:rPr lang="en-US" sz="2000" b="1" dirty="0" err="1"/>
              <a:t>десятичного</a:t>
            </a:r>
            <a:r>
              <a:rPr lang="en-US" sz="2000" b="1" dirty="0"/>
              <a:t> </a:t>
            </a:r>
            <a:r>
              <a:rPr lang="en-US" sz="2000" b="1" dirty="0" err="1"/>
              <a:t>разделителя</a:t>
            </a:r>
            <a:r>
              <a:rPr lang="en-US" sz="2000" b="1" dirty="0"/>
              <a:t> </a:t>
            </a:r>
            <a:r>
              <a:rPr lang="en-US" sz="2000" dirty="0" err="1"/>
              <a:t>должна</a:t>
            </a:r>
            <a:r>
              <a:rPr lang="en-US" sz="2000" dirty="0"/>
              <a:t> </a:t>
            </a:r>
            <a:r>
              <a:rPr lang="en-US" sz="2000" dirty="0" err="1"/>
              <a:t>использоваться</a:t>
            </a:r>
            <a:r>
              <a:rPr lang="en-US" sz="2000" dirty="0"/>
              <a:t> </a:t>
            </a:r>
            <a:r>
              <a:rPr lang="en-US" sz="2000" b="1" dirty="0" err="1"/>
              <a:t>точка</a:t>
            </a:r>
            <a:r>
              <a:rPr lang="en-US" sz="2000" dirty="0"/>
              <a:t>, а </a:t>
            </a:r>
            <a:r>
              <a:rPr lang="en-US" sz="2000" dirty="0" err="1"/>
              <a:t>не</a:t>
            </a:r>
            <a:r>
              <a:rPr lang="en-US" sz="2000" dirty="0"/>
              <a:t> </a:t>
            </a:r>
            <a:r>
              <a:rPr lang="en-US" sz="2000" dirty="0" err="1"/>
              <a:t>запятая</a:t>
            </a:r>
            <a:r>
              <a:rPr lang="en-US" sz="2000" dirty="0"/>
              <a:t>.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D4AD6889-09C3-40BA-BAEF-3E41BC2DF2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5954" y="1609877"/>
            <a:ext cx="1228758" cy="4150471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16013F9F-941D-49A7-A624-01F4F31447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7170" y="626206"/>
            <a:ext cx="3619091" cy="500613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1F4F01AD-63CD-4D72-B088-D0BAA62C3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3E79E5-3866-4E3A-B1D1-F10136EFF738}"/>
              </a:ext>
            </a:extLst>
          </p:cNvPr>
          <p:cNvSpPr txBox="1"/>
          <p:nvPr/>
        </p:nvSpPr>
        <p:spPr>
          <a:xfrm>
            <a:off x="8366330" y="5686020"/>
            <a:ext cx="3569930" cy="548545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ru-RU" sz="1200">
                <a:solidFill>
                  <a:srgbClr val="FFFFFF"/>
                </a:solidFill>
              </a:rPr>
              <a:t>Блок, моделирующий передаточную функцию,  ​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ru-RU" sz="1200">
                <a:solidFill>
                  <a:srgbClr val="FFFFFF"/>
                </a:solidFill>
              </a:rPr>
              <a:t>и окно редактирования параметров блока 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9E2157-F1BE-4E49-B04D-2D39360B0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283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F3F51-DF7B-4A7F-BA00-B0D11932E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US" sz="3300" b="1" dirty="0" err="1">
                <a:cs typeface="Calibri Light"/>
              </a:rPr>
              <a:t>Соединение</a:t>
            </a:r>
            <a:r>
              <a:rPr lang="en-US" sz="3300" b="1" dirty="0">
                <a:cs typeface="Calibri Light"/>
              </a:rPr>
              <a:t> </a:t>
            </a:r>
            <a:r>
              <a:rPr lang="en-US" sz="3300" b="1" dirty="0" err="1">
                <a:cs typeface="Calibri Light"/>
              </a:rPr>
              <a:t>функциональных</a:t>
            </a:r>
            <a:r>
              <a:rPr lang="en-US" sz="3300" b="1" dirty="0">
                <a:cs typeface="Calibri Light"/>
              </a:rPr>
              <a:t> </a:t>
            </a:r>
            <a:r>
              <a:rPr lang="en-US" sz="3300" b="1" dirty="0" err="1">
                <a:cs typeface="Calibri Light"/>
              </a:rPr>
              <a:t>блоков</a:t>
            </a:r>
            <a:endParaRPr lang="en-US" sz="3300">
              <a:cs typeface="Calibri Light" panose="020F0302020204030204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DEE8590-4183-484B-B775-CF67A39EEC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054" b="18528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D65DF-79AF-4B8B-BF2D-8ECBED608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890993" cy="305491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0">
              <a:buNone/>
            </a:pPr>
            <a:r>
              <a:rPr lang="ru-RU" sz="1800" dirty="0">
                <a:ea typeface="+mn-lt"/>
                <a:cs typeface="+mn-lt"/>
              </a:rPr>
              <a:t>После размещения в окне модели всех необходимых функциональных блоков нужно </a:t>
            </a:r>
            <a:r>
              <a:rPr lang="ru-RU" sz="1800" b="1" dirty="0">
                <a:ea typeface="+mn-lt"/>
                <a:cs typeface="+mn-lt"/>
              </a:rPr>
              <a:t>выполнить  их соединение</a:t>
            </a:r>
            <a:r>
              <a:rPr lang="ru-RU" sz="1800" dirty="0">
                <a:ea typeface="+mn-lt"/>
                <a:cs typeface="+mn-lt"/>
              </a:rPr>
              <a:t>. Для этого указать курсором на выход блока, при этом указатель примет вид перекрестия, а затем нажать и, не отпуская ЛК мыши, провести линию к входу другого блока. После чего отпустить кнопку. Система создаст связь между элементами и обозначит ее стрелкой по направлению сигнала. </a:t>
            </a:r>
            <a:endParaRPr lang="en-US" sz="1800" dirty="0">
              <a:ea typeface="+mn-lt"/>
              <a:cs typeface="+mn-lt"/>
            </a:endParaRPr>
          </a:p>
          <a:p>
            <a:pPr indent="0">
              <a:buNone/>
            </a:pPr>
            <a:r>
              <a:rPr lang="ru-RU" sz="1800" dirty="0">
                <a:ea typeface="+mn-lt"/>
                <a:cs typeface="+mn-lt"/>
              </a:rPr>
              <a:t>Для </a:t>
            </a:r>
            <a:r>
              <a:rPr lang="ru-RU" sz="1800" b="1" dirty="0">
                <a:ea typeface="+mn-lt"/>
                <a:cs typeface="+mn-lt"/>
              </a:rPr>
              <a:t>создания точки разветвления </a:t>
            </a:r>
            <a:r>
              <a:rPr lang="ru-RU" sz="1800" dirty="0">
                <a:ea typeface="+mn-lt"/>
                <a:cs typeface="+mn-lt"/>
              </a:rPr>
              <a:t>в соединительной линии нужно подвести курсор к предполагаемому узлу и, нажав правую кнопку (ПК) мыши, протянуть линию. Для удаления линии – выбрать ее (так же, как это выполняется для блока), а затем нажать клавишу </a:t>
            </a:r>
            <a:r>
              <a:rPr lang="ru-RU" sz="1800" b="1" dirty="0" err="1">
                <a:ea typeface="+mn-lt"/>
                <a:cs typeface="+mn-lt"/>
              </a:rPr>
              <a:t>Delete</a:t>
            </a:r>
            <a:r>
              <a:rPr lang="ru-RU" sz="1800" dirty="0">
                <a:ea typeface="+mn-lt"/>
                <a:cs typeface="+mn-lt"/>
              </a:rPr>
              <a:t> на клавиатуре.</a:t>
            </a:r>
            <a:endParaRPr lang="ru-RU" dirty="0"/>
          </a:p>
          <a:p>
            <a:pPr marL="0" indent="0">
              <a:buNone/>
            </a:pPr>
            <a:endParaRPr lang="en-US" sz="1800">
              <a:cs typeface="Calibri" panose="020F0502020204030204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5C6FA5-3710-4CF1-AA30-FA8255419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21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7BD07-F721-4608-9C1A-CD2FD4F3D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90" y="168480"/>
            <a:ext cx="4997245" cy="907693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dirty="0">
                <a:ea typeface="+mj-lt"/>
                <a:cs typeface="+mj-lt"/>
              </a:rPr>
              <a:t>Настройка параметров моделирования</a:t>
            </a:r>
            <a:endParaRPr lang="en-US" b="1" dirty="0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BC6B4-DF1E-456F-BC29-7623DC933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9" y="1370884"/>
            <a:ext cx="5722375" cy="532227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457200" indent="-457200"/>
            <a:r>
              <a:rPr lang="ru-RU" b="1" i="1" dirty="0">
                <a:ea typeface="+mn-lt"/>
                <a:cs typeface="+mn-lt"/>
              </a:rPr>
              <a:t>Задание длительности процесса моделирования. </a:t>
            </a: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ru-RU" dirty="0">
                <a:ea typeface="+mn-lt"/>
                <a:cs typeface="+mn-lt"/>
              </a:rPr>
              <a:t>Производится в меню </a:t>
            </a:r>
            <a:r>
              <a:rPr lang="en-US" b="1" dirty="0">
                <a:ea typeface="+mn-lt"/>
                <a:cs typeface="+mn-lt"/>
              </a:rPr>
              <a:t>Simulation</a:t>
            </a:r>
            <a:r>
              <a:rPr lang="ru-RU" b="1" dirty="0">
                <a:ea typeface="+mn-lt"/>
                <a:cs typeface="+mn-lt"/>
              </a:rPr>
              <a:t>/</a:t>
            </a:r>
            <a:r>
              <a:rPr lang="en-US" b="1" dirty="0">
                <a:ea typeface="+mn-lt"/>
                <a:cs typeface="+mn-lt"/>
              </a:rPr>
              <a:t>Configuration</a:t>
            </a:r>
            <a:r>
              <a:rPr lang="ru-RU" b="1" dirty="0">
                <a:ea typeface="+mn-lt"/>
                <a:cs typeface="+mn-lt"/>
              </a:rPr>
              <a:t> </a:t>
            </a:r>
            <a:r>
              <a:rPr lang="en-US" b="1" dirty="0">
                <a:ea typeface="+mn-lt"/>
                <a:cs typeface="+mn-lt"/>
              </a:rPr>
              <a:t>Parameters</a:t>
            </a:r>
            <a:r>
              <a:rPr lang="ru-RU" b="1" dirty="0">
                <a:ea typeface="+mn-lt"/>
                <a:cs typeface="+mn-lt"/>
              </a:rPr>
              <a:t> </a:t>
            </a:r>
            <a:r>
              <a:rPr lang="ru-RU" dirty="0">
                <a:ea typeface="+mn-lt"/>
                <a:cs typeface="+mn-lt"/>
              </a:rPr>
              <a:t>окна построения модели (слайд 17). В этом меню в закладке </a:t>
            </a:r>
            <a:r>
              <a:rPr lang="ru-RU" b="1" dirty="0" err="1">
                <a:ea typeface="+mn-lt"/>
                <a:cs typeface="+mn-lt"/>
              </a:rPr>
              <a:t>Solver</a:t>
            </a:r>
            <a:r>
              <a:rPr lang="ru-RU" b="1" dirty="0">
                <a:ea typeface="+mn-lt"/>
                <a:cs typeface="+mn-lt"/>
              </a:rPr>
              <a:t> </a:t>
            </a:r>
            <a:r>
              <a:rPr lang="ru-RU" dirty="0">
                <a:ea typeface="+mn-lt"/>
                <a:cs typeface="+mn-lt"/>
              </a:rPr>
              <a:t> задается время начала моделирования (поле </a:t>
            </a:r>
            <a:r>
              <a:rPr lang="ru-RU" b="1" dirty="0" err="1">
                <a:ea typeface="+mn-lt"/>
                <a:cs typeface="+mn-lt"/>
              </a:rPr>
              <a:t>Start</a:t>
            </a:r>
            <a:r>
              <a:rPr lang="ru-RU" b="1" dirty="0">
                <a:ea typeface="+mn-lt"/>
                <a:cs typeface="+mn-lt"/>
              </a:rPr>
              <a:t> </a:t>
            </a:r>
            <a:r>
              <a:rPr lang="ru-RU" b="1" dirty="0" err="1">
                <a:ea typeface="+mn-lt"/>
                <a:cs typeface="+mn-lt"/>
              </a:rPr>
              <a:t>time</a:t>
            </a:r>
            <a:r>
              <a:rPr lang="ru-RU" dirty="0">
                <a:ea typeface="+mn-lt"/>
                <a:cs typeface="+mn-lt"/>
              </a:rPr>
              <a:t>) и его конца (поле </a:t>
            </a:r>
            <a:r>
              <a:rPr lang="ru-RU" b="1" dirty="0" err="1">
                <a:ea typeface="+mn-lt"/>
                <a:cs typeface="+mn-lt"/>
              </a:rPr>
              <a:t>Stop</a:t>
            </a:r>
            <a:r>
              <a:rPr lang="ru-RU" b="1" dirty="0">
                <a:ea typeface="+mn-lt"/>
                <a:cs typeface="+mn-lt"/>
              </a:rPr>
              <a:t> </a:t>
            </a:r>
            <a:r>
              <a:rPr lang="ru-RU" b="1" dirty="0" err="1">
                <a:ea typeface="+mn-lt"/>
                <a:cs typeface="+mn-lt"/>
              </a:rPr>
              <a:t>time</a:t>
            </a:r>
            <a:r>
              <a:rPr lang="ru-RU" dirty="0">
                <a:ea typeface="+mn-lt"/>
                <a:cs typeface="+mn-lt"/>
              </a:rPr>
              <a:t>). Начальное время, как правило, задается равным нулю. Величина конечного времени задается пользователем, исходя из условий решаемой задачи </a:t>
            </a:r>
            <a:endParaRPr lang="en-US"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E713363-ED1B-4F0B-A4FD-D98FFA732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4885" y="1532"/>
            <a:ext cx="6086166" cy="685493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9676A6-D759-42C3-8353-352BBC97B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47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7BD07-F721-4608-9C1A-CD2FD4F3D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845" y="365125"/>
            <a:ext cx="4997245" cy="907693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dirty="0">
                <a:ea typeface="+mj-lt"/>
                <a:cs typeface="+mj-lt"/>
              </a:rPr>
              <a:t>Настройка параметров моделирования</a:t>
            </a:r>
            <a:endParaRPr lang="en-US" b="1" dirty="0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BC6B4-DF1E-456F-BC29-7623DC933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9" y="1518368"/>
            <a:ext cx="5722375" cy="5174789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algn="just">
              <a:buFont typeface="Arial"/>
              <a:buChar char="•"/>
            </a:pPr>
            <a:r>
              <a:rPr lang="ru-RU" b="1" i="1" dirty="0">
                <a:ea typeface="+mn-lt"/>
                <a:cs typeface="+mn-lt"/>
              </a:rPr>
              <a:t>Задание шага моделирования. </a:t>
            </a:r>
            <a:endParaRPr lang="en-US"/>
          </a:p>
          <a:p>
            <a:pPr marL="0" indent="0" algn="just">
              <a:buNone/>
            </a:pPr>
            <a:r>
              <a:rPr lang="ru-RU" b="1" dirty="0" err="1">
                <a:ea typeface="+mn-lt"/>
                <a:cs typeface="+mn-lt"/>
              </a:rPr>
              <a:t>Simulink</a:t>
            </a:r>
            <a:r>
              <a:rPr lang="ru-RU" b="1" dirty="0">
                <a:ea typeface="+mn-lt"/>
                <a:cs typeface="+mn-lt"/>
              </a:rPr>
              <a:t> </a:t>
            </a:r>
            <a:r>
              <a:rPr lang="ru-RU" dirty="0">
                <a:ea typeface="+mn-lt"/>
                <a:cs typeface="+mn-lt"/>
              </a:rPr>
              <a:t>автоматически преобразует блок-схему модели в систему дифференциальных уравнений. Выбор метода интегрирования этой системы можно произвести через меню </a:t>
            </a:r>
            <a:r>
              <a:rPr lang="ru-RU" b="1" dirty="0" err="1">
                <a:ea typeface="+mn-lt"/>
                <a:cs typeface="+mn-lt"/>
              </a:rPr>
              <a:t>Simulation</a:t>
            </a:r>
            <a:r>
              <a:rPr lang="ru-RU" dirty="0">
                <a:ea typeface="+mn-lt"/>
                <a:cs typeface="+mn-lt"/>
              </a:rPr>
              <a:t>. </a:t>
            </a:r>
          </a:p>
          <a:p>
            <a:pPr marL="0" indent="0" algn="just">
              <a:buNone/>
            </a:pPr>
            <a:r>
              <a:rPr lang="ru-RU" dirty="0">
                <a:ea typeface="+mn-lt"/>
                <a:cs typeface="+mn-lt"/>
              </a:rPr>
              <a:t>В разделе </a:t>
            </a:r>
            <a:r>
              <a:rPr lang="ru-RU" b="1" dirty="0" err="1">
                <a:ea typeface="+mn-lt"/>
                <a:cs typeface="+mn-lt"/>
              </a:rPr>
              <a:t>Solver</a:t>
            </a:r>
            <a:r>
              <a:rPr lang="ru-RU" b="1" dirty="0">
                <a:ea typeface="+mn-lt"/>
                <a:cs typeface="+mn-lt"/>
              </a:rPr>
              <a:t> </a:t>
            </a:r>
            <a:r>
              <a:rPr lang="ru-RU" b="1" dirty="0" err="1">
                <a:ea typeface="+mn-lt"/>
                <a:cs typeface="+mn-lt"/>
              </a:rPr>
              <a:t>options</a:t>
            </a:r>
            <a:r>
              <a:rPr lang="ru-RU" dirty="0">
                <a:ea typeface="+mn-lt"/>
                <a:cs typeface="+mn-lt"/>
              </a:rPr>
              <a:t> необходимо указать способ моделирования (</a:t>
            </a:r>
            <a:r>
              <a:rPr lang="ru-RU" b="1" dirty="0" err="1">
                <a:ea typeface="+mn-lt"/>
                <a:cs typeface="+mn-lt"/>
              </a:rPr>
              <a:t>Type</a:t>
            </a:r>
            <a:r>
              <a:rPr lang="ru-RU" dirty="0">
                <a:ea typeface="+mn-lt"/>
                <a:cs typeface="+mn-lt"/>
              </a:rPr>
              <a:t>) и метод расчета нового состояния системы. Для параметра </a:t>
            </a:r>
            <a:r>
              <a:rPr lang="ru-RU" b="1" dirty="0" err="1">
                <a:ea typeface="+mn-lt"/>
                <a:cs typeface="+mn-lt"/>
              </a:rPr>
              <a:t>Type</a:t>
            </a:r>
            <a:r>
              <a:rPr lang="ru-RU" dirty="0">
                <a:ea typeface="+mn-lt"/>
                <a:cs typeface="+mn-lt"/>
              </a:rPr>
              <a:t> доступны два варианта – c фиксированным (</a:t>
            </a:r>
            <a:r>
              <a:rPr lang="ru-RU" b="1" dirty="0" err="1">
                <a:ea typeface="+mn-lt"/>
                <a:cs typeface="+mn-lt"/>
              </a:rPr>
              <a:t>Fixed-step</a:t>
            </a:r>
            <a:r>
              <a:rPr lang="ru-RU" dirty="0">
                <a:ea typeface="+mn-lt"/>
                <a:cs typeface="+mn-lt"/>
              </a:rPr>
              <a:t>) или с переменным (</a:t>
            </a:r>
            <a:r>
              <a:rPr lang="ru-RU" b="1" dirty="0" err="1">
                <a:ea typeface="+mn-lt"/>
                <a:cs typeface="+mn-lt"/>
              </a:rPr>
              <a:t>Variable-step</a:t>
            </a:r>
            <a:r>
              <a:rPr lang="ru-RU" dirty="0">
                <a:ea typeface="+mn-lt"/>
                <a:cs typeface="+mn-lt"/>
              </a:rPr>
              <a:t>) шагом. Как правило, </a:t>
            </a:r>
            <a:r>
              <a:rPr lang="ru-RU" b="1" dirty="0" err="1">
                <a:ea typeface="+mn-lt"/>
                <a:cs typeface="+mn-lt"/>
              </a:rPr>
              <a:t>Variable-step</a:t>
            </a:r>
            <a:r>
              <a:rPr lang="ru-RU" dirty="0">
                <a:ea typeface="+mn-lt"/>
                <a:cs typeface="+mn-lt"/>
              </a:rPr>
              <a:t> используется для моделирования непрерывных систем, a </a:t>
            </a:r>
            <a:r>
              <a:rPr lang="ru-RU" b="1" dirty="0" err="1">
                <a:ea typeface="+mn-lt"/>
                <a:cs typeface="+mn-lt"/>
              </a:rPr>
              <a:t>Fixed-step</a:t>
            </a:r>
            <a:r>
              <a:rPr lang="ru-RU" dirty="0">
                <a:ea typeface="+mn-lt"/>
                <a:cs typeface="+mn-lt"/>
              </a:rPr>
              <a:t> – для дискретных </a:t>
            </a:r>
            <a:endParaRPr lang="ru-RU">
              <a:cs typeface="Calibri"/>
            </a:endParaRPr>
          </a:p>
          <a:p>
            <a:pPr marL="0" indent="0">
              <a:buNone/>
            </a:pPr>
            <a:endParaRPr lang="ru-RU" b="1" i="1" dirty="0"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E713363-ED1B-4F0B-A4FD-D98FFA732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4885" y="1532"/>
            <a:ext cx="6086166" cy="685493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47F0A4-10D2-4D68-AE96-895489B65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62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20A7B2-6889-4F42-8DA2-740B29DF2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ru-RU" sz="3400" b="1">
                <a:solidFill>
                  <a:srgbClr val="FFFFFF"/>
                </a:solidFill>
                <a:ea typeface="+mj-lt"/>
                <a:cs typeface="+mj-lt"/>
              </a:rPr>
              <a:t>Simulink – графическая среда имитационного моделирования</a:t>
            </a:r>
            <a:endParaRPr lang="en-US" sz="3400" b="1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D4D60-BEAF-43FC-85E4-43F1A9C58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b="1" dirty="0">
                <a:ea typeface="+mn-lt"/>
                <a:cs typeface="+mn-lt"/>
              </a:rPr>
              <a:t>Simulink</a:t>
            </a:r>
            <a:r>
              <a:rPr lang="en-US" dirty="0">
                <a:ea typeface="+mn-lt"/>
                <a:cs typeface="+mn-lt"/>
              </a:rPr>
              <a:t> – </a:t>
            </a:r>
            <a:r>
              <a:rPr lang="en-US" dirty="0" err="1">
                <a:ea typeface="+mn-lt"/>
                <a:cs typeface="+mn-lt"/>
              </a:rPr>
              <a:t>среда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динамического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междисциплинарного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моделирования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сложных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технических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систем</a:t>
            </a:r>
            <a:r>
              <a:rPr lang="en-US" dirty="0">
                <a:ea typeface="+mn-lt"/>
                <a:cs typeface="+mn-lt"/>
              </a:rPr>
              <a:t> и </a:t>
            </a:r>
            <a:r>
              <a:rPr lang="en-US" dirty="0" err="1">
                <a:ea typeface="+mn-lt"/>
                <a:cs typeface="+mn-lt"/>
              </a:rPr>
              <a:t>основной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инструмент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для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модельно-ориентированного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проектирования</a:t>
            </a:r>
            <a:r>
              <a:rPr lang="en-US" dirty="0">
                <a:ea typeface="+mn-lt"/>
                <a:cs typeface="+mn-lt"/>
              </a:rPr>
              <a:t>. </a:t>
            </a:r>
            <a:endParaRPr lang="en-US"/>
          </a:p>
          <a:p>
            <a:pPr marL="0" indent="0">
              <a:buNone/>
            </a:pPr>
            <a:r>
              <a:rPr lang="en-US" dirty="0" err="1">
                <a:ea typeface="+mn-lt"/>
                <a:cs typeface="+mn-lt"/>
              </a:rPr>
              <a:t>Его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основным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интерфейсом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является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графический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инструмент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для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построения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диаграмм</a:t>
            </a:r>
            <a:r>
              <a:rPr lang="en-US" dirty="0">
                <a:ea typeface="+mn-lt"/>
                <a:cs typeface="+mn-lt"/>
              </a:rPr>
              <a:t> и </a:t>
            </a:r>
            <a:r>
              <a:rPr lang="en-US" dirty="0" err="1">
                <a:ea typeface="+mn-lt"/>
                <a:cs typeface="+mn-lt"/>
              </a:rPr>
              <a:t>настраиваемый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набор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библиотек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блоков</a:t>
            </a:r>
            <a:r>
              <a:rPr lang="en-US" dirty="0">
                <a:ea typeface="+mn-lt"/>
                <a:cs typeface="+mn-lt"/>
              </a:rPr>
              <a:t>. </a:t>
            </a: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dirty="0" err="1">
                <a:ea typeface="+mn-lt"/>
                <a:cs typeface="+mn-lt"/>
              </a:rPr>
              <a:t>Он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предлагает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тесную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интеграцию</a:t>
            </a:r>
            <a:r>
              <a:rPr lang="en-US" dirty="0">
                <a:ea typeface="+mn-lt"/>
                <a:cs typeface="+mn-lt"/>
              </a:rPr>
              <a:t> с </a:t>
            </a:r>
            <a:r>
              <a:rPr lang="en-US" dirty="0" err="1">
                <a:ea typeface="+mn-lt"/>
                <a:cs typeface="+mn-lt"/>
              </a:rPr>
              <a:t>остальной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средой</a:t>
            </a:r>
            <a:r>
              <a:rPr lang="en-US" dirty="0">
                <a:ea typeface="+mn-lt"/>
                <a:cs typeface="+mn-lt"/>
              </a:rPr>
              <a:t> MATLAB и </a:t>
            </a:r>
            <a:r>
              <a:rPr lang="en-US" dirty="0" err="1">
                <a:ea typeface="+mn-lt"/>
                <a:cs typeface="+mn-lt"/>
              </a:rPr>
              <a:t>может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либо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использовать</a:t>
            </a:r>
            <a:r>
              <a:rPr lang="en-US" dirty="0">
                <a:ea typeface="+mn-lt"/>
                <a:cs typeface="+mn-lt"/>
              </a:rPr>
              <a:t> MATLAB, </a:t>
            </a:r>
            <a:r>
              <a:rPr lang="en-US" dirty="0" err="1">
                <a:ea typeface="+mn-lt"/>
                <a:cs typeface="+mn-lt"/>
              </a:rPr>
              <a:t>либо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создавать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сценарии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из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него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613584-C46B-4E51-9E02-72D6AFAD4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769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7BD07-F721-4608-9C1A-CD2FD4F3D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ru-RU" sz="3600" b="1">
                <a:ea typeface="+mj-lt"/>
                <a:cs typeface="+mj-lt"/>
              </a:rPr>
              <a:t>Настройка параметров моделирования</a:t>
            </a:r>
            <a:endParaRPr lang="en-US" sz="3600" b="1">
              <a:ea typeface="+mj-lt"/>
              <a:cs typeface="+mj-lt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3EFE2F18-39DB-4084-BC6C-5F4A4F1A0A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29" b="42646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BC6B4-DF1E-456F-BC29-7623DC933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964734" cy="29443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Arial"/>
              <a:buChar char="•"/>
            </a:pPr>
            <a:r>
              <a:rPr lang="ru-RU" sz="1800" dirty="0">
                <a:ea typeface="+mn-lt"/>
                <a:cs typeface="+mn-lt"/>
              </a:rPr>
              <a:t>Список методов расчета нового состояния системы (</a:t>
            </a:r>
            <a:r>
              <a:rPr lang="en-US" sz="1800" b="1" dirty="0">
                <a:ea typeface="+mn-lt"/>
                <a:cs typeface="+mn-lt"/>
              </a:rPr>
              <a:t>Solver</a:t>
            </a:r>
            <a:r>
              <a:rPr lang="ru-RU" sz="1800" dirty="0">
                <a:ea typeface="+mn-lt"/>
                <a:cs typeface="+mn-lt"/>
              </a:rPr>
              <a:t>) содержит несколько вариантов. Первый вариант (</a:t>
            </a:r>
            <a:r>
              <a:rPr lang="ru-RU" sz="1800" b="1" dirty="0" err="1">
                <a:ea typeface="+mn-lt"/>
                <a:cs typeface="+mn-lt"/>
              </a:rPr>
              <a:t>discrete</a:t>
            </a:r>
            <a:r>
              <a:rPr lang="ru-RU" sz="1800" dirty="0">
                <a:ea typeface="+mn-lt"/>
                <a:cs typeface="+mn-lt"/>
              </a:rPr>
              <a:t>) используется для расчета дискретных систем. Остальные методы – для расчета непрерывных систем. Эти методы различны для переменного (</a:t>
            </a:r>
            <a:r>
              <a:rPr lang="ru-RU" sz="1800" b="1" dirty="0" err="1">
                <a:ea typeface="+mn-lt"/>
                <a:cs typeface="+mn-lt"/>
              </a:rPr>
              <a:t>Variable-step</a:t>
            </a:r>
            <a:r>
              <a:rPr lang="ru-RU" sz="1800" dirty="0">
                <a:ea typeface="+mn-lt"/>
                <a:cs typeface="+mn-lt"/>
              </a:rPr>
              <a:t>) и для фиксированного (</a:t>
            </a:r>
            <a:r>
              <a:rPr lang="ru-RU" sz="1800" b="1" dirty="0" err="1">
                <a:ea typeface="+mn-lt"/>
                <a:cs typeface="+mn-lt"/>
              </a:rPr>
              <a:t>Fixed-step</a:t>
            </a:r>
            <a:r>
              <a:rPr lang="ru-RU" sz="1800" dirty="0">
                <a:ea typeface="+mn-lt"/>
                <a:cs typeface="+mn-lt"/>
              </a:rPr>
              <a:t>) шага времени, но, по сути, представляют собой процедуры решения систем дифференциальных уравнений. Подробное описание каждого из методов расчета состояний системы приведено во встроенной справочной системе </a:t>
            </a:r>
            <a:r>
              <a:rPr lang="ru-RU" sz="1800" b="1" dirty="0">
                <a:ea typeface="+mn-lt"/>
                <a:cs typeface="+mn-lt"/>
              </a:rPr>
              <a:t>MATLAB</a:t>
            </a:r>
            <a:r>
              <a:rPr lang="ru-RU" sz="1800" dirty="0">
                <a:ea typeface="+mn-lt"/>
                <a:cs typeface="+mn-lt"/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7C7230-D046-43CE-9B80-5726935B4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9768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7BD07-F721-4608-9C1A-CD2FD4F3D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ru-RU" sz="3600" b="1">
                <a:ea typeface="+mj-lt"/>
                <a:cs typeface="+mj-lt"/>
              </a:rPr>
              <a:t>Настройка параметров моделирования</a:t>
            </a:r>
            <a:endParaRPr lang="en-US" sz="3600" b="1">
              <a:ea typeface="+mj-lt"/>
              <a:cs typeface="+mj-lt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3EFE2F18-39DB-4084-BC6C-5F4A4F1A0A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29" b="42646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BC6B4-DF1E-456F-BC29-7623DC933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964734" cy="29443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Arial"/>
              <a:buChar char="•"/>
            </a:pPr>
            <a:r>
              <a:rPr lang="ru-RU" sz="1800" dirty="0">
                <a:ea typeface="+mn-lt"/>
                <a:cs typeface="+mn-lt"/>
              </a:rPr>
              <a:t>При выборе </a:t>
            </a:r>
            <a:r>
              <a:rPr lang="ru-RU" sz="1800" b="1" dirty="0" err="1">
                <a:ea typeface="+mn-lt"/>
                <a:cs typeface="+mn-lt"/>
              </a:rPr>
              <a:t>Fixed</a:t>
            </a:r>
            <a:r>
              <a:rPr lang="ru-RU" sz="1800" dirty="0" err="1">
                <a:ea typeface="+mn-lt"/>
                <a:cs typeface="+mn-lt"/>
              </a:rPr>
              <a:t>-</a:t>
            </a:r>
            <a:r>
              <a:rPr lang="ru-RU" sz="1800" b="1" dirty="0" err="1">
                <a:ea typeface="+mn-lt"/>
                <a:cs typeface="+mn-lt"/>
              </a:rPr>
              <a:t>step</a:t>
            </a:r>
            <a:r>
              <a:rPr lang="ru-RU" sz="1800" dirty="0">
                <a:ea typeface="+mn-lt"/>
                <a:cs typeface="+mn-lt"/>
              </a:rPr>
              <a:t> в данной области появляется текстовое поле </a:t>
            </a:r>
            <a:r>
              <a:rPr lang="ru-RU" sz="1800" b="1" dirty="0" err="1">
                <a:ea typeface="+mn-lt"/>
                <a:cs typeface="+mn-lt"/>
              </a:rPr>
              <a:t>Fixed-step</a:t>
            </a:r>
            <a:r>
              <a:rPr lang="ru-RU" sz="1800" b="1" dirty="0">
                <a:ea typeface="+mn-lt"/>
                <a:cs typeface="+mn-lt"/>
              </a:rPr>
              <a:t> </a:t>
            </a:r>
            <a:r>
              <a:rPr lang="ru-RU" sz="1800" b="1" dirty="0" err="1">
                <a:ea typeface="+mn-lt"/>
                <a:cs typeface="+mn-lt"/>
              </a:rPr>
              <a:t>size</a:t>
            </a:r>
            <a:r>
              <a:rPr lang="ru-RU" sz="1800" dirty="0">
                <a:ea typeface="+mn-lt"/>
                <a:cs typeface="+mn-lt"/>
              </a:rPr>
              <a:t> (величина фиксированного шага), позволяющее указывать величину шага моделирования. Величина шага моделирования по умолчанию устанавливается системой автоматически (</a:t>
            </a:r>
            <a:r>
              <a:rPr lang="ru-RU" sz="1800" b="1" dirty="0" err="1">
                <a:ea typeface="+mn-lt"/>
                <a:cs typeface="+mn-lt"/>
              </a:rPr>
              <a:t>auto</a:t>
            </a:r>
            <a:r>
              <a:rPr lang="ru-RU" sz="1800" dirty="0">
                <a:ea typeface="+mn-lt"/>
                <a:cs typeface="+mn-lt"/>
              </a:rPr>
              <a:t>). Требуемая величина шага может быть введена вместо значения </a:t>
            </a:r>
            <a:r>
              <a:rPr lang="ru-RU" sz="1800" b="1" dirty="0" err="1">
                <a:ea typeface="+mn-lt"/>
                <a:cs typeface="+mn-lt"/>
              </a:rPr>
              <a:t>auto</a:t>
            </a:r>
            <a:r>
              <a:rPr lang="ru-RU" sz="1800" dirty="0">
                <a:ea typeface="+mn-lt"/>
                <a:cs typeface="+mn-lt"/>
              </a:rPr>
              <a:t> либо в форме числа, либо в виде вычисляемого выражения (то же самое относится и ко всем параметрам, устанавливаемым системой автоматически)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BEEC6E-3A65-437C-9273-C4FD9B181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5517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0B0CA-07D8-4DBB-B17D-F3E4B34AD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8" y="57867"/>
            <a:ext cx="10515600" cy="1071563"/>
          </a:xfrm>
        </p:spPr>
        <p:txBody>
          <a:bodyPr/>
          <a:lstStyle/>
          <a:p>
            <a:r>
              <a:rPr lang="ru-RU" b="1" dirty="0">
                <a:ea typeface="+mj-lt"/>
                <a:cs typeface="+mj-lt"/>
              </a:rPr>
              <a:t>Настройка параметров блока </a:t>
            </a:r>
            <a:r>
              <a:rPr lang="ru-RU" b="1" dirty="0" err="1">
                <a:ea typeface="+mj-lt"/>
                <a:cs typeface="+mj-lt"/>
              </a:rPr>
              <a:t>Scope</a:t>
            </a:r>
            <a:r>
              <a:rPr lang="ru-RU" b="1" dirty="0">
                <a:ea typeface="+mj-lt"/>
                <a:cs typeface="+mj-lt"/>
              </a:rPr>
              <a:t> </a:t>
            </a:r>
            <a:endParaRPr lang="en-US" b="1">
              <a:cs typeface="Calibri Light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165CE55-091B-4495-9EF3-DDA457772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9186" y="2565007"/>
            <a:ext cx="3530524" cy="3514180"/>
          </a:xfrm>
          <a:prstGeom prst="rect">
            <a:avLst/>
          </a:prstGeom>
        </p:spPr>
      </p:pic>
      <p:pic>
        <p:nvPicPr>
          <p:cNvPr id="6" name="Picture 16">
            <a:extLst>
              <a:ext uri="{FF2B5EF4-FFF2-40B4-BE49-F238E27FC236}">
                <a16:creationId xmlns:a16="http://schemas.microsoft.com/office/drawing/2014/main" id="{F3A7A208-1487-43E1-85F4-E3212941F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030" y="4094702"/>
            <a:ext cx="781050" cy="714375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D516ECF8-D9D2-4E92-92BC-580A8627CE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9835" y="1001970"/>
            <a:ext cx="4405745" cy="9442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89E6EE-F0DA-47A8-B17E-789E7DBA09CA}"/>
              </a:ext>
            </a:extLst>
          </p:cNvPr>
          <p:cNvSpPr txBox="1"/>
          <p:nvPr/>
        </p:nvSpPr>
        <p:spPr>
          <a:xfrm>
            <a:off x="8623040" y="6147098"/>
            <a:ext cx="344747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/>
              <a:t>Вид области построения графиков блока </a:t>
            </a:r>
            <a:r>
              <a:rPr lang="ru-RU" b="1"/>
              <a:t>Scope</a:t>
            </a:r>
            <a:r>
              <a:rPr lang="en-US"/>
              <a:t>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CFD33B-C761-4703-9611-90EF51147C41}"/>
              </a:ext>
            </a:extLst>
          </p:cNvPr>
          <p:cNvSpPr txBox="1"/>
          <p:nvPr/>
        </p:nvSpPr>
        <p:spPr>
          <a:xfrm>
            <a:off x="2309" y="1006765"/>
            <a:ext cx="6888017" cy="53553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800100" lvl="1" indent="-342900" algn="just">
              <a:buAutoNum type="arabicPeriod"/>
            </a:pPr>
            <a:r>
              <a:rPr lang="ru-RU" b="1" dirty="0" err="1">
                <a:ea typeface="+mn-lt"/>
                <a:cs typeface="+mn-lt"/>
              </a:rPr>
              <a:t>Print</a:t>
            </a:r>
            <a:r>
              <a:rPr lang="ru-RU" dirty="0">
                <a:ea typeface="+mn-lt"/>
                <a:cs typeface="+mn-lt"/>
              </a:rPr>
              <a:t> – печать содержимого окна блока </a:t>
            </a:r>
            <a:r>
              <a:rPr lang="ru-RU" b="1" dirty="0" err="1">
                <a:ea typeface="+mn-lt"/>
                <a:cs typeface="+mn-lt"/>
              </a:rPr>
              <a:t>Scope</a:t>
            </a:r>
            <a:r>
              <a:rPr lang="ru-RU" dirty="0">
                <a:ea typeface="+mn-lt"/>
                <a:cs typeface="+mn-lt"/>
              </a:rPr>
              <a:t>.</a:t>
            </a:r>
            <a:endParaRPr lang="en-US" dirty="0">
              <a:ea typeface="+mn-lt"/>
              <a:cs typeface="+mn-lt"/>
            </a:endParaRPr>
          </a:p>
          <a:p>
            <a:pPr marL="800100" lvl="1" indent="-342900" algn="just">
              <a:buAutoNum type="arabicPeriod"/>
            </a:pPr>
            <a:r>
              <a:rPr lang="ru-RU" b="1" dirty="0" err="1">
                <a:ea typeface="+mn-lt"/>
                <a:cs typeface="+mn-lt"/>
              </a:rPr>
              <a:t>Parameters</a:t>
            </a:r>
            <a:r>
              <a:rPr lang="ru-RU" dirty="0">
                <a:ea typeface="+mn-lt"/>
                <a:cs typeface="+mn-lt"/>
              </a:rPr>
              <a:t> –  доступ к окну настройки параметров.</a:t>
            </a:r>
            <a:endParaRPr lang="en-US" dirty="0">
              <a:ea typeface="+mn-lt"/>
              <a:cs typeface="+mn-lt"/>
            </a:endParaRPr>
          </a:p>
          <a:p>
            <a:pPr marL="800100" lvl="1" indent="-342900" algn="just">
              <a:buAutoNum type="arabicPeriod"/>
            </a:pPr>
            <a:r>
              <a:rPr lang="ru-RU" b="1" dirty="0" err="1">
                <a:ea typeface="+mn-lt"/>
                <a:cs typeface="+mn-lt"/>
              </a:rPr>
              <a:t>Zoom</a:t>
            </a:r>
            <a:r>
              <a:rPr lang="ru-RU" dirty="0">
                <a:ea typeface="+mn-lt"/>
                <a:cs typeface="+mn-lt"/>
              </a:rPr>
              <a:t> – увеличение масштаба по обеим осям.</a:t>
            </a:r>
            <a:endParaRPr lang="en-US" dirty="0">
              <a:ea typeface="+mn-lt"/>
              <a:cs typeface="+mn-lt"/>
            </a:endParaRPr>
          </a:p>
          <a:p>
            <a:pPr marL="800100" lvl="1" indent="-342900" algn="just">
              <a:buAutoNum type="arabicPeriod"/>
            </a:pPr>
            <a:r>
              <a:rPr lang="ru-RU" b="1" dirty="0" err="1">
                <a:ea typeface="+mn-lt"/>
                <a:cs typeface="+mn-lt"/>
              </a:rPr>
              <a:t>Zoom</a:t>
            </a:r>
            <a:r>
              <a:rPr lang="ru-RU" b="1" dirty="0">
                <a:ea typeface="+mn-lt"/>
                <a:cs typeface="+mn-lt"/>
              </a:rPr>
              <a:t> X-</a:t>
            </a:r>
            <a:r>
              <a:rPr lang="ru-RU" b="1" dirty="0" err="1">
                <a:ea typeface="+mn-lt"/>
                <a:cs typeface="+mn-lt"/>
              </a:rPr>
              <a:t>axis</a:t>
            </a:r>
            <a:r>
              <a:rPr lang="ru-RU" dirty="0">
                <a:ea typeface="+mn-lt"/>
                <a:cs typeface="+mn-lt"/>
              </a:rPr>
              <a:t> – увеличение масштаба по горизонтальной оси.</a:t>
            </a:r>
            <a:endParaRPr lang="en-US" dirty="0">
              <a:ea typeface="+mn-lt"/>
              <a:cs typeface="+mn-lt"/>
            </a:endParaRPr>
          </a:p>
          <a:p>
            <a:pPr marL="800100" lvl="1" indent="-342900" algn="just">
              <a:buAutoNum type="arabicPeriod"/>
            </a:pPr>
            <a:r>
              <a:rPr lang="ru-RU" b="1" dirty="0" err="1">
                <a:ea typeface="+mn-lt"/>
                <a:cs typeface="+mn-lt"/>
              </a:rPr>
              <a:t>Zoom</a:t>
            </a:r>
            <a:r>
              <a:rPr lang="ru-RU" b="1" dirty="0">
                <a:ea typeface="+mn-lt"/>
                <a:cs typeface="+mn-lt"/>
              </a:rPr>
              <a:t> Y-</a:t>
            </a:r>
            <a:r>
              <a:rPr lang="ru-RU" b="1" dirty="0" err="1">
                <a:ea typeface="+mn-lt"/>
                <a:cs typeface="+mn-lt"/>
              </a:rPr>
              <a:t>axis</a:t>
            </a:r>
            <a:r>
              <a:rPr lang="ru-RU" dirty="0">
                <a:ea typeface="+mn-lt"/>
                <a:cs typeface="+mn-lt"/>
              </a:rPr>
              <a:t> – увеличение масштаба по вертикальной оси.</a:t>
            </a:r>
            <a:endParaRPr lang="en-US" dirty="0">
              <a:ea typeface="+mn-lt"/>
              <a:cs typeface="+mn-lt"/>
            </a:endParaRPr>
          </a:p>
          <a:p>
            <a:pPr marL="800100" lvl="1" indent="-342900" algn="just">
              <a:buAutoNum type="arabicPeriod"/>
            </a:pPr>
            <a:r>
              <a:rPr lang="ru-RU" b="1" dirty="0" err="1">
                <a:ea typeface="+mn-lt"/>
                <a:cs typeface="+mn-lt"/>
              </a:rPr>
              <a:t>Autoscale</a:t>
            </a:r>
            <a:r>
              <a:rPr lang="ru-RU" dirty="0">
                <a:ea typeface="+mn-lt"/>
                <a:cs typeface="+mn-lt"/>
              </a:rPr>
              <a:t> – автоматическая установка масштабов по обеим осям.</a:t>
            </a:r>
            <a:endParaRPr lang="en-US" dirty="0">
              <a:ea typeface="+mn-lt"/>
              <a:cs typeface="+mn-lt"/>
            </a:endParaRPr>
          </a:p>
          <a:p>
            <a:pPr marL="800100" lvl="1" indent="-342900" algn="just">
              <a:buAutoNum type="arabicPeriod"/>
            </a:pPr>
            <a:r>
              <a:rPr lang="ru-RU" b="1" dirty="0" err="1">
                <a:ea typeface="+mn-lt"/>
                <a:cs typeface="+mn-lt"/>
              </a:rPr>
              <a:t>Save</a:t>
            </a:r>
            <a:r>
              <a:rPr lang="ru-RU" b="1" dirty="0">
                <a:ea typeface="+mn-lt"/>
                <a:cs typeface="+mn-lt"/>
              </a:rPr>
              <a:t> </a:t>
            </a:r>
            <a:r>
              <a:rPr lang="ru-RU" b="1" dirty="0" err="1">
                <a:ea typeface="+mn-lt"/>
                <a:cs typeface="+mn-lt"/>
              </a:rPr>
              <a:t>current</a:t>
            </a:r>
            <a:r>
              <a:rPr lang="ru-RU" b="1" dirty="0">
                <a:ea typeface="+mn-lt"/>
                <a:cs typeface="+mn-lt"/>
              </a:rPr>
              <a:t> </a:t>
            </a:r>
            <a:r>
              <a:rPr lang="ru-RU" b="1" dirty="0" err="1">
                <a:ea typeface="+mn-lt"/>
                <a:cs typeface="+mn-lt"/>
              </a:rPr>
              <a:t>axes</a:t>
            </a:r>
            <a:r>
              <a:rPr lang="ru-RU" b="1" dirty="0">
                <a:ea typeface="+mn-lt"/>
                <a:cs typeface="+mn-lt"/>
              </a:rPr>
              <a:t> </a:t>
            </a:r>
            <a:r>
              <a:rPr lang="ru-RU" b="1" dirty="0" err="1">
                <a:ea typeface="+mn-lt"/>
                <a:cs typeface="+mn-lt"/>
              </a:rPr>
              <a:t>settings</a:t>
            </a:r>
            <a:r>
              <a:rPr lang="ru-RU" dirty="0">
                <a:ea typeface="+mn-lt"/>
                <a:cs typeface="+mn-lt"/>
              </a:rPr>
              <a:t> – сохранение текущих настроек окна.</a:t>
            </a:r>
            <a:endParaRPr lang="en-US" dirty="0">
              <a:ea typeface="+mn-lt"/>
              <a:cs typeface="+mn-lt"/>
            </a:endParaRPr>
          </a:p>
          <a:p>
            <a:pPr marL="800100" lvl="1" indent="-342900" algn="just">
              <a:buAutoNum type="arabicPeriod"/>
            </a:pPr>
            <a:r>
              <a:rPr lang="ru-RU" b="1" dirty="0" err="1">
                <a:ea typeface="+mn-lt"/>
                <a:cs typeface="+mn-lt"/>
              </a:rPr>
              <a:t>Restore</a:t>
            </a:r>
            <a:r>
              <a:rPr lang="ru-RU" b="1" dirty="0">
                <a:ea typeface="+mn-lt"/>
                <a:cs typeface="+mn-lt"/>
              </a:rPr>
              <a:t> </a:t>
            </a:r>
            <a:r>
              <a:rPr lang="ru-RU" b="1" dirty="0" err="1">
                <a:ea typeface="+mn-lt"/>
                <a:cs typeface="+mn-lt"/>
              </a:rPr>
              <a:t>saved</a:t>
            </a:r>
            <a:r>
              <a:rPr lang="ru-RU" b="1" dirty="0">
                <a:ea typeface="+mn-lt"/>
                <a:cs typeface="+mn-lt"/>
              </a:rPr>
              <a:t> </a:t>
            </a:r>
            <a:r>
              <a:rPr lang="ru-RU" b="1" dirty="0" err="1">
                <a:ea typeface="+mn-lt"/>
                <a:cs typeface="+mn-lt"/>
              </a:rPr>
              <a:t>axes</a:t>
            </a:r>
            <a:r>
              <a:rPr lang="ru-RU" b="1" dirty="0">
                <a:ea typeface="+mn-lt"/>
                <a:cs typeface="+mn-lt"/>
              </a:rPr>
              <a:t> </a:t>
            </a:r>
            <a:r>
              <a:rPr lang="ru-RU" b="1" dirty="0" err="1">
                <a:ea typeface="+mn-lt"/>
                <a:cs typeface="+mn-lt"/>
              </a:rPr>
              <a:t>settings</a:t>
            </a:r>
            <a:r>
              <a:rPr lang="ru-RU" dirty="0">
                <a:ea typeface="+mn-lt"/>
                <a:cs typeface="+mn-lt"/>
              </a:rPr>
              <a:t> – установка ранее сохраненных настроек окна.</a:t>
            </a:r>
            <a:endParaRPr lang="en-US" dirty="0">
              <a:ea typeface="+mn-lt"/>
              <a:cs typeface="+mn-lt"/>
            </a:endParaRPr>
          </a:p>
          <a:p>
            <a:pPr marL="800100" lvl="1" indent="-342900" algn="just">
              <a:buAutoNum type="arabicPeriod"/>
            </a:pPr>
            <a:r>
              <a:rPr lang="ru-RU" b="1" dirty="0" err="1">
                <a:ea typeface="+mn-lt"/>
                <a:cs typeface="+mn-lt"/>
              </a:rPr>
              <a:t>Floating</a:t>
            </a:r>
            <a:r>
              <a:rPr lang="ru-RU" b="1" dirty="0">
                <a:ea typeface="+mn-lt"/>
                <a:cs typeface="+mn-lt"/>
              </a:rPr>
              <a:t> </a:t>
            </a:r>
            <a:r>
              <a:rPr lang="ru-RU" b="1" dirty="0" err="1">
                <a:ea typeface="+mn-lt"/>
                <a:cs typeface="+mn-lt"/>
              </a:rPr>
              <a:t>scope</a:t>
            </a:r>
            <a:r>
              <a:rPr lang="ru-RU" dirty="0">
                <a:ea typeface="+mn-lt"/>
                <a:cs typeface="+mn-lt"/>
              </a:rPr>
              <a:t> – перевод блока </a:t>
            </a:r>
            <a:r>
              <a:rPr lang="ru-RU" b="1" dirty="0" err="1">
                <a:ea typeface="+mn-lt"/>
                <a:cs typeface="+mn-lt"/>
              </a:rPr>
              <a:t>Scope</a:t>
            </a:r>
            <a:r>
              <a:rPr lang="ru-RU" dirty="0">
                <a:ea typeface="+mn-lt"/>
                <a:cs typeface="+mn-lt"/>
              </a:rPr>
              <a:t> в «</a:t>
            </a:r>
            <a:r>
              <a:rPr lang="ru-RU" i="1" dirty="0">
                <a:ea typeface="+mn-lt"/>
                <a:cs typeface="+mn-lt"/>
              </a:rPr>
              <a:t>свободный» </a:t>
            </a:r>
            <a:r>
              <a:rPr lang="ru-RU" dirty="0">
                <a:ea typeface="+mn-lt"/>
                <a:cs typeface="+mn-lt"/>
              </a:rPr>
              <a:t>режим.</a:t>
            </a:r>
            <a:endParaRPr lang="en-US" dirty="0">
              <a:ea typeface="+mn-lt"/>
              <a:cs typeface="+mn-lt"/>
            </a:endParaRPr>
          </a:p>
          <a:p>
            <a:pPr marL="800100" lvl="1" indent="-342900" algn="just">
              <a:buAutoNum type="arabicPeriod"/>
            </a:pPr>
            <a:r>
              <a:rPr lang="ru-RU" b="1" dirty="0" err="1">
                <a:ea typeface="+mn-lt"/>
                <a:cs typeface="+mn-lt"/>
              </a:rPr>
              <a:t>Lock</a:t>
            </a:r>
            <a:r>
              <a:rPr lang="ru-RU" b="1" dirty="0">
                <a:ea typeface="+mn-lt"/>
                <a:cs typeface="+mn-lt"/>
              </a:rPr>
              <a:t>/</a:t>
            </a:r>
            <a:r>
              <a:rPr lang="ru-RU" b="1" dirty="0" err="1">
                <a:ea typeface="+mn-lt"/>
                <a:cs typeface="+mn-lt"/>
              </a:rPr>
              <a:t>Unlock</a:t>
            </a:r>
            <a:r>
              <a:rPr lang="ru-RU" b="1" dirty="0">
                <a:ea typeface="+mn-lt"/>
                <a:cs typeface="+mn-lt"/>
              </a:rPr>
              <a:t> </a:t>
            </a:r>
            <a:r>
              <a:rPr lang="ru-RU" b="1" dirty="0" err="1">
                <a:ea typeface="+mn-lt"/>
                <a:cs typeface="+mn-lt"/>
              </a:rPr>
              <a:t>axes</a:t>
            </a:r>
            <a:r>
              <a:rPr lang="ru-RU" b="1" dirty="0">
                <a:ea typeface="+mn-lt"/>
                <a:cs typeface="+mn-lt"/>
              </a:rPr>
              <a:t> </a:t>
            </a:r>
            <a:r>
              <a:rPr lang="ru-RU" b="1" dirty="0" err="1">
                <a:ea typeface="+mn-lt"/>
                <a:cs typeface="+mn-lt"/>
              </a:rPr>
              <a:t>selection</a:t>
            </a:r>
            <a:r>
              <a:rPr lang="ru-RU" dirty="0">
                <a:ea typeface="+mn-lt"/>
                <a:cs typeface="+mn-lt"/>
              </a:rPr>
              <a:t> – закрепить/разорвать связь между текущей координатной системой окна и отображаемым сигналом. Инструмент доступен, если включен режим </a:t>
            </a:r>
            <a:r>
              <a:rPr lang="ru-RU" b="1" dirty="0" err="1">
                <a:ea typeface="+mn-lt"/>
                <a:cs typeface="+mn-lt"/>
              </a:rPr>
              <a:t>Floating</a:t>
            </a:r>
            <a:r>
              <a:rPr lang="ru-RU" b="1" dirty="0">
                <a:ea typeface="+mn-lt"/>
                <a:cs typeface="+mn-lt"/>
              </a:rPr>
              <a:t> </a:t>
            </a:r>
            <a:r>
              <a:rPr lang="ru-RU" b="1" dirty="0" err="1">
                <a:ea typeface="+mn-lt"/>
                <a:cs typeface="+mn-lt"/>
              </a:rPr>
              <a:t>scope</a:t>
            </a:r>
            <a:r>
              <a:rPr lang="ru-RU" dirty="0">
                <a:ea typeface="+mn-lt"/>
                <a:cs typeface="+mn-lt"/>
              </a:rPr>
              <a:t>.</a:t>
            </a:r>
            <a:endParaRPr lang="en-US" dirty="0">
              <a:ea typeface="+mn-lt"/>
              <a:cs typeface="+mn-lt"/>
            </a:endParaRPr>
          </a:p>
          <a:p>
            <a:pPr marL="800100" lvl="1" indent="-342900" algn="just">
              <a:buAutoNum type="arabicPeriod"/>
            </a:pPr>
            <a:r>
              <a:rPr lang="ru-RU" b="1" dirty="0" err="1">
                <a:ea typeface="+mn-lt"/>
                <a:cs typeface="+mn-lt"/>
              </a:rPr>
              <a:t>Signal</a:t>
            </a:r>
            <a:r>
              <a:rPr lang="ru-RU" b="1" dirty="0">
                <a:ea typeface="+mn-lt"/>
                <a:cs typeface="+mn-lt"/>
              </a:rPr>
              <a:t> </a:t>
            </a:r>
            <a:r>
              <a:rPr lang="ru-RU" b="1" dirty="0" err="1">
                <a:ea typeface="+mn-lt"/>
                <a:cs typeface="+mn-lt"/>
              </a:rPr>
              <a:t>selection</a:t>
            </a:r>
            <a:r>
              <a:rPr lang="ru-RU" dirty="0">
                <a:ea typeface="+mn-lt"/>
                <a:cs typeface="+mn-lt"/>
              </a:rPr>
              <a:t> – выбор сигналов для отображения. Инструмент доступен, если включен режим </a:t>
            </a:r>
            <a:r>
              <a:rPr lang="ru-RU" b="1" dirty="0" err="1">
                <a:ea typeface="+mn-lt"/>
                <a:cs typeface="+mn-lt"/>
              </a:rPr>
              <a:t>Floating</a:t>
            </a:r>
            <a:r>
              <a:rPr lang="ru-RU" b="1" dirty="0">
                <a:ea typeface="+mn-lt"/>
                <a:cs typeface="+mn-lt"/>
              </a:rPr>
              <a:t> </a:t>
            </a:r>
            <a:r>
              <a:rPr lang="ru-RU" b="1" dirty="0" err="1">
                <a:ea typeface="+mn-lt"/>
                <a:cs typeface="+mn-lt"/>
              </a:rPr>
              <a:t>scope</a:t>
            </a:r>
            <a:r>
              <a:rPr lang="ru-RU" dirty="0">
                <a:ea typeface="+mn-lt"/>
                <a:cs typeface="+mn-lt"/>
              </a:rPr>
              <a:t>.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069CA8-B25E-4C96-A385-B8077A7BD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4843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D11A9-FBF3-4C7B-A399-76A460026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55" y="88034"/>
            <a:ext cx="10515600" cy="909927"/>
          </a:xfrm>
        </p:spPr>
        <p:txBody>
          <a:bodyPr/>
          <a:lstStyle/>
          <a:p>
            <a:r>
              <a:rPr lang="ru-RU" b="1" dirty="0">
                <a:cs typeface="Calibri Light"/>
              </a:rPr>
              <a:t>Настройка параметров блока </a:t>
            </a:r>
            <a:r>
              <a:rPr lang="ru-RU" b="1" dirty="0" err="1">
                <a:cs typeface="Calibri Light"/>
              </a:rPr>
              <a:t>Scope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2B162-8031-4D62-999D-9706A45EF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618" y="1132898"/>
            <a:ext cx="3842327" cy="2053793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>
                <a:ea typeface="+mn-lt"/>
                <a:cs typeface="+mn-lt"/>
              </a:rPr>
              <a:t>При нажатии на вторую слева кнопку   на панели инструментов (</a:t>
            </a:r>
            <a:r>
              <a:rPr lang="ru-RU" b="1" dirty="0" err="1">
                <a:ea typeface="+mn-lt"/>
                <a:cs typeface="+mn-lt"/>
              </a:rPr>
              <a:t>Parameters</a:t>
            </a:r>
            <a:r>
              <a:rPr lang="ru-RU" dirty="0">
                <a:ea typeface="+mn-lt"/>
                <a:cs typeface="+mn-lt"/>
              </a:rPr>
              <a:t>)  появляется окно с двумя закладками </a:t>
            </a:r>
            <a:r>
              <a:rPr lang="en-US" b="1" dirty="0">
                <a:ea typeface="+mn-lt"/>
                <a:cs typeface="+mn-lt"/>
              </a:rPr>
              <a:t>General</a:t>
            </a:r>
            <a:r>
              <a:rPr lang="ru-RU" dirty="0">
                <a:ea typeface="+mn-lt"/>
                <a:cs typeface="+mn-lt"/>
              </a:rPr>
              <a:t> (общие параметры) и </a:t>
            </a:r>
            <a:r>
              <a:rPr lang="en-US" b="1" dirty="0">
                <a:ea typeface="+mn-lt"/>
                <a:cs typeface="+mn-lt"/>
              </a:rPr>
              <a:t>Data</a:t>
            </a:r>
            <a:r>
              <a:rPr lang="ru-RU" b="1" dirty="0">
                <a:ea typeface="+mn-lt"/>
                <a:cs typeface="+mn-lt"/>
              </a:rPr>
              <a:t> </a:t>
            </a:r>
            <a:r>
              <a:rPr lang="en-US" b="1" dirty="0">
                <a:ea typeface="+mn-lt"/>
                <a:cs typeface="+mn-lt"/>
              </a:rPr>
              <a:t>History</a:t>
            </a:r>
            <a:r>
              <a:rPr lang="ru-RU" dirty="0">
                <a:ea typeface="+mn-lt"/>
                <a:cs typeface="+mn-lt"/>
              </a:rPr>
              <a:t> (параметры сохранения сигналов в рабочей области </a:t>
            </a:r>
            <a:r>
              <a:rPr lang="ru-RU" b="1" dirty="0">
                <a:ea typeface="+mn-lt"/>
                <a:cs typeface="+mn-lt"/>
              </a:rPr>
              <a:t>MATLAB)</a:t>
            </a:r>
            <a:r>
              <a:rPr lang="ru-RU" dirty="0">
                <a:ea typeface="+mn-lt"/>
                <a:cs typeface="+mn-lt"/>
              </a:rPr>
              <a:t>. </a:t>
            </a: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11F212D2-A468-4E78-979B-D64A8A692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37" y="2915005"/>
            <a:ext cx="4082472" cy="38912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FEC334-1345-4B89-B2A8-5E79B4A4E6A6}"/>
              </a:ext>
            </a:extLst>
          </p:cNvPr>
          <p:cNvSpPr txBox="1"/>
          <p:nvPr/>
        </p:nvSpPr>
        <p:spPr>
          <a:xfrm>
            <a:off x="4274128" y="1087582"/>
            <a:ext cx="7800108" cy="53553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dirty="0">
                <a:ea typeface="+mn-lt"/>
                <a:cs typeface="+mn-lt"/>
              </a:rPr>
              <a:t>На вкладке </a:t>
            </a:r>
            <a:r>
              <a:rPr lang="ru-RU" b="1" dirty="0" err="1">
                <a:ea typeface="+mn-lt"/>
                <a:cs typeface="+mn-lt"/>
              </a:rPr>
              <a:t>General</a:t>
            </a:r>
            <a:r>
              <a:rPr lang="ru-RU" dirty="0">
                <a:ea typeface="+mn-lt"/>
                <a:cs typeface="+mn-lt"/>
              </a:rPr>
              <a:t> задаются следующие параметры:</a:t>
            </a:r>
            <a:endParaRPr lang="en-US" dirty="0">
              <a:ea typeface="+mn-lt"/>
              <a:cs typeface="+mn-lt"/>
            </a:endParaRPr>
          </a:p>
          <a:p>
            <a:pPr algn="just"/>
            <a:r>
              <a:rPr lang="ru-RU" b="1" dirty="0" err="1">
                <a:ea typeface="+mn-lt"/>
                <a:cs typeface="+mn-lt"/>
              </a:rPr>
              <a:t>Number</a:t>
            </a:r>
            <a:r>
              <a:rPr lang="ru-RU" b="1" dirty="0">
                <a:ea typeface="+mn-lt"/>
                <a:cs typeface="+mn-lt"/>
              </a:rPr>
              <a:t> </a:t>
            </a:r>
            <a:r>
              <a:rPr lang="ru-RU" b="1" dirty="0" err="1">
                <a:ea typeface="+mn-lt"/>
                <a:cs typeface="+mn-lt"/>
              </a:rPr>
              <a:t>of</a:t>
            </a:r>
            <a:r>
              <a:rPr lang="ru-RU" b="1" dirty="0">
                <a:ea typeface="+mn-lt"/>
                <a:cs typeface="+mn-lt"/>
              </a:rPr>
              <a:t> </a:t>
            </a:r>
            <a:r>
              <a:rPr lang="ru-RU" b="1" dirty="0" err="1">
                <a:ea typeface="+mn-lt"/>
                <a:cs typeface="+mn-lt"/>
              </a:rPr>
              <a:t>axes</a:t>
            </a:r>
            <a:r>
              <a:rPr lang="ru-RU" dirty="0">
                <a:ea typeface="+mn-lt"/>
                <a:cs typeface="+mn-lt"/>
              </a:rPr>
              <a:t> – число входов (систем координат) блока </a:t>
            </a:r>
            <a:r>
              <a:rPr lang="ru-RU" b="1" dirty="0" err="1">
                <a:ea typeface="+mn-lt"/>
                <a:cs typeface="+mn-lt"/>
              </a:rPr>
              <a:t>Scope</a:t>
            </a:r>
            <a:r>
              <a:rPr lang="ru-RU" dirty="0">
                <a:ea typeface="+mn-lt"/>
                <a:cs typeface="+mn-lt"/>
              </a:rPr>
              <a:t>. При изменении этого параметра на изображении блока появляются дополнительные входные порты.</a:t>
            </a:r>
            <a:endParaRPr lang="en-US" dirty="0">
              <a:ea typeface="+mn-lt"/>
              <a:cs typeface="+mn-lt"/>
            </a:endParaRPr>
          </a:p>
          <a:p>
            <a:pPr algn="just"/>
            <a:r>
              <a:rPr lang="ru-RU" b="1" dirty="0" err="1">
                <a:ea typeface="+mn-lt"/>
                <a:cs typeface="+mn-lt"/>
              </a:rPr>
              <a:t>Time</a:t>
            </a:r>
            <a:r>
              <a:rPr lang="ru-RU" b="1" dirty="0">
                <a:ea typeface="+mn-lt"/>
                <a:cs typeface="+mn-lt"/>
              </a:rPr>
              <a:t> </a:t>
            </a:r>
            <a:r>
              <a:rPr lang="ru-RU" b="1" dirty="0" err="1">
                <a:ea typeface="+mn-lt"/>
                <a:cs typeface="+mn-lt"/>
              </a:rPr>
              <a:t>range</a:t>
            </a:r>
            <a:r>
              <a:rPr lang="ru-RU" dirty="0">
                <a:ea typeface="+mn-lt"/>
                <a:cs typeface="+mn-lt"/>
              </a:rPr>
              <a:t> – величина временного интервала, для которого отображаются графики. Если время расчета модели превышает заданное параметром </a:t>
            </a:r>
            <a:r>
              <a:rPr lang="ru-RU" b="1" dirty="0" err="1">
                <a:ea typeface="+mn-lt"/>
                <a:cs typeface="+mn-lt"/>
              </a:rPr>
              <a:t>Time</a:t>
            </a:r>
            <a:r>
              <a:rPr lang="ru-RU" b="1" dirty="0">
                <a:ea typeface="+mn-lt"/>
                <a:cs typeface="+mn-lt"/>
              </a:rPr>
              <a:t> </a:t>
            </a:r>
            <a:r>
              <a:rPr lang="ru-RU" b="1" dirty="0" err="1">
                <a:ea typeface="+mn-lt"/>
                <a:cs typeface="+mn-lt"/>
              </a:rPr>
              <a:t>range</a:t>
            </a:r>
            <a:r>
              <a:rPr lang="ru-RU" dirty="0">
                <a:ea typeface="+mn-lt"/>
                <a:cs typeface="+mn-lt"/>
              </a:rPr>
              <a:t>, то вывод графика производится частями, при этом интервал отображения каждой части графика равен заданному значению </a:t>
            </a:r>
            <a:r>
              <a:rPr lang="ru-RU" b="1" dirty="0" err="1">
                <a:ea typeface="+mn-lt"/>
                <a:cs typeface="+mn-lt"/>
              </a:rPr>
              <a:t>Time</a:t>
            </a:r>
            <a:r>
              <a:rPr lang="ru-RU" b="1" dirty="0">
                <a:ea typeface="+mn-lt"/>
                <a:cs typeface="+mn-lt"/>
              </a:rPr>
              <a:t> </a:t>
            </a:r>
            <a:r>
              <a:rPr lang="ru-RU" b="1" dirty="0" err="1">
                <a:ea typeface="+mn-lt"/>
                <a:cs typeface="+mn-lt"/>
              </a:rPr>
              <a:t>range</a:t>
            </a:r>
            <a:r>
              <a:rPr lang="ru-RU" dirty="0">
                <a:ea typeface="+mn-lt"/>
                <a:cs typeface="+mn-lt"/>
              </a:rPr>
              <a:t>.</a:t>
            </a:r>
            <a:endParaRPr lang="en-US" dirty="0">
              <a:ea typeface="+mn-lt"/>
              <a:cs typeface="+mn-lt"/>
            </a:endParaRPr>
          </a:p>
          <a:p>
            <a:pPr algn="just"/>
            <a:r>
              <a:rPr lang="ru-RU" b="1" dirty="0" err="1">
                <a:ea typeface="+mn-lt"/>
                <a:cs typeface="+mn-lt"/>
              </a:rPr>
              <a:t>Tick</a:t>
            </a:r>
            <a:r>
              <a:rPr lang="ru-RU" b="1" dirty="0">
                <a:ea typeface="+mn-lt"/>
                <a:cs typeface="+mn-lt"/>
              </a:rPr>
              <a:t> </a:t>
            </a:r>
            <a:r>
              <a:rPr lang="ru-RU" b="1" dirty="0" err="1">
                <a:ea typeface="+mn-lt"/>
                <a:cs typeface="+mn-lt"/>
              </a:rPr>
              <a:t>labels</a:t>
            </a:r>
            <a:r>
              <a:rPr lang="ru-RU" dirty="0">
                <a:ea typeface="+mn-lt"/>
                <a:cs typeface="+mn-lt"/>
              </a:rPr>
              <a:t> – вывод/скрытие осей и меток осей. Может принимать три значения (выбираются из списка):</a:t>
            </a:r>
            <a:endParaRPr lang="en-US" dirty="0">
              <a:ea typeface="+mn-lt"/>
              <a:cs typeface="+mn-lt"/>
            </a:endParaRPr>
          </a:p>
          <a:p>
            <a:pPr marL="742950" lvl="1" indent="-285750" algn="just">
              <a:buFont typeface="Symbol"/>
              <a:buChar char="•"/>
            </a:pPr>
            <a:r>
              <a:rPr lang="ru-RU" b="1" dirty="0" err="1">
                <a:ea typeface="+mn-lt"/>
                <a:cs typeface="+mn-lt"/>
              </a:rPr>
              <a:t>all</a:t>
            </a:r>
            <a:r>
              <a:rPr lang="ru-RU" b="1" dirty="0">
                <a:ea typeface="+mn-lt"/>
                <a:cs typeface="+mn-lt"/>
              </a:rPr>
              <a:t> </a:t>
            </a:r>
            <a:r>
              <a:rPr lang="ru-RU" dirty="0">
                <a:ea typeface="+mn-lt"/>
                <a:cs typeface="+mn-lt"/>
              </a:rPr>
              <a:t>– подписи для всех осей,</a:t>
            </a:r>
            <a:endParaRPr lang="en-US" dirty="0">
              <a:ea typeface="+mn-lt"/>
              <a:cs typeface="+mn-lt"/>
            </a:endParaRPr>
          </a:p>
          <a:p>
            <a:pPr marL="742950" lvl="1" indent="-285750" algn="just">
              <a:buFont typeface="Symbol"/>
              <a:buChar char="•"/>
            </a:pPr>
            <a:r>
              <a:rPr lang="ru-RU" b="1" dirty="0" err="1">
                <a:ea typeface="+mn-lt"/>
                <a:cs typeface="+mn-lt"/>
              </a:rPr>
              <a:t>none</a:t>
            </a:r>
            <a:r>
              <a:rPr lang="ru-RU" b="1" dirty="0">
                <a:ea typeface="+mn-lt"/>
                <a:cs typeface="+mn-lt"/>
              </a:rPr>
              <a:t> </a:t>
            </a:r>
            <a:r>
              <a:rPr lang="ru-RU" dirty="0">
                <a:ea typeface="+mn-lt"/>
                <a:cs typeface="+mn-lt"/>
              </a:rPr>
              <a:t>– отсутствие всех осей и подписей к ним,</a:t>
            </a:r>
            <a:endParaRPr lang="en-US" dirty="0">
              <a:ea typeface="+mn-lt"/>
              <a:cs typeface="+mn-lt"/>
            </a:endParaRPr>
          </a:p>
          <a:p>
            <a:pPr marL="742950" lvl="1" indent="-285750" algn="just">
              <a:buFont typeface="Symbol"/>
              <a:buChar char="•"/>
            </a:pPr>
            <a:r>
              <a:rPr lang="ru-RU" b="1" dirty="0" err="1">
                <a:ea typeface="+mn-lt"/>
                <a:cs typeface="+mn-lt"/>
              </a:rPr>
              <a:t>bottom</a:t>
            </a:r>
            <a:r>
              <a:rPr lang="ru-RU" b="1" dirty="0">
                <a:ea typeface="+mn-lt"/>
                <a:cs typeface="+mn-lt"/>
              </a:rPr>
              <a:t> </a:t>
            </a:r>
            <a:r>
              <a:rPr lang="ru-RU" b="1" dirty="0" err="1">
                <a:ea typeface="+mn-lt"/>
                <a:cs typeface="+mn-lt"/>
              </a:rPr>
              <a:t>axis</a:t>
            </a:r>
            <a:r>
              <a:rPr lang="ru-RU" b="1" dirty="0">
                <a:ea typeface="+mn-lt"/>
                <a:cs typeface="+mn-lt"/>
              </a:rPr>
              <a:t> </a:t>
            </a:r>
            <a:r>
              <a:rPr lang="ru-RU" b="1" dirty="0" err="1">
                <a:ea typeface="+mn-lt"/>
                <a:cs typeface="+mn-lt"/>
              </a:rPr>
              <a:t>only</a:t>
            </a:r>
            <a:r>
              <a:rPr lang="ru-RU" b="1" dirty="0">
                <a:ea typeface="+mn-lt"/>
                <a:cs typeface="+mn-lt"/>
              </a:rPr>
              <a:t> </a:t>
            </a:r>
            <a:r>
              <a:rPr lang="ru-RU" dirty="0">
                <a:ea typeface="+mn-lt"/>
                <a:cs typeface="+mn-lt"/>
              </a:rPr>
              <a:t>– подписи горизонтальной оси только для нижнего графика.</a:t>
            </a:r>
            <a:endParaRPr lang="en-US" dirty="0">
              <a:ea typeface="+mn-lt"/>
              <a:cs typeface="+mn-lt"/>
            </a:endParaRPr>
          </a:p>
          <a:p>
            <a:pPr marL="0" lvl="1" algn="just"/>
            <a:r>
              <a:rPr lang="ru-RU" b="1" dirty="0" err="1">
                <a:ea typeface="+mn-lt"/>
                <a:cs typeface="+mn-lt"/>
              </a:rPr>
              <a:t>Sampling</a:t>
            </a:r>
            <a:r>
              <a:rPr lang="ru-RU" b="1" dirty="0">
                <a:ea typeface="+mn-lt"/>
                <a:cs typeface="+mn-lt"/>
              </a:rPr>
              <a:t> – </a:t>
            </a:r>
            <a:r>
              <a:rPr lang="ru-RU" dirty="0">
                <a:ea typeface="+mn-lt"/>
                <a:cs typeface="+mn-lt"/>
              </a:rPr>
              <a:t>установка параметров вывода графиков в окне. Задает режим вывода расчетных точек на экран. При выборе </a:t>
            </a:r>
            <a:r>
              <a:rPr lang="ru-RU" b="1" dirty="0" err="1">
                <a:ea typeface="+mn-lt"/>
                <a:cs typeface="+mn-lt"/>
              </a:rPr>
              <a:t>Decimation</a:t>
            </a:r>
            <a:r>
              <a:rPr lang="ru-RU" dirty="0">
                <a:ea typeface="+mn-lt"/>
                <a:cs typeface="+mn-lt"/>
              </a:rPr>
              <a:t> кратность вывода устанавливается числом, задающим шаг выводимых расчетных точек.</a:t>
            </a:r>
            <a:endParaRPr lang="en-US">
              <a:ea typeface="+mn-lt"/>
              <a:cs typeface="+mn-lt"/>
            </a:endParaRPr>
          </a:p>
          <a:p>
            <a:pPr marL="0" lvl="1" algn="just"/>
            <a:r>
              <a:rPr lang="en-US" b="1" dirty="0">
                <a:ea typeface="+mn-lt"/>
                <a:cs typeface="+mn-lt"/>
              </a:rPr>
              <a:t>Floating</a:t>
            </a:r>
            <a:r>
              <a:rPr lang="ru-RU" b="1" dirty="0">
                <a:ea typeface="+mn-lt"/>
                <a:cs typeface="+mn-lt"/>
              </a:rPr>
              <a:t> </a:t>
            </a:r>
            <a:r>
              <a:rPr lang="en-US" b="1" dirty="0">
                <a:ea typeface="+mn-lt"/>
                <a:cs typeface="+mn-lt"/>
              </a:rPr>
              <a:t>scope</a:t>
            </a:r>
            <a:r>
              <a:rPr lang="ru-RU" dirty="0">
                <a:ea typeface="+mn-lt"/>
                <a:cs typeface="+mn-lt"/>
              </a:rPr>
              <a:t> – перевод блока </a:t>
            </a:r>
            <a:r>
              <a:rPr lang="ru-RU" b="1" dirty="0" err="1">
                <a:ea typeface="+mn-lt"/>
                <a:cs typeface="+mn-lt"/>
              </a:rPr>
              <a:t>Scope</a:t>
            </a:r>
            <a:r>
              <a:rPr lang="ru-RU" dirty="0">
                <a:ea typeface="+mn-lt"/>
                <a:cs typeface="+mn-lt"/>
              </a:rPr>
              <a:t> в «</a:t>
            </a:r>
            <a:r>
              <a:rPr lang="ru-RU" i="1" dirty="0">
                <a:ea typeface="+mn-lt"/>
                <a:cs typeface="+mn-lt"/>
              </a:rPr>
              <a:t>свободный» </a:t>
            </a:r>
            <a:r>
              <a:rPr lang="ru-RU" dirty="0">
                <a:ea typeface="+mn-lt"/>
                <a:cs typeface="+mn-lt"/>
              </a:rPr>
              <a:t>режим (при установленном флажке)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8536A3-1E8E-483D-A7B8-219FAB1B1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0187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D11A9-FBF3-4C7B-A399-76A460026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55" y="88034"/>
            <a:ext cx="10515600" cy="909927"/>
          </a:xfrm>
        </p:spPr>
        <p:txBody>
          <a:bodyPr/>
          <a:lstStyle/>
          <a:p>
            <a:r>
              <a:rPr lang="ru-RU" b="1" dirty="0">
                <a:cs typeface="Calibri Light"/>
              </a:rPr>
              <a:t>Настройка параметров блока </a:t>
            </a:r>
            <a:r>
              <a:rPr lang="ru-RU" b="1" err="1">
                <a:cs typeface="Calibri Light"/>
              </a:rPr>
              <a:t>Scope</a:t>
            </a:r>
            <a:endParaRPr lang="en-US">
              <a:cs typeface="Calibri 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FEC334-1345-4B89-B2A8-5E79B4A4E6A6}"/>
              </a:ext>
            </a:extLst>
          </p:cNvPr>
          <p:cNvSpPr txBox="1"/>
          <p:nvPr/>
        </p:nvSpPr>
        <p:spPr>
          <a:xfrm>
            <a:off x="4274128" y="1087582"/>
            <a:ext cx="7800108" cy="53553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dirty="0">
                <a:ea typeface="+mn-lt"/>
                <a:cs typeface="+mn-lt"/>
              </a:rPr>
              <a:t>На вкладке </a:t>
            </a:r>
            <a:r>
              <a:rPr lang="ru-RU" b="1" dirty="0">
                <a:ea typeface="+mn-lt"/>
                <a:cs typeface="+mn-lt"/>
              </a:rPr>
              <a:t>Data history</a:t>
            </a:r>
            <a:r>
              <a:rPr lang="ru-RU">
                <a:ea typeface="+mn-lt"/>
                <a:cs typeface="+mn-lt"/>
              </a:rPr>
              <a:t> задаются следующие параметры:</a:t>
            </a:r>
          </a:p>
          <a:p>
            <a:pPr algn="just"/>
            <a:r>
              <a:rPr lang="ru-RU" b="1">
                <a:ea typeface="+mn-lt"/>
                <a:cs typeface="+mn-lt"/>
              </a:rPr>
              <a:t>Limit data points to last</a:t>
            </a:r>
            <a:r>
              <a:rPr lang="ru-RU">
                <a:ea typeface="+mn-lt"/>
                <a:cs typeface="+mn-lt"/>
              </a:rPr>
              <a:t> – максимальное количество отображаемых расчетных точек графика. При превышении этого числа начальная часть графика обрезается. В том случае, если флажок параметра </a:t>
            </a:r>
            <a:r>
              <a:rPr lang="ru-RU" b="1">
                <a:ea typeface="+mn-lt"/>
                <a:cs typeface="+mn-lt"/>
              </a:rPr>
              <a:t>Limit data points to last</a:t>
            </a:r>
            <a:r>
              <a:rPr lang="ru-RU">
                <a:ea typeface="+mn-lt"/>
                <a:cs typeface="+mn-lt"/>
              </a:rPr>
              <a:t> не установлен, то </a:t>
            </a:r>
            <a:r>
              <a:rPr lang="ru-RU" b="1">
                <a:ea typeface="+mn-lt"/>
                <a:cs typeface="+mn-lt"/>
              </a:rPr>
              <a:t>Simulink</a:t>
            </a:r>
            <a:r>
              <a:rPr lang="ru-RU">
                <a:ea typeface="+mn-lt"/>
                <a:cs typeface="+mn-lt"/>
              </a:rPr>
              <a:t> автоматически увеличит значение этого параметра для отображения всех расчетных точек (рекомендуется). </a:t>
            </a:r>
          </a:p>
          <a:p>
            <a:pPr algn="just"/>
            <a:r>
              <a:rPr lang="ru-RU" b="1">
                <a:ea typeface="+mn-lt"/>
                <a:cs typeface="+mn-lt"/>
              </a:rPr>
              <a:t>Save data to workspace</a:t>
            </a:r>
            <a:r>
              <a:rPr lang="ru-RU">
                <a:ea typeface="+mn-lt"/>
                <a:cs typeface="+mn-lt"/>
              </a:rPr>
              <a:t> – сохранение значений сигналов в рабочей области </a:t>
            </a:r>
            <a:r>
              <a:rPr lang="ru-RU" b="1">
                <a:ea typeface="+mn-lt"/>
                <a:cs typeface="+mn-lt"/>
              </a:rPr>
              <a:t>MATLAB</a:t>
            </a:r>
            <a:r>
              <a:rPr lang="ru-RU">
                <a:ea typeface="+mn-lt"/>
                <a:cs typeface="+mn-lt"/>
              </a:rPr>
              <a:t>.</a:t>
            </a:r>
          </a:p>
          <a:p>
            <a:pPr algn="just"/>
            <a:r>
              <a:rPr lang="ru-RU" b="1">
                <a:ea typeface="+mn-lt"/>
                <a:cs typeface="+mn-lt"/>
              </a:rPr>
              <a:t>Variable name – </a:t>
            </a:r>
            <a:r>
              <a:rPr lang="ru-RU">
                <a:ea typeface="+mn-lt"/>
                <a:cs typeface="+mn-lt"/>
              </a:rPr>
              <a:t>имя переменной для сохранения сигналов в рабочей области </a:t>
            </a:r>
            <a:r>
              <a:rPr lang="ru-RU" b="1">
                <a:ea typeface="+mn-lt"/>
                <a:cs typeface="+mn-lt"/>
              </a:rPr>
              <a:t>MATLAB</a:t>
            </a:r>
            <a:r>
              <a:rPr lang="ru-RU">
                <a:ea typeface="+mn-lt"/>
                <a:cs typeface="+mn-lt"/>
              </a:rPr>
              <a:t>.</a:t>
            </a:r>
          </a:p>
          <a:p>
            <a:pPr algn="just"/>
            <a:r>
              <a:rPr lang="ru-RU" b="1">
                <a:ea typeface="+mn-lt"/>
                <a:cs typeface="+mn-lt"/>
              </a:rPr>
              <a:t>Format – </a:t>
            </a:r>
            <a:r>
              <a:rPr lang="ru-RU">
                <a:ea typeface="+mn-lt"/>
                <a:cs typeface="+mn-lt"/>
              </a:rPr>
              <a:t>формат данных при сохранении в рабочей области </a:t>
            </a:r>
            <a:r>
              <a:rPr lang="ru-RU" b="1">
                <a:ea typeface="+mn-lt"/>
                <a:cs typeface="+mn-lt"/>
              </a:rPr>
              <a:t>MATLAB</a:t>
            </a:r>
            <a:r>
              <a:rPr lang="ru-RU">
                <a:ea typeface="+mn-lt"/>
                <a:cs typeface="+mn-lt"/>
              </a:rPr>
              <a:t>. Может принимать значения:</a:t>
            </a:r>
          </a:p>
          <a:p>
            <a:pPr marL="285750" indent="-285750" algn="just">
              <a:buFont typeface="Symbol"/>
              <a:buChar char="•"/>
            </a:pPr>
            <a:r>
              <a:rPr lang="ru-RU" b="1">
                <a:ea typeface="+mn-lt"/>
                <a:cs typeface="+mn-lt"/>
              </a:rPr>
              <a:t>Array</a:t>
            </a:r>
            <a:r>
              <a:rPr lang="ru-RU">
                <a:ea typeface="+mn-lt"/>
                <a:cs typeface="+mn-lt"/>
              </a:rPr>
              <a:t> – массив,</a:t>
            </a:r>
          </a:p>
          <a:p>
            <a:pPr marL="285750" indent="-285750" algn="just">
              <a:buFont typeface="Symbol"/>
              <a:buChar char="•"/>
            </a:pPr>
            <a:r>
              <a:rPr lang="ru-RU" b="1">
                <a:ea typeface="+mn-lt"/>
                <a:cs typeface="+mn-lt"/>
              </a:rPr>
              <a:t>Structure</a:t>
            </a:r>
            <a:r>
              <a:rPr lang="ru-RU">
                <a:ea typeface="+mn-lt"/>
                <a:cs typeface="+mn-lt"/>
              </a:rPr>
              <a:t> – структура,</a:t>
            </a:r>
          </a:p>
          <a:p>
            <a:pPr marL="285750" indent="-285750" algn="just">
              <a:buFont typeface="Symbol"/>
              <a:buChar char="•"/>
            </a:pPr>
            <a:r>
              <a:rPr lang="ru-RU" b="1">
                <a:ea typeface="+mn-lt"/>
                <a:cs typeface="+mn-lt"/>
              </a:rPr>
              <a:t>Structure with time</a:t>
            </a:r>
            <a:r>
              <a:rPr lang="ru-RU">
                <a:ea typeface="+mn-lt"/>
                <a:cs typeface="+mn-lt"/>
              </a:rPr>
              <a:t> – структура с дополнительным полем «время».</a:t>
            </a:r>
          </a:p>
          <a:p>
            <a:pPr algn="just"/>
            <a:r>
              <a:rPr lang="ru-RU">
                <a:ea typeface="+mn-lt"/>
                <a:cs typeface="+mn-lt"/>
              </a:rPr>
              <a:t>Разметка оси абсцисс (времени) устанавливается автоматически в соответствии с величинами </a:t>
            </a:r>
            <a:r>
              <a:rPr lang="ru-RU" b="1">
                <a:ea typeface="+mn-lt"/>
                <a:cs typeface="+mn-lt"/>
              </a:rPr>
              <a:t>Start Time</a:t>
            </a:r>
            <a:r>
              <a:rPr lang="ru-RU">
                <a:ea typeface="+mn-lt"/>
                <a:cs typeface="+mn-lt"/>
              </a:rPr>
              <a:t> и </a:t>
            </a:r>
            <a:r>
              <a:rPr lang="ru-RU" b="1">
                <a:ea typeface="+mn-lt"/>
                <a:cs typeface="+mn-lt"/>
              </a:rPr>
              <a:t>Stop Time, </a:t>
            </a:r>
            <a:r>
              <a:rPr lang="ru-RU">
                <a:ea typeface="+mn-lt"/>
                <a:cs typeface="+mn-lt"/>
              </a:rPr>
              <a:t>установленными</a:t>
            </a:r>
            <a:r>
              <a:rPr lang="ru-RU" b="1" dirty="0">
                <a:ea typeface="+mn-lt"/>
                <a:cs typeface="+mn-lt"/>
              </a:rPr>
              <a:t> </a:t>
            </a:r>
            <a:r>
              <a:rPr lang="ru-RU">
                <a:ea typeface="+mn-lt"/>
                <a:cs typeface="+mn-lt"/>
              </a:rPr>
              <a:t>в настройках модели</a:t>
            </a:r>
            <a:endParaRPr lang="ru-RU"/>
          </a:p>
          <a:p>
            <a:pPr marL="0" algn="just"/>
            <a:endParaRPr lang="ru-RU" dirty="0">
              <a:cs typeface="Calibri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A1E64003-4239-46AD-920C-EE6A4C87E4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91" y="1327799"/>
            <a:ext cx="4103253" cy="4377170"/>
          </a:xfr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BBCC35-F96C-4932-BFBE-81AC2F93F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7080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E65A6-5954-400B-87FA-D02A448BF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4" y="41852"/>
            <a:ext cx="10515600" cy="967654"/>
          </a:xfrm>
        </p:spPr>
        <p:txBody>
          <a:bodyPr/>
          <a:lstStyle/>
          <a:p>
            <a:r>
              <a:rPr lang="ru-RU" b="1">
                <a:ea typeface="+mj-lt"/>
                <a:cs typeface="+mj-lt"/>
              </a:rPr>
              <a:t>Настройка параметров блока Scope</a:t>
            </a:r>
            <a:endParaRPr lang="en-US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B5315-6B8C-4DEA-A8EC-F2C6C9E76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836" y="821171"/>
            <a:ext cx="5874329" cy="593306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buNone/>
            </a:pPr>
            <a:r>
              <a:rPr lang="ru-RU" sz="1800" b="1" dirty="0">
                <a:ea typeface="+mn-lt"/>
                <a:cs typeface="+mn-lt"/>
              </a:rPr>
              <a:t>Изменение масштабов</a:t>
            </a:r>
            <a:r>
              <a:rPr lang="ru-RU" sz="1800" dirty="0">
                <a:ea typeface="+mn-lt"/>
                <a:cs typeface="+mn-lt"/>
              </a:rPr>
              <a:t> отображаемых графиков можно выполнять </a:t>
            </a:r>
            <a:r>
              <a:rPr lang="ru-RU" sz="1800">
                <a:ea typeface="+mn-lt"/>
                <a:cs typeface="+mn-lt"/>
              </a:rPr>
              <a:t>несколькими способами:</a:t>
            </a:r>
            <a:endParaRPr lang="en-US" sz="1800">
              <a:ea typeface="+mn-lt"/>
              <a:cs typeface="+mn-lt"/>
            </a:endParaRPr>
          </a:p>
          <a:p>
            <a:pPr marL="182880" indent="-182880" algn="just">
              <a:buAutoNum type="arabicPeriod"/>
            </a:pPr>
            <a:r>
              <a:rPr lang="ru-RU" sz="1800">
                <a:ea typeface="+mn-lt"/>
                <a:cs typeface="+mn-lt"/>
              </a:rPr>
              <a:t>Нажать соответствующую кнопку (лупа) и щелкнуть один раз ЛК мыши в нужном месте графика. Произойдет 2,5-кратное увеличение масштаба.</a:t>
            </a:r>
            <a:endParaRPr lang="en-US" sz="1800">
              <a:ea typeface="+mn-lt"/>
              <a:cs typeface="+mn-lt"/>
            </a:endParaRPr>
          </a:p>
          <a:p>
            <a:pPr marL="182880" indent="-182880" algn="just">
              <a:buAutoNum type="arabicPeriod"/>
            </a:pPr>
            <a:r>
              <a:rPr lang="ru-RU" sz="1800">
                <a:ea typeface="+mn-lt"/>
                <a:cs typeface="+mn-lt"/>
              </a:rPr>
              <a:t>Нажать соответствующую кнопку (лупа) и, нажав ЛК мыши, с помощью </a:t>
            </a:r>
            <a:r>
              <a:rPr lang="ru-RU" sz="1800" dirty="0">
                <a:ea typeface="+mn-lt"/>
                <a:cs typeface="+mn-lt"/>
              </a:rPr>
              <a:t>динамической рамки или отрезка указать область графика для увеличенного изображения.</a:t>
            </a:r>
            <a:endParaRPr lang="en-US" sz="1800">
              <a:ea typeface="+mn-lt"/>
              <a:cs typeface="+mn-lt"/>
            </a:endParaRPr>
          </a:p>
          <a:p>
            <a:pPr marL="182880" indent="-182880" algn="just">
              <a:buAutoNum type="arabicPeriod"/>
            </a:pPr>
            <a:r>
              <a:rPr lang="ru-RU" sz="1800">
                <a:ea typeface="+mn-lt"/>
                <a:cs typeface="+mn-lt"/>
              </a:rPr>
              <a:t>Щелкнуть ПК мыши в окне графиков и выбрать </a:t>
            </a:r>
            <a:r>
              <a:rPr lang="ru-RU" sz="1800" dirty="0">
                <a:ea typeface="+mn-lt"/>
                <a:cs typeface="+mn-lt"/>
              </a:rPr>
              <a:t>команду </a:t>
            </a:r>
            <a:r>
              <a:rPr lang="ru-RU" sz="1800" b="1" dirty="0">
                <a:ea typeface="+mn-lt"/>
                <a:cs typeface="+mn-lt"/>
              </a:rPr>
              <a:t>Axes properties…</a:t>
            </a:r>
            <a:r>
              <a:rPr lang="ru-RU" sz="1800" dirty="0">
                <a:ea typeface="+mn-lt"/>
                <a:cs typeface="+mn-lt"/>
              </a:rPr>
              <a:t> в </a:t>
            </a:r>
            <a:r>
              <a:rPr lang="ru-RU" sz="1800">
                <a:ea typeface="+mn-lt"/>
                <a:cs typeface="+mn-lt"/>
              </a:rPr>
              <a:t>контекстном меню. Откроется окно настройки параметров, в </a:t>
            </a:r>
            <a:r>
              <a:rPr lang="ru-RU" sz="1800" dirty="0">
                <a:ea typeface="+mn-lt"/>
                <a:cs typeface="+mn-lt"/>
              </a:rPr>
              <a:t>котором с помощью параметров </a:t>
            </a:r>
            <a:r>
              <a:rPr lang="ru-RU" sz="1800" b="1" dirty="0">
                <a:ea typeface="+mn-lt"/>
                <a:cs typeface="+mn-lt"/>
              </a:rPr>
              <a:t>Y-min</a:t>
            </a:r>
            <a:r>
              <a:rPr lang="ru-RU" sz="1800" dirty="0">
                <a:ea typeface="+mn-lt"/>
                <a:cs typeface="+mn-lt"/>
              </a:rPr>
              <a:t> и </a:t>
            </a:r>
            <a:r>
              <a:rPr lang="ru-RU" sz="1800" b="1" dirty="0">
                <a:ea typeface="+mn-lt"/>
                <a:cs typeface="+mn-lt"/>
              </a:rPr>
              <a:t>Y-max</a:t>
            </a:r>
            <a:r>
              <a:rPr lang="ru-RU" sz="1800" dirty="0">
                <a:ea typeface="+mn-lt"/>
                <a:cs typeface="+mn-lt"/>
              </a:rPr>
              <a:t> можно указать предельные значения вертикальной оси. В этом же окне можно указать заголовок графика (</a:t>
            </a:r>
            <a:r>
              <a:rPr lang="ru-RU" sz="1800" b="1" dirty="0">
                <a:ea typeface="+mn-lt"/>
                <a:cs typeface="+mn-lt"/>
              </a:rPr>
              <a:t>Title</a:t>
            </a:r>
            <a:r>
              <a:rPr lang="ru-RU" sz="1800" dirty="0">
                <a:ea typeface="+mn-lt"/>
                <a:cs typeface="+mn-lt"/>
              </a:rPr>
              <a:t>), заменив выражение </a:t>
            </a:r>
            <a:r>
              <a:rPr lang="ru-RU" sz="1800" b="1" dirty="0">
                <a:ea typeface="+mn-lt"/>
                <a:cs typeface="+mn-lt"/>
              </a:rPr>
              <a:t>%&lt;SignalLabel&gt;</a:t>
            </a:r>
            <a:r>
              <a:rPr lang="ru-RU" sz="1800" dirty="0">
                <a:ea typeface="+mn-lt"/>
                <a:cs typeface="+mn-lt"/>
              </a:rPr>
              <a:t> в </a:t>
            </a:r>
            <a:r>
              <a:rPr lang="ru-RU" sz="1800">
                <a:ea typeface="+mn-lt"/>
                <a:cs typeface="+mn-lt"/>
              </a:rPr>
              <a:t>строке ввода.</a:t>
            </a:r>
            <a:endParaRPr lang="ru-RU" sz="1800" dirty="0">
              <a:ea typeface="+mn-lt"/>
              <a:cs typeface="+mn-lt"/>
            </a:endParaRPr>
          </a:p>
          <a:p>
            <a:pPr marL="182880" indent="-182880" algn="just">
              <a:buAutoNum type="arabicPeriod"/>
            </a:pPr>
            <a:r>
              <a:rPr lang="ru-RU" sz="1800">
                <a:ea typeface="+mn-lt"/>
                <a:cs typeface="+mn-lt"/>
              </a:rPr>
              <a:t>Кнопкой «бинокль» на панели инструментов блока </a:t>
            </a:r>
            <a:r>
              <a:rPr lang="en-US" sz="1800" b="1">
                <a:ea typeface="+mn-lt"/>
                <a:cs typeface="+mn-lt"/>
              </a:rPr>
              <a:t>Scope</a:t>
            </a:r>
            <a:r>
              <a:rPr lang="ru-RU" sz="1800" b="1" dirty="0">
                <a:ea typeface="+mn-lt"/>
                <a:cs typeface="+mn-lt"/>
              </a:rPr>
              <a:t> </a:t>
            </a:r>
            <a:r>
              <a:rPr lang="ru-RU" sz="1800">
                <a:ea typeface="+mn-lt"/>
                <a:cs typeface="+mn-lt"/>
              </a:rPr>
              <a:t>можно автоматически подобрать </a:t>
            </a:r>
            <a:r>
              <a:rPr lang="ru-RU" sz="1800" dirty="0">
                <a:ea typeface="+mn-lt"/>
                <a:cs typeface="+mn-lt"/>
              </a:rPr>
              <a:t>степень увеличения, при которой на графике видны все участки уже полученных кривых. Сохранить эти настройки можно кнопкой , </a:t>
            </a:r>
            <a:r>
              <a:rPr lang="ru-RU" sz="1800">
                <a:ea typeface="+mn-lt"/>
                <a:cs typeface="+mn-lt"/>
              </a:rPr>
              <a:t>расположенной там же, справа от «бинокля»</a:t>
            </a:r>
            <a:endParaRPr lang="ru-RU" sz="1800">
              <a:cs typeface="Calibri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AD1C364-8B99-4894-B6CC-535F8A5B3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0409" y="1347356"/>
            <a:ext cx="5629273" cy="26161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DE0861-D839-4729-9C5C-237F02433299}"/>
              </a:ext>
            </a:extLst>
          </p:cNvPr>
          <p:cNvSpPr txBox="1"/>
          <p:nvPr/>
        </p:nvSpPr>
        <p:spPr>
          <a:xfrm>
            <a:off x="6248401" y="937491"/>
            <a:ext cx="571038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>
                <a:latin typeface="Times New Roman"/>
              </a:rPr>
              <a:t>Настройка параметров вертикальной оси графика:</a:t>
            </a:r>
            <a:r>
              <a:rPr lang="en-US" dirty="0">
                <a:latin typeface="Times New Roman"/>
                <a:cs typeface="Times New Roman"/>
              </a:rPr>
              <a:t>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E8C640-F870-4C05-AECC-B538B571285B}"/>
              </a:ext>
            </a:extLst>
          </p:cNvPr>
          <p:cNvSpPr txBox="1"/>
          <p:nvPr/>
        </p:nvSpPr>
        <p:spPr>
          <a:xfrm>
            <a:off x="8061036" y="6386945"/>
            <a:ext cx="389774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>
                <a:latin typeface="Times New Roman"/>
              </a:rPr>
              <a:t>окно настройки параметров </a:t>
            </a:r>
            <a:r>
              <a:rPr lang="ru-RU" dirty="0">
                <a:latin typeface="Times New Roman"/>
              </a:rPr>
              <a:t>графика</a:t>
            </a:r>
            <a:r>
              <a:rPr lang="en-US" dirty="0">
                <a:latin typeface="Times New Roman"/>
              </a:rPr>
              <a:t> 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4FDDE5-797A-43FB-866E-E70BCE85AC7A}"/>
              </a:ext>
            </a:extLst>
          </p:cNvPr>
          <p:cNvSpPr txBox="1"/>
          <p:nvPr/>
        </p:nvSpPr>
        <p:spPr>
          <a:xfrm>
            <a:off x="8130309" y="3962400"/>
            <a:ext cx="382847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>
                <a:latin typeface="Times New Roman"/>
              </a:rPr>
              <a:t>вызов контекстного меню </a:t>
            </a:r>
            <a:r>
              <a:rPr lang="ru-RU">
                <a:latin typeface="Times New Roman"/>
              </a:rPr>
              <a:t>графика</a:t>
            </a:r>
            <a:endParaRPr lang="en-US">
              <a:latin typeface="Times New Roman"/>
              <a:cs typeface="Times New Roman"/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B6B1A667-5A60-40DC-8C51-FC88985A3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1491" y="4382342"/>
            <a:ext cx="5618017" cy="2018768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5815799-8077-427C-82C9-E47097019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78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20703F-59DD-4195-A406-80B339C06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600" b="1" i="1"/>
              <a:t>Отображение результатов моделирования</a:t>
            </a:r>
            <a:endParaRPr lang="en-US" sz="2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27570-71E9-4362-8B38-E576CCA5A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7908" y="5086350"/>
            <a:ext cx="2446465" cy="117829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800" b="1" i="1"/>
              <a:t>Отображение одной кривой</a:t>
            </a:r>
            <a:r>
              <a:rPr lang="en-US" sz="1800" dirty="0"/>
              <a:t> 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74E7D9FB-3E05-43FB-B15F-BD7887456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92" y="189549"/>
            <a:ext cx="8031017" cy="6120992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4734EA8-A590-4F39-9242-0FEC24327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2587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B7412B8E-484B-4452-8644-AD263F593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551F6C-1267-4DD1-8A9D-192C85EE6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4928291" cy="1035781"/>
          </a:xfrm>
        </p:spPr>
        <p:txBody>
          <a:bodyPr anchor="ctr">
            <a:normAutofit/>
          </a:bodyPr>
          <a:lstStyle/>
          <a:p>
            <a:r>
              <a:rPr lang="en-US" sz="3100" b="1" i="1">
                <a:cs typeface="Calibri Light"/>
              </a:rPr>
              <a:t>Отображение результатов моделирования</a:t>
            </a:r>
            <a:endParaRPr lang="en-US" sz="31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BF0F9-23F7-4988-BB02-73FB7EC74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574" y="2455448"/>
            <a:ext cx="4991629" cy="367712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000" b="1" i="1">
                <a:ea typeface="+mn-lt"/>
                <a:cs typeface="+mn-lt"/>
              </a:rPr>
              <a:t>Отображение нескольких графиков в одном окне. </a:t>
            </a:r>
            <a:endParaRPr lang="en-US" sz="2000">
              <a:ea typeface="+mn-lt"/>
              <a:cs typeface="+mn-lt"/>
            </a:endParaRPr>
          </a:p>
          <a:p>
            <a:pPr marL="0" indent="0">
              <a:buNone/>
            </a:pPr>
            <a:r>
              <a:rPr lang="ru-RU" sz="2000">
                <a:ea typeface="+mn-lt"/>
                <a:cs typeface="+mn-lt"/>
              </a:rPr>
              <a:t>При изменении числа входов блока </a:t>
            </a:r>
            <a:r>
              <a:rPr lang="en-US" sz="2000" b="1">
                <a:ea typeface="+mn-lt"/>
                <a:cs typeface="+mn-lt"/>
              </a:rPr>
              <a:t>Scope</a:t>
            </a:r>
            <a:r>
              <a:rPr lang="ru-RU" sz="2000" b="1" dirty="0">
                <a:ea typeface="+mn-lt"/>
                <a:cs typeface="+mn-lt"/>
              </a:rPr>
              <a:t> </a:t>
            </a:r>
            <a:r>
              <a:rPr lang="ru-RU" sz="2000">
                <a:ea typeface="+mn-lt"/>
                <a:cs typeface="+mn-lt"/>
              </a:rPr>
              <a:t>в поле</a:t>
            </a:r>
            <a:r>
              <a:rPr lang="ru-RU" sz="2000" b="1" dirty="0">
                <a:ea typeface="+mn-lt"/>
                <a:cs typeface="+mn-lt"/>
              </a:rPr>
              <a:t> </a:t>
            </a:r>
            <a:r>
              <a:rPr lang="en-US" sz="2000" b="1">
                <a:ea typeface="+mn-lt"/>
                <a:cs typeface="+mn-lt"/>
              </a:rPr>
              <a:t>Number</a:t>
            </a:r>
            <a:r>
              <a:rPr lang="ru-RU" sz="2000" b="1" dirty="0">
                <a:ea typeface="+mn-lt"/>
                <a:cs typeface="+mn-lt"/>
              </a:rPr>
              <a:t> </a:t>
            </a:r>
            <a:r>
              <a:rPr lang="en-US" sz="2000" b="1">
                <a:ea typeface="+mn-lt"/>
                <a:cs typeface="+mn-lt"/>
              </a:rPr>
              <a:t>of</a:t>
            </a:r>
            <a:r>
              <a:rPr lang="ru-RU" sz="2000" b="1" dirty="0">
                <a:ea typeface="+mn-lt"/>
                <a:cs typeface="+mn-lt"/>
              </a:rPr>
              <a:t> </a:t>
            </a:r>
            <a:r>
              <a:rPr lang="en-US" sz="2000" b="1">
                <a:ea typeface="+mn-lt"/>
                <a:cs typeface="+mn-lt"/>
              </a:rPr>
              <a:t>axes</a:t>
            </a:r>
            <a:r>
              <a:rPr lang="ru-RU" sz="2000">
                <a:ea typeface="+mn-lt"/>
                <a:cs typeface="+mn-lt"/>
              </a:rPr>
              <a:t>. Например, при количестве входов, равном 2, блок </a:t>
            </a:r>
            <a:r>
              <a:rPr lang="en-US" sz="2000" b="1">
                <a:ea typeface="+mn-lt"/>
                <a:cs typeface="+mn-lt"/>
              </a:rPr>
              <a:t>Scope</a:t>
            </a:r>
            <a:r>
              <a:rPr lang="ru-RU" sz="2000" b="1" dirty="0">
                <a:ea typeface="+mn-lt"/>
                <a:cs typeface="+mn-lt"/>
              </a:rPr>
              <a:t> </a:t>
            </a:r>
            <a:r>
              <a:rPr lang="ru-RU" sz="2000">
                <a:ea typeface="+mn-lt"/>
                <a:cs typeface="+mn-lt"/>
              </a:rPr>
              <a:t>приобретает вид, представленный на рис., а окно отображения результатов делится на две части, в каждой из которых отображается отдельный график</a:t>
            </a:r>
            <a:endParaRPr lang="en-US" sz="2000">
              <a:cs typeface="Calibri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FD95D09-2666-454C-AE57-F5C7D8660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34419" y="650054"/>
            <a:ext cx="4719382" cy="55964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6635D983-BD87-4829-B45D-167C9B5A6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9252" y="319759"/>
            <a:ext cx="2064082" cy="1960878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A5003B8D-D59C-41E9-9ED3-43B3D7CFE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298" y="8031"/>
            <a:ext cx="3068535" cy="2762913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>
            <a:extLst>
              <a:ext uri="{FF2B5EF4-FFF2-40B4-BE49-F238E27FC236}">
                <a16:creationId xmlns:a16="http://schemas.microsoft.com/office/drawing/2014/main" id="{03381E30-FE36-4750-9F49-F11B676B18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616" y="2969519"/>
            <a:ext cx="6094218" cy="3781001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9FF258-C0D8-4541-B17B-8A468C478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1833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F3DB8-7D6F-4D46-BFF7-F3D1425BB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4" y="64943"/>
            <a:ext cx="10515600" cy="956109"/>
          </a:xfrm>
        </p:spPr>
        <p:txBody>
          <a:bodyPr>
            <a:normAutofit fontScale="90000"/>
          </a:bodyPr>
          <a:lstStyle/>
          <a:p>
            <a:pPr algn="just"/>
            <a:endParaRPr lang="en-US" dirty="0">
              <a:ea typeface="+mj-lt"/>
              <a:cs typeface="+mj-lt"/>
            </a:endParaRPr>
          </a:p>
          <a:p>
            <a:pPr>
              <a:spcBef>
                <a:spcPts val="1000"/>
              </a:spcBef>
            </a:pPr>
            <a:r>
              <a:rPr lang="en-US" b="1" i="1">
                <a:latin typeface="Calibri"/>
                <a:ea typeface="+mj-lt"/>
                <a:cs typeface="Calibri"/>
              </a:rPr>
              <a:t>Отображение результатов моделирования</a:t>
            </a:r>
            <a:endParaRPr lang="en-US">
              <a:cs typeface="Calibri Light" panose="020F0302020204030204"/>
            </a:endParaRPr>
          </a:p>
          <a:p>
            <a:endParaRPr lang="en-US" dirty="0">
              <a:latin typeface="+mj-lt"/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19E9C-5B2F-4D73-971A-2323F825B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45" y="1144443"/>
            <a:ext cx="4823691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ru-RU" b="1" i="1">
                <a:latin typeface="Calibri Light"/>
                <a:ea typeface="+mn-lt"/>
                <a:cs typeface="Calibri Light"/>
              </a:rPr>
              <a:t>Отображение нескольких кривых на одном графике. </a:t>
            </a:r>
            <a:endParaRPr lang="en-US">
              <a:latin typeface="Calibri" panose="020F0502020204030204"/>
              <a:ea typeface="+mn-lt"/>
              <a:cs typeface="Calibri"/>
            </a:endParaRPr>
          </a:p>
          <a:p>
            <a:pPr marL="0" indent="0" algn="just">
              <a:buNone/>
            </a:pPr>
            <a:r>
              <a:rPr lang="ru-RU">
                <a:latin typeface="Calibri Light"/>
                <a:ea typeface="+mn-lt"/>
                <a:cs typeface="Calibri Light"/>
              </a:rPr>
              <a:t>Получение нескольких кривых на одном графике возможно </a:t>
            </a:r>
            <a:r>
              <a:rPr lang="ru-RU" b="1">
                <a:latin typeface="Calibri Light"/>
                <a:ea typeface="+mn-lt"/>
                <a:cs typeface="Calibri Light"/>
              </a:rPr>
              <a:t>двумя </a:t>
            </a:r>
            <a:r>
              <a:rPr lang="ru-RU">
                <a:latin typeface="Calibri Light"/>
                <a:ea typeface="+mn-lt"/>
                <a:cs typeface="Calibri Light"/>
              </a:rPr>
              <a:t>способами</a:t>
            </a:r>
          </a:p>
          <a:p>
            <a:pPr marL="0" indent="0" algn="just">
              <a:buNone/>
            </a:pPr>
            <a:r>
              <a:rPr lang="ru-RU">
                <a:latin typeface="Calibri Light"/>
                <a:cs typeface="Calibri Light"/>
              </a:rPr>
              <a:t>1. С</a:t>
            </a:r>
            <a:r>
              <a:rPr lang="ru-RU" dirty="0">
                <a:ea typeface="+mn-lt"/>
                <a:cs typeface="+mn-lt"/>
              </a:rPr>
              <a:t> помощью блока </a:t>
            </a:r>
            <a:r>
              <a:rPr lang="ru-RU" b="1" dirty="0">
                <a:ea typeface="+mn-lt"/>
                <a:cs typeface="+mn-lt"/>
              </a:rPr>
              <a:t>Мультиплексор </a:t>
            </a:r>
            <a:r>
              <a:rPr lang="en-US" b="1" i="1" dirty="0">
                <a:ea typeface="+mn-lt"/>
                <a:cs typeface="+mn-lt"/>
              </a:rPr>
              <a:t>Mux</a:t>
            </a:r>
            <a:r>
              <a:rPr lang="ru-RU" i="1" dirty="0">
                <a:ea typeface="+mn-lt"/>
                <a:cs typeface="+mn-lt"/>
              </a:rPr>
              <a:t> </a:t>
            </a:r>
            <a:r>
              <a:rPr lang="ru-RU">
                <a:ea typeface="+mn-lt"/>
                <a:cs typeface="+mn-lt"/>
              </a:rPr>
              <a:t>. При использовании </a:t>
            </a:r>
            <a:r>
              <a:rPr lang="ru-RU" dirty="0">
                <a:ea typeface="+mn-lt"/>
                <a:cs typeface="+mn-lt"/>
              </a:rPr>
              <a:t>этого блока возможно объединение нескольких сигналов в окне одной </a:t>
            </a:r>
            <a:r>
              <a:rPr lang="en-US" dirty="0">
                <a:ea typeface="+mn-lt"/>
                <a:cs typeface="+mn-lt"/>
              </a:rPr>
              <a:t>S</a:t>
            </a:r>
            <a:r>
              <a:rPr lang="ru-RU" dirty="0">
                <a:ea typeface="+mn-lt"/>
                <a:cs typeface="+mn-lt"/>
              </a:rPr>
              <a:t>-модели (</a:t>
            </a:r>
            <a:r>
              <a:rPr lang="en-US" dirty="0">
                <a:ea typeface="+mn-lt"/>
                <a:cs typeface="+mn-lt"/>
              </a:rPr>
              <a:t>mdl</a:t>
            </a:r>
            <a:r>
              <a:rPr lang="ru-RU" dirty="0">
                <a:ea typeface="+mn-lt"/>
                <a:cs typeface="+mn-lt"/>
              </a:rPr>
              <a:t>-файла)</a:t>
            </a:r>
            <a:endParaRPr lang="ru-RU" dirty="0">
              <a:latin typeface="Calibri Light"/>
              <a:cs typeface="Calibri Light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133AF8B1-D773-47A2-845C-2F83D79B1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3855" y="1219638"/>
            <a:ext cx="6830290" cy="5527087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80F16B3C-007C-4464-8233-461A24D6F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005" y="5236297"/>
            <a:ext cx="2963717" cy="1569315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FC26F81-EDD2-43AF-9DC8-5A8C63720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2588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F3DB8-7D6F-4D46-BFF7-F3D1425BB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4" y="64943"/>
            <a:ext cx="10515600" cy="956109"/>
          </a:xfrm>
        </p:spPr>
        <p:txBody>
          <a:bodyPr>
            <a:normAutofit fontScale="90000"/>
          </a:bodyPr>
          <a:lstStyle/>
          <a:p>
            <a:pPr algn="just"/>
            <a:endParaRPr lang="en-US" dirty="0">
              <a:ea typeface="+mj-lt"/>
              <a:cs typeface="+mj-lt"/>
            </a:endParaRPr>
          </a:p>
          <a:p>
            <a:pPr>
              <a:spcBef>
                <a:spcPts val="1000"/>
              </a:spcBef>
            </a:pPr>
            <a:r>
              <a:rPr lang="en-US" b="1" i="1">
                <a:latin typeface="Calibri"/>
                <a:ea typeface="+mj-lt"/>
                <a:cs typeface="Calibri"/>
              </a:rPr>
              <a:t>Отображение результатов моделирования</a:t>
            </a:r>
            <a:endParaRPr lang="en-US">
              <a:cs typeface="Calibri Light" panose="020F0302020204030204"/>
            </a:endParaRPr>
          </a:p>
          <a:p>
            <a:endParaRPr lang="en-US" dirty="0">
              <a:latin typeface="+mj-lt"/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19E9C-5B2F-4D73-971A-2323F825B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45" y="1017443"/>
            <a:ext cx="6567054" cy="5840701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ru-RU" b="1" i="1">
                <a:latin typeface="Calibri Light"/>
                <a:ea typeface="+mn-lt"/>
                <a:cs typeface="Calibri Light"/>
              </a:rPr>
              <a:t>Отображение нескольких кривых на одном графике. </a:t>
            </a:r>
            <a:endParaRPr lang="en-US">
              <a:latin typeface="Calibri" panose="020F0502020204030204"/>
              <a:ea typeface="+mn-lt"/>
              <a:cs typeface="Calibri"/>
            </a:endParaRPr>
          </a:p>
          <a:p>
            <a:pPr algn="just">
              <a:buNone/>
            </a:pPr>
            <a:r>
              <a:rPr lang="ru-RU" dirty="0">
                <a:ea typeface="+mn-lt"/>
                <a:cs typeface="+mn-lt"/>
              </a:rPr>
              <a:t>2. С помощью блоков </a:t>
            </a:r>
            <a:r>
              <a:rPr lang="ru-RU" b="1" dirty="0">
                <a:ea typeface="+mn-lt"/>
                <a:cs typeface="+mn-lt"/>
              </a:rPr>
              <a:t>To File </a:t>
            </a:r>
            <a:r>
              <a:rPr lang="ru-RU" dirty="0">
                <a:ea typeface="+mn-lt"/>
                <a:cs typeface="+mn-lt"/>
              </a:rPr>
              <a:t>и </a:t>
            </a:r>
            <a:r>
              <a:rPr lang="ru-RU" b="1" dirty="0">
                <a:ea typeface="+mn-lt"/>
                <a:cs typeface="+mn-lt"/>
              </a:rPr>
              <a:t>From File</a:t>
            </a:r>
            <a:r>
              <a:rPr lang="ru-RU" dirty="0">
                <a:ea typeface="+mn-lt"/>
                <a:cs typeface="+mn-lt"/>
              </a:rPr>
              <a:t>. Этот способ используется, когда необходимо сравнить  результаты моделирования, полученные в разных </a:t>
            </a:r>
            <a:r>
              <a:rPr lang="en-US" dirty="0">
                <a:ea typeface="+mn-lt"/>
                <a:cs typeface="+mn-lt"/>
              </a:rPr>
              <a:t>S</a:t>
            </a:r>
            <a:r>
              <a:rPr lang="ru-RU" dirty="0">
                <a:ea typeface="+mn-lt"/>
                <a:cs typeface="+mn-lt"/>
              </a:rPr>
              <a:t>-моделях (разных </a:t>
            </a:r>
            <a:r>
              <a:rPr lang="en-US" dirty="0">
                <a:ea typeface="+mn-lt"/>
                <a:cs typeface="+mn-lt"/>
              </a:rPr>
              <a:t>mdl</a:t>
            </a:r>
            <a:r>
              <a:rPr lang="ru-RU" dirty="0">
                <a:ea typeface="+mn-lt"/>
                <a:cs typeface="+mn-lt"/>
              </a:rPr>
              <a:t>-файлах). Запись кривых – результатов моделирования (для долговременного хранения и дальнейшего использования) осуществляется присоединенным на место блока </a:t>
            </a:r>
            <a:r>
              <a:rPr lang="en-US" b="1" dirty="0">
                <a:ea typeface="+mn-lt"/>
                <a:cs typeface="+mn-lt"/>
              </a:rPr>
              <a:t>Scope</a:t>
            </a:r>
            <a:r>
              <a:rPr lang="ru-RU" dirty="0">
                <a:ea typeface="+mn-lt"/>
                <a:cs typeface="+mn-lt"/>
              </a:rPr>
              <a:t>, или параллельно с ним, элементом </a:t>
            </a:r>
            <a:r>
              <a:rPr lang="ru-RU" b="1">
                <a:ea typeface="+mn-lt"/>
                <a:cs typeface="+mn-lt"/>
              </a:rPr>
              <a:t>To File (В Файл)</a:t>
            </a:r>
            <a:r>
              <a:rPr lang="ru-RU">
                <a:ea typeface="+mn-lt"/>
                <a:cs typeface="+mn-lt"/>
              </a:rPr>
              <a:t>. В свойствах элемента </a:t>
            </a:r>
            <a:r>
              <a:rPr lang="ru-RU" b="1" dirty="0">
                <a:ea typeface="+mn-lt"/>
                <a:cs typeface="+mn-lt"/>
              </a:rPr>
              <a:t>To File</a:t>
            </a:r>
            <a:r>
              <a:rPr lang="ru-RU" dirty="0">
                <a:ea typeface="+mn-lt"/>
                <a:cs typeface="+mn-lt"/>
              </a:rPr>
              <a:t> необходимо задать  имя файла c расширением «.mat» (например, </a:t>
            </a:r>
            <a:r>
              <a:rPr lang="ru-RU" b="1" dirty="0">
                <a:ea typeface="+mn-lt"/>
                <a:cs typeface="+mn-lt"/>
              </a:rPr>
              <a:t>outdata1.mat)</a:t>
            </a:r>
            <a:r>
              <a:rPr lang="ru-RU" dirty="0">
                <a:ea typeface="+mn-lt"/>
                <a:cs typeface="+mn-lt"/>
              </a:rPr>
              <a:t>, в который будет производиться запись данных. </a:t>
            </a:r>
          </a:p>
          <a:p>
            <a:pPr marL="0" indent="0" algn="just">
              <a:buNone/>
            </a:pPr>
            <a:r>
              <a:rPr lang="ru-RU">
                <a:ea typeface="+mn-lt"/>
                <a:cs typeface="+mn-lt"/>
              </a:rPr>
              <a:t>Вывод сохраненных результатов в окне новой модели </a:t>
            </a:r>
            <a:r>
              <a:rPr lang="ru-RU" dirty="0">
                <a:ea typeface="+mn-lt"/>
                <a:cs typeface="+mn-lt"/>
              </a:rPr>
              <a:t>осуществляется с помощью блока </a:t>
            </a:r>
            <a:r>
              <a:rPr lang="ru-RU" b="1" dirty="0">
                <a:ea typeface="+mn-lt"/>
                <a:cs typeface="+mn-lt"/>
              </a:rPr>
              <a:t>From File </a:t>
            </a:r>
            <a:r>
              <a:rPr lang="ru-RU" dirty="0">
                <a:ea typeface="+mn-lt"/>
                <a:cs typeface="+mn-lt"/>
              </a:rPr>
              <a:t>(</a:t>
            </a:r>
            <a:r>
              <a:rPr lang="ru-RU" b="1" dirty="0">
                <a:ea typeface="+mn-lt"/>
                <a:cs typeface="+mn-lt"/>
              </a:rPr>
              <a:t>Из Файла</a:t>
            </a:r>
            <a:r>
              <a:rPr lang="ru-RU" dirty="0">
                <a:ea typeface="+mn-lt"/>
                <a:cs typeface="+mn-lt"/>
              </a:rPr>
              <a:t>) (таблица с. 16). Для этого в окне блок-схемы моделирования размещается элемент </a:t>
            </a:r>
            <a:r>
              <a:rPr lang="ru-RU" b="1" dirty="0">
                <a:ea typeface="+mn-lt"/>
                <a:cs typeface="+mn-lt"/>
              </a:rPr>
              <a:t>From File </a:t>
            </a:r>
            <a:r>
              <a:rPr lang="ru-RU" dirty="0">
                <a:ea typeface="+mn-lt"/>
                <a:cs typeface="+mn-lt"/>
              </a:rPr>
              <a:t>и в его настройках указывается</a:t>
            </a:r>
            <a:r>
              <a:rPr lang="ru-RU" b="1" dirty="0">
                <a:ea typeface="+mn-lt"/>
                <a:cs typeface="+mn-lt"/>
              </a:rPr>
              <a:t> </a:t>
            </a:r>
            <a:r>
              <a:rPr lang="ru-RU" dirty="0">
                <a:ea typeface="+mn-lt"/>
                <a:cs typeface="+mn-lt"/>
              </a:rPr>
              <a:t>имя файла c расширением «.mat», в котором сохранены </a:t>
            </a:r>
            <a:r>
              <a:rPr lang="ru-RU">
                <a:ea typeface="+mn-lt"/>
                <a:cs typeface="+mn-lt"/>
              </a:rPr>
              <a:t>полученные ранее кривые</a:t>
            </a:r>
            <a:endParaRPr lang="ru-RU">
              <a:cs typeface="Calibri" panose="020F0502020204030204"/>
            </a:endParaRPr>
          </a:p>
          <a:p>
            <a:pPr marL="0" indent="0" algn="just">
              <a:buNone/>
            </a:pPr>
            <a:endParaRPr lang="ru-RU" dirty="0">
              <a:latin typeface="Calibri Light"/>
              <a:cs typeface="Calibri Light"/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72DCC5B0-07EE-470A-8B3A-73F7A26E2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9855" y="1006620"/>
            <a:ext cx="3604490" cy="1739034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D4A6A6D9-A126-4D8B-8ED6-210D5656B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9855" y="4135005"/>
            <a:ext cx="4013200" cy="16244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B27C56-1372-4F08-8C87-B931F0B86A6D}"/>
              </a:ext>
            </a:extLst>
          </p:cNvPr>
          <p:cNvSpPr txBox="1"/>
          <p:nvPr/>
        </p:nvSpPr>
        <p:spPr>
          <a:xfrm>
            <a:off x="7379855" y="2969491"/>
            <a:ext cx="400165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>
                <a:latin typeface="Times New Roman"/>
              </a:rPr>
              <a:t>Запись результатов в файл</a:t>
            </a:r>
            <a:r>
              <a:rPr lang="en-US" dirty="0">
                <a:latin typeface="Times New Roman"/>
                <a:cs typeface="Times New Roman"/>
              </a:rPr>
              <a:t> </a:t>
            </a:r>
            <a:endParaRPr lang="en-US"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AC26C9-84DE-40EB-A4E0-4555BB596825}"/>
              </a:ext>
            </a:extLst>
          </p:cNvPr>
          <p:cNvSpPr txBox="1"/>
          <p:nvPr/>
        </p:nvSpPr>
        <p:spPr>
          <a:xfrm>
            <a:off x="7449127" y="5959764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/>
                <a:cs typeface="Times New Roman"/>
              </a:rPr>
              <a:t>Загрузка данных из файла</a:t>
            </a:r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7FD805E-879C-4391-95E1-701B14A83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19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AE79FE-1E2C-4A27-8104-C3CDAAF32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sz="3400" dirty="0" err="1">
                <a:solidFill>
                  <a:srgbClr val="FFFFFF"/>
                </a:solidFill>
                <a:latin typeface="Calibri"/>
                <a:cs typeface="Calibri Light"/>
              </a:rPr>
              <a:t>Автоматическая</a:t>
            </a:r>
            <a:r>
              <a:rPr lang="en-US" sz="3400" dirty="0">
                <a:solidFill>
                  <a:srgbClr val="FFFFFF"/>
                </a:solidFill>
                <a:latin typeface="Calibri"/>
                <a:cs typeface="Calibri Light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Calibri"/>
                <a:cs typeface="Calibri Light"/>
              </a:rPr>
              <a:t>генерация</a:t>
            </a:r>
            <a:r>
              <a:rPr lang="en-US" sz="3400" dirty="0">
                <a:solidFill>
                  <a:srgbClr val="FFFFFF"/>
                </a:solidFill>
                <a:latin typeface="Calibri"/>
                <a:cs typeface="Calibri Light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Calibri"/>
                <a:cs typeface="Calibri Light"/>
              </a:rPr>
              <a:t>кода</a:t>
            </a:r>
            <a:r>
              <a:rPr lang="en-US" sz="3400" dirty="0">
                <a:solidFill>
                  <a:srgbClr val="FFFFFF"/>
                </a:solidFill>
                <a:latin typeface="Calibri"/>
                <a:cs typeface="Calibri Light"/>
              </a:rPr>
              <a:t>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8D64A-DDD7-4636-A008-3BED2FCB8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7356763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В </a:t>
            </a:r>
            <a:r>
              <a:rPr lang="en-US" dirty="0" err="1">
                <a:ea typeface="+mn-lt"/>
                <a:cs typeface="+mn-lt"/>
              </a:rPr>
              <a:t>сочетании</a:t>
            </a:r>
            <a:r>
              <a:rPr lang="en-US" dirty="0">
                <a:ea typeface="+mn-lt"/>
                <a:cs typeface="+mn-lt"/>
              </a:rPr>
              <a:t> с </a:t>
            </a:r>
            <a:r>
              <a:rPr lang="en-US" dirty="0" err="1">
                <a:ea typeface="+mn-lt"/>
                <a:cs typeface="+mn-lt"/>
              </a:rPr>
              <a:t>другими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своими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продуктами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b="1" dirty="0">
                <a:ea typeface="+mn-lt"/>
                <a:cs typeface="+mn-lt"/>
              </a:rPr>
              <a:t>Simulink </a:t>
            </a:r>
            <a:r>
              <a:rPr lang="en-US" dirty="0" err="1">
                <a:ea typeface="+mn-lt"/>
                <a:cs typeface="+mn-lt"/>
              </a:rPr>
              <a:t>может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автоматически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генерировать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исходный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код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на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языке</a:t>
            </a:r>
            <a:r>
              <a:rPr lang="en-US" dirty="0">
                <a:ea typeface="+mn-lt"/>
                <a:cs typeface="+mn-lt"/>
              </a:rPr>
              <a:t> C </a:t>
            </a:r>
            <a:r>
              <a:rPr lang="en-US" dirty="0" err="1">
                <a:ea typeface="+mn-lt"/>
                <a:cs typeface="+mn-lt"/>
              </a:rPr>
              <a:t>для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реализации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систем</a:t>
            </a:r>
            <a:r>
              <a:rPr lang="en-US" dirty="0">
                <a:ea typeface="+mn-lt"/>
                <a:cs typeface="+mn-lt"/>
              </a:rPr>
              <a:t> в </a:t>
            </a:r>
            <a:r>
              <a:rPr lang="en-US" dirty="0" err="1">
                <a:ea typeface="+mn-lt"/>
                <a:cs typeface="+mn-lt"/>
              </a:rPr>
              <a:t>режиме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реального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времени</a:t>
            </a:r>
            <a:r>
              <a:rPr lang="en-US" dirty="0">
                <a:ea typeface="+mn-lt"/>
                <a:cs typeface="+mn-lt"/>
              </a:rPr>
              <a:t>. </a:t>
            </a:r>
          </a:p>
          <a:p>
            <a:pPr marL="0" indent="0">
              <a:buNone/>
            </a:pPr>
            <a:r>
              <a:rPr lang="en-US" dirty="0" err="1">
                <a:ea typeface="+mn-lt"/>
                <a:cs typeface="+mn-lt"/>
              </a:rPr>
              <a:t>Модели</a:t>
            </a:r>
            <a:r>
              <a:rPr lang="en-US" dirty="0">
                <a:ea typeface="+mn-lt"/>
                <a:cs typeface="+mn-lt"/>
              </a:rPr>
              <a:t> Simulink </a:t>
            </a:r>
            <a:r>
              <a:rPr lang="en-US" dirty="0" err="1">
                <a:ea typeface="+mn-lt"/>
                <a:cs typeface="+mn-lt"/>
              </a:rPr>
              <a:t>поддерживают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автоматическую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генерацию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кода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промышленного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качества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на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языках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b="1" dirty="0">
                <a:ea typeface="+mn-lt"/>
                <a:cs typeface="+mn-lt"/>
              </a:rPr>
              <a:t>С, C++ и HDL</a:t>
            </a:r>
            <a:r>
              <a:rPr lang="en-US" dirty="0">
                <a:ea typeface="+mn-lt"/>
                <a:cs typeface="+mn-lt"/>
              </a:rPr>
              <a:t>. </a:t>
            </a:r>
            <a:r>
              <a:rPr lang="en-US" dirty="0" err="1">
                <a:ea typeface="+mn-lt"/>
                <a:cs typeface="+mn-lt"/>
              </a:rPr>
              <a:t>Результаты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работы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сгенерированного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кода</a:t>
            </a:r>
            <a:r>
              <a:rPr lang="en-US" dirty="0">
                <a:ea typeface="+mn-lt"/>
                <a:cs typeface="+mn-lt"/>
              </a:rPr>
              <a:t> и </a:t>
            </a:r>
            <a:r>
              <a:rPr lang="en-US" dirty="0" err="1">
                <a:ea typeface="+mn-lt"/>
                <a:cs typeface="+mn-lt"/>
              </a:rPr>
              <a:t>модели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идентичны</a:t>
            </a:r>
            <a:r>
              <a:rPr lang="en-US" dirty="0">
                <a:ea typeface="+mn-lt"/>
                <a:cs typeface="+mn-lt"/>
              </a:rPr>
              <a:t>. </a:t>
            </a:r>
            <a:endParaRPr lang="en-US"/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69F55A-D240-4C89-BE80-738B2849E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641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2FC688-3383-46A7-878D-CAC7C9E6E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983304"/>
          </a:xfrm>
        </p:spPr>
        <p:txBody>
          <a:bodyPr>
            <a:normAutofit/>
          </a:bodyPr>
          <a:lstStyle/>
          <a:p>
            <a:r>
              <a:rPr lang="en-US" sz="4000" b="1">
                <a:cs typeface="Calibri Light"/>
              </a:rPr>
              <a:t>Моделирование и симуляция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3A4282D4-997C-4C15-96CB-04D13F3F1E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2433"/>
          <a:stretch/>
        </p:blipFill>
        <p:spPr>
          <a:xfrm>
            <a:off x="388759" y="1704480"/>
            <a:ext cx="6794945" cy="446772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FE24C-1F62-4908-B69B-AD6B41746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1453" y="2281752"/>
            <a:ext cx="4449515" cy="38904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1800">
                <a:ea typeface="+mn-lt"/>
                <a:cs typeface="+mn-lt"/>
              </a:rPr>
              <a:t>Моделирование и симуляции позволяют провести проверку поведения системы в критических условиях или аварийных сценариях. Тем самым происходит снижение затрат на дорогостоящие физические прототипы. Проверка системы осуществляется с помощью полунатурного моделирования и быстрого прототипирования.</a:t>
            </a:r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59EEBD-09B6-4C65-B85E-DEA786AF4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85DC19C-03DA-4066-9FF7-D0BF1BC6D6F6}" type="slidenum">
              <a:rPr lang="ru-RU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033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C787EF-D5E4-4FA7-9E51-80373E4D3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en-US" sz="3700" b="1">
                <a:solidFill>
                  <a:srgbClr val="FFFFFF"/>
                </a:solidFill>
                <a:ea typeface="+mj-lt"/>
                <a:cs typeface="+mj-lt"/>
              </a:rPr>
              <a:t>Simulink использует преимущества MATLAB</a:t>
            </a:r>
            <a:endParaRPr lang="en-US" sz="3700">
              <a:solidFill>
                <a:srgbClr val="FFFFFF"/>
              </a:solidFill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2954AD-4E44-4B27-9442-40FE78D85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>
                <a:ea typeface="+mn-lt"/>
                <a:cs typeface="+mn-lt"/>
              </a:rPr>
              <a:t>Алгоритмы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созданные</a:t>
            </a:r>
            <a:r>
              <a:rPr lang="en-US" dirty="0">
                <a:ea typeface="+mn-lt"/>
                <a:cs typeface="+mn-lt"/>
              </a:rPr>
              <a:t> в MATLAB, </a:t>
            </a:r>
            <a:r>
              <a:rPr lang="en-US" dirty="0" err="1">
                <a:ea typeface="+mn-lt"/>
                <a:cs typeface="+mn-lt"/>
              </a:rPr>
              <a:t>не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требуется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переделывать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для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повторного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использования</a:t>
            </a:r>
            <a:r>
              <a:rPr lang="en-US" dirty="0">
                <a:ea typeface="+mn-lt"/>
                <a:cs typeface="+mn-lt"/>
              </a:rPr>
              <a:t> в Simulink. </a:t>
            </a:r>
            <a:r>
              <a:rPr lang="en-US" dirty="0" err="1">
                <a:ea typeface="+mn-lt"/>
                <a:cs typeface="+mn-lt"/>
              </a:rPr>
              <a:t>Код</a:t>
            </a:r>
            <a:r>
              <a:rPr lang="en-US" dirty="0">
                <a:ea typeface="+mn-lt"/>
                <a:cs typeface="+mn-lt"/>
              </a:rPr>
              <a:t> MATLAB </a:t>
            </a:r>
            <a:r>
              <a:rPr lang="en-US" dirty="0" err="1">
                <a:ea typeface="+mn-lt"/>
                <a:cs typeface="+mn-lt"/>
              </a:rPr>
              <a:t>добавляется</a:t>
            </a:r>
            <a:r>
              <a:rPr lang="en-US" dirty="0">
                <a:ea typeface="+mn-lt"/>
                <a:cs typeface="+mn-lt"/>
              </a:rPr>
              <a:t> в </a:t>
            </a:r>
            <a:r>
              <a:rPr lang="en-US" dirty="0" err="1">
                <a:ea typeface="+mn-lt"/>
                <a:cs typeface="+mn-lt"/>
              </a:rPr>
              <a:t>блок</a:t>
            </a:r>
            <a:r>
              <a:rPr lang="en-US" dirty="0">
                <a:ea typeface="+mn-lt"/>
                <a:cs typeface="+mn-lt"/>
              </a:rPr>
              <a:t> Simulink </a:t>
            </a:r>
            <a:r>
              <a:rPr lang="en-US" dirty="0" err="1">
                <a:ea typeface="+mn-lt"/>
                <a:cs typeface="+mn-lt"/>
              </a:rPr>
              <a:t>или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диаграмму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Stateflow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без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изменений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/>
          </a:p>
          <a:p>
            <a:r>
              <a:rPr lang="en-US" dirty="0" err="1">
                <a:ea typeface="+mn-lt"/>
                <a:cs typeface="+mn-lt"/>
              </a:rPr>
              <a:t>Так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же</a:t>
            </a:r>
            <a:r>
              <a:rPr lang="en-US" dirty="0">
                <a:ea typeface="+mn-lt"/>
                <a:cs typeface="+mn-lt"/>
              </a:rPr>
              <a:t> MATLAB </a:t>
            </a:r>
            <a:r>
              <a:rPr lang="en-US" dirty="0" err="1">
                <a:ea typeface="+mn-lt"/>
                <a:cs typeface="+mn-lt"/>
              </a:rPr>
              <a:t>используется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для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создания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наборов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входных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данных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для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симуляций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систем</a:t>
            </a:r>
            <a:r>
              <a:rPr lang="en-US" dirty="0">
                <a:ea typeface="+mn-lt"/>
                <a:cs typeface="+mn-lt"/>
              </a:rPr>
              <a:t>. </a:t>
            </a:r>
            <a:r>
              <a:rPr lang="en-US" dirty="0" err="1">
                <a:ea typeface="+mn-lt"/>
                <a:cs typeface="+mn-lt"/>
              </a:rPr>
              <a:t>Симуляции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масштабируются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на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кластеры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для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ускорения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таких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инженерных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задач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как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перебор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параметров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или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оптимизация</a:t>
            </a:r>
            <a:r>
              <a:rPr lang="en-US" dirty="0">
                <a:ea typeface="+mn-lt"/>
                <a:cs typeface="+mn-lt"/>
              </a:rPr>
              <a:t>, а </a:t>
            </a:r>
            <a:r>
              <a:rPr lang="en-US" dirty="0" err="1">
                <a:ea typeface="+mn-lt"/>
                <a:cs typeface="+mn-lt"/>
              </a:rPr>
              <a:t>затем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их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результаты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b="1" dirty="0" err="1">
                <a:ea typeface="+mn-lt"/>
                <a:cs typeface="+mn-lt"/>
              </a:rPr>
              <a:t>анализируются</a:t>
            </a:r>
            <a:r>
              <a:rPr lang="en-US" b="1" dirty="0">
                <a:ea typeface="+mn-lt"/>
                <a:cs typeface="+mn-lt"/>
              </a:rPr>
              <a:t> и </a:t>
            </a:r>
            <a:r>
              <a:rPr lang="en-US" b="1" dirty="0" err="1">
                <a:ea typeface="+mn-lt"/>
                <a:cs typeface="+mn-lt"/>
              </a:rPr>
              <a:t>визуализируются</a:t>
            </a:r>
            <a:r>
              <a:rPr lang="en-US" dirty="0">
                <a:ea typeface="+mn-lt"/>
                <a:cs typeface="+mn-lt"/>
              </a:rPr>
              <a:t> в MATLAB.</a:t>
            </a:r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7E0907-BA95-45D5-915F-8E802BA4E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1564" y="6356350"/>
            <a:ext cx="181223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85DC19C-03DA-4066-9FF7-D0BF1BC6D6F6}" type="slidenum">
              <a:rPr lang="ru-RU" b="1" dirty="0" smtClean="0"/>
              <a:pPr>
                <a:spcAft>
                  <a:spcPts val="600"/>
                </a:spcAft>
              </a:pPr>
              <a:t>5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571840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063AE-8DF8-443C-896C-9C6C29072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cs typeface="Calibri Light"/>
              </a:rPr>
              <a:t>Blocksets</a:t>
            </a:r>
            <a:endParaRPr lang="en-US" b="1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61CCC-55E0-49C4-9825-5D1CCE0C5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algn="just">
              <a:buNone/>
            </a:pPr>
            <a:endParaRPr lang="ru-RU" dirty="0">
              <a:ea typeface="+mn-lt"/>
              <a:cs typeface="+mn-lt"/>
            </a:endParaRPr>
          </a:p>
          <a:p>
            <a:pPr algn="just">
              <a:buNone/>
            </a:pPr>
            <a:endParaRPr lang="ru-RU" dirty="0">
              <a:ea typeface="+mn-lt"/>
              <a:cs typeface="+mn-lt"/>
            </a:endParaRPr>
          </a:p>
          <a:p>
            <a:pPr algn="just">
              <a:buNone/>
            </a:pPr>
            <a:endParaRPr lang="ru-RU" dirty="0">
              <a:ea typeface="+mn-lt"/>
              <a:cs typeface="+mn-lt"/>
            </a:endParaRPr>
          </a:p>
          <a:p>
            <a:pPr indent="0" algn="just">
              <a:buNone/>
            </a:pPr>
            <a:r>
              <a:rPr lang="ru-RU" dirty="0">
                <a:ea typeface="+mn-lt"/>
                <a:cs typeface="+mn-lt"/>
              </a:rPr>
              <a:t>Дополнительные пакеты расширения </a:t>
            </a:r>
            <a:r>
              <a:rPr lang="ru-RU" b="1" dirty="0" err="1">
                <a:ea typeface="+mn-lt"/>
                <a:cs typeface="+mn-lt"/>
              </a:rPr>
              <a:t>Simulink</a:t>
            </a:r>
            <a:r>
              <a:rPr lang="ru-RU" dirty="0">
                <a:ea typeface="+mn-lt"/>
                <a:cs typeface="+mn-lt"/>
              </a:rPr>
              <a:t> позволяют решать весь спектр задач от разработки концепции модели до тестирования, проверки, генерации кода и аппаратной реализации. </a:t>
            </a:r>
            <a:r>
              <a:rPr lang="ru-RU" b="1" dirty="0" err="1">
                <a:ea typeface="+mn-lt"/>
                <a:cs typeface="+mn-lt"/>
              </a:rPr>
              <a:t>Simulink</a:t>
            </a:r>
            <a:r>
              <a:rPr lang="ru-RU" dirty="0">
                <a:ea typeface="+mn-lt"/>
                <a:cs typeface="+mn-lt"/>
              </a:rPr>
              <a:t> интегрирован в среду </a:t>
            </a:r>
            <a:r>
              <a:rPr lang="ru-RU" b="1" dirty="0">
                <a:ea typeface="+mn-lt"/>
                <a:cs typeface="+mn-lt"/>
                <a:hlinkClick r:id="rId2"/>
              </a:rPr>
              <a:t>MATLAB</a:t>
            </a:r>
            <a:r>
              <a:rPr lang="ru-RU" dirty="0">
                <a:ea typeface="+mn-lt"/>
                <a:cs typeface="+mn-lt"/>
              </a:rPr>
              <a:t>, включая численные методы, визуализацию, анализ данных и графические интерфейсы, что позволяет использовать встроенные математические алгоритмы и мощные средства обработки данных.</a:t>
            </a: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76A92E0-E7C4-433C-A8D9-F0D25E8060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427" r="-107" b="19658"/>
          <a:stretch/>
        </p:blipFill>
        <p:spPr>
          <a:xfrm>
            <a:off x="695036" y="1688157"/>
            <a:ext cx="10790390" cy="141049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2B1CD8-01B2-41AA-ABD9-C48C98732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02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2AE8A8-2AAF-4233-B647-3DBE88BB9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  <a:cs typeface="Calibri Light"/>
              </a:rPr>
              <a:t>Вход</a:t>
            </a:r>
            <a:r>
              <a:rPr lang="en-US" dirty="0">
                <a:solidFill>
                  <a:srgbClr val="FFFFFF"/>
                </a:solidFill>
                <a:cs typeface="Calibri Light"/>
              </a:rPr>
              <a:t> в </a:t>
            </a:r>
            <a:r>
              <a:rPr lang="en-US" dirty="0" err="1">
                <a:solidFill>
                  <a:srgbClr val="FFFFFF"/>
                </a:solidFill>
                <a:cs typeface="Calibri Light"/>
              </a:rPr>
              <a:t>программу</a:t>
            </a:r>
            <a:endParaRPr lang="en-US" dirty="0" err="1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A3848-1B2C-452A-9465-F14361F10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None/>
            </a:pPr>
            <a:r>
              <a:rPr lang="ru-RU" sz="2600">
                <a:ea typeface="+mn-lt"/>
                <a:cs typeface="+mn-lt"/>
              </a:rPr>
              <a:t>После открытия основного окна программы MATLAB нужно запустить программу </a:t>
            </a:r>
            <a:r>
              <a:rPr lang="ru-RU" sz="2600" err="1">
                <a:ea typeface="+mn-lt"/>
                <a:cs typeface="+mn-lt"/>
              </a:rPr>
              <a:t>Simulink</a:t>
            </a:r>
            <a:r>
              <a:rPr lang="ru-RU" sz="2600">
                <a:ea typeface="+mn-lt"/>
                <a:cs typeface="+mn-lt"/>
              </a:rPr>
              <a:t>. Это можно сделать одним из трех способов:</a:t>
            </a:r>
            <a:endParaRPr lang="en-US" sz="260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ru-RU" sz="2600">
                <a:ea typeface="+mn-lt"/>
                <a:cs typeface="+mn-lt"/>
              </a:rPr>
              <a:t>нажать кнопку (</a:t>
            </a:r>
            <a:r>
              <a:rPr lang="ru-RU" sz="2600" b="1" err="1">
                <a:ea typeface="+mn-lt"/>
                <a:cs typeface="+mn-lt"/>
              </a:rPr>
              <a:t>Simulink</a:t>
            </a:r>
            <a:r>
              <a:rPr lang="ru-RU" sz="2600">
                <a:ea typeface="+mn-lt"/>
                <a:cs typeface="+mn-lt"/>
              </a:rPr>
              <a:t>) на панели инструментов командного окна </a:t>
            </a:r>
            <a:r>
              <a:rPr lang="ru-RU" sz="2600" b="1">
                <a:ea typeface="+mn-lt"/>
                <a:cs typeface="+mn-lt"/>
              </a:rPr>
              <a:t>MATLAB</a:t>
            </a:r>
            <a:r>
              <a:rPr lang="ru-RU" sz="2600">
                <a:ea typeface="+mn-lt"/>
                <a:cs typeface="+mn-lt"/>
              </a:rPr>
              <a:t>;</a:t>
            </a:r>
            <a:endParaRPr lang="en-US" sz="260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ru-RU" sz="2600">
                <a:ea typeface="+mn-lt"/>
                <a:cs typeface="+mn-lt"/>
              </a:rPr>
              <a:t>в строке командного окна </a:t>
            </a:r>
            <a:r>
              <a:rPr lang="ru-RU" sz="2600" b="1">
                <a:ea typeface="+mn-lt"/>
                <a:cs typeface="+mn-lt"/>
              </a:rPr>
              <a:t>MATLAB</a:t>
            </a:r>
            <a:r>
              <a:rPr lang="ru-RU" sz="2600">
                <a:ea typeface="+mn-lt"/>
                <a:cs typeface="+mn-lt"/>
              </a:rPr>
              <a:t>  напечатать </a:t>
            </a:r>
            <a:r>
              <a:rPr lang="ru-RU" sz="2600" b="1" err="1">
                <a:ea typeface="+mn-lt"/>
                <a:cs typeface="+mn-lt"/>
              </a:rPr>
              <a:t>Simulink</a:t>
            </a:r>
            <a:r>
              <a:rPr lang="ru-RU" sz="2600">
                <a:ea typeface="+mn-lt"/>
                <a:cs typeface="+mn-lt"/>
              </a:rPr>
              <a:t> и нажать клавишу </a:t>
            </a:r>
            <a:r>
              <a:rPr lang="ru-RU" sz="2600" b="1" err="1">
                <a:ea typeface="+mn-lt"/>
                <a:cs typeface="+mn-lt"/>
              </a:rPr>
              <a:t>Enter</a:t>
            </a:r>
            <a:r>
              <a:rPr lang="ru-RU" sz="2600">
                <a:ea typeface="+mn-lt"/>
                <a:cs typeface="+mn-lt"/>
              </a:rPr>
              <a:t> на клавиатуре;</a:t>
            </a:r>
            <a:endParaRPr lang="en-US" sz="260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ru-RU" sz="2600">
                <a:ea typeface="+mn-lt"/>
                <a:cs typeface="+mn-lt"/>
              </a:rPr>
              <a:t>выполнить команду </a:t>
            </a:r>
            <a:r>
              <a:rPr lang="ru-RU" sz="2600" b="1" err="1">
                <a:ea typeface="+mn-lt"/>
                <a:cs typeface="+mn-lt"/>
              </a:rPr>
              <a:t>Open</a:t>
            </a:r>
            <a:r>
              <a:rPr lang="ru-RU" sz="2600">
                <a:ea typeface="+mn-lt"/>
                <a:cs typeface="+mn-lt"/>
              </a:rPr>
              <a:t> в меню </a:t>
            </a:r>
            <a:r>
              <a:rPr lang="ru-RU" sz="2600" b="1" err="1">
                <a:ea typeface="+mn-lt"/>
                <a:cs typeface="+mn-lt"/>
              </a:rPr>
              <a:t>File</a:t>
            </a:r>
            <a:r>
              <a:rPr lang="ru-RU" sz="2600">
                <a:ea typeface="+mn-lt"/>
                <a:cs typeface="+mn-lt"/>
              </a:rPr>
              <a:t>  и открыть файл модели (</a:t>
            </a:r>
            <a:r>
              <a:rPr lang="ru-RU" sz="2600" err="1">
                <a:ea typeface="+mn-lt"/>
                <a:cs typeface="+mn-lt"/>
              </a:rPr>
              <a:t>mdl</a:t>
            </a:r>
            <a:r>
              <a:rPr lang="ru-RU" sz="2600">
                <a:ea typeface="+mn-lt"/>
                <a:cs typeface="+mn-lt"/>
              </a:rPr>
              <a:t>-файл). </a:t>
            </a:r>
            <a:endParaRPr lang="en-US" sz="2600">
              <a:ea typeface="+mn-lt"/>
              <a:cs typeface="+mn-lt"/>
            </a:endParaRPr>
          </a:p>
          <a:p>
            <a:pPr indent="0">
              <a:buNone/>
            </a:pPr>
            <a:r>
              <a:rPr lang="ru-RU" sz="2600">
                <a:ea typeface="+mn-lt"/>
                <a:cs typeface="+mn-lt"/>
              </a:rPr>
              <a:t>Использование первого и второго способов приводит к открытию окна обозревателя разделов библиотеки </a:t>
            </a:r>
            <a:r>
              <a:rPr lang="ru-RU" sz="2600" b="1" err="1">
                <a:ea typeface="+mn-lt"/>
                <a:cs typeface="+mn-lt"/>
              </a:rPr>
              <a:t>Simulink</a:t>
            </a:r>
            <a:r>
              <a:rPr lang="ru-RU" sz="2600">
                <a:ea typeface="+mn-lt"/>
                <a:cs typeface="+mn-lt"/>
              </a:rPr>
              <a:t>.</a:t>
            </a:r>
            <a:endParaRPr lang="en-US" sz="2600">
              <a:ea typeface="+mn-lt"/>
              <a:cs typeface="+mn-lt"/>
            </a:endParaRPr>
          </a:p>
          <a:p>
            <a:pPr marL="0" indent="0">
              <a:buNone/>
            </a:pPr>
            <a:endParaRPr lang="en-US" sz="2600"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C6910F-2195-4A99-BBCE-C119548D0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16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86E676-43C3-4C8A-BAF1-753E5C1ED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500" b="1" dirty="0" err="1"/>
              <a:t>Окно</a:t>
            </a:r>
            <a:r>
              <a:rPr lang="en-US" sz="2500" b="1" dirty="0"/>
              <a:t> </a:t>
            </a:r>
            <a:r>
              <a:rPr lang="en-US" sz="2500" b="1" dirty="0" err="1"/>
              <a:t>обозревателя</a:t>
            </a:r>
            <a:r>
              <a:rPr lang="en-US" sz="2500" b="1" dirty="0"/>
              <a:t> </a:t>
            </a:r>
            <a:r>
              <a:rPr lang="en-US" sz="2500" b="1" dirty="0" err="1"/>
              <a:t>разделов</a:t>
            </a:r>
            <a:r>
              <a:rPr lang="en-US" sz="2500" b="1" dirty="0"/>
              <a:t> </a:t>
            </a:r>
            <a:r>
              <a:rPr lang="en-US" sz="2500" b="1" dirty="0" err="1"/>
              <a:t>библиотеки</a:t>
            </a:r>
            <a:r>
              <a:rPr lang="en-US" sz="2500" b="1" dirty="0"/>
              <a:t> Simulink</a:t>
            </a:r>
            <a:endParaRPr lang="en-US" sz="25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5358DD-040B-4B60-8545-C78245FA168C}"/>
              </a:ext>
            </a:extLst>
          </p:cNvPr>
          <p:cNvSpPr txBox="1"/>
          <p:nvPr/>
        </p:nvSpPr>
        <p:spPr>
          <a:xfrm>
            <a:off x="302083" y="2318960"/>
            <a:ext cx="4559425" cy="397958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114300" indent="-3429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sz="1700" dirty="0" err="1"/>
              <a:t>Меню</a:t>
            </a:r>
            <a:r>
              <a:rPr lang="en-US" sz="1700" dirty="0"/>
              <a:t> с </a:t>
            </a:r>
            <a:r>
              <a:rPr lang="en-US" sz="1700" dirty="0" err="1"/>
              <a:t>командами</a:t>
            </a:r>
            <a:r>
              <a:rPr lang="en-US" sz="1700" dirty="0"/>
              <a:t> </a:t>
            </a:r>
            <a:r>
              <a:rPr lang="en-US" sz="1700" b="1" dirty="0"/>
              <a:t>File</a:t>
            </a:r>
            <a:r>
              <a:rPr lang="en-US" sz="1700" dirty="0"/>
              <a:t> (</a:t>
            </a:r>
            <a:r>
              <a:rPr lang="en-US" sz="1700" dirty="0" err="1"/>
              <a:t>Файл</a:t>
            </a:r>
            <a:r>
              <a:rPr lang="en-US" sz="1700" dirty="0"/>
              <a:t>), </a:t>
            </a:r>
            <a:r>
              <a:rPr lang="en-US" sz="1700" b="1" dirty="0"/>
              <a:t>Edit</a:t>
            </a:r>
            <a:r>
              <a:rPr lang="en-US" sz="1700" dirty="0"/>
              <a:t> (</a:t>
            </a:r>
            <a:r>
              <a:rPr lang="en-US" sz="1700" dirty="0" err="1"/>
              <a:t>Редактирование</a:t>
            </a:r>
            <a:r>
              <a:rPr lang="en-US" sz="1700" dirty="0"/>
              <a:t>), </a:t>
            </a:r>
            <a:r>
              <a:rPr lang="en-US" sz="1700" b="1" dirty="0"/>
              <a:t>View</a:t>
            </a:r>
            <a:r>
              <a:rPr lang="en-US" sz="1700" dirty="0"/>
              <a:t> (</a:t>
            </a:r>
            <a:r>
              <a:rPr lang="en-US" sz="1700" dirty="0" err="1"/>
              <a:t>Вид</a:t>
            </a:r>
            <a:r>
              <a:rPr lang="en-US" sz="1700" dirty="0"/>
              <a:t>), </a:t>
            </a:r>
            <a:r>
              <a:rPr lang="en-US" sz="1700" b="1" dirty="0"/>
              <a:t>Help</a:t>
            </a:r>
            <a:r>
              <a:rPr lang="en-US" sz="1700" dirty="0"/>
              <a:t> (</a:t>
            </a:r>
            <a:r>
              <a:rPr lang="en-US" sz="1700" dirty="0" err="1"/>
              <a:t>Справка</a:t>
            </a:r>
            <a:r>
              <a:rPr lang="en-US" sz="1700" dirty="0"/>
              <a:t>).  </a:t>
            </a:r>
            <a:endParaRPr lang="en-US" dirty="0"/>
          </a:p>
          <a:p>
            <a:pPr marL="114300" indent="-3429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sz="1700" dirty="0" err="1"/>
              <a:t>Панель</a:t>
            </a:r>
            <a:r>
              <a:rPr lang="en-US" sz="1700" dirty="0"/>
              <a:t> </a:t>
            </a:r>
            <a:r>
              <a:rPr lang="en-US" sz="1700" dirty="0" err="1"/>
              <a:t>инструментов</a:t>
            </a:r>
            <a:r>
              <a:rPr lang="en-US" sz="1700" dirty="0"/>
              <a:t> с </a:t>
            </a:r>
            <a:r>
              <a:rPr lang="en-US" sz="1700" dirty="0" err="1"/>
              <a:t>ярлыками</a:t>
            </a:r>
            <a:r>
              <a:rPr lang="en-US" sz="1700" dirty="0"/>
              <a:t> </a:t>
            </a:r>
            <a:r>
              <a:rPr lang="en-US" sz="1700" dirty="0" err="1"/>
              <a:t>наиболее</a:t>
            </a:r>
            <a:r>
              <a:rPr lang="en-US" sz="1700" dirty="0"/>
              <a:t> </a:t>
            </a:r>
            <a:r>
              <a:rPr lang="en-US" sz="1700" dirty="0" err="1"/>
              <a:t>часто</a:t>
            </a:r>
            <a:r>
              <a:rPr lang="en-US" sz="1700" dirty="0"/>
              <a:t> </a:t>
            </a:r>
            <a:r>
              <a:rPr lang="en-US" sz="1700" dirty="0" err="1"/>
              <a:t>используемых</a:t>
            </a:r>
            <a:r>
              <a:rPr lang="en-US" sz="1700" dirty="0"/>
              <a:t> </a:t>
            </a:r>
            <a:r>
              <a:rPr lang="en-US" sz="1700" dirty="0" err="1"/>
              <a:t>команд</a:t>
            </a:r>
            <a:r>
              <a:rPr lang="en-US" sz="1700" dirty="0"/>
              <a:t> и </a:t>
            </a:r>
            <a:r>
              <a:rPr lang="en-US" sz="1700" dirty="0" err="1"/>
              <a:t>строкой</a:t>
            </a:r>
            <a:r>
              <a:rPr lang="en-US" sz="1700" dirty="0"/>
              <a:t> </a:t>
            </a:r>
            <a:r>
              <a:rPr lang="en-US" sz="1700" dirty="0" err="1"/>
              <a:t>поиска</a:t>
            </a:r>
            <a:r>
              <a:rPr lang="en-US" sz="1700" dirty="0"/>
              <a:t> </a:t>
            </a:r>
            <a:r>
              <a:rPr lang="en-US" sz="1700" dirty="0" err="1"/>
              <a:t>по</a:t>
            </a:r>
            <a:r>
              <a:rPr lang="en-US" sz="1700" dirty="0"/>
              <a:t> </a:t>
            </a:r>
            <a:r>
              <a:rPr lang="en-US" sz="1700" dirty="0" err="1"/>
              <a:t>всем</a:t>
            </a:r>
            <a:r>
              <a:rPr lang="en-US" sz="1700" dirty="0"/>
              <a:t> </a:t>
            </a:r>
            <a:r>
              <a:rPr lang="en-US" sz="1700" dirty="0" err="1"/>
              <a:t>разделам</a:t>
            </a:r>
            <a:r>
              <a:rPr lang="en-US" sz="1700" dirty="0"/>
              <a:t> </a:t>
            </a:r>
            <a:r>
              <a:rPr lang="en-US" sz="1700" dirty="0" err="1"/>
              <a:t>библиотеки</a:t>
            </a:r>
            <a:r>
              <a:rPr lang="en-US" sz="1700" dirty="0"/>
              <a:t> </a:t>
            </a:r>
            <a:r>
              <a:rPr lang="en-US" sz="1700" b="1" dirty="0"/>
              <a:t>Simulink</a:t>
            </a:r>
            <a:r>
              <a:rPr lang="en-US" sz="1700" dirty="0"/>
              <a:t>. </a:t>
            </a:r>
            <a:endParaRPr lang="en-US" sz="1700" dirty="0">
              <a:cs typeface="Calibri" panose="020F0502020204030204"/>
            </a:endParaRPr>
          </a:p>
          <a:p>
            <a:pPr marL="114300" indent="-3429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sz="1700" dirty="0" err="1"/>
              <a:t>Список</a:t>
            </a:r>
            <a:r>
              <a:rPr lang="en-US" sz="1700" dirty="0"/>
              <a:t> </a:t>
            </a:r>
            <a:r>
              <a:rPr lang="en-US" sz="1700" dirty="0" err="1"/>
              <a:t>разделов</a:t>
            </a:r>
            <a:r>
              <a:rPr lang="en-US" sz="1700" dirty="0"/>
              <a:t> </a:t>
            </a:r>
            <a:r>
              <a:rPr lang="en-US" sz="1700" dirty="0" err="1"/>
              <a:t>библиотеки</a:t>
            </a:r>
            <a:r>
              <a:rPr lang="en-US" sz="1700" dirty="0"/>
              <a:t>, </a:t>
            </a:r>
            <a:r>
              <a:rPr lang="en-US" sz="1700" dirty="0" err="1"/>
              <a:t>реализованный</a:t>
            </a:r>
            <a:r>
              <a:rPr lang="en-US" sz="1700" dirty="0"/>
              <a:t> в </a:t>
            </a:r>
            <a:r>
              <a:rPr lang="en-US" sz="1700" dirty="0" err="1"/>
              <a:t>виде</a:t>
            </a:r>
            <a:r>
              <a:rPr lang="en-US" sz="1700" dirty="0"/>
              <a:t> </a:t>
            </a:r>
            <a:r>
              <a:rPr lang="en-US" sz="1700" dirty="0" err="1"/>
              <a:t>дерева</a:t>
            </a:r>
            <a:r>
              <a:rPr lang="en-US" sz="1700" dirty="0"/>
              <a:t>.  </a:t>
            </a:r>
            <a:endParaRPr lang="en-US" sz="1700" dirty="0">
              <a:cs typeface="Calibri" panose="020F0502020204030204"/>
            </a:endParaRPr>
          </a:p>
          <a:p>
            <a:pPr marL="114300" indent="-3429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sz="1700" dirty="0" err="1"/>
              <a:t>Окно</a:t>
            </a:r>
            <a:r>
              <a:rPr lang="en-US" sz="1700" dirty="0"/>
              <a:t> </a:t>
            </a:r>
            <a:r>
              <a:rPr lang="en-US" sz="1700" dirty="0" err="1"/>
              <a:t>содержимого</a:t>
            </a:r>
            <a:r>
              <a:rPr lang="en-US" sz="1700" dirty="0"/>
              <a:t> </a:t>
            </a:r>
            <a:r>
              <a:rPr lang="en-US" sz="1700" dirty="0" err="1"/>
              <a:t>раздела</a:t>
            </a:r>
            <a:r>
              <a:rPr lang="en-US" sz="1700" dirty="0"/>
              <a:t> </a:t>
            </a:r>
            <a:r>
              <a:rPr lang="en-US" sz="1700" dirty="0" err="1"/>
              <a:t>библиотеки</a:t>
            </a:r>
            <a:r>
              <a:rPr lang="en-US" sz="1700" dirty="0"/>
              <a:t> (</a:t>
            </a:r>
            <a:r>
              <a:rPr lang="en-US" sz="1700" dirty="0" err="1"/>
              <a:t>список</a:t>
            </a:r>
            <a:r>
              <a:rPr lang="en-US" sz="1700" dirty="0"/>
              <a:t> </a:t>
            </a:r>
            <a:r>
              <a:rPr lang="en-US" sz="1700" dirty="0" err="1"/>
              <a:t>вложенных</a:t>
            </a:r>
            <a:r>
              <a:rPr lang="en-US" sz="1700" dirty="0"/>
              <a:t> </a:t>
            </a:r>
            <a:r>
              <a:rPr lang="en-US" sz="1700" dirty="0" err="1"/>
              <a:t>разделов</a:t>
            </a:r>
            <a:r>
              <a:rPr lang="en-US" sz="1700" dirty="0"/>
              <a:t> </a:t>
            </a:r>
            <a:r>
              <a:rPr lang="en-US" sz="1700" dirty="0" err="1"/>
              <a:t>библиотеки</a:t>
            </a:r>
            <a:r>
              <a:rPr lang="en-US" sz="1700" dirty="0"/>
              <a:t> </a:t>
            </a:r>
            <a:r>
              <a:rPr lang="en-US" sz="1700" dirty="0" err="1"/>
              <a:t>или</a:t>
            </a:r>
            <a:r>
              <a:rPr lang="en-US" sz="1700" dirty="0"/>
              <a:t> </a:t>
            </a:r>
            <a:r>
              <a:rPr lang="en-US" sz="1700" dirty="0" err="1"/>
              <a:t>блоков</a:t>
            </a:r>
            <a:r>
              <a:rPr lang="en-US" sz="1700" dirty="0"/>
              <a:t>). </a:t>
            </a:r>
            <a:endParaRPr lang="en-US" sz="1700" dirty="0">
              <a:cs typeface="Calibri" panose="020F0502020204030204"/>
            </a:endParaRPr>
          </a:p>
          <a:p>
            <a:pPr marL="114300" indent="-3429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sz="1700" dirty="0" err="1"/>
              <a:t>Строка</a:t>
            </a:r>
            <a:r>
              <a:rPr lang="en-US" sz="1700" dirty="0"/>
              <a:t> </a:t>
            </a:r>
            <a:r>
              <a:rPr lang="en-US" sz="1700" dirty="0" err="1"/>
              <a:t>состояния</a:t>
            </a:r>
            <a:r>
              <a:rPr lang="en-US" sz="1700" dirty="0"/>
              <a:t>, </a:t>
            </a:r>
            <a:r>
              <a:rPr lang="en-US" sz="1700" dirty="0" err="1"/>
              <a:t>содержащая</a:t>
            </a:r>
            <a:r>
              <a:rPr lang="en-US" sz="1700" dirty="0"/>
              <a:t> </a:t>
            </a:r>
            <a:r>
              <a:rPr lang="en-US" sz="1700" dirty="0" err="1"/>
              <a:t>подсказку</a:t>
            </a:r>
            <a:r>
              <a:rPr lang="en-US" sz="1700" dirty="0"/>
              <a:t> </a:t>
            </a:r>
            <a:r>
              <a:rPr lang="en-US" sz="1700" dirty="0" err="1"/>
              <a:t>по</a:t>
            </a:r>
            <a:r>
              <a:rPr lang="en-US" sz="1700" dirty="0"/>
              <a:t> </a:t>
            </a:r>
            <a:r>
              <a:rPr lang="en-US" sz="1700" dirty="0" err="1"/>
              <a:t>выполняемому</a:t>
            </a:r>
            <a:r>
              <a:rPr lang="en-US" sz="1700" dirty="0"/>
              <a:t> </a:t>
            </a:r>
            <a:r>
              <a:rPr lang="en-US" sz="1700" dirty="0" err="1"/>
              <a:t>действию</a:t>
            </a:r>
            <a:r>
              <a:rPr lang="en-US" sz="1700" dirty="0"/>
              <a:t>.  </a:t>
            </a:r>
            <a:endParaRPr lang="en-US" sz="1700" dirty="0">
              <a:cs typeface="Calibri" panose="020F0502020204030204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96781F51-95CC-4123-8648-CD9B263061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876" t="17392" r="54644" b="3297"/>
          <a:stretch/>
        </p:blipFill>
        <p:spPr>
          <a:xfrm>
            <a:off x="5007971" y="4265"/>
            <a:ext cx="6986415" cy="684971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0107E7-E475-48C2-9B0A-23BD1B94C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10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48280E-857A-49BD-A669-C03D4F47D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  <a:cs typeface="Calibri Light"/>
              </a:rPr>
              <a:t>Разделы </a:t>
            </a:r>
            <a:r>
              <a:rPr lang="ru-RU" b="1">
                <a:solidFill>
                  <a:srgbClr val="FFFFFF"/>
                </a:solidFill>
                <a:ea typeface="+mj-lt"/>
                <a:cs typeface="+mj-lt"/>
              </a:rPr>
              <a:t>основной библиотеки Simulink</a:t>
            </a:r>
            <a:r>
              <a:rPr lang="en-US" b="1">
                <a:solidFill>
                  <a:srgbClr val="FFFFFF"/>
                </a:solidFill>
                <a:cs typeface="Calibri Light"/>
              </a:rPr>
              <a:t> 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CC20D-0125-4788-8189-6E531E51E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279617"/>
            <a:ext cx="7495309" cy="650925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1300" b="1" err="1">
                <a:ea typeface="+mn-lt"/>
                <a:cs typeface="+mn-lt"/>
              </a:rPr>
              <a:t>Commonly</a:t>
            </a:r>
            <a:r>
              <a:rPr lang="ru-RU" sz="1300" b="1">
                <a:ea typeface="+mn-lt"/>
                <a:cs typeface="+mn-lt"/>
              </a:rPr>
              <a:t> </a:t>
            </a:r>
            <a:r>
              <a:rPr lang="ru-RU" sz="1300" b="1" err="1">
                <a:ea typeface="+mn-lt"/>
                <a:cs typeface="+mn-lt"/>
              </a:rPr>
              <a:t>Used</a:t>
            </a:r>
            <a:r>
              <a:rPr lang="ru-RU" sz="1300" b="1">
                <a:ea typeface="+mn-lt"/>
                <a:cs typeface="+mn-lt"/>
              </a:rPr>
              <a:t> </a:t>
            </a:r>
            <a:r>
              <a:rPr lang="ru-RU" sz="1300" b="1" err="1">
                <a:ea typeface="+mn-lt"/>
                <a:cs typeface="+mn-lt"/>
              </a:rPr>
              <a:t>Blocks</a:t>
            </a:r>
            <a:r>
              <a:rPr lang="ru-RU" sz="1300">
                <a:ea typeface="+mn-lt"/>
                <a:cs typeface="+mn-lt"/>
              </a:rPr>
              <a:t> – часто используемые блоки из различных разделов основной библиотеки </a:t>
            </a:r>
            <a:r>
              <a:rPr lang="ru-RU" sz="1300" b="1" err="1">
                <a:ea typeface="+mn-lt"/>
                <a:cs typeface="+mn-lt"/>
              </a:rPr>
              <a:t>Simulink</a:t>
            </a:r>
            <a:r>
              <a:rPr lang="ru-RU" sz="1300">
                <a:ea typeface="+mn-lt"/>
                <a:cs typeface="+mn-lt"/>
              </a:rPr>
              <a:t>.</a:t>
            </a:r>
            <a:endParaRPr lang="en-US" sz="1300">
              <a:ea typeface="+mn-lt"/>
              <a:cs typeface="+mn-lt"/>
            </a:endParaRPr>
          </a:p>
          <a:p>
            <a:r>
              <a:rPr lang="ru-RU" sz="1300" b="1" err="1">
                <a:ea typeface="+mn-lt"/>
                <a:cs typeface="+mn-lt"/>
              </a:rPr>
              <a:t>Continuous</a:t>
            </a:r>
            <a:r>
              <a:rPr lang="ru-RU" sz="1300">
                <a:ea typeface="+mn-lt"/>
                <a:cs typeface="+mn-lt"/>
              </a:rPr>
              <a:t> – блоки для моделирования систем в непрерывном времени.</a:t>
            </a:r>
            <a:endParaRPr lang="en-US" sz="1300">
              <a:ea typeface="+mn-lt"/>
              <a:cs typeface="+mn-lt"/>
            </a:endParaRPr>
          </a:p>
          <a:p>
            <a:r>
              <a:rPr lang="ru-RU" sz="1300" b="1" err="1">
                <a:ea typeface="+mn-lt"/>
                <a:cs typeface="+mn-lt"/>
              </a:rPr>
              <a:t>Discontinuities</a:t>
            </a:r>
            <a:r>
              <a:rPr lang="ru-RU" sz="1300">
                <a:ea typeface="+mn-lt"/>
                <a:cs typeface="+mn-lt"/>
              </a:rPr>
              <a:t> – блоки для моделирования негладких и разрывных нелинейных функций.</a:t>
            </a:r>
            <a:endParaRPr lang="en-US" sz="1300">
              <a:ea typeface="+mn-lt"/>
              <a:cs typeface="+mn-lt"/>
            </a:endParaRPr>
          </a:p>
          <a:p>
            <a:r>
              <a:rPr lang="ru-RU" sz="1300" b="1" err="1">
                <a:ea typeface="+mn-lt"/>
                <a:cs typeface="+mn-lt"/>
              </a:rPr>
              <a:t>Discrete</a:t>
            </a:r>
            <a:r>
              <a:rPr lang="ru-RU" sz="1300">
                <a:ea typeface="+mn-lt"/>
                <a:cs typeface="+mn-lt"/>
              </a:rPr>
              <a:t> – блоки для моделирования систем в дискретном времени.</a:t>
            </a:r>
            <a:endParaRPr lang="en-US" sz="1300">
              <a:ea typeface="+mn-lt"/>
              <a:cs typeface="+mn-lt"/>
            </a:endParaRPr>
          </a:p>
          <a:p>
            <a:r>
              <a:rPr lang="ru-RU" sz="1300" b="1" err="1">
                <a:ea typeface="+mn-lt"/>
                <a:cs typeface="+mn-lt"/>
              </a:rPr>
              <a:t>Logic</a:t>
            </a:r>
            <a:r>
              <a:rPr lang="ru-RU" sz="1300" b="1">
                <a:ea typeface="+mn-lt"/>
                <a:cs typeface="+mn-lt"/>
              </a:rPr>
              <a:t> </a:t>
            </a:r>
            <a:r>
              <a:rPr lang="ru-RU" sz="1300" b="1" err="1">
                <a:ea typeface="+mn-lt"/>
                <a:cs typeface="+mn-lt"/>
              </a:rPr>
              <a:t>and</a:t>
            </a:r>
            <a:r>
              <a:rPr lang="ru-RU" sz="1300" b="1">
                <a:ea typeface="+mn-lt"/>
                <a:cs typeface="+mn-lt"/>
              </a:rPr>
              <a:t> </a:t>
            </a:r>
            <a:r>
              <a:rPr lang="ru-RU" sz="1300" b="1" err="1">
                <a:ea typeface="+mn-lt"/>
                <a:cs typeface="+mn-lt"/>
              </a:rPr>
              <a:t>Bit</a:t>
            </a:r>
            <a:r>
              <a:rPr lang="ru-RU" sz="1300" b="1">
                <a:ea typeface="+mn-lt"/>
                <a:cs typeface="+mn-lt"/>
              </a:rPr>
              <a:t> </a:t>
            </a:r>
            <a:r>
              <a:rPr lang="ru-RU" sz="1300" b="1" err="1">
                <a:ea typeface="+mn-lt"/>
                <a:cs typeface="+mn-lt"/>
              </a:rPr>
              <a:t>Operations</a:t>
            </a:r>
            <a:r>
              <a:rPr lang="ru-RU" sz="1300">
                <a:ea typeface="+mn-lt"/>
                <a:cs typeface="+mn-lt"/>
              </a:rPr>
              <a:t> – блоки для моделирования логических (двоичных) операций.</a:t>
            </a:r>
            <a:endParaRPr lang="en-US" sz="1300">
              <a:ea typeface="+mn-lt"/>
              <a:cs typeface="+mn-lt"/>
            </a:endParaRPr>
          </a:p>
          <a:p>
            <a:r>
              <a:rPr lang="ru-RU" sz="1300" b="1" err="1">
                <a:ea typeface="+mn-lt"/>
                <a:cs typeface="+mn-lt"/>
              </a:rPr>
              <a:t>Lookup</a:t>
            </a:r>
            <a:r>
              <a:rPr lang="ru-RU" sz="1300" b="1">
                <a:ea typeface="+mn-lt"/>
                <a:cs typeface="+mn-lt"/>
              </a:rPr>
              <a:t> </a:t>
            </a:r>
            <a:r>
              <a:rPr lang="ru-RU" sz="1300" b="1" err="1">
                <a:ea typeface="+mn-lt"/>
                <a:cs typeface="+mn-lt"/>
              </a:rPr>
              <a:t>Tables</a:t>
            </a:r>
            <a:r>
              <a:rPr lang="ru-RU" sz="1300">
                <a:ea typeface="+mn-lt"/>
                <a:cs typeface="+mn-lt"/>
              </a:rPr>
              <a:t> – блоки для моделирования функциональных и табличных зависимостей.</a:t>
            </a:r>
            <a:endParaRPr lang="en-US" sz="1300">
              <a:ea typeface="+mn-lt"/>
              <a:cs typeface="+mn-lt"/>
            </a:endParaRPr>
          </a:p>
          <a:p>
            <a:r>
              <a:rPr lang="ru-RU" sz="1300" b="1" err="1">
                <a:ea typeface="+mn-lt"/>
                <a:cs typeface="+mn-lt"/>
              </a:rPr>
              <a:t>Math</a:t>
            </a:r>
            <a:r>
              <a:rPr lang="ru-RU" sz="1300" b="1">
                <a:ea typeface="+mn-lt"/>
                <a:cs typeface="+mn-lt"/>
              </a:rPr>
              <a:t> </a:t>
            </a:r>
            <a:r>
              <a:rPr lang="ru-RU" sz="1300" b="1" err="1">
                <a:ea typeface="+mn-lt"/>
                <a:cs typeface="+mn-lt"/>
              </a:rPr>
              <a:t>Operations</a:t>
            </a:r>
            <a:r>
              <a:rPr lang="ru-RU" sz="1300">
                <a:ea typeface="+mn-lt"/>
                <a:cs typeface="+mn-lt"/>
              </a:rPr>
              <a:t> – блоки для моделирования математических операций.</a:t>
            </a:r>
            <a:endParaRPr lang="en-US" sz="1300">
              <a:ea typeface="+mn-lt"/>
              <a:cs typeface="+mn-lt"/>
            </a:endParaRPr>
          </a:p>
          <a:p>
            <a:r>
              <a:rPr lang="ru-RU" sz="1300" b="1" err="1">
                <a:ea typeface="+mn-lt"/>
                <a:cs typeface="+mn-lt"/>
              </a:rPr>
              <a:t>Model</a:t>
            </a:r>
            <a:r>
              <a:rPr lang="ru-RU" sz="1300" b="1">
                <a:ea typeface="+mn-lt"/>
                <a:cs typeface="+mn-lt"/>
              </a:rPr>
              <a:t> </a:t>
            </a:r>
            <a:r>
              <a:rPr lang="ru-RU" sz="1300" b="1" err="1">
                <a:ea typeface="+mn-lt"/>
                <a:cs typeface="+mn-lt"/>
              </a:rPr>
              <a:t>Verification</a:t>
            </a:r>
            <a:r>
              <a:rPr lang="ru-RU" sz="1300">
                <a:ea typeface="+mn-lt"/>
                <a:cs typeface="+mn-lt"/>
              </a:rPr>
              <a:t> – блоки для тестирования и верификации поведения моделей.</a:t>
            </a:r>
            <a:endParaRPr lang="en-US" sz="1300">
              <a:ea typeface="+mn-lt"/>
              <a:cs typeface="+mn-lt"/>
            </a:endParaRPr>
          </a:p>
          <a:p>
            <a:r>
              <a:rPr lang="ru-RU" sz="1300" b="1" err="1">
                <a:ea typeface="+mn-lt"/>
                <a:cs typeface="+mn-lt"/>
              </a:rPr>
              <a:t>Model-Wide</a:t>
            </a:r>
            <a:r>
              <a:rPr lang="ru-RU" sz="1300" b="1">
                <a:ea typeface="+mn-lt"/>
                <a:cs typeface="+mn-lt"/>
              </a:rPr>
              <a:t> </a:t>
            </a:r>
            <a:r>
              <a:rPr lang="ru-RU" sz="1300" b="1" err="1">
                <a:ea typeface="+mn-lt"/>
                <a:cs typeface="+mn-lt"/>
              </a:rPr>
              <a:t>Utilities</a:t>
            </a:r>
            <a:r>
              <a:rPr lang="ru-RU" sz="1300">
                <a:ea typeface="+mn-lt"/>
                <a:cs typeface="+mn-lt"/>
              </a:rPr>
              <a:t> – вспомогательные блоки для документирования и линеаризации моделей.</a:t>
            </a:r>
            <a:endParaRPr lang="en-US" sz="1300">
              <a:ea typeface="+mn-lt"/>
              <a:cs typeface="+mn-lt"/>
            </a:endParaRPr>
          </a:p>
          <a:p>
            <a:r>
              <a:rPr lang="ru-RU" sz="1300" b="1" err="1">
                <a:ea typeface="+mn-lt"/>
                <a:cs typeface="+mn-lt"/>
              </a:rPr>
              <a:t>Ports</a:t>
            </a:r>
            <a:r>
              <a:rPr lang="ru-RU" sz="1300" b="1">
                <a:ea typeface="+mn-lt"/>
                <a:cs typeface="+mn-lt"/>
              </a:rPr>
              <a:t> &amp; </a:t>
            </a:r>
            <a:r>
              <a:rPr lang="ru-RU" sz="1300" b="1" err="1">
                <a:ea typeface="+mn-lt"/>
                <a:cs typeface="+mn-lt"/>
              </a:rPr>
              <a:t>Subsystems</a:t>
            </a:r>
            <a:r>
              <a:rPr lang="ru-RU" sz="1300">
                <a:ea typeface="+mn-lt"/>
                <a:cs typeface="+mn-lt"/>
              </a:rPr>
              <a:t> – блоки построения иерархических моделей и подсистем.</a:t>
            </a:r>
            <a:endParaRPr lang="en-US" sz="1300">
              <a:ea typeface="+mn-lt"/>
              <a:cs typeface="+mn-lt"/>
            </a:endParaRPr>
          </a:p>
          <a:p>
            <a:r>
              <a:rPr lang="ru-RU" sz="1300" b="1" err="1">
                <a:ea typeface="+mn-lt"/>
                <a:cs typeface="+mn-lt"/>
              </a:rPr>
              <a:t>Signal</a:t>
            </a:r>
            <a:r>
              <a:rPr lang="ru-RU" sz="1300" b="1">
                <a:ea typeface="+mn-lt"/>
                <a:cs typeface="+mn-lt"/>
              </a:rPr>
              <a:t> </a:t>
            </a:r>
            <a:r>
              <a:rPr lang="ru-RU" sz="1300" b="1" err="1">
                <a:ea typeface="+mn-lt"/>
                <a:cs typeface="+mn-lt"/>
              </a:rPr>
              <a:t>Attributes</a:t>
            </a:r>
            <a:r>
              <a:rPr lang="ru-RU" sz="1300">
                <a:ea typeface="+mn-lt"/>
                <a:cs typeface="+mn-lt"/>
              </a:rPr>
              <a:t> – блоки для преобразования типов сигналов в моделях.</a:t>
            </a:r>
            <a:endParaRPr lang="en-US" sz="1300">
              <a:ea typeface="+mn-lt"/>
              <a:cs typeface="+mn-lt"/>
            </a:endParaRPr>
          </a:p>
          <a:p>
            <a:r>
              <a:rPr lang="ru-RU" sz="1300" b="1" err="1">
                <a:ea typeface="+mn-lt"/>
                <a:cs typeface="+mn-lt"/>
              </a:rPr>
              <a:t>Signal</a:t>
            </a:r>
            <a:r>
              <a:rPr lang="ru-RU" sz="1300" b="1">
                <a:ea typeface="+mn-lt"/>
                <a:cs typeface="+mn-lt"/>
              </a:rPr>
              <a:t> </a:t>
            </a:r>
            <a:r>
              <a:rPr lang="ru-RU" sz="1300" b="1" err="1">
                <a:ea typeface="+mn-lt"/>
                <a:cs typeface="+mn-lt"/>
              </a:rPr>
              <a:t>Routing</a:t>
            </a:r>
            <a:r>
              <a:rPr lang="ru-RU" sz="1300">
                <a:ea typeface="+mn-lt"/>
                <a:cs typeface="+mn-lt"/>
              </a:rPr>
              <a:t> – блоки для коммутации и объединения/разъединения сигналов.</a:t>
            </a:r>
            <a:endParaRPr lang="en-US" sz="1300">
              <a:ea typeface="+mn-lt"/>
              <a:cs typeface="+mn-lt"/>
            </a:endParaRPr>
          </a:p>
          <a:p>
            <a:r>
              <a:rPr lang="ru-RU" sz="1300" b="1" err="1">
                <a:ea typeface="+mn-lt"/>
                <a:cs typeface="+mn-lt"/>
              </a:rPr>
              <a:t>Sinks</a:t>
            </a:r>
            <a:r>
              <a:rPr lang="ru-RU" sz="1300">
                <a:ea typeface="+mn-lt"/>
                <a:cs typeface="+mn-lt"/>
              </a:rPr>
              <a:t> – блоки для отображения и сохранения сигналов.</a:t>
            </a:r>
            <a:endParaRPr lang="en-US" sz="1300">
              <a:ea typeface="+mn-lt"/>
              <a:cs typeface="+mn-lt"/>
            </a:endParaRPr>
          </a:p>
          <a:p>
            <a:r>
              <a:rPr lang="ru-RU" sz="1300" b="1" err="1">
                <a:ea typeface="+mn-lt"/>
                <a:cs typeface="+mn-lt"/>
              </a:rPr>
              <a:t>Sources</a:t>
            </a:r>
            <a:r>
              <a:rPr lang="ru-RU" sz="1300">
                <a:ea typeface="+mn-lt"/>
                <a:cs typeface="+mn-lt"/>
              </a:rPr>
              <a:t> – источники сигналов и воздействий.</a:t>
            </a:r>
            <a:endParaRPr lang="en-US" sz="1300">
              <a:ea typeface="+mn-lt"/>
              <a:cs typeface="+mn-lt"/>
            </a:endParaRPr>
          </a:p>
          <a:p>
            <a:r>
              <a:rPr lang="ru-RU" sz="1300" b="1" err="1">
                <a:ea typeface="+mn-lt"/>
                <a:cs typeface="+mn-lt"/>
              </a:rPr>
              <a:t>User-Defined</a:t>
            </a:r>
            <a:r>
              <a:rPr lang="ru-RU" sz="1300" b="1">
                <a:ea typeface="+mn-lt"/>
                <a:cs typeface="+mn-lt"/>
              </a:rPr>
              <a:t> </a:t>
            </a:r>
            <a:r>
              <a:rPr lang="ru-RU" sz="1300" b="1" err="1">
                <a:ea typeface="+mn-lt"/>
                <a:cs typeface="+mn-lt"/>
              </a:rPr>
              <a:t>Function</a:t>
            </a:r>
            <a:r>
              <a:rPr lang="ru-RU" sz="1300" err="1">
                <a:ea typeface="+mn-lt"/>
                <a:cs typeface="+mn-lt"/>
              </a:rPr>
              <a:t>s</a:t>
            </a:r>
            <a:r>
              <a:rPr lang="ru-RU" sz="1300">
                <a:ea typeface="+mn-lt"/>
                <a:cs typeface="+mn-lt"/>
              </a:rPr>
              <a:t> – блоки для создания пользовательских функций, реализованных на языке MATLAB.</a:t>
            </a:r>
            <a:endParaRPr lang="en-US" sz="1300">
              <a:ea typeface="+mn-lt"/>
              <a:cs typeface="+mn-lt"/>
            </a:endParaRPr>
          </a:p>
          <a:p>
            <a:r>
              <a:rPr lang="en-US" sz="1300" b="1" dirty="0">
                <a:ea typeface="+mn-lt"/>
                <a:cs typeface="+mn-lt"/>
              </a:rPr>
              <a:t>Additional</a:t>
            </a:r>
            <a:r>
              <a:rPr lang="ru-RU" sz="1300" b="1" dirty="0">
                <a:ea typeface="+mn-lt"/>
                <a:cs typeface="+mn-lt"/>
              </a:rPr>
              <a:t> </a:t>
            </a:r>
            <a:r>
              <a:rPr lang="en-US" sz="1300" b="1" dirty="0">
                <a:ea typeface="+mn-lt"/>
                <a:cs typeface="+mn-lt"/>
              </a:rPr>
              <a:t>Math</a:t>
            </a:r>
            <a:r>
              <a:rPr lang="ru-RU" sz="1300" b="1" dirty="0">
                <a:ea typeface="+mn-lt"/>
                <a:cs typeface="+mn-lt"/>
              </a:rPr>
              <a:t> &amp; </a:t>
            </a:r>
            <a:r>
              <a:rPr lang="en-US" sz="1300" b="1" dirty="0">
                <a:ea typeface="+mn-lt"/>
                <a:cs typeface="+mn-lt"/>
              </a:rPr>
              <a:t>Discrete</a:t>
            </a:r>
            <a:r>
              <a:rPr lang="ru-RU" sz="1300" dirty="0">
                <a:ea typeface="+mn-lt"/>
                <a:cs typeface="+mn-lt"/>
              </a:rPr>
              <a:t> – блоки дополнительных математических операций и дискретные блоки единичной задержки разного типа.</a:t>
            </a:r>
            <a:endParaRPr lang="en-US" sz="1300" dirty="0">
              <a:ea typeface="+mn-lt"/>
              <a:cs typeface="+mn-lt"/>
            </a:endParaRPr>
          </a:p>
          <a:p>
            <a:endParaRPr lang="en-US" sz="130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1326F1-6DCC-4D4A-8D4B-6FBB3E708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2707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Тема Office</vt:lpstr>
      <vt:lpstr>Среда графического программирования</vt:lpstr>
      <vt:lpstr>Simulink – графическая среда имитационного моделирования</vt:lpstr>
      <vt:lpstr>Автоматическая генерация кода </vt:lpstr>
      <vt:lpstr>Моделирование и симуляция</vt:lpstr>
      <vt:lpstr>Simulink использует преимущества MATLAB</vt:lpstr>
      <vt:lpstr>Blocksets</vt:lpstr>
      <vt:lpstr>Вход в программу</vt:lpstr>
      <vt:lpstr>Окно обозревателя разделов библиотеки Simulink</vt:lpstr>
      <vt:lpstr>Разделы основной библиотеки Simulink </vt:lpstr>
      <vt:lpstr>Окно обозревателя с набором блоков раздела библиотеки</vt:lpstr>
      <vt:lpstr>Панель инструментов обозревателя разделов библиотек</vt:lpstr>
      <vt:lpstr>Создание модели в Simulink</vt:lpstr>
      <vt:lpstr> Функциональные блоки, используемые для разработки моделей систем автоматического регулирования </vt:lpstr>
      <vt:lpstr> Функциональные блоки, используемые для разработки моделей систем автоматического регулирования </vt:lpstr>
      <vt:lpstr>Создание модели в Simulink</vt:lpstr>
      <vt:lpstr>Настройка параметров функциональных блоков</vt:lpstr>
      <vt:lpstr>Соединение функциональных блоков</vt:lpstr>
      <vt:lpstr>Настройка параметров моделирования</vt:lpstr>
      <vt:lpstr>Настройка параметров моделирования</vt:lpstr>
      <vt:lpstr>Настройка параметров моделирования</vt:lpstr>
      <vt:lpstr>Настройка параметров моделирования</vt:lpstr>
      <vt:lpstr>Настройка параметров блока Scope </vt:lpstr>
      <vt:lpstr>Настройка параметров блока Scope</vt:lpstr>
      <vt:lpstr>Настройка параметров блока Scope</vt:lpstr>
      <vt:lpstr>Настройка параметров блока Scope</vt:lpstr>
      <vt:lpstr>Отображение результатов моделирования</vt:lpstr>
      <vt:lpstr>Отображение результатов моделирования</vt:lpstr>
      <vt:lpstr> Отображение результатов моделирования </vt:lpstr>
      <vt:lpstr> Отображение результатов моделирования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852</cp:revision>
  <dcterms:created xsi:type="dcterms:W3CDTF">2020-05-13T09:33:13Z</dcterms:created>
  <dcterms:modified xsi:type="dcterms:W3CDTF">2020-05-13T13:52:33Z</dcterms:modified>
</cp:coreProperties>
</file>