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65" r:id="rId4"/>
    <p:sldId id="257" r:id="rId5"/>
    <p:sldId id="276" r:id="rId6"/>
    <p:sldId id="258" r:id="rId7"/>
    <p:sldId id="274" r:id="rId8"/>
    <p:sldId id="259" r:id="rId9"/>
    <p:sldId id="275" r:id="rId10"/>
    <p:sldId id="266" r:id="rId11"/>
    <p:sldId id="261" r:id="rId12"/>
    <p:sldId id="269" r:id="rId13"/>
    <p:sldId id="270" r:id="rId14"/>
    <p:sldId id="271" r:id="rId15"/>
    <p:sldId id="260" r:id="rId16"/>
    <p:sldId id="368" r:id="rId17"/>
    <p:sldId id="369" r:id="rId18"/>
    <p:sldId id="264" r:id="rId19"/>
    <p:sldId id="262" r:id="rId20"/>
    <p:sldId id="272" r:id="rId21"/>
    <p:sldId id="273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0AB3A-F1A3-4D8C-88E8-F67B612A2253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16E56-0A1A-4915-BF45-724D71414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6E56-0A1A-4915-BF45-724D7141488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6E56-0A1A-4915-BF45-724D7141488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/>
              <a:t>Основа устной публичной речи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1752600"/>
          </a:xfrm>
        </p:spPr>
        <p:txBody>
          <a:bodyPr/>
          <a:lstStyle/>
          <a:p>
            <a:r>
              <a:rPr lang="ru-RU" dirty="0"/>
              <a:t>Публицистический стиль речи</a:t>
            </a:r>
          </a:p>
        </p:txBody>
      </p:sp>
      <p:pic>
        <p:nvPicPr>
          <p:cNvPr id="4" name="Picture 4" descr="DSC_01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04489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000156"/>
            <a:ext cx="82296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4294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«Запас» </a:t>
            </a:r>
            <a:r>
              <a:rPr lang="ru-RU" dirty="0"/>
              <a:t>памятников культуры </a:t>
            </a:r>
            <a:r>
              <a:rPr lang="ru-RU" dirty="0">
                <a:solidFill>
                  <a:srgbClr val="0070C0"/>
                </a:solidFill>
              </a:rPr>
              <a:t>«запас» </a:t>
            </a:r>
            <a:r>
              <a:rPr lang="ru-RU" dirty="0"/>
              <a:t>культурной среды крайне </a:t>
            </a:r>
            <a:r>
              <a:rPr lang="ru-RU" dirty="0">
                <a:solidFill>
                  <a:srgbClr val="0070C0"/>
                </a:solidFill>
              </a:rPr>
              <a:t>ограничен</a:t>
            </a:r>
            <a:r>
              <a:rPr lang="ru-RU" dirty="0"/>
              <a:t> в мире и он </a:t>
            </a:r>
            <a:r>
              <a:rPr lang="ru-RU" dirty="0">
                <a:solidFill>
                  <a:srgbClr val="0070C0"/>
                </a:solidFill>
              </a:rPr>
              <a:t>истощается</a:t>
            </a:r>
            <a:r>
              <a:rPr lang="ru-RU" dirty="0"/>
              <a:t> со все </a:t>
            </a:r>
            <a:r>
              <a:rPr lang="ru-RU" dirty="0" err="1"/>
              <a:t>прогрес</a:t>
            </a:r>
            <a:r>
              <a:rPr lang="ru-RU" dirty="0"/>
              <a:t>(?)</a:t>
            </a:r>
            <a:r>
              <a:rPr lang="ru-RU" dirty="0" err="1"/>
              <a:t>иру</a:t>
            </a:r>
            <a:r>
              <a:rPr lang="ru-RU" dirty="0"/>
              <a:t>..щей скоростью. На земле остается все </a:t>
            </a:r>
            <a:r>
              <a:rPr lang="ru-RU" dirty="0">
                <a:solidFill>
                  <a:srgbClr val="0070C0"/>
                </a:solidFill>
              </a:rPr>
              <a:t>меньше места </a:t>
            </a:r>
            <a:r>
              <a:rPr lang="ru-RU" dirty="0"/>
              <a:t>для памятников культуры и не потому что </a:t>
            </a:r>
            <a:r>
              <a:rPr lang="ru-RU" dirty="0">
                <a:solidFill>
                  <a:srgbClr val="0070C0"/>
                </a:solidFill>
              </a:rPr>
              <a:t>меньше</a:t>
            </a:r>
            <a:r>
              <a:rPr lang="ru-RU" dirty="0"/>
              <a:t> становится земли. Все дело в том что к </a:t>
            </a:r>
            <a:r>
              <a:rPr lang="ru-RU" dirty="0">
                <a:solidFill>
                  <a:srgbClr val="FF0000"/>
                </a:solidFill>
              </a:rPr>
              <a:t>патриотизму</a:t>
            </a:r>
            <a:r>
              <a:rPr lang="ru-RU" dirty="0"/>
              <a:t> слишком долго призывали а его надо воспитывать с самого раннего </a:t>
            </a:r>
            <a:r>
              <a:rPr lang="ru-RU" dirty="0" err="1"/>
              <a:t>возр</a:t>
            </a:r>
            <a:r>
              <a:rPr lang="ru-RU" dirty="0"/>
              <a:t>..ста.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Любовь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к родному </a:t>
            </a:r>
            <a:r>
              <a:rPr lang="ru-RU" dirty="0"/>
              <a:t>краю к </a:t>
            </a:r>
            <a:r>
              <a:rPr lang="ru-RU" dirty="0">
                <a:solidFill>
                  <a:srgbClr val="FF0000"/>
                </a:solidFill>
              </a:rPr>
              <a:t>родной </a:t>
            </a:r>
            <a:r>
              <a:rPr lang="ru-RU" dirty="0"/>
              <a:t>культур., к </a:t>
            </a:r>
            <a:r>
              <a:rPr lang="ru-RU" dirty="0">
                <a:solidFill>
                  <a:srgbClr val="FF0000"/>
                </a:solidFill>
              </a:rPr>
              <a:t>родному</a:t>
            </a:r>
            <a:r>
              <a:rPr lang="ru-RU" dirty="0"/>
              <a:t> селу или городу к </a:t>
            </a:r>
            <a:r>
              <a:rPr lang="ru-RU" dirty="0">
                <a:solidFill>
                  <a:srgbClr val="FF0000"/>
                </a:solidFill>
              </a:rPr>
              <a:t>родной</a:t>
            </a:r>
            <a:r>
              <a:rPr lang="ru-RU" dirty="0"/>
              <a:t> </a:t>
            </a:r>
            <a:r>
              <a:rPr lang="ru-RU" dirty="0" err="1"/>
              <a:t>реч</a:t>
            </a:r>
            <a:r>
              <a:rPr lang="ru-RU" dirty="0"/>
              <a:t>..   </a:t>
            </a:r>
            <a:r>
              <a:rPr lang="ru-RU" dirty="0" err="1"/>
              <a:t>нач</a:t>
            </a:r>
            <a:r>
              <a:rPr lang="ru-RU" dirty="0"/>
              <a:t>..</a:t>
            </a:r>
            <a:r>
              <a:rPr lang="ru-RU" dirty="0" err="1"/>
              <a:t>нается</a:t>
            </a:r>
            <a:r>
              <a:rPr lang="ru-RU" dirty="0"/>
              <a:t> с малого с </a:t>
            </a:r>
            <a:r>
              <a:rPr lang="ru-RU" dirty="0">
                <a:solidFill>
                  <a:srgbClr val="FF0000"/>
                </a:solidFill>
              </a:rPr>
              <a:t>любви</a:t>
            </a:r>
            <a:r>
              <a:rPr lang="ru-RU" dirty="0"/>
              <a:t> к своей </a:t>
            </a:r>
            <a:r>
              <a:rPr lang="ru-RU" dirty="0">
                <a:solidFill>
                  <a:srgbClr val="FF0000"/>
                </a:solidFill>
              </a:rPr>
              <a:t>семье</a:t>
            </a:r>
            <a:r>
              <a:rPr lang="ru-RU" dirty="0"/>
              <a:t> к своему ж..</a:t>
            </a:r>
            <a:r>
              <a:rPr lang="ru-RU" dirty="0" err="1"/>
              <a:t>лищу</a:t>
            </a:r>
            <a:r>
              <a:rPr lang="ru-RU" dirty="0"/>
              <a:t> к своей школ.. . И еще с </a:t>
            </a:r>
            <a:r>
              <a:rPr lang="ru-RU" dirty="0">
                <a:solidFill>
                  <a:srgbClr val="FF0000"/>
                </a:solidFill>
              </a:rPr>
              <a:t>уважен..я </a:t>
            </a:r>
            <a:r>
              <a:rPr lang="ru-RU" dirty="0"/>
              <a:t>к таким чувствам людей которые то(же) </a:t>
            </a:r>
            <a:r>
              <a:rPr lang="ru-RU" dirty="0">
                <a:solidFill>
                  <a:srgbClr val="FF0000"/>
                </a:solidFill>
              </a:rPr>
              <a:t>люб..т </a:t>
            </a:r>
            <a:r>
              <a:rPr lang="ru-RU" dirty="0"/>
              <a:t>свой </a:t>
            </a:r>
            <a:r>
              <a:rPr lang="ru-RU" dirty="0">
                <a:solidFill>
                  <a:srgbClr val="FF0000"/>
                </a:solidFill>
              </a:rPr>
              <a:t>дом</a:t>
            </a:r>
            <a:r>
              <a:rPr lang="ru-RU" dirty="0"/>
              <a:t> свою землю свое пусть и (не)понятное тебе </a:t>
            </a:r>
            <a:r>
              <a:rPr lang="ru-RU" dirty="0">
                <a:solidFill>
                  <a:srgbClr val="FF0000"/>
                </a:solidFill>
              </a:rPr>
              <a:t>родно</a:t>
            </a:r>
            <a:r>
              <a:rPr lang="ru-RU" dirty="0"/>
              <a:t>е слово.</a:t>
            </a:r>
          </a:p>
          <a:p>
            <a:pPr>
              <a:buNone/>
            </a:pPr>
            <a:r>
              <a:rPr lang="ru-RU" dirty="0"/>
              <a:t>Все эти важнейшие человеческие качества  </a:t>
            </a:r>
            <a:r>
              <a:rPr lang="ru-RU" dirty="0">
                <a:solidFill>
                  <a:srgbClr val="FF0000"/>
                </a:solidFill>
              </a:rPr>
              <a:t>любовь, уважение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знание  </a:t>
            </a:r>
            <a:r>
              <a:rPr lang="ru-RU" dirty="0"/>
              <a:t> </a:t>
            </a:r>
            <a:r>
              <a:rPr lang="ru-RU" dirty="0" err="1"/>
              <a:t>помо</a:t>
            </a:r>
            <a:r>
              <a:rPr lang="ru-RU" dirty="0"/>
              <a:t>..т тебе открыть в своей душе история. (Д. </a:t>
            </a:r>
            <a:r>
              <a:rPr lang="ru-RU" i="1" dirty="0"/>
              <a:t>Лихачев.)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267" y="274638"/>
            <a:ext cx="8161866" cy="5825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Изобразительно—выразительные   средства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133" y="1095023"/>
            <a:ext cx="8796867" cy="56444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 фразеологизмы,</a:t>
            </a:r>
          </a:p>
          <a:p>
            <a:pPr>
              <a:buNone/>
            </a:pPr>
            <a:r>
              <a:rPr lang="ru-RU" b="1" dirty="0"/>
              <a:t>пословицы, поговорки,</a:t>
            </a:r>
          </a:p>
          <a:p>
            <a:pPr>
              <a:buNone/>
            </a:pPr>
            <a:r>
              <a:rPr lang="ru-RU" b="1" dirty="0"/>
              <a:t>крылатые выражения, </a:t>
            </a:r>
          </a:p>
          <a:p>
            <a:pPr>
              <a:buNone/>
            </a:pPr>
            <a:r>
              <a:rPr lang="ru-RU" b="1" dirty="0"/>
              <a:t>риторические приемы – тропы и фигуры</a:t>
            </a:r>
          </a:p>
          <a:p>
            <a:pPr>
              <a:buNone/>
            </a:pPr>
            <a:r>
              <a:rPr lang="ru-RU" sz="2200" b="1" dirty="0"/>
              <a:t>способ построения высказывания: отклонение от нормы мотивировано  </a:t>
            </a:r>
          </a:p>
          <a:p>
            <a:pPr>
              <a:buNone/>
            </a:pPr>
            <a:r>
              <a:rPr lang="ru-RU" i="1" dirty="0"/>
              <a:t>Война приносит населению неисчислимые бедствия. </a:t>
            </a:r>
          </a:p>
          <a:p>
            <a:pPr>
              <a:buNone/>
            </a:pPr>
            <a:r>
              <a:rPr lang="ru-RU" i="1" dirty="0"/>
              <a:t>Война – это заплаканные лица, это слепые в черных очках, это улицы, заваленные обломками, и холод в нетопленых домах. </a:t>
            </a:r>
          </a:p>
          <a:p>
            <a:pPr>
              <a:buNone/>
            </a:pPr>
            <a:r>
              <a:rPr lang="ru-RU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11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Выразительные средства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7864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Пусть снова страна наша будет родиной востоковедения, страной «малых народов», сохранения их в «красной книге человечества». Пусть безотчетное стремление отдавать себя какому-либо святому  делу, что так отличало русских во все времена, снова займет достойное положение. </a:t>
            </a:r>
            <a:r>
              <a:rPr lang="ru-RU" i="1" dirty="0"/>
              <a:t>Д.С. Лихачев</a:t>
            </a:r>
            <a:r>
              <a:rPr lang="ru-RU" dirty="0"/>
              <a:t> </a:t>
            </a:r>
            <a:r>
              <a:rPr lang="ru-RU" i="1" dirty="0"/>
              <a:t>О национальном характере русских)</a:t>
            </a:r>
            <a:endParaRPr lang="ru-RU" dirty="0"/>
          </a:p>
          <a:p>
            <a:r>
              <a:rPr lang="ru-RU" dirty="0"/>
              <a:t>Сильный губернатор – большие права,  слабый губернатор – никаких прав;  публичный политик --республика известна в стране,  непубличный политик – о ней никто не знает. </a:t>
            </a:r>
          </a:p>
          <a:p>
            <a:r>
              <a:rPr lang="ru-RU" dirty="0"/>
              <a:t>Как ни совершенно крыло птицы, оно никогда не смогло бы поднять её ввысь, не опираясь на воздух. Факты – это воздух ученого. Без них вы никогда не сможете взлететь. Без них ваши теории – пустые потуги. </a:t>
            </a:r>
            <a:r>
              <a:rPr lang="ru-RU" i="1" dirty="0"/>
              <a:t>И.П.Павлов 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357346"/>
            <a:ext cx="822960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На нашей стороне сражается честь, на той – наглость;  здесь – стыдливость, там – разврат;  здесь верность – там – обман; здесь – доблесть, там – преступление. </a:t>
            </a:r>
            <a:r>
              <a:rPr lang="ru-RU" i="1" dirty="0"/>
              <a:t>Цицерон</a:t>
            </a:r>
            <a:endParaRPr lang="ru-RU" dirty="0"/>
          </a:p>
          <a:p>
            <a:pPr lvl="0"/>
            <a:r>
              <a:rPr lang="ru-RU" dirty="0"/>
              <a:t>Историю делают люди, а не какие-то объективные законы истории.</a:t>
            </a:r>
          </a:p>
          <a:p>
            <a:pPr lvl="0"/>
            <a:r>
              <a:rPr lang="ru-RU" dirty="0"/>
              <a:t>Человек всегда был  красив, если его имя звучало гордо. Когда был бойцом. Когда был открывателем. Когда дерзал. Когда не пасовал перед трудностями не падал на колени перед бедой.</a:t>
            </a:r>
          </a:p>
          <a:p>
            <a:pPr lvl="0"/>
            <a:r>
              <a:rPr lang="ru-RU" dirty="0"/>
              <a:t>Известный реформатор, «архитектор  реформ», не смог ничего предпринять против принятия закона. Как же теперь верить такой стране?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500354"/>
            <a:ext cx="8229600" cy="1643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Мы обращаемся к тем, кому плохо. Кто не живет, а бедствует, мучается, страдает. Мы обращаемся к тем, кто живет в бараках, в маленьких домах, где прогнил пол и течет крыша. Мы обращаемся к тем, кто в нужде и нищете вырастили с большим трудом своих детей. </a:t>
            </a:r>
            <a:r>
              <a:rPr lang="ru-RU" i="1" dirty="0"/>
              <a:t>Жириновский</a:t>
            </a:r>
          </a:p>
          <a:p>
            <a:pPr lvl="0"/>
            <a:r>
              <a:rPr lang="ru-RU" dirty="0"/>
              <a:t>А деревенские сходки, с которыми постоянно были вынуждены считаться власти! А вся русская литература, тысячу раз стремившаяся к социальной справедливости! </a:t>
            </a:r>
            <a:r>
              <a:rPr lang="ru-RU" i="1" dirty="0"/>
              <a:t>Д.С. Лихачев</a:t>
            </a:r>
            <a:endParaRPr lang="ru-RU" dirty="0"/>
          </a:p>
          <a:p>
            <a:pPr lvl="0"/>
            <a:r>
              <a:rPr lang="ru-RU" dirty="0"/>
              <a:t>Человек не должен быть всегда в мундире своих мнений. Он должен быть внутренне свободным и, если это необходимо, не стыдиться отказываться от своих суждений. </a:t>
            </a:r>
            <a:r>
              <a:rPr lang="ru-RU" i="1" dirty="0"/>
              <a:t>Д.С. Лихачев</a:t>
            </a:r>
          </a:p>
          <a:p>
            <a:r>
              <a:rPr lang="ru-RU" dirty="0"/>
              <a:t>В результате войны и революции наше отечество лежит в развалинах. Великая Русская Равнина стала великим кладбищем, где смерть пожинает обильную жатву, где люди едят друг друга.</a:t>
            </a:r>
          </a:p>
          <a:p>
            <a:r>
              <a:rPr lang="ru-RU" dirty="0"/>
              <a:t>Задача возрождения России падает на ваши плечи, задача – бесконечно трудная и тяжелая. Сумеете ли вы выполнить её? Сможете ли выдержать этот экзамен истории?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2334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Выпишите обороты , подтверждающие публицистичность речи.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357298"/>
            <a:ext cx="8847667" cy="5500701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rgbClr val="0070C0"/>
                </a:solidFill>
                <a:latin typeface="Arial Black" panose="020B0A04020102020204" pitchFamily="34" charset="0"/>
              </a:rPr>
              <a:t>Слеза слезе - рознь. Женщины плачут не только чаще мужчин, но их слезы на полградуса теплее скупых мужских. О слезах, вызванных соринкой, попавшей в глаз, или при чистке лука, мы говорить не будем. А вот об эмоциональных… в них, оказывается, немало белка. В слезах, вызванных горем, печалью, ученые обнаружили успокаивающие вещества . Слезы - это защитная реакция организма на стресс. Со слезами выводятся из организма токсичные вещества, что образуются под воздействием нервного напряжения, депрессии</a:t>
            </a:r>
            <a:r>
              <a:rPr lang="ru-RU" dirty="0"/>
              <a:t> (из газеты).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6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91AF41-8383-E255-720F-D64624DB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580595"/>
          </a:xfrm>
        </p:spPr>
        <p:txBody>
          <a:bodyPr>
            <a:normAutofit fontScale="90000"/>
          </a:bodyPr>
          <a:lstStyle/>
          <a:p>
            <a:r>
              <a:rPr lang="ru-RU" dirty="0"/>
              <a:t>Делать речь с Менделеева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AEC01B2-4941-15A9-AE3E-F7987AA1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80" y="836712"/>
            <a:ext cx="8679305" cy="5616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Д.И. Менделеев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постепенно завораживал  аудиторию: "</a:t>
            </a:r>
            <a:r>
              <a:rPr lang="ru-RU" sz="1800" i="1" dirty="0">
                <a:solidFill>
                  <a:srgbClr val="000000"/>
                </a:solidFill>
                <a:ea typeface="Times New Roman" panose="02020603050405020304" pitchFamily="18" charset="0"/>
              </a:rPr>
              <a:t>Интонация его голоса постоянно менялась: то он говорил на высоких тонах, то низким баритоном, то скороговоркой, точно мелкие камешки с горы катятся, то остановится, тянет, подыскивает для своей мысли образное выражение, и всегда подыщет такое, что в 2-3-х словах ясно выразит то, что хотел сказать«.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Обращал внимание на себя и его голос. Баритон – тембр его голоса, «звучный, приятный, металлический».  Речь Менделеева не была гладкой, легкой. Начинал он всегда вяло, тяжело, запинался, делал паузы, подбирая нужные слова; его мысли опережали темп речи, в результате чего шло нагромождение фраз, грамматически не всегда правильных. «Он говорил, точно медведь валит напролом сквозь кустарник», – вспоминал </a:t>
            </a:r>
            <a:r>
              <a:rPr lang="ru-RU" sz="1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В.Е.Чешихин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(1866–1923). Но в его речи всегда была уверенность, убежденность, страсть, строгая аргументация – логикой, фактами, экспериментом, расчетами, плодами аналитической работы. По напору и глубине мысли, по богатству содержания, по способности увлечь и захватить аудиторию (кто-то даже сказал, что на лекциях Менделеева стены потеют), по умению убедить и воодушевить слушателей, сделать их своими единомышленниками, по образности и меткости речи, по умению «вырубить сравнение» можно утверждать, что Менделеев был блестящим, хотя и своеобразным, оратором.</a:t>
            </a:r>
            <a:endParaRPr lang="ru-RU" sz="1800" dirty="0">
              <a:solidFill>
                <a:srgbClr val="004080"/>
              </a:solidFill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99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0DFAC-0919-0123-AEB3-65AD8C45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20" y="188640"/>
            <a:ext cx="7886700" cy="366986"/>
          </a:xfrm>
        </p:spPr>
        <p:txBody>
          <a:bodyPr>
            <a:normAutofit fontScale="90000"/>
          </a:bodyPr>
          <a:lstStyle/>
          <a:p>
            <a:r>
              <a:rPr lang="ru-RU" dirty="0"/>
              <a:t>Делать речь с Достоевского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C5C14B-C1A9-C8D6-DCBF-5DCBCE3DC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1" y="555626"/>
            <a:ext cx="9054059" cy="596971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Друзья , </a:t>
            </a:r>
            <a:r>
              <a:rPr lang="ru-RU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«Если вы должны зажечь аудиторию, а не проинструктировать ее, то   тексты следует размять, сломать, превратить в разговорную речь и придать им форму непринужденной беседы. Иначе они усыпят ваших слушателей — и уж никак не зажгут их.»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– Марк Твен.  Речь Достоевского, произнесенная в 1880 году  в честь открытия памятника Пушкину. Современники вспоминают: </a:t>
            </a:r>
            <a:r>
              <a:rPr lang="ru-RU" sz="1200" dirty="0">
                <a:ea typeface="Calibri" panose="020F0502020204030204" pitchFamily="34" charset="0"/>
              </a:rPr>
              <a:t>«На эстраде он вырос, гордо поднял голову, его глаза на бледном от волнения лице заблистали, голос окреп и зазвучал с особой силой, а жест стал энергическим и повелительным. С самого начала речи между ним и всею массой слушателей установилась та внутренняя духовная связь, сознание и ощущение которой всегда заставляют оратора почувствовать и расправить свои крылья. В зале началось сдержанное волнение, которое всё росло, и когда Фёдор Михайлович окончил, то наступила минута молчания, а затем как бурный поток, прорвался неслыханный и невиданный мною в жизни восторг. Рукоплескания, крики, стук стульями сливались воедино и, как говорится, потрясли стены зала. Многие плакали, обращались к незнакомым соседям с возгласами и приветствиями; и какой-то молодой человек лишился чувств от охватившего его волнения. Почти все были в таком состоянии, что, казалось, пошли бы за оратором, по первому его призыву, куда угодно!»  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Да, в нашей жизни трудно достичь такого эффекта. Внешне Достоевский выглядел так: </a:t>
            </a:r>
            <a:r>
              <a:rPr lang="ru-RU" sz="1200" dirty="0">
                <a:ea typeface="Calibri" panose="020F0502020204030204" pitchFamily="34" charset="0"/>
              </a:rPr>
              <a:t>«Фрак на нём висел, как на вешалке, рубашка была уже измята, белый галстук, плохо завязанный, казалось, вот сейчас совершенно развяжется …»  Непритязательной была и манера чтения: «Говорил он просто, совершенно так, как бы разговаривал со знакомыми людьми, не надседаясь в выкрикивании громких фраз, не закидывая головы. ….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 А все дело в  тексте.  Весь текст — это разговор: разговор с собой, с Пушкиным, со слушателями. В речи Достоевский  говорит о </a:t>
            </a:r>
            <a:r>
              <a:rPr lang="ru-RU" sz="1200" dirty="0">
                <a:ea typeface="Calibri" panose="020F0502020204030204" pitchFamily="34" charset="0"/>
                <a:cs typeface="Arial" panose="020B0604020202020204" pitchFamily="34" charset="0"/>
              </a:rPr>
              <a:t>«всеобщем духовном примирении» через Пушкина:  Для всех русских он живое уяснение во всей художественной полноте, что такое дух русский, куда стремятся все его силы, какой именно идеал русского человека». В Пушкинской речи провозгласил писатель идею  «генезиса </a:t>
            </a:r>
            <a:r>
              <a:rPr lang="ru-RU" sz="1200" dirty="0" err="1">
                <a:ea typeface="Calibri" panose="020F0502020204030204" pitchFamily="34" charset="0"/>
                <a:cs typeface="Arial" panose="020B0604020202020204" pitchFamily="34" charset="0"/>
              </a:rPr>
              <a:t>всечеловечности</a:t>
            </a:r>
            <a:r>
              <a:rPr lang="ru-RU" sz="1200" dirty="0">
                <a:ea typeface="Calibri" panose="020F0502020204030204" pitchFamily="34" charset="0"/>
                <a:cs typeface="Arial" panose="020B0604020202020204" pitchFamily="34" charset="0"/>
              </a:rPr>
              <a:t>», объединившей всех присутствующих в зале .  </a:t>
            </a:r>
            <a:r>
              <a:rPr 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Благодаря своему писательскому таланту,  оратор смог добиться единого внимания совершенно разных по идеологии слушателей.  Речь любого оратора должна быть не просто набором слов или пересказом, а должна обращаться  к головам слушателей, порождая в них желание слушать дальше и внимать каждому слову.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8916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536"/>
            <a:ext cx="822960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dirty="0"/>
              <a:t>Древнерусский идеал речевого</a:t>
            </a:r>
            <a:r>
              <a:rPr lang="ru-RU" sz="4000" dirty="0"/>
              <a:t>  - соблюдение  христианских заповедей:  </a:t>
            </a:r>
            <a:r>
              <a:rPr lang="ru-RU" sz="4000" b="1" i="1" dirty="0"/>
              <a:t>кротости, смирения, любви к ближнему, уважения к нему, запрета лживого и особенно клеветнического слова</a:t>
            </a:r>
            <a:r>
              <a:rPr lang="ru-RU" sz="4000" dirty="0"/>
              <a:t>. </a:t>
            </a:r>
          </a:p>
          <a:p>
            <a:pPr>
              <a:buNone/>
            </a:pPr>
            <a:r>
              <a:rPr lang="ru-RU" sz="4000" dirty="0"/>
              <a:t>Речь д. была быть сдержанной во всех отношениях, не дозволялись крик, раздражение, проявление презрения, греховным считалось желание осудить,  и всякая хула. </a:t>
            </a:r>
          </a:p>
          <a:p>
            <a:endParaRPr lang="ru-RU" dirty="0"/>
          </a:p>
          <a:p>
            <a:r>
              <a:rPr lang="ru-RU" sz="4200" dirty="0"/>
              <a:t>«Милые мои…, будьте всегда в жизни добры к людям </a:t>
            </a:r>
          </a:p>
          <a:p>
            <a:pPr>
              <a:buNone/>
            </a:pPr>
            <a:r>
              <a:rPr lang="ru-RU" sz="4200" dirty="0"/>
              <a:t>и внимательны… И ещё – не осуждайте, не судите старших </a:t>
            </a:r>
          </a:p>
          <a:p>
            <a:pPr>
              <a:buNone/>
            </a:pPr>
            <a:r>
              <a:rPr lang="ru-RU" sz="4200" dirty="0"/>
              <a:t>себя, не пересуживайте, старайтесь покрывать грех и </a:t>
            </a:r>
          </a:p>
          <a:p>
            <a:pPr>
              <a:buNone/>
            </a:pPr>
            <a:r>
              <a:rPr lang="ru-RU" sz="4200" dirty="0"/>
              <a:t>не замечать его. Говорите себе: «Кто я, чтобы судить, и</a:t>
            </a:r>
          </a:p>
          <a:p>
            <a:pPr>
              <a:buNone/>
            </a:pPr>
            <a:r>
              <a:rPr lang="ru-RU" sz="4200" dirty="0"/>
              <a:t>знаю ли я внутренние побуждения, чтобы осуждать?» </a:t>
            </a:r>
          </a:p>
          <a:p>
            <a:pPr>
              <a:buNone/>
            </a:pPr>
            <a:r>
              <a:rPr lang="ru-RU" sz="4200" dirty="0"/>
              <a:t>Осуждение рождается большей частью из зависти и есть мерзость.</a:t>
            </a:r>
          </a:p>
          <a:p>
            <a:pPr>
              <a:buNone/>
            </a:pPr>
            <a:r>
              <a:rPr lang="ru-RU" sz="4200" dirty="0"/>
              <a:t> Воздавайте каждому должное почтение, не заискивайте, не унижайтесь, но и не судите дел, которые вам не вручены Богом. Смотрите на свое собственное дело, старайтесь сделать его возможно лучше, и делайте все, что вы делаете, не для других, а для себя самих, для своей души….,чтобы ни одна минута вашей жизни не утекала мимо вас без значения и содержания».            </a:t>
            </a:r>
            <a:r>
              <a:rPr lang="ru-RU" sz="4200" dirty="0">
                <a:solidFill>
                  <a:srgbClr val="FF0000"/>
                </a:solidFill>
              </a:rPr>
              <a:t>Павел Флоренский</a:t>
            </a:r>
          </a:p>
        </p:txBody>
      </p:sp>
      <p:pic>
        <p:nvPicPr>
          <p:cNvPr id="1026" name="Picture 2" descr="http://www.pravmir.ru/wp-content/uploads/2012/12/3d268759a053f7e01f244db2c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14488"/>
            <a:ext cx="1500166" cy="2030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6926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Приемы  воздействия: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4733" y="836712"/>
            <a:ext cx="8830734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b="1" dirty="0"/>
              <a:t>Обратитесь по имени</a:t>
            </a:r>
            <a:r>
              <a:rPr lang="ru-RU" dirty="0"/>
              <a:t>: </a:t>
            </a:r>
            <a:r>
              <a:rPr lang="ru-RU" i="1" dirty="0"/>
              <a:t>Вы это уже делали, Иван Иванович.</a:t>
            </a:r>
            <a:endParaRPr lang="ru-RU" dirty="0"/>
          </a:p>
          <a:p>
            <a:pPr lvl="0"/>
            <a:r>
              <a:rPr lang="ru-RU" b="1" dirty="0"/>
              <a:t>Задействуйте рефлексию собеседника</a:t>
            </a:r>
            <a:r>
              <a:rPr lang="ru-RU" dirty="0"/>
              <a:t>: </a:t>
            </a:r>
            <a:r>
              <a:rPr lang="ru-RU" i="1" dirty="0"/>
              <a:t>Об этом в прошлый  раз уже говорил Иван Иванович.</a:t>
            </a:r>
            <a:endParaRPr lang="ru-RU" dirty="0"/>
          </a:p>
          <a:p>
            <a:pPr lvl="0"/>
            <a:r>
              <a:rPr lang="ru-RU" b="1" dirty="0"/>
              <a:t>Формулировка, ориентирует на согласие</a:t>
            </a:r>
            <a:r>
              <a:rPr lang="ru-RU" dirty="0"/>
              <a:t>: Э</a:t>
            </a:r>
            <a:r>
              <a:rPr lang="ru-RU" i="1" dirty="0"/>
              <a:t>та проблема известна всем, кто активно занимается проектным менеджментом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Визуальный контакт </a:t>
            </a:r>
            <a:r>
              <a:rPr lang="ru-RU" dirty="0"/>
              <a:t>(смотреть в глаза).</a:t>
            </a:r>
          </a:p>
          <a:p>
            <a:pPr lvl="0"/>
            <a:r>
              <a:rPr lang="ru-RU" b="1" dirty="0"/>
              <a:t>Уважительное поглаживание</a:t>
            </a:r>
            <a:r>
              <a:rPr lang="ru-RU" dirty="0"/>
              <a:t>: </a:t>
            </a:r>
            <a:r>
              <a:rPr lang="ru-RU" i="1" dirty="0"/>
              <a:t>Как профессионал, вы, конечно, знаете, о чем я сейчас говорю.</a:t>
            </a:r>
            <a:endParaRPr lang="ru-RU" dirty="0"/>
          </a:p>
          <a:p>
            <a:pPr lvl="0"/>
            <a:r>
              <a:rPr lang="ru-RU" b="1" dirty="0"/>
              <a:t>Изменяйте построение сценария</a:t>
            </a:r>
            <a:r>
              <a:rPr lang="ru-RU" dirty="0"/>
              <a:t>: </a:t>
            </a:r>
            <a:r>
              <a:rPr lang="ru-RU" i="1" dirty="0"/>
              <a:t>Представьте себе… Попрошу вспомнить вас….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77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u-RU" dirty="0"/>
              <a:t>Наше время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57227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/>
              <a:t>Классика</a:t>
            </a:r>
            <a:r>
              <a:rPr lang="ru-RU" dirty="0"/>
              <a:t>: наука и искусство подготовки, построения, публичного произнесения речи с целью оказания желаемого воздействия на аудиторию.</a:t>
            </a:r>
          </a:p>
          <a:p>
            <a:pPr lvl="0"/>
            <a:r>
              <a:rPr lang="ru-RU" b="1" dirty="0"/>
              <a:t>Современное</a:t>
            </a:r>
            <a:r>
              <a:rPr lang="ru-RU" dirty="0"/>
              <a:t> определение: теория и мастерство эффективной (целесообразной, воздействующей, </a:t>
            </a:r>
            <a:r>
              <a:rPr lang="ru-RU" b="1" dirty="0"/>
              <a:t>гармонизирующей</a:t>
            </a:r>
            <a:r>
              <a:rPr lang="ru-RU" dirty="0"/>
              <a:t>) речи. </a:t>
            </a:r>
          </a:p>
          <a:p>
            <a:pPr lvl="0">
              <a:buNone/>
            </a:pPr>
            <a:r>
              <a:rPr lang="ru-RU" dirty="0"/>
              <a:t>  </a:t>
            </a:r>
            <a:r>
              <a:rPr lang="ru-RU" b="1" dirty="0"/>
              <a:t>Предмет современной риторики </a:t>
            </a:r>
            <a:r>
              <a:rPr lang="ru-RU" dirty="0"/>
              <a:t>-  </a:t>
            </a:r>
            <a:r>
              <a:rPr lang="ru-RU" dirty="0" err="1"/>
              <a:t>мыслеречевая</a:t>
            </a:r>
            <a:r>
              <a:rPr lang="ru-RU" dirty="0"/>
              <a:t> деятельность человека в разных жизненных ситуациях.  </a:t>
            </a:r>
          </a:p>
          <a:p>
            <a:pPr lvl="0">
              <a:buNone/>
            </a:pPr>
            <a:r>
              <a:rPr lang="ru-RU" dirty="0"/>
              <a:t>           </a:t>
            </a:r>
            <a:r>
              <a:rPr lang="ru-RU" i="1" dirty="0">
                <a:solidFill>
                  <a:srgbClr val="FF0000"/>
                </a:solidFill>
              </a:rPr>
              <a:t>«Мысль входит вратами чувств</a:t>
            </a:r>
            <a:r>
              <a:rPr lang="ru-RU" dirty="0"/>
              <a:t>»- </a:t>
            </a:r>
            <a:r>
              <a:rPr lang="ru-RU" sz="2200" dirty="0"/>
              <a:t>Гельвеций </a:t>
            </a:r>
          </a:p>
          <a:p>
            <a:pPr lvl="0" algn="ctr">
              <a:buNone/>
            </a:pPr>
            <a:r>
              <a:rPr lang="ru-RU" dirty="0"/>
              <a:t> </a:t>
            </a:r>
            <a:r>
              <a:rPr lang="ru-RU" dirty="0">
                <a:latin typeface="Arial Black" pitchFamily="34" charset="0"/>
              </a:rPr>
              <a:t>МЫСЛЬ + ЧУВСТВО + СЛОВО.</a:t>
            </a:r>
          </a:p>
          <a:p>
            <a:pPr lvl="0" algn="ctr">
              <a:buNone/>
            </a:pPr>
            <a:r>
              <a:rPr lang="ru-RU" dirty="0">
                <a:latin typeface="Arial Black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346075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Признаки манипулирования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694266"/>
            <a:ext cx="8572560" cy="61637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Ю.В. Щербинина  «</a:t>
            </a:r>
            <a:r>
              <a:rPr lang="ru-RU" b="1" i="1" dirty="0">
                <a:solidFill>
                  <a:srgbClr val="FF0000"/>
                </a:solidFill>
              </a:rPr>
              <a:t>Защита от  агрессии»: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Сомнение в достоверности</a:t>
            </a:r>
            <a:endParaRPr lang="ru-RU" dirty="0">
              <a:effectLst/>
            </a:endParaRPr>
          </a:p>
          <a:p>
            <a:pPr lvl="0"/>
            <a:r>
              <a:rPr lang="ru-RU" dirty="0"/>
              <a:t>Инф-я подается односторонне, избирательно</a:t>
            </a:r>
            <a:endParaRPr lang="ru-RU" dirty="0">
              <a:effectLst/>
            </a:endParaRPr>
          </a:p>
          <a:p>
            <a:pPr lvl="0"/>
            <a:r>
              <a:rPr lang="ru-RU" dirty="0"/>
              <a:t>Аргументы к чувствам</a:t>
            </a:r>
            <a:endParaRPr lang="ru-RU" dirty="0">
              <a:effectLst/>
            </a:endParaRPr>
          </a:p>
          <a:p>
            <a:pPr lvl="0"/>
            <a:r>
              <a:rPr lang="ru-RU" dirty="0"/>
              <a:t>Требуют незамедлительного решения</a:t>
            </a:r>
            <a:endParaRPr lang="ru-RU" dirty="0">
              <a:effectLst/>
            </a:endParaRPr>
          </a:p>
          <a:p>
            <a:pPr lvl="0"/>
            <a:r>
              <a:rPr lang="ru-RU" dirty="0"/>
              <a:t>Избегание конкретики, не отвечает на вопросы, переход на </a:t>
            </a:r>
            <a:r>
              <a:rPr lang="ru-RU" dirty="0" err="1"/>
              <a:t>др.темы</a:t>
            </a:r>
            <a:r>
              <a:rPr lang="ru-RU" dirty="0"/>
              <a:t>,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«Мы», размыто значение</a:t>
            </a:r>
            <a:endParaRPr lang="ru-RU" dirty="0">
              <a:effectLst/>
            </a:endParaRPr>
          </a:p>
          <a:p>
            <a:pPr lvl="0"/>
            <a:r>
              <a:rPr lang="ru-RU" dirty="0"/>
              <a:t>Г. демонстрирует собственное превосходство ( </a:t>
            </a:r>
            <a:r>
              <a:rPr lang="ru-RU" i="1" dirty="0"/>
              <a:t>работаю 20 лет</a:t>
            </a:r>
            <a:r>
              <a:rPr lang="ru-RU" dirty="0"/>
              <a:t>).</a:t>
            </a:r>
            <a:endParaRPr lang="ru-RU" dirty="0">
              <a:effectLst/>
            </a:endParaRPr>
          </a:p>
          <a:p>
            <a:pPr lvl="0"/>
            <a:r>
              <a:rPr lang="ru-RU" dirty="0"/>
              <a:t>Давит на негативные эмоции и чувства( </a:t>
            </a:r>
            <a:r>
              <a:rPr lang="ru-RU" i="1" dirty="0"/>
              <a:t>страх, жадность</a:t>
            </a:r>
            <a:r>
              <a:rPr lang="ru-RU" dirty="0"/>
              <a:t>)</a:t>
            </a:r>
            <a:endParaRPr lang="ru-RU" dirty="0">
              <a:effectLst/>
            </a:endParaRPr>
          </a:p>
          <a:p>
            <a:pPr lvl="0"/>
            <a:r>
              <a:rPr lang="ru-RU" dirty="0"/>
              <a:t>Играет на авторитет других людей</a:t>
            </a:r>
            <a:endParaRPr lang="ru-RU" dirty="0">
              <a:effectLst/>
            </a:endParaRPr>
          </a:p>
          <a:p>
            <a:pPr lvl="0"/>
            <a:r>
              <a:rPr lang="ru-RU" dirty="0"/>
              <a:t>Эмоции не соответствуют словам.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Самая известная классификация манипуляции была предложена А.А. Леонтьевым: </a:t>
            </a:r>
            <a:r>
              <a:rPr lang="ru-RU" b="1" dirty="0">
                <a:solidFill>
                  <a:srgbClr val="FF0000"/>
                </a:solidFill>
              </a:rPr>
              <a:t>вербальная  и невербальная.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2504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" y="0"/>
            <a:ext cx="9042401" cy="1825625"/>
          </a:xfrm>
        </p:spPr>
        <p:txBody>
          <a:bodyPr>
            <a:normAutofit fontScale="90000"/>
          </a:bodyPr>
          <a:lstStyle/>
          <a:p>
            <a:pPr lvl="0"/>
            <a:br>
              <a:rPr lang="ru-RU" dirty="0">
                <a:latin typeface="Arial Black" panose="020B0A04020102020204" pitchFamily="34" charset="0"/>
              </a:rPr>
            </a:br>
            <a:r>
              <a:rPr lang="ru-RU" sz="3100" dirty="0">
                <a:latin typeface="Arial Black" panose="020B0A04020102020204" pitchFamily="34" charset="0"/>
              </a:rPr>
              <a:t>2 стратегии защиты от манипуляции</a:t>
            </a:r>
            <a:r>
              <a:rPr lang="ru-RU" dirty="0"/>
              <a:t>:</a:t>
            </a:r>
            <a:br>
              <a:rPr lang="ru-RU" dirty="0"/>
            </a:br>
            <a:r>
              <a:rPr lang="ru-RU" sz="3100" b="1" dirty="0"/>
              <a:t>Обнажение приема ( открыто разоблачать)</a:t>
            </a:r>
            <a:br>
              <a:rPr lang="ru-RU" sz="3100" b="1" dirty="0">
                <a:effectLst/>
              </a:rPr>
            </a:br>
            <a:r>
              <a:rPr lang="ru-RU" sz="3100" b="1" dirty="0"/>
              <a:t>Обходной путь ( пассивное незаметное уклонение).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52400" y="1643050"/>
            <a:ext cx="4362450" cy="50456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Приемы активные:</a:t>
            </a:r>
            <a:endParaRPr lang="ru-RU" sz="2000" dirty="0">
              <a:solidFill>
                <a:srgbClr val="FF0000"/>
              </a:solidFill>
            </a:endParaRPr>
          </a:p>
          <a:p>
            <a:pPr lvl="0"/>
            <a:r>
              <a:rPr lang="ru-RU" sz="1800" b="1" dirty="0"/>
              <a:t>Прямая оценка действий манипулятора.</a:t>
            </a:r>
            <a:endParaRPr lang="ru-RU" sz="1800" b="1" dirty="0">
              <a:effectLst/>
            </a:endParaRPr>
          </a:p>
          <a:p>
            <a:pPr lvl="0"/>
            <a:r>
              <a:rPr lang="ru-RU" sz="1800" b="1" dirty="0" err="1"/>
              <a:t>Контраманипуляция</a:t>
            </a:r>
            <a:r>
              <a:rPr lang="ru-RU" sz="1800" b="1" dirty="0"/>
              <a:t> = равноправное противодействие.</a:t>
            </a:r>
            <a:endParaRPr lang="ru-RU" sz="1800" b="1" dirty="0">
              <a:effectLst/>
            </a:endParaRPr>
          </a:p>
          <a:p>
            <a:pPr lvl="0"/>
            <a:r>
              <a:rPr lang="ru-RU" sz="1800" b="1" dirty="0"/>
              <a:t>Обесценивание слов и действий манипулятора.</a:t>
            </a:r>
            <a:endParaRPr lang="ru-RU" sz="1800" b="1" dirty="0">
              <a:effectLst/>
            </a:endParaRPr>
          </a:p>
          <a:p>
            <a:pPr lvl="0"/>
            <a:r>
              <a:rPr lang="ru-RU" sz="1800" b="1" dirty="0"/>
              <a:t> Информация о том, что манипуляция бессмысленна: </a:t>
            </a:r>
            <a:endParaRPr lang="ru-RU" sz="1800" b="1" dirty="0">
              <a:effectLst/>
            </a:endParaRPr>
          </a:p>
          <a:p>
            <a:r>
              <a:rPr lang="ru-RU" sz="1800" b="1" dirty="0"/>
              <a:t>Сужение полномочий,   занижение моральных качеств, умаление социального статуса сведения, неизвестные манипулятору.</a:t>
            </a:r>
          </a:p>
          <a:p>
            <a:pPr lvl="0"/>
            <a:r>
              <a:rPr lang="ru-RU" sz="1800" b="1" dirty="0"/>
              <a:t>Проговаривание вслух собственных мыслей  </a:t>
            </a:r>
            <a:endParaRPr lang="ru-RU" sz="1800" b="1" dirty="0">
              <a:effectLst/>
            </a:endParaRPr>
          </a:p>
          <a:p>
            <a:pPr lvl="0"/>
            <a:r>
              <a:rPr lang="ru-RU" sz="1800" b="1" dirty="0"/>
              <a:t>Опережающие реакции –  </a:t>
            </a:r>
            <a:endParaRPr lang="ru-RU" sz="1800" b="1" dirty="0">
              <a:effectLst/>
            </a:endParaRPr>
          </a:p>
          <a:p>
            <a:pPr lvl="0"/>
            <a:r>
              <a:rPr lang="ru-RU" sz="1800" b="1" dirty="0"/>
              <a:t>Нестандартное реагирование.</a:t>
            </a:r>
            <a:endParaRPr lang="ru-RU" sz="1800" b="1" dirty="0">
              <a:effectLst/>
            </a:endParaRPr>
          </a:p>
          <a:p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29150" y="1714488"/>
            <a:ext cx="4413250" cy="497417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Приемы пассивные: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Эмоциональная маскировка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Выстраивание смысловых барьеров.</a:t>
            </a:r>
            <a:endParaRPr lang="ru-RU" dirty="0">
              <a:effectLst/>
            </a:endParaRPr>
          </a:p>
          <a:p>
            <a:pPr lvl="0"/>
            <a:r>
              <a:rPr lang="ru-RU" dirty="0" err="1"/>
              <a:t>Переструктурирование</a:t>
            </a:r>
            <a:r>
              <a:rPr lang="ru-RU" dirty="0"/>
              <a:t> информации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Внутренний редактор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Апелляция к статусу и роли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Уход от разговора</a:t>
            </a:r>
            <a:endParaRPr lang="ru-RU" dirty="0">
              <a:effectLst/>
            </a:endParaRPr>
          </a:p>
          <a:p>
            <a:pPr lvl="0"/>
            <a:r>
              <a:rPr lang="ru-RU" dirty="0"/>
              <a:t>Автопилот – поведение блокировка манипуляции  </a:t>
            </a:r>
            <a:endParaRPr lang="ru-RU" dirty="0">
              <a:effectLst/>
            </a:endParaRPr>
          </a:p>
          <a:p>
            <a:pPr lvl="0"/>
            <a:r>
              <a:rPr lang="ru-RU" dirty="0"/>
              <a:t>Физическое </a:t>
            </a:r>
            <a:r>
              <a:rPr lang="ru-RU" dirty="0" err="1"/>
              <a:t>дистанцирование</a:t>
            </a:r>
            <a:r>
              <a:rPr lang="ru-RU" dirty="0"/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912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</a:t>
            </a:r>
            <a:r>
              <a:rPr lang="ru-RU" i="1" dirty="0" err="1"/>
              <a:t>Лилиан</a:t>
            </a:r>
            <a:r>
              <a:rPr lang="ru-RU" i="1" dirty="0"/>
              <a:t> Браун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857233"/>
            <a:ext cx="8715436" cy="857256"/>
          </a:xfrm>
        </p:spPr>
        <p:txBody>
          <a:bodyPr/>
          <a:lstStyle/>
          <a:p>
            <a:r>
              <a:rPr lang="ru-RU" sz="2400" dirty="0">
                <a:solidFill>
                  <a:srgbClr val="990000"/>
                </a:solidFill>
              </a:rPr>
              <a:t>         Вас часто просят повторить только что сказанные слова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501222" y="1428736"/>
            <a:ext cx="1395394" cy="4525963"/>
          </a:xfrm>
        </p:spPr>
        <p:txBody>
          <a:bodyPr/>
          <a:lstStyle/>
          <a:p>
            <a:pPr>
              <a:buFontTx/>
              <a:buNone/>
            </a:pPr>
            <a:endParaRPr lang="ru-RU" sz="2400" dirty="0"/>
          </a:p>
        </p:txBody>
      </p:sp>
      <p:pic>
        <p:nvPicPr>
          <p:cNvPr id="16390" name="Picture 6" descr="boyportrai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584200" cy="698500"/>
          </a:xfrm>
          <a:prstGeom prst="rect">
            <a:avLst/>
          </a:prstGeom>
          <a:noFill/>
        </p:spPr>
      </p:pic>
      <p:pic>
        <p:nvPicPr>
          <p:cNvPr id="16391" name="Picture 7" descr="boyportrait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584200" cy="698500"/>
          </a:xfrm>
          <a:prstGeom prst="rect">
            <a:avLst/>
          </a:prstGeom>
          <a:noFill/>
        </p:spPr>
      </p:pic>
      <p:pic>
        <p:nvPicPr>
          <p:cNvPr id="16392" name="Picture 8" descr="boyportrait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428868"/>
            <a:ext cx="584200" cy="698500"/>
          </a:xfrm>
          <a:prstGeom prst="rect">
            <a:avLst/>
          </a:prstGeom>
          <a:noFill/>
        </p:spPr>
      </p:pic>
      <p:pic>
        <p:nvPicPr>
          <p:cNvPr id="16393" name="Picture 9" descr="boyportrai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71942"/>
            <a:ext cx="584200" cy="698500"/>
          </a:xfrm>
          <a:prstGeom prst="rect">
            <a:avLst/>
          </a:prstGeom>
          <a:noFill/>
        </p:spPr>
      </p:pic>
      <p:pic>
        <p:nvPicPr>
          <p:cNvPr id="16394" name="Picture 10" descr="boyportrait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214686"/>
            <a:ext cx="584200" cy="6985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142976" y="1714488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990000"/>
                </a:solidFill>
              </a:rPr>
              <a:t>Боитесь публичных выступлений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50030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990000"/>
                </a:solidFill>
              </a:rPr>
              <a:t>    Устаёт горло уже после 10-минутной речи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6000768"/>
            <a:ext cx="678661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0000"/>
                </a:solidFill>
              </a:rPr>
              <a:t>  Часто повторяете «э-э»,»</a:t>
            </a:r>
            <a:r>
              <a:rPr lang="ru-RU" sz="2400" dirty="0" err="1">
                <a:solidFill>
                  <a:srgbClr val="990000"/>
                </a:solidFill>
              </a:rPr>
              <a:t>м-м</a:t>
            </a:r>
            <a:r>
              <a:rPr lang="ru-RU" sz="2400" dirty="0">
                <a:solidFill>
                  <a:srgbClr val="990000"/>
                </a:solidFill>
              </a:rPr>
              <a:t>»,»гм»,»ну»,»ага»..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3000372"/>
            <a:ext cx="950125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0000"/>
                </a:solidFill>
              </a:rPr>
              <a:t>    Через некоторое время  слушатели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0000"/>
                </a:solidFill>
              </a:rPr>
              <a:t> отвлекаются, вы говорите монотонно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990000"/>
                </a:solidFill>
              </a:rPr>
              <a:t>   </a:t>
            </a:r>
          </a:p>
        </p:txBody>
      </p:sp>
      <p:pic>
        <p:nvPicPr>
          <p:cNvPr id="14" name="Picture 9" descr="boyportrai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072074"/>
            <a:ext cx="584200" cy="698500"/>
          </a:xfrm>
          <a:prstGeom prst="rect">
            <a:avLst/>
          </a:prstGeom>
          <a:noFill/>
        </p:spPr>
      </p:pic>
      <p:pic>
        <p:nvPicPr>
          <p:cNvPr id="15" name="Picture 9" descr="boyportrai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929330"/>
            <a:ext cx="584200" cy="6985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142976" y="3929066"/>
            <a:ext cx="8143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990000"/>
                </a:solidFill>
              </a:rPr>
              <a:t>Теряете контроль над голосом в конце длинного предложения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4786322"/>
            <a:ext cx="807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990000"/>
                </a:solidFill>
              </a:rPr>
              <a:t>По вашему голосу не скажешь, что вы руководитель или занимаете высокую должность</a:t>
            </a:r>
          </a:p>
        </p:txBody>
      </p:sp>
      <p:pic>
        <p:nvPicPr>
          <p:cNvPr id="4098" name="Picture 2" descr="http://best-resume.net/free/public_bes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1285860"/>
            <a:ext cx="1714500" cy="2619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38DB5-1059-4AFE-9247-2734E281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196" y="127864"/>
            <a:ext cx="8125154" cy="1246201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КОММУНИКАЦИИ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Р.Якобсон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У.Эко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М.Бахтин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/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05E56DE0-D6B7-46EF-A2CC-FDBEA33F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0188"/>
            <a:ext cx="6858000" cy="5357812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80C1D27-925D-4E58-9BD6-B2F09A09D98C}"/>
              </a:ext>
            </a:extLst>
          </p:cNvPr>
          <p:cNvSpPr/>
          <p:nvPr/>
        </p:nvSpPr>
        <p:spPr>
          <a:xfrm>
            <a:off x="1" y="1357298"/>
            <a:ext cx="9144000" cy="56268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</a:rPr>
              <a:t>Законы риторики </a:t>
            </a:r>
          </a:p>
          <a:p>
            <a:r>
              <a:rPr lang="ru-RU" sz="2400" dirty="0">
                <a:latin typeface="Arial Black" pitchFamily="34" charset="0"/>
              </a:rPr>
              <a:t>Закон гармонизирующего диалога    </a:t>
            </a:r>
          </a:p>
          <a:p>
            <a:pPr lvl="0"/>
            <a:r>
              <a:rPr lang="ru-RU" sz="2400" dirty="0">
                <a:latin typeface="Arial Black" pitchFamily="34" charset="0"/>
              </a:rPr>
              <a:t>Закон ориентации и продвижении адресата   </a:t>
            </a:r>
          </a:p>
          <a:p>
            <a:pPr lvl="0"/>
            <a:r>
              <a:rPr lang="ru-RU" sz="2400" dirty="0">
                <a:latin typeface="Arial Black" pitchFamily="34" charset="0"/>
              </a:rPr>
              <a:t>Закон эмоциональности речи   </a:t>
            </a:r>
          </a:p>
          <a:p>
            <a:pPr lvl="0"/>
            <a:r>
              <a:rPr lang="ru-RU" sz="2400" dirty="0">
                <a:latin typeface="Arial Black" pitchFamily="34" charset="0"/>
              </a:rPr>
              <a:t>Закон удовольствия   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D75B9443-5DD7-4FC4-B8AE-3B8294D176D4}"/>
              </a:ext>
            </a:extLst>
          </p:cNvPr>
          <p:cNvGrpSpPr>
            <a:grpSpLocks/>
          </p:cNvGrpSpPr>
          <p:nvPr/>
        </p:nvGrpSpPr>
        <p:grpSpPr bwMode="auto">
          <a:xfrm>
            <a:off x="4434356" y="2392364"/>
            <a:ext cx="821531" cy="866775"/>
            <a:chOff x="1824" y="633"/>
            <a:chExt cx="2834" cy="2849"/>
          </a:xfrm>
        </p:grpSpPr>
        <p:sp>
          <p:nvSpPr>
            <p:cNvPr id="4110" name="Puzzle3">
              <a:extLst>
                <a:ext uri="{FF2B5EF4-FFF2-40B4-BE49-F238E27FC236}">
                  <a16:creationId xmlns:a16="http://schemas.microsoft.com/office/drawing/2014/main" id="{18F83909-5AD2-43B6-B056-9B2D4E0C947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Puzzle2">
              <a:extLst>
                <a:ext uri="{FF2B5EF4-FFF2-40B4-BE49-F238E27FC236}">
                  <a16:creationId xmlns:a16="http://schemas.microsoft.com/office/drawing/2014/main" id="{207F4817-2725-4DCF-B058-B8C218E06A8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Puzzle4">
              <a:extLst>
                <a:ext uri="{FF2B5EF4-FFF2-40B4-BE49-F238E27FC236}">
                  <a16:creationId xmlns:a16="http://schemas.microsoft.com/office/drawing/2014/main" id="{92A1C238-E2AA-4691-982D-136516E8CDF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Puzzle1">
              <a:extLst>
                <a:ext uri="{FF2B5EF4-FFF2-40B4-BE49-F238E27FC236}">
                  <a16:creationId xmlns:a16="http://schemas.microsoft.com/office/drawing/2014/main" id="{163A80DC-F9DC-499F-9983-CF9C6D00477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4" name="AutoShape 17">
            <a:extLst>
              <a:ext uri="{FF2B5EF4-FFF2-40B4-BE49-F238E27FC236}">
                <a16:creationId xmlns:a16="http://schemas.microsoft.com/office/drawing/2014/main" id="{C210DC0B-3028-494D-8013-2E9676D06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309" y="2447049"/>
            <a:ext cx="1420793" cy="700434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AutoShape 18">
            <a:extLst>
              <a:ext uri="{FF2B5EF4-FFF2-40B4-BE49-F238E27FC236}">
                <a16:creationId xmlns:a16="http://schemas.microsoft.com/office/drawing/2014/main" id="{364400EE-4285-4D1C-83AC-D4E4697B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201" y="3793417"/>
            <a:ext cx="3192851" cy="660743"/>
          </a:xfrm>
          <a:prstGeom prst="leftArrow">
            <a:avLst>
              <a:gd name="adj1" fmla="val 50000"/>
              <a:gd name="adj2" fmla="val 748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Выноска 3 13">
            <a:extLst>
              <a:ext uri="{FF2B5EF4-FFF2-40B4-BE49-F238E27FC236}">
                <a16:creationId xmlns:a16="http://schemas.microsoft.com/office/drawing/2014/main" id="{2AB3065B-D79A-45CD-9287-0361038E8FFF}"/>
              </a:ext>
            </a:extLst>
          </p:cNvPr>
          <p:cNvSpPr/>
          <p:nvPr/>
        </p:nvSpPr>
        <p:spPr>
          <a:xfrm>
            <a:off x="1099055" y="2189001"/>
            <a:ext cx="1136836" cy="1497418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15" name="Выноска 2 14">
            <a:extLst>
              <a:ext uri="{FF2B5EF4-FFF2-40B4-BE49-F238E27FC236}">
                <a16:creationId xmlns:a16="http://schemas.microsoft.com/office/drawing/2014/main" id="{3A7AED66-F8F7-446C-925D-D9E9AD77D3CD}"/>
              </a:ext>
            </a:extLst>
          </p:cNvPr>
          <p:cNvSpPr/>
          <p:nvPr/>
        </p:nvSpPr>
        <p:spPr>
          <a:xfrm>
            <a:off x="7481737" y="2005799"/>
            <a:ext cx="1212836" cy="1325563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16" name="Полилиния 15">
            <a:extLst>
              <a:ext uri="{FF2B5EF4-FFF2-40B4-BE49-F238E27FC236}">
                <a16:creationId xmlns:a16="http://schemas.microsoft.com/office/drawing/2014/main" id="{2BA24BF0-1AB3-4491-A9FB-7BB858BE6730}"/>
              </a:ext>
            </a:extLst>
          </p:cNvPr>
          <p:cNvSpPr/>
          <p:nvPr/>
        </p:nvSpPr>
        <p:spPr>
          <a:xfrm>
            <a:off x="3975370" y="1690689"/>
            <a:ext cx="1766888" cy="1966913"/>
          </a:xfrm>
          <a:custGeom>
            <a:avLst/>
            <a:gdLst>
              <a:gd name="connsiteX0" fmla="*/ 1585731 w 2355083"/>
              <a:gd name="connsiteY0" fmla="*/ 439838 h 1967696"/>
              <a:gd name="connsiteX1" fmla="*/ 1574157 w 2355083"/>
              <a:gd name="connsiteY1" fmla="*/ 277792 h 1967696"/>
              <a:gd name="connsiteX2" fmla="*/ 1562582 w 2355083"/>
              <a:gd name="connsiteY2" fmla="*/ 243068 h 1967696"/>
              <a:gd name="connsiteX3" fmla="*/ 1527858 w 2355083"/>
              <a:gd name="connsiteY3" fmla="*/ 208344 h 1967696"/>
              <a:gd name="connsiteX4" fmla="*/ 1481559 w 2355083"/>
              <a:gd name="connsiteY4" fmla="*/ 138896 h 1967696"/>
              <a:gd name="connsiteX5" fmla="*/ 1446835 w 2355083"/>
              <a:gd name="connsiteY5" fmla="*/ 127321 h 1967696"/>
              <a:gd name="connsiteX6" fmla="*/ 1412111 w 2355083"/>
              <a:gd name="connsiteY6" fmla="*/ 104172 h 1967696"/>
              <a:gd name="connsiteX7" fmla="*/ 1284790 w 2355083"/>
              <a:gd name="connsiteY7" fmla="*/ 69448 h 1967696"/>
              <a:gd name="connsiteX8" fmla="*/ 1041721 w 2355083"/>
              <a:gd name="connsiteY8" fmla="*/ 81023 h 1967696"/>
              <a:gd name="connsiteX9" fmla="*/ 925974 w 2355083"/>
              <a:gd name="connsiteY9" fmla="*/ 173620 h 1967696"/>
              <a:gd name="connsiteX10" fmla="*/ 891250 w 2355083"/>
              <a:gd name="connsiteY10" fmla="*/ 196769 h 1967696"/>
              <a:gd name="connsiteX11" fmla="*/ 879676 w 2355083"/>
              <a:gd name="connsiteY11" fmla="*/ 231493 h 1967696"/>
              <a:gd name="connsiteX12" fmla="*/ 856526 w 2355083"/>
              <a:gd name="connsiteY12" fmla="*/ 254643 h 1967696"/>
              <a:gd name="connsiteX13" fmla="*/ 833377 w 2355083"/>
              <a:gd name="connsiteY13" fmla="*/ 289367 h 1967696"/>
              <a:gd name="connsiteX14" fmla="*/ 787078 w 2355083"/>
              <a:gd name="connsiteY14" fmla="*/ 358815 h 1967696"/>
              <a:gd name="connsiteX15" fmla="*/ 740779 w 2355083"/>
              <a:gd name="connsiteY15" fmla="*/ 428263 h 1967696"/>
              <a:gd name="connsiteX16" fmla="*/ 694481 w 2355083"/>
              <a:gd name="connsiteY16" fmla="*/ 497711 h 1967696"/>
              <a:gd name="connsiteX17" fmla="*/ 671331 w 2355083"/>
              <a:gd name="connsiteY17" fmla="*/ 520861 h 1967696"/>
              <a:gd name="connsiteX18" fmla="*/ 648182 w 2355083"/>
              <a:gd name="connsiteY18" fmla="*/ 555585 h 1967696"/>
              <a:gd name="connsiteX19" fmla="*/ 613458 w 2355083"/>
              <a:gd name="connsiteY19" fmla="*/ 567159 h 1967696"/>
              <a:gd name="connsiteX20" fmla="*/ 532435 w 2355083"/>
              <a:gd name="connsiteY20" fmla="*/ 613458 h 1967696"/>
              <a:gd name="connsiteX21" fmla="*/ 462987 w 2355083"/>
              <a:gd name="connsiteY21" fmla="*/ 659757 h 1967696"/>
              <a:gd name="connsiteX22" fmla="*/ 439838 w 2355083"/>
              <a:gd name="connsiteY22" fmla="*/ 1030147 h 1967696"/>
              <a:gd name="connsiteX23" fmla="*/ 428263 w 2355083"/>
              <a:gd name="connsiteY23" fmla="*/ 1088020 h 1967696"/>
              <a:gd name="connsiteX24" fmla="*/ 416688 w 2355083"/>
              <a:gd name="connsiteY24" fmla="*/ 1180618 h 1967696"/>
              <a:gd name="connsiteX25" fmla="*/ 439838 w 2355083"/>
              <a:gd name="connsiteY25" fmla="*/ 1539433 h 1967696"/>
              <a:gd name="connsiteX26" fmla="*/ 451412 w 2355083"/>
              <a:gd name="connsiteY26" fmla="*/ 1574157 h 1967696"/>
              <a:gd name="connsiteX27" fmla="*/ 474562 w 2355083"/>
              <a:gd name="connsiteY27" fmla="*/ 1620456 h 1967696"/>
              <a:gd name="connsiteX28" fmla="*/ 497711 w 2355083"/>
              <a:gd name="connsiteY28" fmla="*/ 1678329 h 1967696"/>
              <a:gd name="connsiteX29" fmla="*/ 532435 w 2355083"/>
              <a:gd name="connsiteY29" fmla="*/ 1689904 h 1967696"/>
              <a:gd name="connsiteX30" fmla="*/ 659757 w 2355083"/>
              <a:gd name="connsiteY30" fmla="*/ 1713053 h 1967696"/>
              <a:gd name="connsiteX31" fmla="*/ 740779 w 2355083"/>
              <a:gd name="connsiteY31" fmla="*/ 1747777 h 1967696"/>
              <a:gd name="connsiteX32" fmla="*/ 775503 w 2355083"/>
              <a:gd name="connsiteY32" fmla="*/ 1770926 h 1967696"/>
              <a:gd name="connsiteX33" fmla="*/ 821802 w 2355083"/>
              <a:gd name="connsiteY33" fmla="*/ 1782501 h 1967696"/>
              <a:gd name="connsiteX34" fmla="*/ 902825 w 2355083"/>
              <a:gd name="connsiteY34" fmla="*/ 1828800 h 1967696"/>
              <a:gd name="connsiteX35" fmla="*/ 995422 w 2355083"/>
              <a:gd name="connsiteY35" fmla="*/ 1886673 h 1967696"/>
              <a:gd name="connsiteX36" fmla="*/ 1111169 w 2355083"/>
              <a:gd name="connsiteY36" fmla="*/ 1956121 h 1967696"/>
              <a:gd name="connsiteX37" fmla="*/ 1145893 w 2355083"/>
              <a:gd name="connsiteY37" fmla="*/ 1967696 h 1967696"/>
              <a:gd name="connsiteX38" fmla="*/ 1238491 w 2355083"/>
              <a:gd name="connsiteY38" fmla="*/ 1956121 h 1967696"/>
              <a:gd name="connsiteX39" fmla="*/ 1307939 w 2355083"/>
              <a:gd name="connsiteY39" fmla="*/ 1932972 h 1967696"/>
              <a:gd name="connsiteX40" fmla="*/ 1377387 w 2355083"/>
              <a:gd name="connsiteY40" fmla="*/ 1909823 h 1967696"/>
              <a:gd name="connsiteX41" fmla="*/ 1446835 w 2355083"/>
              <a:gd name="connsiteY41" fmla="*/ 1886673 h 1967696"/>
              <a:gd name="connsiteX42" fmla="*/ 1481559 w 2355083"/>
              <a:gd name="connsiteY42" fmla="*/ 1875099 h 1967696"/>
              <a:gd name="connsiteX43" fmla="*/ 1516283 w 2355083"/>
              <a:gd name="connsiteY43" fmla="*/ 1851949 h 1967696"/>
              <a:gd name="connsiteX44" fmla="*/ 1562582 w 2355083"/>
              <a:gd name="connsiteY44" fmla="*/ 1840375 h 1967696"/>
              <a:gd name="connsiteX45" fmla="*/ 1828800 w 2355083"/>
              <a:gd name="connsiteY45" fmla="*/ 1828800 h 1967696"/>
              <a:gd name="connsiteX46" fmla="*/ 1828800 w 2355083"/>
              <a:gd name="connsiteY46" fmla="*/ 1620456 h 1967696"/>
              <a:gd name="connsiteX47" fmla="*/ 1817225 w 2355083"/>
              <a:gd name="connsiteY47" fmla="*/ 1551007 h 1967696"/>
              <a:gd name="connsiteX48" fmla="*/ 1794076 w 2355083"/>
              <a:gd name="connsiteY48" fmla="*/ 1458410 h 1967696"/>
              <a:gd name="connsiteX49" fmla="*/ 1817225 w 2355083"/>
              <a:gd name="connsiteY49" fmla="*/ 1423686 h 1967696"/>
              <a:gd name="connsiteX50" fmla="*/ 1851949 w 2355083"/>
              <a:gd name="connsiteY50" fmla="*/ 1412111 h 1967696"/>
              <a:gd name="connsiteX51" fmla="*/ 1909822 w 2355083"/>
              <a:gd name="connsiteY51" fmla="*/ 1388962 h 1967696"/>
              <a:gd name="connsiteX52" fmla="*/ 2095017 w 2355083"/>
              <a:gd name="connsiteY52" fmla="*/ 1354238 h 1967696"/>
              <a:gd name="connsiteX53" fmla="*/ 2187615 w 2355083"/>
              <a:gd name="connsiteY53" fmla="*/ 1331088 h 1967696"/>
              <a:gd name="connsiteX54" fmla="*/ 2222339 w 2355083"/>
              <a:gd name="connsiteY54" fmla="*/ 1307939 h 1967696"/>
              <a:gd name="connsiteX55" fmla="*/ 2257063 w 2355083"/>
              <a:gd name="connsiteY55" fmla="*/ 1296364 h 1967696"/>
              <a:gd name="connsiteX56" fmla="*/ 2280212 w 2355083"/>
              <a:gd name="connsiteY56" fmla="*/ 1261640 h 1967696"/>
              <a:gd name="connsiteX57" fmla="*/ 2326511 w 2355083"/>
              <a:gd name="connsiteY57" fmla="*/ 1203767 h 1967696"/>
              <a:gd name="connsiteX58" fmla="*/ 2326511 w 2355083"/>
              <a:gd name="connsiteY58" fmla="*/ 844952 h 1967696"/>
              <a:gd name="connsiteX59" fmla="*/ 2280212 w 2355083"/>
              <a:gd name="connsiteY59" fmla="*/ 787078 h 1967696"/>
              <a:gd name="connsiteX60" fmla="*/ 2245488 w 2355083"/>
              <a:gd name="connsiteY60" fmla="*/ 729205 h 1967696"/>
              <a:gd name="connsiteX61" fmla="*/ 2233914 w 2355083"/>
              <a:gd name="connsiteY61" fmla="*/ 694481 h 1967696"/>
              <a:gd name="connsiteX62" fmla="*/ 2210764 w 2355083"/>
              <a:gd name="connsiteY62" fmla="*/ 671331 h 1967696"/>
              <a:gd name="connsiteX63" fmla="*/ 2187615 w 2355083"/>
              <a:gd name="connsiteY63" fmla="*/ 636607 h 1967696"/>
              <a:gd name="connsiteX64" fmla="*/ 2129741 w 2355083"/>
              <a:gd name="connsiteY64" fmla="*/ 578734 h 1967696"/>
              <a:gd name="connsiteX65" fmla="*/ 2095017 w 2355083"/>
              <a:gd name="connsiteY65" fmla="*/ 544010 h 1967696"/>
              <a:gd name="connsiteX66" fmla="*/ 2002420 w 2355083"/>
              <a:gd name="connsiteY66" fmla="*/ 451412 h 1967696"/>
              <a:gd name="connsiteX67" fmla="*/ 1932972 w 2355083"/>
              <a:gd name="connsiteY67" fmla="*/ 405114 h 1967696"/>
              <a:gd name="connsiteX68" fmla="*/ 1898248 w 2355083"/>
              <a:gd name="connsiteY68" fmla="*/ 393539 h 1967696"/>
              <a:gd name="connsiteX69" fmla="*/ 1863524 w 2355083"/>
              <a:gd name="connsiteY69" fmla="*/ 358815 h 1967696"/>
              <a:gd name="connsiteX70" fmla="*/ 1828800 w 2355083"/>
              <a:gd name="connsiteY70" fmla="*/ 347240 h 1967696"/>
              <a:gd name="connsiteX71" fmla="*/ 1747777 w 2355083"/>
              <a:gd name="connsiteY71" fmla="*/ 300942 h 1967696"/>
              <a:gd name="connsiteX72" fmla="*/ 1701478 w 2355083"/>
              <a:gd name="connsiteY72" fmla="*/ 254643 h 1967696"/>
              <a:gd name="connsiteX73" fmla="*/ 1666754 w 2355083"/>
              <a:gd name="connsiteY73" fmla="*/ 243068 h 1967696"/>
              <a:gd name="connsiteX74" fmla="*/ 1597306 w 2355083"/>
              <a:gd name="connsiteY74" fmla="*/ 196769 h 1967696"/>
              <a:gd name="connsiteX75" fmla="*/ 1562582 w 2355083"/>
              <a:gd name="connsiteY75" fmla="*/ 173620 h 1967696"/>
              <a:gd name="connsiteX76" fmla="*/ 1516283 w 2355083"/>
              <a:gd name="connsiteY76" fmla="*/ 150471 h 1967696"/>
              <a:gd name="connsiteX77" fmla="*/ 1481559 w 2355083"/>
              <a:gd name="connsiteY77" fmla="*/ 138896 h 1967696"/>
              <a:gd name="connsiteX78" fmla="*/ 1446835 w 2355083"/>
              <a:gd name="connsiteY78" fmla="*/ 115747 h 1967696"/>
              <a:gd name="connsiteX79" fmla="*/ 1342663 w 2355083"/>
              <a:gd name="connsiteY79" fmla="*/ 81023 h 1967696"/>
              <a:gd name="connsiteX80" fmla="*/ 1273215 w 2355083"/>
              <a:gd name="connsiteY80" fmla="*/ 57873 h 1967696"/>
              <a:gd name="connsiteX81" fmla="*/ 1238491 w 2355083"/>
              <a:gd name="connsiteY81" fmla="*/ 46299 h 1967696"/>
              <a:gd name="connsiteX82" fmla="*/ 1145893 w 2355083"/>
              <a:gd name="connsiteY82" fmla="*/ 23149 h 1967696"/>
              <a:gd name="connsiteX83" fmla="*/ 1018572 w 2355083"/>
              <a:gd name="connsiteY83" fmla="*/ 0 h 1967696"/>
              <a:gd name="connsiteX84" fmla="*/ 613458 w 2355083"/>
              <a:gd name="connsiteY84" fmla="*/ 23149 h 1967696"/>
              <a:gd name="connsiteX85" fmla="*/ 544010 w 2355083"/>
              <a:gd name="connsiteY85" fmla="*/ 57873 h 1967696"/>
              <a:gd name="connsiteX86" fmla="*/ 509286 w 2355083"/>
              <a:gd name="connsiteY86" fmla="*/ 92597 h 1967696"/>
              <a:gd name="connsiteX87" fmla="*/ 462987 w 2355083"/>
              <a:gd name="connsiteY87" fmla="*/ 104172 h 1967696"/>
              <a:gd name="connsiteX88" fmla="*/ 381964 w 2355083"/>
              <a:gd name="connsiteY88" fmla="*/ 173620 h 1967696"/>
              <a:gd name="connsiteX89" fmla="*/ 358815 w 2355083"/>
              <a:gd name="connsiteY89" fmla="*/ 208344 h 1967696"/>
              <a:gd name="connsiteX90" fmla="*/ 300941 w 2355083"/>
              <a:gd name="connsiteY90" fmla="*/ 277792 h 1967696"/>
              <a:gd name="connsiteX91" fmla="*/ 289367 w 2355083"/>
              <a:gd name="connsiteY91" fmla="*/ 312516 h 1967696"/>
              <a:gd name="connsiteX92" fmla="*/ 266217 w 2355083"/>
              <a:gd name="connsiteY92" fmla="*/ 335666 h 1967696"/>
              <a:gd name="connsiteX93" fmla="*/ 231493 w 2355083"/>
              <a:gd name="connsiteY93" fmla="*/ 381964 h 1967696"/>
              <a:gd name="connsiteX94" fmla="*/ 196769 w 2355083"/>
              <a:gd name="connsiteY94" fmla="*/ 451412 h 1967696"/>
              <a:gd name="connsiteX95" fmla="*/ 150471 w 2355083"/>
              <a:gd name="connsiteY95" fmla="*/ 497711 h 1967696"/>
              <a:gd name="connsiteX96" fmla="*/ 127321 w 2355083"/>
              <a:gd name="connsiteY96" fmla="*/ 544010 h 1967696"/>
              <a:gd name="connsiteX97" fmla="*/ 81022 w 2355083"/>
              <a:gd name="connsiteY97" fmla="*/ 613458 h 1967696"/>
              <a:gd name="connsiteX98" fmla="*/ 46298 w 2355083"/>
              <a:gd name="connsiteY98" fmla="*/ 671331 h 1967696"/>
              <a:gd name="connsiteX99" fmla="*/ 23149 w 2355083"/>
              <a:gd name="connsiteY99" fmla="*/ 717630 h 1967696"/>
              <a:gd name="connsiteX100" fmla="*/ 0 w 2355083"/>
              <a:gd name="connsiteY100" fmla="*/ 752354 h 1967696"/>
              <a:gd name="connsiteX101" fmla="*/ 11574 w 2355083"/>
              <a:gd name="connsiteY101" fmla="*/ 1446835 h 1967696"/>
              <a:gd name="connsiteX102" fmla="*/ 34724 w 2355083"/>
              <a:gd name="connsiteY102" fmla="*/ 1585731 h 1967696"/>
              <a:gd name="connsiteX103" fmla="*/ 57873 w 2355083"/>
              <a:gd name="connsiteY103" fmla="*/ 1620456 h 1967696"/>
              <a:gd name="connsiteX104" fmla="*/ 69448 w 2355083"/>
              <a:gd name="connsiteY104" fmla="*/ 1678329 h 1967696"/>
              <a:gd name="connsiteX105" fmla="*/ 150471 w 2355083"/>
              <a:gd name="connsiteY105" fmla="*/ 1782501 h 1967696"/>
              <a:gd name="connsiteX106" fmla="*/ 185195 w 2355083"/>
              <a:gd name="connsiteY106" fmla="*/ 1805650 h 1967696"/>
              <a:gd name="connsiteX107" fmla="*/ 219919 w 2355083"/>
              <a:gd name="connsiteY107" fmla="*/ 1817225 h 1967696"/>
              <a:gd name="connsiteX108" fmla="*/ 312516 w 2355083"/>
              <a:gd name="connsiteY108" fmla="*/ 1840375 h 1967696"/>
              <a:gd name="connsiteX109" fmla="*/ 358815 w 2355083"/>
              <a:gd name="connsiteY109" fmla="*/ 1863524 h 1967696"/>
              <a:gd name="connsiteX110" fmla="*/ 474562 w 2355083"/>
              <a:gd name="connsiteY110" fmla="*/ 1886673 h 1967696"/>
              <a:gd name="connsiteX111" fmla="*/ 659757 w 2355083"/>
              <a:gd name="connsiteY111" fmla="*/ 1875099 h 1967696"/>
              <a:gd name="connsiteX112" fmla="*/ 694481 w 2355083"/>
              <a:gd name="connsiteY112" fmla="*/ 1863524 h 1967696"/>
              <a:gd name="connsiteX113" fmla="*/ 775503 w 2355083"/>
              <a:gd name="connsiteY113" fmla="*/ 1817225 h 1967696"/>
              <a:gd name="connsiteX114" fmla="*/ 821802 w 2355083"/>
              <a:gd name="connsiteY114" fmla="*/ 1794076 h 1967696"/>
              <a:gd name="connsiteX115" fmla="*/ 1088020 w 2355083"/>
              <a:gd name="connsiteY115" fmla="*/ 1805650 h 1967696"/>
              <a:gd name="connsiteX116" fmla="*/ 1122744 w 2355083"/>
              <a:gd name="connsiteY116" fmla="*/ 1817225 h 1967696"/>
              <a:gd name="connsiteX117" fmla="*/ 1215341 w 2355083"/>
              <a:gd name="connsiteY117" fmla="*/ 1840375 h 1967696"/>
              <a:gd name="connsiteX118" fmla="*/ 1331088 w 2355083"/>
              <a:gd name="connsiteY118" fmla="*/ 1851949 h 1967696"/>
              <a:gd name="connsiteX119" fmla="*/ 1412111 w 2355083"/>
              <a:gd name="connsiteY119" fmla="*/ 1863524 h 1967696"/>
              <a:gd name="connsiteX120" fmla="*/ 1539433 w 2355083"/>
              <a:gd name="connsiteY120" fmla="*/ 1886673 h 1967696"/>
              <a:gd name="connsiteX121" fmla="*/ 1632030 w 2355083"/>
              <a:gd name="connsiteY121" fmla="*/ 1909823 h 1967696"/>
              <a:gd name="connsiteX122" fmla="*/ 1666754 w 2355083"/>
              <a:gd name="connsiteY122" fmla="*/ 1921397 h 1967696"/>
              <a:gd name="connsiteX123" fmla="*/ 2013995 w 2355083"/>
              <a:gd name="connsiteY123" fmla="*/ 1909823 h 1967696"/>
              <a:gd name="connsiteX124" fmla="*/ 2037144 w 2355083"/>
              <a:gd name="connsiteY124" fmla="*/ 1886673 h 1967696"/>
              <a:gd name="connsiteX125" fmla="*/ 2106592 w 2355083"/>
              <a:gd name="connsiteY125" fmla="*/ 1840375 h 1967696"/>
              <a:gd name="connsiteX126" fmla="*/ 2129741 w 2355083"/>
              <a:gd name="connsiteY126" fmla="*/ 1805650 h 1967696"/>
              <a:gd name="connsiteX127" fmla="*/ 2141316 w 2355083"/>
              <a:gd name="connsiteY127" fmla="*/ 1770926 h 1967696"/>
              <a:gd name="connsiteX128" fmla="*/ 2164466 w 2355083"/>
              <a:gd name="connsiteY128" fmla="*/ 1747777 h 1967696"/>
              <a:gd name="connsiteX129" fmla="*/ 2176040 w 2355083"/>
              <a:gd name="connsiteY129" fmla="*/ 1701478 h 1967696"/>
              <a:gd name="connsiteX130" fmla="*/ 2210764 w 2355083"/>
              <a:gd name="connsiteY130" fmla="*/ 1620456 h 1967696"/>
              <a:gd name="connsiteX131" fmla="*/ 2233914 w 2355083"/>
              <a:gd name="connsiteY131" fmla="*/ 1527858 h 1967696"/>
              <a:gd name="connsiteX132" fmla="*/ 2257063 w 2355083"/>
              <a:gd name="connsiteY132" fmla="*/ 1446835 h 1967696"/>
              <a:gd name="connsiteX133" fmla="*/ 2280212 w 2355083"/>
              <a:gd name="connsiteY133" fmla="*/ 1018572 h 1967696"/>
              <a:gd name="connsiteX134" fmla="*/ 2245488 w 2355083"/>
              <a:gd name="connsiteY134" fmla="*/ 752354 h 1967696"/>
              <a:gd name="connsiteX135" fmla="*/ 2233914 w 2355083"/>
              <a:gd name="connsiteY135" fmla="*/ 717630 h 1967696"/>
              <a:gd name="connsiteX136" fmla="*/ 2152891 w 2355083"/>
              <a:gd name="connsiteY136" fmla="*/ 648182 h 1967696"/>
              <a:gd name="connsiteX137" fmla="*/ 2095017 w 2355083"/>
              <a:gd name="connsiteY137" fmla="*/ 590309 h 1967696"/>
              <a:gd name="connsiteX138" fmla="*/ 2071868 w 2355083"/>
              <a:gd name="connsiteY138" fmla="*/ 567159 h 1967696"/>
              <a:gd name="connsiteX139" fmla="*/ 2002420 w 2355083"/>
              <a:gd name="connsiteY139" fmla="*/ 520861 h 1967696"/>
              <a:gd name="connsiteX140" fmla="*/ 1956121 w 2355083"/>
              <a:gd name="connsiteY140" fmla="*/ 486137 h 1967696"/>
              <a:gd name="connsiteX141" fmla="*/ 1886673 w 2355083"/>
              <a:gd name="connsiteY141" fmla="*/ 462987 h 1967696"/>
              <a:gd name="connsiteX142" fmla="*/ 1851949 w 2355083"/>
              <a:gd name="connsiteY142" fmla="*/ 439838 h 1967696"/>
              <a:gd name="connsiteX143" fmla="*/ 1747777 w 2355083"/>
              <a:gd name="connsiteY143" fmla="*/ 405114 h 1967696"/>
              <a:gd name="connsiteX144" fmla="*/ 1713053 w 2355083"/>
              <a:gd name="connsiteY144" fmla="*/ 393539 h 1967696"/>
              <a:gd name="connsiteX145" fmla="*/ 1678329 w 2355083"/>
              <a:gd name="connsiteY145" fmla="*/ 381964 h 1967696"/>
              <a:gd name="connsiteX146" fmla="*/ 1643605 w 2355083"/>
              <a:gd name="connsiteY146" fmla="*/ 393539 h 1967696"/>
              <a:gd name="connsiteX147" fmla="*/ 1585731 w 2355083"/>
              <a:gd name="connsiteY147" fmla="*/ 439838 h 196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2355083" h="1967696">
                <a:moveTo>
                  <a:pt x="1585731" y="439838"/>
                </a:moveTo>
                <a:cubicBezTo>
                  <a:pt x="1574156" y="420547"/>
                  <a:pt x="1580484" y="331574"/>
                  <a:pt x="1574157" y="277792"/>
                </a:cubicBezTo>
                <a:cubicBezTo>
                  <a:pt x="1572731" y="265675"/>
                  <a:pt x="1569350" y="253220"/>
                  <a:pt x="1562582" y="243068"/>
                </a:cubicBezTo>
                <a:cubicBezTo>
                  <a:pt x="1553502" y="229448"/>
                  <a:pt x="1539433" y="219919"/>
                  <a:pt x="1527858" y="208344"/>
                </a:cubicBezTo>
                <a:cubicBezTo>
                  <a:pt x="1515723" y="171939"/>
                  <a:pt x="1518717" y="163668"/>
                  <a:pt x="1481559" y="138896"/>
                </a:cubicBezTo>
                <a:cubicBezTo>
                  <a:pt x="1471407" y="132128"/>
                  <a:pt x="1457748" y="132777"/>
                  <a:pt x="1446835" y="127321"/>
                </a:cubicBezTo>
                <a:cubicBezTo>
                  <a:pt x="1434393" y="121100"/>
                  <a:pt x="1424823" y="109822"/>
                  <a:pt x="1412111" y="104172"/>
                </a:cubicBezTo>
                <a:cubicBezTo>
                  <a:pt x="1364052" y="82813"/>
                  <a:pt x="1334300" y="79350"/>
                  <a:pt x="1284790" y="69448"/>
                </a:cubicBezTo>
                <a:cubicBezTo>
                  <a:pt x="1203767" y="73306"/>
                  <a:pt x="1122258" y="71359"/>
                  <a:pt x="1041721" y="81023"/>
                </a:cubicBezTo>
                <a:cubicBezTo>
                  <a:pt x="992437" y="86937"/>
                  <a:pt x="957728" y="152451"/>
                  <a:pt x="925974" y="173620"/>
                </a:cubicBezTo>
                <a:lnTo>
                  <a:pt x="891250" y="196769"/>
                </a:lnTo>
                <a:cubicBezTo>
                  <a:pt x="887392" y="208344"/>
                  <a:pt x="885953" y="221031"/>
                  <a:pt x="879676" y="231493"/>
                </a:cubicBezTo>
                <a:cubicBezTo>
                  <a:pt x="874061" y="240851"/>
                  <a:pt x="863343" y="246121"/>
                  <a:pt x="856526" y="254643"/>
                </a:cubicBezTo>
                <a:cubicBezTo>
                  <a:pt x="847836" y="265506"/>
                  <a:pt x="840279" y="277289"/>
                  <a:pt x="833377" y="289367"/>
                </a:cubicBezTo>
                <a:cubicBezTo>
                  <a:pt x="796005" y="354769"/>
                  <a:pt x="828338" y="317557"/>
                  <a:pt x="787078" y="358815"/>
                </a:cubicBezTo>
                <a:cubicBezTo>
                  <a:pt x="731100" y="470773"/>
                  <a:pt x="793806" y="357560"/>
                  <a:pt x="740779" y="428263"/>
                </a:cubicBezTo>
                <a:cubicBezTo>
                  <a:pt x="724086" y="450521"/>
                  <a:pt x="714154" y="478038"/>
                  <a:pt x="694481" y="497711"/>
                </a:cubicBezTo>
                <a:cubicBezTo>
                  <a:pt x="686764" y="505428"/>
                  <a:pt x="678148" y="512339"/>
                  <a:pt x="671331" y="520861"/>
                </a:cubicBezTo>
                <a:cubicBezTo>
                  <a:pt x="662641" y="531724"/>
                  <a:pt x="659045" y="546895"/>
                  <a:pt x="648182" y="555585"/>
                </a:cubicBezTo>
                <a:cubicBezTo>
                  <a:pt x="638655" y="563207"/>
                  <a:pt x="625033" y="563301"/>
                  <a:pt x="613458" y="567159"/>
                </a:cubicBezTo>
                <a:cubicBezTo>
                  <a:pt x="493354" y="647230"/>
                  <a:pt x="679269" y="525358"/>
                  <a:pt x="532435" y="613458"/>
                </a:cubicBezTo>
                <a:cubicBezTo>
                  <a:pt x="508578" y="627772"/>
                  <a:pt x="462987" y="659757"/>
                  <a:pt x="462987" y="659757"/>
                </a:cubicBezTo>
                <a:cubicBezTo>
                  <a:pt x="455271" y="783220"/>
                  <a:pt x="449835" y="906847"/>
                  <a:pt x="439838" y="1030147"/>
                </a:cubicBezTo>
                <a:cubicBezTo>
                  <a:pt x="438248" y="1049756"/>
                  <a:pt x="431255" y="1068576"/>
                  <a:pt x="428263" y="1088020"/>
                </a:cubicBezTo>
                <a:cubicBezTo>
                  <a:pt x="423533" y="1118764"/>
                  <a:pt x="420546" y="1149752"/>
                  <a:pt x="416688" y="1180618"/>
                </a:cubicBezTo>
                <a:cubicBezTo>
                  <a:pt x="424405" y="1300223"/>
                  <a:pt x="429304" y="1420043"/>
                  <a:pt x="439838" y="1539433"/>
                </a:cubicBezTo>
                <a:cubicBezTo>
                  <a:pt x="440910" y="1551586"/>
                  <a:pt x="446606" y="1562943"/>
                  <a:pt x="451412" y="1574157"/>
                </a:cubicBezTo>
                <a:cubicBezTo>
                  <a:pt x="458209" y="1590017"/>
                  <a:pt x="467554" y="1604688"/>
                  <a:pt x="474562" y="1620456"/>
                </a:cubicBezTo>
                <a:cubicBezTo>
                  <a:pt x="483000" y="1639442"/>
                  <a:pt x="484410" y="1662368"/>
                  <a:pt x="497711" y="1678329"/>
                </a:cubicBezTo>
                <a:cubicBezTo>
                  <a:pt x="505522" y="1687702"/>
                  <a:pt x="520505" y="1687348"/>
                  <a:pt x="532435" y="1689904"/>
                </a:cubicBezTo>
                <a:cubicBezTo>
                  <a:pt x="574614" y="1698942"/>
                  <a:pt x="617578" y="1704015"/>
                  <a:pt x="659757" y="1713053"/>
                </a:cubicBezTo>
                <a:cubicBezTo>
                  <a:pt x="685727" y="1718618"/>
                  <a:pt x="719097" y="1735387"/>
                  <a:pt x="740779" y="1747777"/>
                </a:cubicBezTo>
                <a:cubicBezTo>
                  <a:pt x="752857" y="1754679"/>
                  <a:pt x="762717" y="1765446"/>
                  <a:pt x="775503" y="1770926"/>
                </a:cubicBezTo>
                <a:cubicBezTo>
                  <a:pt x="790125" y="1777192"/>
                  <a:pt x="806369" y="1778643"/>
                  <a:pt x="821802" y="1782501"/>
                </a:cubicBezTo>
                <a:cubicBezTo>
                  <a:pt x="918243" y="1846794"/>
                  <a:pt x="785340" y="1760267"/>
                  <a:pt x="902825" y="1828800"/>
                </a:cubicBezTo>
                <a:cubicBezTo>
                  <a:pt x="934265" y="1847140"/>
                  <a:pt x="965137" y="1866483"/>
                  <a:pt x="995422" y="1886673"/>
                </a:cubicBezTo>
                <a:cubicBezTo>
                  <a:pt x="1044793" y="1919587"/>
                  <a:pt x="1061341" y="1934766"/>
                  <a:pt x="1111169" y="1956121"/>
                </a:cubicBezTo>
                <a:cubicBezTo>
                  <a:pt x="1122383" y="1960927"/>
                  <a:pt x="1134318" y="1963838"/>
                  <a:pt x="1145893" y="1967696"/>
                </a:cubicBezTo>
                <a:cubicBezTo>
                  <a:pt x="1176759" y="1963838"/>
                  <a:pt x="1208075" y="1962639"/>
                  <a:pt x="1238491" y="1956121"/>
                </a:cubicBezTo>
                <a:cubicBezTo>
                  <a:pt x="1262351" y="1951008"/>
                  <a:pt x="1284790" y="1940688"/>
                  <a:pt x="1307939" y="1932972"/>
                </a:cubicBezTo>
                <a:lnTo>
                  <a:pt x="1377387" y="1909823"/>
                </a:lnTo>
                <a:lnTo>
                  <a:pt x="1446835" y="1886673"/>
                </a:lnTo>
                <a:lnTo>
                  <a:pt x="1481559" y="1875099"/>
                </a:lnTo>
                <a:cubicBezTo>
                  <a:pt x="1493134" y="1867382"/>
                  <a:pt x="1503497" y="1857429"/>
                  <a:pt x="1516283" y="1851949"/>
                </a:cubicBezTo>
                <a:cubicBezTo>
                  <a:pt x="1530905" y="1845683"/>
                  <a:pt x="1546718" y="1841550"/>
                  <a:pt x="1562582" y="1840375"/>
                </a:cubicBezTo>
                <a:cubicBezTo>
                  <a:pt x="1651162" y="1833814"/>
                  <a:pt x="1740061" y="1832658"/>
                  <a:pt x="1828800" y="1828800"/>
                </a:cubicBezTo>
                <a:cubicBezTo>
                  <a:pt x="1857846" y="1741656"/>
                  <a:pt x="1845315" y="1793862"/>
                  <a:pt x="1828800" y="1620456"/>
                </a:cubicBezTo>
                <a:cubicBezTo>
                  <a:pt x="1826575" y="1597093"/>
                  <a:pt x="1821423" y="1574097"/>
                  <a:pt x="1817225" y="1551007"/>
                </a:cubicBezTo>
                <a:cubicBezTo>
                  <a:pt x="1806051" y="1489553"/>
                  <a:pt x="1810138" y="1506599"/>
                  <a:pt x="1794076" y="1458410"/>
                </a:cubicBezTo>
                <a:cubicBezTo>
                  <a:pt x="1801792" y="1446835"/>
                  <a:pt x="1806362" y="1432376"/>
                  <a:pt x="1817225" y="1423686"/>
                </a:cubicBezTo>
                <a:cubicBezTo>
                  <a:pt x="1826752" y="1416064"/>
                  <a:pt x="1840525" y="1416395"/>
                  <a:pt x="1851949" y="1412111"/>
                </a:cubicBezTo>
                <a:cubicBezTo>
                  <a:pt x="1871403" y="1404816"/>
                  <a:pt x="1889610" y="1393774"/>
                  <a:pt x="1909822" y="1388962"/>
                </a:cubicBezTo>
                <a:cubicBezTo>
                  <a:pt x="1970921" y="1374415"/>
                  <a:pt x="2034085" y="1369471"/>
                  <a:pt x="2095017" y="1354238"/>
                </a:cubicBezTo>
                <a:lnTo>
                  <a:pt x="2187615" y="1331088"/>
                </a:lnTo>
                <a:cubicBezTo>
                  <a:pt x="2199190" y="1323372"/>
                  <a:pt x="2209897" y="1314160"/>
                  <a:pt x="2222339" y="1307939"/>
                </a:cubicBezTo>
                <a:cubicBezTo>
                  <a:pt x="2233252" y="1302483"/>
                  <a:pt x="2247536" y="1303986"/>
                  <a:pt x="2257063" y="1296364"/>
                </a:cubicBezTo>
                <a:cubicBezTo>
                  <a:pt x="2267926" y="1287674"/>
                  <a:pt x="2271522" y="1272503"/>
                  <a:pt x="2280212" y="1261640"/>
                </a:cubicBezTo>
                <a:cubicBezTo>
                  <a:pt x="2346184" y="1179176"/>
                  <a:pt x="2255261" y="1310643"/>
                  <a:pt x="2326511" y="1203767"/>
                </a:cubicBezTo>
                <a:cubicBezTo>
                  <a:pt x="2355083" y="1060910"/>
                  <a:pt x="2352574" y="1096894"/>
                  <a:pt x="2326511" y="844952"/>
                </a:cubicBezTo>
                <a:cubicBezTo>
                  <a:pt x="2324826" y="828665"/>
                  <a:pt x="2291611" y="798477"/>
                  <a:pt x="2280212" y="787078"/>
                </a:cubicBezTo>
                <a:cubicBezTo>
                  <a:pt x="2247425" y="688711"/>
                  <a:pt x="2293153" y="808646"/>
                  <a:pt x="2245488" y="729205"/>
                </a:cubicBezTo>
                <a:cubicBezTo>
                  <a:pt x="2239211" y="718743"/>
                  <a:pt x="2240191" y="704943"/>
                  <a:pt x="2233914" y="694481"/>
                </a:cubicBezTo>
                <a:cubicBezTo>
                  <a:pt x="2228299" y="685123"/>
                  <a:pt x="2217581" y="679853"/>
                  <a:pt x="2210764" y="671331"/>
                </a:cubicBezTo>
                <a:cubicBezTo>
                  <a:pt x="2202074" y="660468"/>
                  <a:pt x="2196775" y="647076"/>
                  <a:pt x="2187615" y="636607"/>
                </a:cubicBezTo>
                <a:cubicBezTo>
                  <a:pt x="2169650" y="616075"/>
                  <a:pt x="2149032" y="598025"/>
                  <a:pt x="2129741" y="578734"/>
                </a:cubicBezTo>
                <a:lnTo>
                  <a:pt x="2095017" y="544010"/>
                </a:lnTo>
                <a:lnTo>
                  <a:pt x="2002420" y="451412"/>
                </a:lnTo>
                <a:cubicBezTo>
                  <a:pt x="1979271" y="435979"/>
                  <a:pt x="1957293" y="418625"/>
                  <a:pt x="1932972" y="405114"/>
                </a:cubicBezTo>
                <a:cubicBezTo>
                  <a:pt x="1922307" y="399189"/>
                  <a:pt x="1909823" y="397397"/>
                  <a:pt x="1898248" y="393539"/>
                </a:cubicBezTo>
                <a:cubicBezTo>
                  <a:pt x="1886673" y="381964"/>
                  <a:pt x="1877144" y="367895"/>
                  <a:pt x="1863524" y="358815"/>
                </a:cubicBezTo>
                <a:cubicBezTo>
                  <a:pt x="1853372" y="352047"/>
                  <a:pt x="1840014" y="352046"/>
                  <a:pt x="1828800" y="347240"/>
                </a:cubicBezTo>
                <a:cubicBezTo>
                  <a:pt x="1806905" y="337857"/>
                  <a:pt x="1767151" y="317548"/>
                  <a:pt x="1747777" y="300942"/>
                </a:cubicBezTo>
                <a:cubicBezTo>
                  <a:pt x="1731206" y="286738"/>
                  <a:pt x="1722183" y="261545"/>
                  <a:pt x="1701478" y="254643"/>
                </a:cubicBezTo>
                <a:cubicBezTo>
                  <a:pt x="1689903" y="250785"/>
                  <a:pt x="1677419" y="248993"/>
                  <a:pt x="1666754" y="243068"/>
                </a:cubicBezTo>
                <a:cubicBezTo>
                  <a:pt x="1642433" y="229556"/>
                  <a:pt x="1620455" y="212202"/>
                  <a:pt x="1597306" y="196769"/>
                </a:cubicBezTo>
                <a:cubicBezTo>
                  <a:pt x="1585731" y="189053"/>
                  <a:pt x="1575024" y="179841"/>
                  <a:pt x="1562582" y="173620"/>
                </a:cubicBezTo>
                <a:cubicBezTo>
                  <a:pt x="1547149" y="165904"/>
                  <a:pt x="1532142" y="157268"/>
                  <a:pt x="1516283" y="150471"/>
                </a:cubicBezTo>
                <a:cubicBezTo>
                  <a:pt x="1505069" y="145665"/>
                  <a:pt x="1492472" y="144352"/>
                  <a:pt x="1481559" y="138896"/>
                </a:cubicBezTo>
                <a:cubicBezTo>
                  <a:pt x="1469117" y="132675"/>
                  <a:pt x="1459277" y="121968"/>
                  <a:pt x="1446835" y="115747"/>
                </a:cubicBezTo>
                <a:cubicBezTo>
                  <a:pt x="1388804" y="86731"/>
                  <a:pt x="1397931" y="97603"/>
                  <a:pt x="1342663" y="81023"/>
                </a:cubicBezTo>
                <a:cubicBezTo>
                  <a:pt x="1319290" y="74011"/>
                  <a:pt x="1296364" y="65589"/>
                  <a:pt x="1273215" y="57873"/>
                </a:cubicBezTo>
                <a:cubicBezTo>
                  <a:pt x="1261640" y="54015"/>
                  <a:pt x="1250327" y="49258"/>
                  <a:pt x="1238491" y="46299"/>
                </a:cubicBezTo>
                <a:cubicBezTo>
                  <a:pt x="1207625" y="38582"/>
                  <a:pt x="1177389" y="27648"/>
                  <a:pt x="1145893" y="23149"/>
                </a:cubicBezTo>
                <a:cubicBezTo>
                  <a:pt x="1049123" y="9325"/>
                  <a:pt x="1091338" y="18192"/>
                  <a:pt x="1018572" y="0"/>
                </a:cubicBezTo>
                <a:cubicBezTo>
                  <a:pt x="883534" y="7716"/>
                  <a:pt x="748297" y="12504"/>
                  <a:pt x="613458" y="23149"/>
                </a:cubicBezTo>
                <a:cubicBezTo>
                  <a:pt x="590393" y="24970"/>
                  <a:pt x="560546" y="44093"/>
                  <a:pt x="544010" y="57873"/>
                </a:cubicBezTo>
                <a:cubicBezTo>
                  <a:pt x="531435" y="68352"/>
                  <a:pt x="523498" y="84476"/>
                  <a:pt x="509286" y="92597"/>
                </a:cubicBezTo>
                <a:cubicBezTo>
                  <a:pt x="495474" y="100490"/>
                  <a:pt x="478420" y="100314"/>
                  <a:pt x="462987" y="104172"/>
                </a:cubicBezTo>
                <a:cubicBezTo>
                  <a:pt x="447687" y="116412"/>
                  <a:pt x="400013" y="151059"/>
                  <a:pt x="381964" y="173620"/>
                </a:cubicBezTo>
                <a:cubicBezTo>
                  <a:pt x="373274" y="184483"/>
                  <a:pt x="366901" y="197024"/>
                  <a:pt x="358815" y="208344"/>
                </a:cubicBezTo>
                <a:cubicBezTo>
                  <a:pt x="324421" y="256495"/>
                  <a:pt x="333841" y="244893"/>
                  <a:pt x="300941" y="277792"/>
                </a:cubicBezTo>
                <a:cubicBezTo>
                  <a:pt x="297083" y="289367"/>
                  <a:pt x="295644" y="302054"/>
                  <a:pt x="289367" y="312516"/>
                </a:cubicBezTo>
                <a:cubicBezTo>
                  <a:pt x="283752" y="321874"/>
                  <a:pt x="273203" y="327282"/>
                  <a:pt x="266217" y="335666"/>
                </a:cubicBezTo>
                <a:cubicBezTo>
                  <a:pt x="253867" y="350486"/>
                  <a:pt x="243068" y="366531"/>
                  <a:pt x="231493" y="381964"/>
                </a:cubicBezTo>
                <a:cubicBezTo>
                  <a:pt x="220290" y="415576"/>
                  <a:pt x="221249" y="422852"/>
                  <a:pt x="196769" y="451412"/>
                </a:cubicBezTo>
                <a:cubicBezTo>
                  <a:pt x="182565" y="467983"/>
                  <a:pt x="163566" y="480251"/>
                  <a:pt x="150471" y="497711"/>
                </a:cubicBezTo>
                <a:cubicBezTo>
                  <a:pt x="140118" y="511515"/>
                  <a:pt x="136199" y="529214"/>
                  <a:pt x="127321" y="544010"/>
                </a:cubicBezTo>
                <a:cubicBezTo>
                  <a:pt x="113007" y="567867"/>
                  <a:pt x="81022" y="613458"/>
                  <a:pt x="81022" y="613458"/>
                </a:cubicBezTo>
                <a:cubicBezTo>
                  <a:pt x="54155" y="694063"/>
                  <a:pt x="88667" y="607778"/>
                  <a:pt x="46298" y="671331"/>
                </a:cubicBezTo>
                <a:cubicBezTo>
                  <a:pt x="36727" y="685688"/>
                  <a:pt x="31710" y="702649"/>
                  <a:pt x="23149" y="717630"/>
                </a:cubicBezTo>
                <a:cubicBezTo>
                  <a:pt x="16247" y="729708"/>
                  <a:pt x="7716" y="740779"/>
                  <a:pt x="0" y="752354"/>
                </a:cubicBezTo>
                <a:cubicBezTo>
                  <a:pt x="3858" y="983848"/>
                  <a:pt x="4866" y="1215406"/>
                  <a:pt x="11574" y="1446835"/>
                </a:cubicBezTo>
                <a:cubicBezTo>
                  <a:pt x="12364" y="1474092"/>
                  <a:pt x="16337" y="1548957"/>
                  <a:pt x="34724" y="1585731"/>
                </a:cubicBezTo>
                <a:cubicBezTo>
                  <a:pt x="40945" y="1598174"/>
                  <a:pt x="50157" y="1608881"/>
                  <a:pt x="57873" y="1620456"/>
                </a:cubicBezTo>
                <a:cubicBezTo>
                  <a:pt x="61731" y="1639747"/>
                  <a:pt x="61307" y="1660419"/>
                  <a:pt x="69448" y="1678329"/>
                </a:cubicBezTo>
                <a:cubicBezTo>
                  <a:pt x="85187" y="1712953"/>
                  <a:pt x="119396" y="1756605"/>
                  <a:pt x="150471" y="1782501"/>
                </a:cubicBezTo>
                <a:cubicBezTo>
                  <a:pt x="161158" y="1791407"/>
                  <a:pt x="172753" y="1799429"/>
                  <a:pt x="185195" y="1805650"/>
                </a:cubicBezTo>
                <a:cubicBezTo>
                  <a:pt x="196108" y="1811106"/>
                  <a:pt x="208148" y="1814015"/>
                  <a:pt x="219919" y="1817225"/>
                </a:cubicBezTo>
                <a:cubicBezTo>
                  <a:pt x="250614" y="1825596"/>
                  <a:pt x="284059" y="1826147"/>
                  <a:pt x="312516" y="1840375"/>
                </a:cubicBezTo>
                <a:cubicBezTo>
                  <a:pt x="327949" y="1848091"/>
                  <a:pt x="342659" y="1857466"/>
                  <a:pt x="358815" y="1863524"/>
                </a:cubicBezTo>
                <a:cubicBezTo>
                  <a:pt x="386446" y="1873885"/>
                  <a:pt x="450552" y="1882672"/>
                  <a:pt x="474562" y="1886673"/>
                </a:cubicBezTo>
                <a:cubicBezTo>
                  <a:pt x="536294" y="1882815"/>
                  <a:pt x="598245" y="1881574"/>
                  <a:pt x="659757" y="1875099"/>
                </a:cubicBezTo>
                <a:cubicBezTo>
                  <a:pt x="671891" y="1873822"/>
                  <a:pt x="683267" y="1868330"/>
                  <a:pt x="694481" y="1863524"/>
                </a:cubicBezTo>
                <a:cubicBezTo>
                  <a:pt x="764444" y="1833540"/>
                  <a:pt x="717375" y="1850441"/>
                  <a:pt x="775503" y="1817225"/>
                </a:cubicBezTo>
                <a:cubicBezTo>
                  <a:pt x="790484" y="1808664"/>
                  <a:pt x="806369" y="1801792"/>
                  <a:pt x="821802" y="1794076"/>
                </a:cubicBezTo>
                <a:cubicBezTo>
                  <a:pt x="910541" y="1797934"/>
                  <a:pt x="999458" y="1798838"/>
                  <a:pt x="1088020" y="1805650"/>
                </a:cubicBezTo>
                <a:cubicBezTo>
                  <a:pt x="1100185" y="1806586"/>
                  <a:pt x="1110973" y="1814015"/>
                  <a:pt x="1122744" y="1817225"/>
                </a:cubicBezTo>
                <a:cubicBezTo>
                  <a:pt x="1153439" y="1825596"/>
                  <a:pt x="1183683" y="1837209"/>
                  <a:pt x="1215341" y="1840375"/>
                </a:cubicBezTo>
                <a:lnTo>
                  <a:pt x="1331088" y="1851949"/>
                </a:lnTo>
                <a:cubicBezTo>
                  <a:pt x="1358183" y="1855137"/>
                  <a:pt x="1385146" y="1859375"/>
                  <a:pt x="1412111" y="1863524"/>
                </a:cubicBezTo>
                <a:cubicBezTo>
                  <a:pt x="1447538" y="1868975"/>
                  <a:pt x="1503332" y="1878342"/>
                  <a:pt x="1539433" y="1886673"/>
                </a:cubicBezTo>
                <a:cubicBezTo>
                  <a:pt x="1570434" y="1893827"/>
                  <a:pt x="1601335" y="1901452"/>
                  <a:pt x="1632030" y="1909823"/>
                </a:cubicBezTo>
                <a:cubicBezTo>
                  <a:pt x="1643801" y="1913033"/>
                  <a:pt x="1655179" y="1917539"/>
                  <a:pt x="1666754" y="1921397"/>
                </a:cubicBezTo>
                <a:cubicBezTo>
                  <a:pt x="1782501" y="1917539"/>
                  <a:pt x="1898689" y="1920633"/>
                  <a:pt x="2013995" y="1909823"/>
                </a:cubicBezTo>
                <a:cubicBezTo>
                  <a:pt x="2024860" y="1908804"/>
                  <a:pt x="2028414" y="1893221"/>
                  <a:pt x="2037144" y="1886673"/>
                </a:cubicBezTo>
                <a:cubicBezTo>
                  <a:pt x="2059402" y="1869980"/>
                  <a:pt x="2106592" y="1840375"/>
                  <a:pt x="2106592" y="1840375"/>
                </a:cubicBezTo>
                <a:cubicBezTo>
                  <a:pt x="2114308" y="1828800"/>
                  <a:pt x="2123520" y="1818093"/>
                  <a:pt x="2129741" y="1805650"/>
                </a:cubicBezTo>
                <a:cubicBezTo>
                  <a:pt x="2135197" y="1794737"/>
                  <a:pt x="2135039" y="1781388"/>
                  <a:pt x="2141316" y="1770926"/>
                </a:cubicBezTo>
                <a:cubicBezTo>
                  <a:pt x="2146931" y="1761568"/>
                  <a:pt x="2156749" y="1755493"/>
                  <a:pt x="2164466" y="1747777"/>
                </a:cubicBezTo>
                <a:cubicBezTo>
                  <a:pt x="2168324" y="1732344"/>
                  <a:pt x="2170454" y="1716373"/>
                  <a:pt x="2176040" y="1701478"/>
                </a:cubicBezTo>
                <a:cubicBezTo>
                  <a:pt x="2207667" y="1617139"/>
                  <a:pt x="2191598" y="1690732"/>
                  <a:pt x="2210764" y="1620456"/>
                </a:cubicBezTo>
                <a:cubicBezTo>
                  <a:pt x="2219135" y="1589761"/>
                  <a:pt x="2223853" y="1558041"/>
                  <a:pt x="2233914" y="1527858"/>
                </a:cubicBezTo>
                <a:cubicBezTo>
                  <a:pt x="2250518" y="1478042"/>
                  <a:pt x="2242529" y="1504970"/>
                  <a:pt x="2257063" y="1446835"/>
                </a:cubicBezTo>
                <a:cubicBezTo>
                  <a:pt x="2268327" y="1300404"/>
                  <a:pt x="2280212" y="1168945"/>
                  <a:pt x="2280212" y="1018572"/>
                </a:cubicBezTo>
                <a:cubicBezTo>
                  <a:pt x="2280212" y="791587"/>
                  <a:pt x="2309287" y="848049"/>
                  <a:pt x="2245488" y="752354"/>
                </a:cubicBezTo>
                <a:cubicBezTo>
                  <a:pt x="2241630" y="740779"/>
                  <a:pt x="2241005" y="727558"/>
                  <a:pt x="2233914" y="717630"/>
                </a:cubicBezTo>
                <a:cubicBezTo>
                  <a:pt x="2187624" y="652824"/>
                  <a:pt x="2199499" y="688964"/>
                  <a:pt x="2152891" y="648182"/>
                </a:cubicBezTo>
                <a:cubicBezTo>
                  <a:pt x="2132359" y="630217"/>
                  <a:pt x="2114308" y="609600"/>
                  <a:pt x="2095017" y="590309"/>
                </a:cubicBezTo>
                <a:cubicBezTo>
                  <a:pt x="2087300" y="582592"/>
                  <a:pt x="2080948" y="573212"/>
                  <a:pt x="2071868" y="567159"/>
                </a:cubicBezTo>
                <a:cubicBezTo>
                  <a:pt x="2048719" y="551726"/>
                  <a:pt x="2024678" y="537554"/>
                  <a:pt x="2002420" y="520861"/>
                </a:cubicBezTo>
                <a:cubicBezTo>
                  <a:pt x="1986987" y="509286"/>
                  <a:pt x="1973376" y="494764"/>
                  <a:pt x="1956121" y="486137"/>
                </a:cubicBezTo>
                <a:cubicBezTo>
                  <a:pt x="1934296" y="475224"/>
                  <a:pt x="1906976" y="476522"/>
                  <a:pt x="1886673" y="462987"/>
                </a:cubicBezTo>
                <a:cubicBezTo>
                  <a:pt x="1875098" y="455271"/>
                  <a:pt x="1864661" y="445488"/>
                  <a:pt x="1851949" y="439838"/>
                </a:cubicBezTo>
                <a:cubicBezTo>
                  <a:pt x="1851924" y="439827"/>
                  <a:pt x="1765152" y="410906"/>
                  <a:pt x="1747777" y="405114"/>
                </a:cubicBezTo>
                <a:lnTo>
                  <a:pt x="1713053" y="393539"/>
                </a:lnTo>
                <a:lnTo>
                  <a:pt x="1678329" y="381964"/>
                </a:lnTo>
                <a:cubicBezTo>
                  <a:pt x="1666754" y="385822"/>
                  <a:pt x="1654067" y="387262"/>
                  <a:pt x="1643605" y="393539"/>
                </a:cubicBezTo>
                <a:cubicBezTo>
                  <a:pt x="1600476" y="419416"/>
                  <a:pt x="1597306" y="459129"/>
                  <a:pt x="1585731" y="43983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Улыбающееся лицо 18">
            <a:extLst>
              <a:ext uri="{FF2B5EF4-FFF2-40B4-BE49-F238E27FC236}">
                <a16:creationId xmlns:a16="http://schemas.microsoft.com/office/drawing/2014/main" id="{36C91C2E-3C0C-4F14-BD86-CAF2ABA7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38" y="2357430"/>
            <a:ext cx="1130715" cy="1325563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0" name="Улыбающееся лицо 19">
            <a:extLst>
              <a:ext uri="{FF2B5EF4-FFF2-40B4-BE49-F238E27FC236}">
                <a16:creationId xmlns:a16="http://schemas.microsoft.com/office/drawing/2014/main" id="{514A87DE-7A9B-4F80-B353-A8BF60272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992" y="2189002"/>
            <a:ext cx="846358" cy="1070137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" name="Стрелка: вверх 3">
            <a:extLst>
              <a:ext uri="{FF2B5EF4-FFF2-40B4-BE49-F238E27FC236}">
                <a16:creationId xmlns:a16="http://schemas.microsoft.com/office/drawing/2014/main" id="{EB31E8E9-81AA-4137-8907-C84AB129BC79}"/>
              </a:ext>
            </a:extLst>
          </p:cNvPr>
          <p:cNvSpPr/>
          <p:nvPr/>
        </p:nvSpPr>
        <p:spPr>
          <a:xfrm>
            <a:off x="3143240" y="4357694"/>
            <a:ext cx="556918" cy="5101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верх 21">
            <a:extLst>
              <a:ext uri="{FF2B5EF4-FFF2-40B4-BE49-F238E27FC236}">
                <a16:creationId xmlns:a16="http://schemas.microsoft.com/office/drawing/2014/main" id="{A5AD8281-85D9-4B8B-84DF-1C1B1AF35E44}"/>
              </a:ext>
            </a:extLst>
          </p:cNvPr>
          <p:cNvSpPr/>
          <p:nvPr/>
        </p:nvSpPr>
        <p:spPr>
          <a:xfrm>
            <a:off x="5786446" y="4500570"/>
            <a:ext cx="556918" cy="5101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верх 22">
            <a:extLst>
              <a:ext uri="{FF2B5EF4-FFF2-40B4-BE49-F238E27FC236}">
                <a16:creationId xmlns:a16="http://schemas.microsoft.com/office/drawing/2014/main" id="{0AF8FC2D-561B-4F87-82D1-410DEA8E3AB5}"/>
              </a:ext>
            </a:extLst>
          </p:cNvPr>
          <p:cNvSpPr/>
          <p:nvPr/>
        </p:nvSpPr>
        <p:spPr>
          <a:xfrm>
            <a:off x="4286248" y="4429132"/>
            <a:ext cx="556918" cy="5101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C210DC0B-3028-494D-8013-2E9676D06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434" y="2399424"/>
            <a:ext cx="1420793" cy="700434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443818" cy="857232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Публ</a:t>
            </a:r>
            <a:r>
              <a:rPr lang="ru-RU" b="1" dirty="0">
                <a:solidFill>
                  <a:srgbClr val="FF0000"/>
                </a:solidFill>
              </a:rPr>
              <a:t>ицистический</a:t>
            </a:r>
            <a:r>
              <a:rPr lang="ru-RU" b="1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стиль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3100" b="1" dirty="0"/>
              <a:t>(</a:t>
            </a:r>
            <a:r>
              <a:rPr lang="ru-RU" sz="3100" b="1" dirty="0">
                <a:latin typeface="Arial Black" panose="020B0A04020102020204" pitchFamily="34" charset="0"/>
              </a:rPr>
              <a:t>общественно-публицистический)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467" y="1500175"/>
            <a:ext cx="8940800" cy="537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   </a:t>
            </a:r>
            <a:r>
              <a:rPr lang="ru-RU" b="1" dirty="0"/>
              <a:t>сочетание  двух функций языка: </a:t>
            </a:r>
          </a:p>
          <a:p>
            <a:pPr>
              <a:buNone/>
            </a:pPr>
            <a:r>
              <a:rPr lang="ru-RU" b="1" dirty="0"/>
              <a:t>  </a:t>
            </a:r>
            <a:r>
              <a:rPr lang="ru-RU" b="1" dirty="0">
                <a:latin typeface="Arial Black" panose="020B0A04020102020204" pitchFamily="34" charset="0"/>
              </a:rPr>
              <a:t>сообщения</a:t>
            </a:r>
            <a:r>
              <a:rPr lang="ru-RU" b="1" dirty="0"/>
              <a:t>   (информативной) и</a:t>
            </a:r>
          </a:p>
          <a:p>
            <a:pPr>
              <a:buNone/>
            </a:pPr>
            <a:r>
              <a:rPr lang="ru-RU" b="1" dirty="0"/>
              <a:t>  </a:t>
            </a:r>
            <a:r>
              <a:rPr lang="ru-RU" b="1" dirty="0">
                <a:latin typeface="Arial Black" panose="020B0A04020102020204" pitchFamily="34" charset="0"/>
              </a:rPr>
              <a:t>воздействия</a:t>
            </a:r>
            <a:r>
              <a:rPr lang="ru-RU" b="1" dirty="0"/>
              <a:t>   (воздействующей, или экспрессивной).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>
                <a:latin typeface="Arial Black" pitchFamily="34" charset="0"/>
              </a:rPr>
              <a:t>«Чередование "экспрессии и стандартов" </a:t>
            </a:r>
            <a:r>
              <a:rPr lang="ru-RU" b="1" dirty="0"/>
              <a:t>(</a:t>
            </a:r>
            <a:r>
              <a:rPr lang="ru-RU" dirty="0"/>
              <a:t>В. Г. Костомаров).</a:t>
            </a:r>
            <a:r>
              <a:rPr lang="ru-RU" b="1" dirty="0"/>
              <a:t>                                   </a:t>
            </a:r>
            <a:endParaRPr lang="ru-RU" dirty="0"/>
          </a:p>
          <a:p>
            <a:pPr>
              <a:buNone/>
            </a:pPr>
            <a:r>
              <a:rPr lang="ru-RU" b="1" i="1" dirty="0"/>
              <a:t>Информативность, точность, выразительность, </a:t>
            </a:r>
          </a:p>
          <a:p>
            <a:pPr>
              <a:buNone/>
            </a:pPr>
            <a:r>
              <a:rPr lang="ru-RU" b="1" i="1" dirty="0"/>
              <a:t>диалогичность, образность</a:t>
            </a:r>
            <a:r>
              <a:rPr lang="ru-RU" dirty="0"/>
              <a:t>.     </a:t>
            </a:r>
            <a:r>
              <a:rPr lang="ru-RU" dirty="0">
                <a:solidFill>
                  <a:srgbClr val="FF0000"/>
                </a:solidFill>
              </a:rPr>
              <a:t>ЖАНРЫ  </a:t>
            </a:r>
          </a:p>
        </p:txBody>
      </p:sp>
      <p:pic>
        <p:nvPicPr>
          <p:cNvPr id="4" name="Picture 9" descr="icon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0841" y="0"/>
            <a:ext cx="1655426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764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8584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85728"/>
            <a:ext cx="4495800" cy="657227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Государство Древний Рим, </a:t>
            </a:r>
            <a:r>
              <a:rPr lang="ru-RU" sz="3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разросшееся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из небольшой территории города Рима, </a:t>
            </a:r>
            <a:r>
              <a:rPr lang="ru-RU" sz="3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основанного 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около 754 -753 года до нашей эры. Официальным языком этого государства был латинский язык, первоначальными древними носителями которого являлись </a:t>
            </a:r>
            <a:r>
              <a:rPr lang="ru-RU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латины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племя, </a:t>
            </a:r>
            <a:r>
              <a:rPr lang="ru-RU" sz="3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населявшее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лаций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небольшую область в центральной части </a:t>
            </a:r>
            <a:r>
              <a:rPr lang="ru-RU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Апеннинского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полуострова. Город Рим превратился в крупнейшую </a:t>
            </a:r>
            <a:r>
              <a:rPr lang="ru-RU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среднеземноморскую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державу. </a:t>
            </a:r>
            <a:r>
              <a:rPr lang="ru-RU" dirty="0"/>
              <a:t>(</a:t>
            </a:r>
            <a:r>
              <a:rPr lang="ru-RU" dirty="0" err="1"/>
              <a:t>Чернявский</a:t>
            </a:r>
            <a:r>
              <a:rPr lang="ru-RU" dirty="0"/>
              <a:t> М.Н.)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sz="3400" b="1" dirty="0"/>
          </a:p>
          <a:p>
            <a:pPr lvl="0" algn="just"/>
            <a:r>
              <a:rPr lang="ru-RU" sz="3700" b="1" dirty="0"/>
              <a:t>Древний Рим! - Величайшее государство, которое развилось из маленького города Рима.  А город Рим основали в 754 г. до рождения Христа. Жители этой могущественной державы говорили на латинском языке. Этот язык возник в маленьком племени латинян, которые жили в </a:t>
            </a:r>
            <a:r>
              <a:rPr lang="ru-RU" sz="3700" b="1" dirty="0" err="1"/>
              <a:t>Лации</a:t>
            </a:r>
            <a:r>
              <a:rPr lang="ru-RU" sz="3700" b="1" dirty="0"/>
              <a:t>. Так  называлась  небольшая область в центре </a:t>
            </a:r>
            <a:r>
              <a:rPr lang="ru-RU" sz="3700" b="1" dirty="0" err="1"/>
              <a:t>Апеннинского</a:t>
            </a:r>
            <a:r>
              <a:rPr lang="ru-RU" sz="3700" b="1" dirty="0"/>
              <a:t> полуострова.  И удивительно,  что этот небольшой городок среди диких и неплодородных земель смог стать столицей всего могущественного тогда цивилизованного мира. Рим стал империей!</a:t>
            </a:r>
          </a:p>
          <a:p>
            <a:pPr algn="just"/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Языковые особенности:</a:t>
            </a:r>
            <a:br>
              <a:rPr lang="ru-RU" dirty="0"/>
            </a:br>
            <a:r>
              <a:rPr lang="ru-RU" dirty="0"/>
              <a:t> </a:t>
            </a:r>
            <a:r>
              <a:rPr lang="ru-RU" sz="3600" b="1" dirty="0">
                <a:solidFill>
                  <a:srgbClr val="FF0000"/>
                </a:solidFill>
              </a:rPr>
              <a:t>как создается публицистический текст?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Лексика</a:t>
            </a:r>
          </a:p>
          <a:p>
            <a:r>
              <a:rPr lang="ru-RU" dirty="0"/>
              <a:t> Слова </a:t>
            </a:r>
            <a:r>
              <a:rPr lang="ru-RU" b="1" dirty="0"/>
              <a:t>книжные </a:t>
            </a:r>
            <a:r>
              <a:rPr lang="ru-RU" dirty="0"/>
              <a:t>, термины из разных областей, публицистическая фразеология </a:t>
            </a:r>
          </a:p>
          <a:p>
            <a:pPr>
              <a:buNone/>
            </a:pPr>
            <a:r>
              <a:rPr lang="ru-RU" i="1" dirty="0"/>
              <a:t>окрашенные  в переносном значении и имеющие социально-оценочный характер эмоционально-оценочный, экспрессивный характер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Положительная</a:t>
            </a:r>
            <a:r>
              <a:rPr lang="ru-RU" u="sng" dirty="0"/>
              <a:t>: </a:t>
            </a:r>
            <a:r>
              <a:rPr lang="ru-RU" i="1" dirty="0"/>
              <a:t>актив, милосердие, труженик, благосостояние,  благотворительность,  помыслы, воздвигать, процветание, заветный…   </a:t>
            </a:r>
            <a:endParaRPr lang="ru-RU" dirty="0"/>
          </a:p>
          <a:p>
            <a:r>
              <a:rPr lang="ru-RU" b="1" u="sng" dirty="0">
                <a:solidFill>
                  <a:srgbClr val="0070C0"/>
                </a:solidFill>
              </a:rPr>
              <a:t>Отрицательная</a:t>
            </a:r>
            <a:r>
              <a:rPr lang="ru-RU" u="sng" dirty="0"/>
              <a:t>:</a:t>
            </a:r>
            <a:r>
              <a:rPr lang="ru-RU" dirty="0"/>
              <a:t> </a:t>
            </a:r>
            <a:r>
              <a:rPr lang="ru-RU" i="1" dirty="0"/>
              <a:t>обывательский, насаждать, расизм, притязания, саботаж, наемники,  пробуксовка, растратчик, убийство, преступление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5972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Ольга Литвиненко. </a:t>
            </a:r>
            <a:endParaRPr lang="ru-RU" dirty="0"/>
          </a:p>
          <a:p>
            <a:pPr>
              <a:buNone/>
            </a:pPr>
            <a:r>
              <a:rPr lang="ru-RU" dirty="0"/>
              <a:t>Сразу после </a:t>
            </a:r>
            <a:r>
              <a:rPr lang="ru-RU" i="1" dirty="0"/>
              <a:t>восхождения</a:t>
            </a:r>
            <a:r>
              <a:rPr lang="ru-RU" dirty="0"/>
              <a:t> на первую ступень, должность премьер-министра, Путин и его </a:t>
            </a:r>
            <a:r>
              <a:rPr lang="ru-RU" b="1" dirty="0"/>
              <a:t>подельники </a:t>
            </a:r>
            <a:r>
              <a:rPr lang="ru-RU" dirty="0"/>
              <a:t>занялись </a:t>
            </a:r>
            <a:r>
              <a:rPr lang="ru-RU" b="1" dirty="0"/>
              <a:t>удушением</a:t>
            </a:r>
            <a:r>
              <a:rPr lang="ru-RU" dirty="0"/>
              <a:t> свободных СМИ, </a:t>
            </a:r>
            <a:r>
              <a:rPr lang="ru-RU" b="1" dirty="0"/>
              <a:t>преследованием</a:t>
            </a:r>
            <a:r>
              <a:rPr lang="ru-RU" dirty="0"/>
              <a:t> главных политических оппонентов, </a:t>
            </a:r>
            <a:r>
              <a:rPr lang="ru-RU" b="1" dirty="0"/>
              <a:t>подчинением </a:t>
            </a:r>
            <a:r>
              <a:rPr lang="ru-RU" dirty="0"/>
              <a:t>представительных органов власти своей воле и </a:t>
            </a:r>
            <a:r>
              <a:rPr lang="ru-RU" b="1" dirty="0"/>
              <a:t>захватом с</a:t>
            </a:r>
            <a:r>
              <a:rPr lang="ru-RU" dirty="0"/>
              <a:t>обственности и активов у наиболее успешных и независимых бизнесменов. Первой </a:t>
            </a:r>
            <a:r>
              <a:rPr lang="ru-RU" b="1" dirty="0"/>
              <a:t>жертвой </a:t>
            </a:r>
            <a:r>
              <a:rPr lang="ru-RU" dirty="0"/>
              <a:t>Путина в качестве политического оппозиционера стал петербургский писатель и публицист Юрий Шутов, а </a:t>
            </a:r>
            <a:r>
              <a:rPr lang="ru-RU" b="1" dirty="0"/>
              <a:t>жертвами </a:t>
            </a:r>
            <a:r>
              <a:rPr lang="ru-RU" dirty="0"/>
              <a:t>из числа бизнесменов были выбраны такие знаковые фигуры, как Гусинский, Березовский и Ходорковский. ….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85900" y="-248356"/>
            <a:ext cx="6172200" cy="248356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867" y="124178"/>
            <a:ext cx="8813800" cy="67338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latin typeface="Arial Black" panose="020B0A04020102020204" pitchFamily="34" charset="0"/>
              </a:rPr>
              <a:t>Экспрессивные конструкции,   риторические вопросы  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ru-RU" dirty="0">
                <a:latin typeface="Arial Black" panose="020B0A04020102020204" pitchFamily="34" charset="0"/>
              </a:rPr>
              <a:t>Вопросно-ответная форма изложения - действенная форма оживления речи, своеобразный "диалог с адресатом </a:t>
            </a:r>
          </a:p>
          <a:p>
            <a:pPr>
              <a:buNone/>
            </a:pPr>
            <a:r>
              <a:rPr lang="ru-RU" dirty="0">
                <a:latin typeface="Arial Black" panose="020B0A04020102020204" pitchFamily="34" charset="0"/>
              </a:rPr>
              <a:t>Повторы (или так называемый ложный плеоназм): 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ru-RU" dirty="0">
                <a:latin typeface="Arial Black" panose="020B0A04020102020204" pitchFamily="34" charset="0"/>
              </a:rPr>
              <a:t>Расчленение текста  </a:t>
            </a:r>
          </a:p>
          <a:p>
            <a:pPr>
              <a:buNone/>
            </a:pPr>
            <a:r>
              <a:rPr lang="ru-RU" dirty="0">
                <a:latin typeface="Arial Black" panose="020B0A04020102020204" pitchFamily="34" charset="0"/>
              </a:rPr>
              <a:t>Инверсивный порядок слов 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867" y="6215081"/>
            <a:ext cx="89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1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85974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10000"/>
          </a:bodyPr>
          <a:lstStyle/>
          <a:p>
            <a:endParaRPr lang="ru-RU" b="1" dirty="0"/>
          </a:p>
          <a:p>
            <a:r>
              <a:rPr lang="ru-RU" b="1" dirty="0"/>
              <a:t>В  чем особенность заглавия</a:t>
            </a:r>
            <a:r>
              <a:rPr lang="ru-RU" b="1" dirty="0">
                <a:solidFill>
                  <a:srgbClr val="FF0000"/>
                </a:solidFill>
              </a:rPr>
              <a:t>?</a:t>
            </a:r>
            <a:r>
              <a:rPr lang="ru-RU" b="1" i="1" dirty="0">
                <a:solidFill>
                  <a:srgbClr val="FF0000"/>
                </a:solidFill>
              </a:rPr>
              <a:t>«…и на дуде игрец».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sz="3300" dirty="0"/>
              <a:t>Дело было на Масленицу. Народ веселился, народ гулял. Народ - развлекали. Среди развлекающих трудно было разглядеть фольклорную группу «</a:t>
            </a:r>
            <a:r>
              <a:rPr lang="ru-RU" sz="3300" dirty="0" err="1"/>
              <a:t>Шох-Ворох</a:t>
            </a:r>
            <a:r>
              <a:rPr lang="ru-RU" sz="3300" dirty="0"/>
              <a:t>». А в руках одного из ее участников - Юрия Иванова - огромный, кажется, кожаный мешок с несколькими дудочками, встающими из его чрева по очереди и … шевелящимися. И еще. Эта невидаль - играла. Причем звуки, извлеченные из нее, были звуками вполне музыкальными. И тут я вспомнила: волынка! Та самая волынка, которую мы если где и видели, так по телевизору - как символ Шотландии. Как же занесло-то ее сюда болезную?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2573</Words>
  <Application>Microsoft Office PowerPoint</Application>
  <PresentationFormat>Экран (4:3)</PresentationFormat>
  <Paragraphs>150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Тема Office</vt:lpstr>
      <vt:lpstr>Основа устной публичной речи </vt:lpstr>
      <vt:lpstr>Наше время</vt:lpstr>
      <vt:lpstr>МОДЕЛЬ КОММУНИКАЦИИ                     ( Р.Якобсон,   У.Эко,    М.Бахтин)</vt:lpstr>
      <vt:lpstr> Публицистический стиль (общественно-публицистический)</vt:lpstr>
      <vt:lpstr>Презентация PowerPoint</vt:lpstr>
      <vt:lpstr>Языковые особенности:  как создается публицистический текст?</vt:lpstr>
      <vt:lpstr>Презентация PowerPoint</vt:lpstr>
      <vt:lpstr> </vt:lpstr>
      <vt:lpstr>Презентация PowerPoint</vt:lpstr>
      <vt:lpstr>Презентация PowerPoint</vt:lpstr>
      <vt:lpstr>Изобразительно—выразительные   средства речи</vt:lpstr>
      <vt:lpstr>Выразительные средства </vt:lpstr>
      <vt:lpstr>Презентация PowerPoint</vt:lpstr>
      <vt:lpstr>Презентация PowerPoint</vt:lpstr>
      <vt:lpstr>Выпишите обороты , подтверждающие публицистичность речи. </vt:lpstr>
      <vt:lpstr>Делать речь с Менделеева</vt:lpstr>
      <vt:lpstr>Делать речь с Достоевского</vt:lpstr>
      <vt:lpstr>Презентация PowerPoint</vt:lpstr>
      <vt:lpstr>Приемы  воздействия:</vt:lpstr>
      <vt:lpstr>Признаки манипулирования </vt:lpstr>
      <vt:lpstr> 2 стратегии защиты от манипуляции: Обнажение приема ( открыто разоблачать) Обходной путь ( пассивное незаметное уклонение). </vt:lpstr>
      <vt:lpstr>Рекомендации Лилиан Браун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ольга будко</cp:lastModifiedBy>
  <cp:revision>36</cp:revision>
  <dcterms:created xsi:type="dcterms:W3CDTF">2020-02-15T18:40:35Z</dcterms:created>
  <dcterms:modified xsi:type="dcterms:W3CDTF">2022-09-28T07:42:14Z</dcterms:modified>
</cp:coreProperties>
</file>