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58" r:id="rId3"/>
    <p:sldId id="361" r:id="rId4"/>
    <p:sldId id="362" r:id="rId5"/>
    <p:sldId id="368" r:id="rId6"/>
    <p:sldId id="363" r:id="rId7"/>
    <p:sldId id="364" r:id="rId8"/>
    <p:sldId id="365" r:id="rId9"/>
    <p:sldId id="366" r:id="rId10"/>
    <p:sldId id="367" r:id="rId11"/>
    <p:sldId id="359" r:id="rId12"/>
    <p:sldId id="360" r:id="rId13"/>
    <p:sldId id="369" r:id="rId14"/>
    <p:sldId id="370" r:id="rId15"/>
    <p:sldId id="371" r:id="rId16"/>
    <p:sldId id="318" r:id="rId17"/>
    <p:sldId id="372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-213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9AC01-25A0-4B45-8D0F-85ABE39CD5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DC573-5BB2-4C06-A0DF-7728C69206C0}">
      <dgm:prSet phldrT="[Текст]"/>
      <dgm:spPr>
        <a:xfrm>
          <a:off x="2922" y="174824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Поры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9F24CD66-B004-4A15-B8D7-93B6252311C3}" type="parTrans" cxnId="{1F522551-2E67-41CE-BA7D-0CC3F2D11179}">
      <dgm:prSet/>
      <dgm:spPr/>
      <dgm:t>
        <a:bodyPr/>
        <a:lstStyle/>
        <a:p>
          <a:endParaRPr lang="ru-RU"/>
        </a:p>
      </dgm:t>
    </dgm:pt>
    <dgm:pt modelId="{1A381926-13E8-4739-A07C-C04883052EFB}" type="sibTrans" cxnId="{1F522551-2E67-41CE-BA7D-0CC3F2D11179}">
      <dgm:prSet/>
      <dgm:spPr/>
      <dgm:t>
        <a:bodyPr/>
        <a:lstStyle/>
        <a:p>
          <a:endParaRPr lang="ru-RU"/>
        </a:p>
      </dgm:t>
    </dgm:pt>
    <dgm:pt modelId="{AB23FFEE-7565-44B1-8D15-D76CA6CC5673}">
      <dgm:prSet phldrT="[Текст]"/>
      <dgm:spPr>
        <a:xfrm>
          <a:off x="2547578" y="703114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Открытые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8BBA7BEC-4FE3-4739-9F4C-47C0E20CE4A2}" type="parTrans" cxnId="{7990DEFE-1A49-4732-80A5-517E4F8B8B14}">
      <dgm:prSet/>
      <dgm:spPr>
        <a:xfrm rot="18289469">
          <a:off x="1547486" y="1661513"/>
          <a:ext cx="1273139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1273139" y="18566"/>
              </a:lnTo>
            </a:path>
          </a:pathLst>
        </a:custGeom>
        <a:noFill/>
        <a:ln w="15875" cap="flat" cmpd="sng" algn="ctr">
          <a:solidFill>
            <a:srgbClr val="4E67C8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777FD8D3-C13E-41AF-87E2-82738DEF891A}" type="sibTrans" cxnId="{7990DEFE-1A49-4732-80A5-517E4F8B8B14}">
      <dgm:prSet/>
      <dgm:spPr/>
      <dgm:t>
        <a:bodyPr/>
        <a:lstStyle/>
        <a:p>
          <a:endParaRPr lang="ru-RU"/>
        </a:p>
      </dgm:t>
    </dgm:pt>
    <dgm:pt modelId="{CDE21B91-A0F7-4898-8261-FC3F16BDB4BE}">
      <dgm:prSet phldrT="[Текст]"/>
      <dgm:spPr>
        <a:xfrm>
          <a:off x="2547578" y="2793367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Закрытые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30746BCA-C92E-4E90-92CD-E867B6BC5B23}" type="parTrans" cxnId="{F87E9DF7-F48A-463E-8229-20F3BA9AA231}">
      <dgm:prSet/>
      <dgm:spPr>
        <a:xfrm rot="3310531">
          <a:off x="1547486" y="2706640"/>
          <a:ext cx="1273139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1273139" y="18566"/>
              </a:lnTo>
            </a:path>
          </a:pathLst>
        </a:custGeom>
        <a:noFill/>
        <a:ln w="15875" cap="flat" cmpd="sng" algn="ctr">
          <a:solidFill>
            <a:srgbClr val="4E67C8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69A93F2E-053E-4433-AB4D-368C25F8E082}" type="sibTrans" cxnId="{F87E9DF7-F48A-463E-8229-20F3BA9AA231}">
      <dgm:prSet/>
      <dgm:spPr/>
      <dgm:t>
        <a:bodyPr/>
        <a:lstStyle/>
        <a:p>
          <a:endParaRPr lang="ru-RU"/>
        </a:p>
      </dgm:t>
    </dgm:pt>
    <dgm:pt modelId="{E9BB97CD-B81D-472D-B438-BA098249FE85}">
      <dgm:prSet/>
      <dgm:spPr>
        <a:xfrm>
          <a:off x="5092234" y="18055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Тупиковые («пробирка»)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733BF36D-E2B2-463F-9C0A-B83D00A9616E}" type="parTrans" cxnId="{DC1EA96D-1300-4E9E-B43C-7C92FCDAEBE0}">
      <dgm:prSet/>
      <dgm:spPr>
        <a:xfrm rot="19457599">
          <a:off x="4281032" y="877668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9CD98AE9-A2AF-4B09-A10A-260338118F75}" type="sibTrans" cxnId="{DC1EA96D-1300-4E9E-B43C-7C92FCDAEBE0}">
      <dgm:prSet/>
      <dgm:spPr/>
      <dgm:t>
        <a:bodyPr/>
        <a:lstStyle/>
        <a:p>
          <a:endParaRPr lang="ru-RU"/>
        </a:p>
      </dgm:t>
    </dgm:pt>
    <dgm:pt modelId="{FCC86DF2-B0FD-4C5C-87AB-D0C9176C81DE}">
      <dgm:prSet/>
      <dgm:spPr>
        <a:xfrm>
          <a:off x="5092234" y="1225677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Канальные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B36785C1-8662-4D07-AF5F-1CD9AB40C82A}" type="parTrans" cxnId="{C208D110-B99C-471B-A055-AE0661ABFEE6}">
      <dgm:prSet/>
      <dgm:spPr>
        <a:xfrm rot="2142401">
          <a:off x="4281032" y="1400232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181B52DC-8ABD-4B57-B100-55929B0C907D}" type="sibTrans" cxnId="{C208D110-B99C-471B-A055-AE0661ABFEE6}">
      <dgm:prSet/>
      <dgm:spPr/>
      <dgm:t>
        <a:bodyPr/>
        <a:lstStyle/>
        <a:p>
          <a:endParaRPr lang="ru-RU"/>
        </a:p>
      </dgm:t>
    </dgm:pt>
    <dgm:pt modelId="{0D877D70-6170-44AF-9528-A404454B7AD4}">
      <dgm:prSet/>
      <dgm:spPr>
        <a:xfrm>
          <a:off x="5092234" y="2270804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Межкристаллические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A2B38826-13C6-419C-9D55-CBEBCE9233A2}" type="parTrans" cxnId="{0796A7C4-EAE6-4578-9386-B90BD74D2E72}">
      <dgm:prSet/>
      <dgm:spPr>
        <a:xfrm rot="19457599">
          <a:off x="4281032" y="2967922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42406018-9F43-4297-A4D2-18A01EEC7E6E}" type="sibTrans" cxnId="{0796A7C4-EAE6-4578-9386-B90BD74D2E72}">
      <dgm:prSet/>
      <dgm:spPr/>
      <dgm:t>
        <a:bodyPr/>
        <a:lstStyle/>
        <a:p>
          <a:endParaRPr lang="ru-RU"/>
        </a:p>
      </dgm:t>
    </dgm:pt>
    <dgm:pt modelId="{D1489222-FBF3-4953-8937-413B6816EAEB}">
      <dgm:prSet/>
      <dgm:spPr>
        <a:xfrm>
          <a:off x="5092234" y="331593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Внутрикристаллические</a:t>
          </a:r>
          <a:endParaRPr lang="ru-RU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gm:t>
    </dgm:pt>
    <dgm:pt modelId="{26A30C33-9ED3-41D2-AD31-F9680CAFEB37}" type="parTrans" cxnId="{66FDFDA3-11D9-4136-87AC-1CCC35BB9856}">
      <dgm:prSet/>
      <dgm:spPr>
        <a:xfrm rot="2142401">
          <a:off x="4281032" y="3490485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gm:t>
    </dgm:pt>
    <dgm:pt modelId="{0378C2E1-7698-4B3D-B65C-1ED7CE42237F}" type="sibTrans" cxnId="{66FDFDA3-11D9-4136-87AC-1CCC35BB9856}">
      <dgm:prSet/>
      <dgm:spPr/>
      <dgm:t>
        <a:bodyPr/>
        <a:lstStyle/>
        <a:p>
          <a:endParaRPr lang="ru-RU"/>
        </a:p>
      </dgm:t>
    </dgm:pt>
    <dgm:pt modelId="{0E71182F-5E4B-4CBF-9052-A2970A65F56F}" type="pres">
      <dgm:prSet presAssocID="{2819AC01-25A0-4B45-8D0F-85ABE39CD5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C9CD3C-53E4-4898-9FC2-E57C37C426EC}" type="pres">
      <dgm:prSet presAssocID="{024DC573-5BB2-4C06-A0DF-7728C69206C0}" presName="root1" presStyleCnt="0"/>
      <dgm:spPr/>
    </dgm:pt>
    <dgm:pt modelId="{B4C6C7D3-5F28-4DC8-805E-12133E1E934B}" type="pres">
      <dgm:prSet presAssocID="{024DC573-5BB2-4C06-A0DF-7728C69206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C355AF-5862-4AFE-A272-EBAFC953EC94}" type="pres">
      <dgm:prSet presAssocID="{024DC573-5BB2-4C06-A0DF-7728C69206C0}" presName="level2hierChild" presStyleCnt="0"/>
      <dgm:spPr/>
    </dgm:pt>
    <dgm:pt modelId="{1085BCD5-FB30-4EA7-BF12-8E1D4D367F5F}" type="pres">
      <dgm:prSet presAssocID="{8BBA7BEC-4FE3-4739-9F4C-47C0E20CE4A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67BBC2F-13BF-43C8-BD99-2D6FBDB61802}" type="pres">
      <dgm:prSet presAssocID="{8BBA7BEC-4FE3-4739-9F4C-47C0E20CE4A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71780AA-B486-484D-A50C-A062D18213FA}" type="pres">
      <dgm:prSet presAssocID="{AB23FFEE-7565-44B1-8D15-D76CA6CC5673}" presName="root2" presStyleCnt="0"/>
      <dgm:spPr/>
    </dgm:pt>
    <dgm:pt modelId="{06B54B10-B86A-464A-B310-A5C3CEC4795A}" type="pres">
      <dgm:prSet presAssocID="{AB23FFEE-7565-44B1-8D15-D76CA6CC567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8DB49-8A4E-4AB6-9B8B-34DDB6CD16F4}" type="pres">
      <dgm:prSet presAssocID="{AB23FFEE-7565-44B1-8D15-D76CA6CC5673}" presName="level3hierChild" presStyleCnt="0"/>
      <dgm:spPr/>
    </dgm:pt>
    <dgm:pt modelId="{4812F5FD-0B4B-4F53-9F41-4D36A569EDDB}" type="pres">
      <dgm:prSet presAssocID="{733BF36D-E2B2-463F-9C0A-B83D00A9616E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2656C108-2F18-4DBF-AB2A-CB5CAA9688E9}" type="pres">
      <dgm:prSet presAssocID="{733BF36D-E2B2-463F-9C0A-B83D00A9616E}" presName="connTx" presStyleLbl="parChTrans1D3" presStyleIdx="0" presStyleCnt="4"/>
      <dgm:spPr/>
      <dgm:t>
        <a:bodyPr/>
        <a:lstStyle/>
        <a:p>
          <a:endParaRPr lang="ru-RU"/>
        </a:p>
      </dgm:t>
    </dgm:pt>
    <dgm:pt modelId="{305CCDC9-222A-4E55-B53F-8A8B88C67BBC}" type="pres">
      <dgm:prSet presAssocID="{E9BB97CD-B81D-472D-B438-BA098249FE85}" presName="root2" presStyleCnt="0"/>
      <dgm:spPr/>
    </dgm:pt>
    <dgm:pt modelId="{BF2272A7-8FCC-4123-B17D-AAB29A2CFB49}" type="pres">
      <dgm:prSet presAssocID="{E9BB97CD-B81D-472D-B438-BA098249FE8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680030-0BEF-477A-B0C4-2DE5655E0664}" type="pres">
      <dgm:prSet presAssocID="{E9BB97CD-B81D-472D-B438-BA098249FE85}" presName="level3hierChild" presStyleCnt="0"/>
      <dgm:spPr/>
    </dgm:pt>
    <dgm:pt modelId="{35FD450F-B570-480C-A5A7-2D8AC54C4562}" type="pres">
      <dgm:prSet presAssocID="{B36785C1-8662-4D07-AF5F-1CD9AB40C82A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6147BE31-6E06-4F1A-B9CD-2148ECE77C47}" type="pres">
      <dgm:prSet presAssocID="{B36785C1-8662-4D07-AF5F-1CD9AB40C82A}" presName="connTx" presStyleLbl="parChTrans1D3" presStyleIdx="1" presStyleCnt="4"/>
      <dgm:spPr/>
      <dgm:t>
        <a:bodyPr/>
        <a:lstStyle/>
        <a:p>
          <a:endParaRPr lang="ru-RU"/>
        </a:p>
      </dgm:t>
    </dgm:pt>
    <dgm:pt modelId="{BD247CF4-6B37-4F2C-AFBD-C52F4355F559}" type="pres">
      <dgm:prSet presAssocID="{FCC86DF2-B0FD-4C5C-87AB-D0C9176C81DE}" presName="root2" presStyleCnt="0"/>
      <dgm:spPr/>
    </dgm:pt>
    <dgm:pt modelId="{8CF73F97-CE77-43FB-AC14-B1600E8B698A}" type="pres">
      <dgm:prSet presAssocID="{FCC86DF2-B0FD-4C5C-87AB-D0C9176C81DE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7AA15C-D9AC-44F8-95F3-69F7D6B2A6B2}" type="pres">
      <dgm:prSet presAssocID="{FCC86DF2-B0FD-4C5C-87AB-D0C9176C81DE}" presName="level3hierChild" presStyleCnt="0"/>
      <dgm:spPr/>
    </dgm:pt>
    <dgm:pt modelId="{A3625046-091E-4AB0-9FCF-2CA7C6E47FF3}" type="pres">
      <dgm:prSet presAssocID="{30746BCA-C92E-4E90-92CD-E867B6BC5B2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79BB85A-F770-4769-A614-12632C09795F}" type="pres">
      <dgm:prSet presAssocID="{30746BCA-C92E-4E90-92CD-E867B6BC5B2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0A9BDEB-C79D-4A50-8C40-1518ECD59DED}" type="pres">
      <dgm:prSet presAssocID="{CDE21B91-A0F7-4898-8261-FC3F16BDB4BE}" presName="root2" presStyleCnt="0"/>
      <dgm:spPr/>
    </dgm:pt>
    <dgm:pt modelId="{525CBF65-557C-4676-9AEB-0061F0074D00}" type="pres">
      <dgm:prSet presAssocID="{CDE21B91-A0F7-4898-8261-FC3F16BDB4B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A9088-2BEA-4336-B2D7-833F5E64D2DD}" type="pres">
      <dgm:prSet presAssocID="{CDE21B91-A0F7-4898-8261-FC3F16BDB4BE}" presName="level3hierChild" presStyleCnt="0"/>
      <dgm:spPr/>
    </dgm:pt>
    <dgm:pt modelId="{4855074C-91D5-4CD7-9AC8-BA952C9FEFD2}" type="pres">
      <dgm:prSet presAssocID="{A2B38826-13C6-419C-9D55-CBEBCE9233A2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3400DEFB-1BE4-4713-9486-D2BE218DC0CC}" type="pres">
      <dgm:prSet presAssocID="{A2B38826-13C6-419C-9D55-CBEBCE9233A2}" presName="connTx" presStyleLbl="parChTrans1D3" presStyleIdx="2" presStyleCnt="4"/>
      <dgm:spPr/>
      <dgm:t>
        <a:bodyPr/>
        <a:lstStyle/>
        <a:p>
          <a:endParaRPr lang="ru-RU"/>
        </a:p>
      </dgm:t>
    </dgm:pt>
    <dgm:pt modelId="{032E293B-E8B6-4426-B326-5B45D0254449}" type="pres">
      <dgm:prSet presAssocID="{0D877D70-6170-44AF-9528-A404454B7AD4}" presName="root2" presStyleCnt="0"/>
      <dgm:spPr/>
    </dgm:pt>
    <dgm:pt modelId="{799071DE-24F4-418C-8CF8-E4CB0949193D}" type="pres">
      <dgm:prSet presAssocID="{0D877D70-6170-44AF-9528-A404454B7AD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A55B1-837F-4F0A-8436-973AF91553AA}" type="pres">
      <dgm:prSet presAssocID="{0D877D70-6170-44AF-9528-A404454B7AD4}" presName="level3hierChild" presStyleCnt="0"/>
      <dgm:spPr/>
    </dgm:pt>
    <dgm:pt modelId="{8F5E4427-61FB-4B6C-AAAA-10AD25531958}" type="pres">
      <dgm:prSet presAssocID="{26A30C33-9ED3-41D2-AD31-F9680CAFEB37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CC14CA8C-0225-4889-A544-442F31220AF1}" type="pres">
      <dgm:prSet presAssocID="{26A30C33-9ED3-41D2-AD31-F9680CAFEB37}" presName="connTx" presStyleLbl="parChTrans1D3" presStyleIdx="3" presStyleCnt="4"/>
      <dgm:spPr/>
      <dgm:t>
        <a:bodyPr/>
        <a:lstStyle/>
        <a:p>
          <a:endParaRPr lang="ru-RU"/>
        </a:p>
      </dgm:t>
    </dgm:pt>
    <dgm:pt modelId="{19E4C1B5-7E59-4DD9-B7C5-E5DDC5527F6C}" type="pres">
      <dgm:prSet presAssocID="{D1489222-FBF3-4953-8937-413B6816EAEB}" presName="root2" presStyleCnt="0"/>
      <dgm:spPr/>
    </dgm:pt>
    <dgm:pt modelId="{DFEC5474-33E9-4D14-9F04-5C1D1A3CD742}" type="pres">
      <dgm:prSet presAssocID="{D1489222-FBF3-4953-8937-413B6816EAE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E04400-7066-4A5F-BD3A-150E2C3CE7A0}" type="pres">
      <dgm:prSet presAssocID="{D1489222-FBF3-4953-8937-413B6816EAEB}" presName="level3hierChild" presStyleCnt="0"/>
      <dgm:spPr/>
    </dgm:pt>
  </dgm:ptLst>
  <dgm:cxnLst>
    <dgm:cxn modelId="{512BECDB-6B87-43A8-BF4F-31B76EFFAF3A}" type="presOf" srcId="{30746BCA-C92E-4E90-92CD-E867B6BC5B23}" destId="{A3625046-091E-4AB0-9FCF-2CA7C6E47FF3}" srcOrd="0" destOrd="0" presId="urn:microsoft.com/office/officeart/2005/8/layout/hierarchy2"/>
    <dgm:cxn modelId="{6A370CCB-1A3A-4E48-BEB1-D8DB422D4423}" type="presOf" srcId="{26A30C33-9ED3-41D2-AD31-F9680CAFEB37}" destId="{CC14CA8C-0225-4889-A544-442F31220AF1}" srcOrd="1" destOrd="0" presId="urn:microsoft.com/office/officeart/2005/8/layout/hierarchy2"/>
    <dgm:cxn modelId="{38492772-29A1-4613-8547-AA56EA8C3669}" type="presOf" srcId="{0D877D70-6170-44AF-9528-A404454B7AD4}" destId="{799071DE-24F4-418C-8CF8-E4CB0949193D}" srcOrd="0" destOrd="0" presId="urn:microsoft.com/office/officeart/2005/8/layout/hierarchy2"/>
    <dgm:cxn modelId="{E8297E73-A0B8-4C7C-8D93-E5E75661C9A8}" type="presOf" srcId="{733BF36D-E2B2-463F-9C0A-B83D00A9616E}" destId="{4812F5FD-0B4B-4F53-9F41-4D36A569EDDB}" srcOrd="0" destOrd="0" presId="urn:microsoft.com/office/officeart/2005/8/layout/hierarchy2"/>
    <dgm:cxn modelId="{98ED0D99-E830-4F5D-9B30-E255338415E3}" type="presOf" srcId="{E9BB97CD-B81D-472D-B438-BA098249FE85}" destId="{BF2272A7-8FCC-4123-B17D-AAB29A2CFB49}" srcOrd="0" destOrd="0" presId="urn:microsoft.com/office/officeart/2005/8/layout/hierarchy2"/>
    <dgm:cxn modelId="{E2B0908E-B1D0-4CCF-996F-73FA14B3556C}" type="presOf" srcId="{024DC573-5BB2-4C06-A0DF-7728C69206C0}" destId="{B4C6C7D3-5F28-4DC8-805E-12133E1E934B}" srcOrd="0" destOrd="0" presId="urn:microsoft.com/office/officeart/2005/8/layout/hierarchy2"/>
    <dgm:cxn modelId="{65C7418F-9A00-4A91-A8F0-CC156DAD8DE0}" type="presOf" srcId="{26A30C33-9ED3-41D2-AD31-F9680CAFEB37}" destId="{8F5E4427-61FB-4B6C-AAAA-10AD25531958}" srcOrd="0" destOrd="0" presId="urn:microsoft.com/office/officeart/2005/8/layout/hierarchy2"/>
    <dgm:cxn modelId="{5FCB08A2-C12C-4B6C-8328-E1699712DB2A}" type="presOf" srcId="{8BBA7BEC-4FE3-4739-9F4C-47C0E20CE4A2}" destId="{1085BCD5-FB30-4EA7-BF12-8E1D4D367F5F}" srcOrd="0" destOrd="0" presId="urn:microsoft.com/office/officeart/2005/8/layout/hierarchy2"/>
    <dgm:cxn modelId="{C8E98B88-12D3-452D-9425-DB47B2DA9256}" type="presOf" srcId="{2819AC01-25A0-4B45-8D0F-85ABE39CD5B7}" destId="{0E71182F-5E4B-4CBF-9052-A2970A65F56F}" srcOrd="0" destOrd="0" presId="urn:microsoft.com/office/officeart/2005/8/layout/hierarchy2"/>
    <dgm:cxn modelId="{1F522551-2E67-41CE-BA7D-0CC3F2D11179}" srcId="{2819AC01-25A0-4B45-8D0F-85ABE39CD5B7}" destId="{024DC573-5BB2-4C06-A0DF-7728C69206C0}" srcOrd="0" destOrd="0" parTransId="{9F24CD66-B004-4A15-B8D7-93B6252311C3}" sibTransId="{1A381926-13E8-4739-A07C-C04883052EFB}"/>
    <dgm:cxn modelId="{2591CF78-E7AD-4966-9BF1-D07DAD3CA786}" type="presOf" srcId="{CDE21B91-A0F7-4898-8261-FC3F16BDB4BE}" destId="{525CBF65-557C-4676-9AEB-0061F0074D00}" srcOrd="0" destOrd="0" presId="urn:microsoft.com/office/officeart/2005/8/layout/hierarchy2"/>
    <dgm:cxn modelId="{F87E9DF7-F48A-463E-8229-20F3BA9AA231}" srcId="{024DC573-5BB2-4C06-A0DF-7728C69206C0}" destId="{CDE21B91-A0F7-4898-8261-FC3F16BDB4BE}" srcOrd="1" destOrd="0" parTransId="{30746BCA-C92E-4E90-92CD-E867B6BC5B23}" sibTransId="{69A93F2E-053E-4433-AB4D-368C25F8E082}"/>
    <dgm:cxn modelId="{66FDFDA3-11D9-4136-87AC-1CCC35BB9856}" srcId="{CDE21B91-A0F7-4898-8261-FC3F16BDB4BE}" destId="{D1489222-FBF3-4953-8937-413B6816EAEB}" srcOrd="1" destOrd="0" parTransId="{26A30C33-9ED3-41D2-AD31-F9680CAFEB37}" sibTransId="{0378C2E1-7698-4B3D-B65C-1ED7CE42237F}"/>
    <dgm:cxn modelId="{F64384CB-9BD2-47F6-9FD8-A3B971B0C51D}" type="presOf" srcId="{B36785C1-8662-4D07-AF5F-1CD9AB40C82A}" destId="{35FD450F-B570-480C-A5A7-2D8AC54C4562}" srcOrd="0" destOrd="0" presId="urn:microsoft.com/office/officeart/2005/8/layout/hierarchy2"/>
    <dgm:cxn modelId="{3E9A44E8-E631-4F69-A0F1-F4A9644A6E4D}" type="presOf" srcId="{733BF36D-E2B2-463F-9C0A-B83D00A9616E}" destId="{2656C108-2F18-4DBF-AB2A-CB5CAA9688E9}" srcOrd="1" destOrd="0" presId="urn:microsoft.com/office/officeart/2005/8/layout/hierarchy2"/>
    <dgm:cxn modelId="{C208D110-B99C-471B-A055-AE0661ABFEE6}" srcId="{AB23FFEE-7565-44B1-8D15-D76CA6CC5673}" destId="{FCC86DF2-B0FD-4C5C-87AB-D0C9176C81DE}" srcOrd="1" destOrd="0" parTransId="{B36785C1-8662-4D07-AF5F-1CD9AB40C82A}" sibTransId="{181B52DC-8ABD-4B57-B100-55929B0C907D}"/>
    <dgm:cxn modelId="{8B31AA95-9D3D-4868-B36F-3F4ECEF2D85C}" type="presOf" srcId="{A2B38826-13C6-419C-9D55-CBEBCE9233A2}" destId="{3400DEFB-1BE4-4713-9486-D2BE218DC0CC}" srcOrd="1" destOrd="0" presId="urn:microsoft.com/office/officeart/2005/8/layout/hierarchy2"/>
    <dgm:cxn modelId="{C7762B07-DFCE-48C7-9B52-EF850BDC7374}" type="presOf" srcId="{A2B38826-13C6-419C-9D55-CBEBCE9233A2}" destId="{4855074C-91D5-4CD7-9AC8-BA952C9FEFD2}" srcOrd="0" destOrd="0" presId="urn:microsoft.com/office/officeart/2005/8/layout/hierarchy2"/>
    <dgm:cxn modelId="{C3EFA5AA-F80C-43FA-AC43-632F5285F4CD}" type="presOf" srcId="{AB23FFEE-7565-44B1-8D15-D76CA6CC5673}" destId="{06B54B10-B86A-464A-B310-A5C3CEC4795A}" srcOrd="0" destOrd="0" presId="urn:microsoft.com/office/officeart/2005/8/layout/hierarchy2"/>
    <dgm:cxn modelId="{5C1BB3D8-8F85-424C-AD01-D93B67B82F9B}" type="presOf" srcId="{8BBA7BEC-4FE3-4739-9F4C-47C0E20CE4A2}" destId="{B67BBC2F-13BF-43C8-BD99-2D6FBDB61802}" srcOrd="1" destOrd="0" presId="urn:microsoft.com/office/officeart/2005/8/layout/hierarchy2"/>
    <dgm:cxn modelId="{FD8C9500-6AAC-4014-9D5D-4F5667FC4EFC}" type="presOf" srcId="{FCC86DF2-B0FD-4C5C-87AB-D0C9176C81DE}" destId="{8CF73F97-CE77-43FB-AC14-B1600E8B698A}" srcOrd="0" destOrd="0" presId="urn:microsoft.com/office/officeart/2005/8/layout/hierarchy2"/>
    <dgm:cxn modelId="{DC1EA96D-1300-4E9E-B43C-7C92FCDAEBE0}" srcId="{AB23FFEE-7565-44B1-8D15-D76CA6CC5673}" destId="{E9BB97CD-B81D-472D-B438-BA098249FE85}" srcOrd="0" destOrd="0" parTransId="{733BF36D-E2B2-463F-9C0A-B83D00A9616E}" sibTransId="{9CD98AE9-A2AF-4B09-A10A-260338118F75}"/>
    <dgm:cxn modelId="{A505DA86-47E1-4F5A-B725-57AEF44ED228}" type="presOf" srcId="{D1489222-FBF3-4953-8937-413B6816EAEB}" destId="{DFEC5474-33E9-4D14-9F04-5C1D1A3CD742}" srcOrd="0" destOrd="0" presId="urn:microsoft.com/office/officeart/2005/8/layout/hierarchy2"/>
    <dgm:cxn modelId="{F883F520-B319-43B4-B34C-696B93AB82BC}" type="presOf" srcId="{30746BCA-C92E-4E90-92CD-E867B6BC5B23}" destId="{D79BB85A-F770-4769-A614-12632C09795F}" srcOrd="1" destOrd="0" presId="urn:microsoft.com/office/officeart/2005/8/layout/hierarchy2"/>
    <dgm:cxn modelId="{66ABC6B1-A4AE-4C4D-8736-51ED56422B46}" type="presOf" srcId="{B36785C1-8662-4D07-AF5F-1CD9AB40C82A}" destId="{6147BE31-6E06-4F1A-B9CD-2148ECE77C47}" srcOrd="1" destOrd="0" presId="urn:microsoft.com/office/officeart/2005/8/layout/hierarchy2"/>
    <dgm:cxn modelId="{7990DEFE-1A49-4732-80A5-517E4F8B8B14}" srcId="{024DC573-5BB2-4C06-A0DF-7728C69206C0}" destId="{AB23FFEE-7565-44B1-8D15-D76CA6CC5673}" srcOrd="0" destOrd="0" parTransId="{8BBA7BEC-4FE3-4739-9F4C-47C0E20CE4A2}" sibTransId="{777FD8D3-C13E-41AF-87E2-82738DEF891A}"/>
    <dgm:cxn modelId="{0796A7C4-EAE6-4578-9386-B90BD74D2E72}" srcId="{CDE21B91-A0F7-4898-8261-FC3F16BDB4BE}" destId="{0D877D70-6170-44AF-9528-A404454B7AD4}" srcOrd="0" destOrd="0" parTransId="{A2B38826-13C6-419C-9D55-CBEBCE9233A2}" sibTransId="{42406018-9F43-4297-A4D2-18A01EEC7E6E}"/>
    <dgm:cxn modelId="{2CAE29D6-95C6-4DA3-AB7E-B4770A5EAD41}" type="presParOf" srcId="{0E71182F-5E4B-4CBF-9052-A2970A65F56F}" destId="{8AC9CD3C-53E4-4898-9FC2-E57C37C426EC}" srcOrd="0" destOrd="0" presId="urn:microsoft.com/office/officeart/2005/8/layout/hierarchy2"/>
    <dgm:cxn modelId="{67909E9C-C374-462F-914B-D7742E0D2D84}" type="presParOf" srcId="{8AC9CD3C-53E4-4898-9FC2-E57C37C426EC}" destId="{B4C6C7D3-5F28-4DC8-805E-12133E1E934B}" srcOrd="0" destOrd="0" presId="urn:microsoft.com/office/officeart/2005/8/layout/hierarchy2"/>
    <dgm:cxn modelId="{E27E621B-1C19-4A0E-A5EC-BCEF221DACAB}" type="presParOf" srcId="{8AC9CD3C-53E4-4898-9FC2-E57C37C426EC}" destId="{3DC355AF-5862-4AFE-A272-EBAFC953EC94}" srcOrd="1" destOrd="0" presId="urn:microsoft.com/office/officeart/2005/8/layout/hierarchy2"/>
    <dgm:cxn modelId="{3655FBB2-7A9D-4EA5-A6B5-91354A32669A}" type="presParOf" srcId="{3DC355AF-5862-4AFE-A272-EBAFC953EC94}" destId="{1085BCD5-FB30-4EA7-BF12-8E1D4D367F5F}" srcOrd="0" destOrd="0" presId="urn:microsoft.com/office/officeart/2005/8/layout/hierarchy2"/>
    <dgm:cxn modelId="{8D559682-7675-4D91-B2FD-73BE1AF8D542}" type="presParOf" srcId="{1085BCD5-FB30-4EA7-BF12-8E1D4D367F5F}" destId="{B67BBC2F-13BF-43C8-BD99-2D6FBDB61802}" srcOrd="0" destOrd="0" presId="urn:microsoft.com/office/officeart/2005/8/layout/hierarchy2"/>
    <dgm:cxn modelId="{CDC1E870-B1F1-49D3-A48D-FBB44FE95BF4}" type="presParOf" srcId="{3DC355AF-5862-4AFE-A272-EBAFC953EC94}" destId="{871780AA-B486-484D-A50C-A062D18213FA}" srcOrd="1" destOrd="0" presId="urn:microsoft.com/office/officeart/2005/8/layout/hierarchy2"/>
    <dgm:cxn modelId="{17277ED3-844D-4327-BE4A-C0B5F239FBC6}" type="presParOf" srcId="{871780AA-B486-484D-A50C-A062D18213FA}" destId="{06B54B10-B86A-464A-B310-A5C3CEC4795A}" srcOrd="0" destOrd="0" presId="urn:microsoft.com/office/officeart/2005/8/layout/hierarchy2"/>
    <dgm:cxn modelId="{CFDE645B-5421-4E16-956E-2C58203E52E8}" type="presParOf" srcId="{871780AA-B486-484D-A50C-A062D18213FA}" destId="{6B08DB49-8A4E-4AB6-9B8B-34DDB6CD16F4}" srcOrd="1" destOrd="0" presId="urn:microsoft.com/office/officeart/2005/8/layout/hierarchy2"/>
    <dgm:cxn modelId="{91932ECB-37D0-4C22-80F5-B67BFE3BAFF4}" type="presParOf" srcId="{6B08DB49-8A4E-4AB6-9B8B-34DDB6CD16F4}" destId="{4812F5FD-0B4B-4F53-9F41-4D36A569EDDB}" srcOrd="0" destOrd="0" presId="urn:microsoft.com/office/officeart/2005/8/layout/hierarchy2"/>
    <dgm:cxn modelId="{FB81FD28-E2E7-450D-A3C9-74ECC2E7BB77}" type="presParOf" srcId="{4812F5FD-0B4B-4F53-9F41-4D36A569EDDB}" destId="{2656C108-2F18-4DBF-AB2A-CB5CAA9688E9}" srcOrd="0" destOrd="0" presId="urn:microsoft.com/office/officeart/2005/8/layout/hierarchy2"/>
    <dgm:cxn modelId="{031CCA6D-CF46-4DBC-B87D-F93B5B67702F}" type="presParOf" srcId="{6B08DB49-8A4E-4AB6-9B8B-34DDB6CD16F4}" destId="{305CCDC9-222A-4E55-B53F-8A8B88C67BBC}" srcOrd="1" destOrd="0" presId="urn:microsoft.com/office/officeart/2005/8/layout/hierarchy2"/>
    <dgm:cxn modelId="{69633867-753A-44BF-8B81-C97E614F2ACB}" type="presParOf" srcId="{305CCDC9-222A-4E55-B53F-8A8B88C67BBC}" destId="{BF2272A7-8FCC-4123-B17D-AAB29A2CFB49}" srcOrd="0" destOrd="0" presId="urn:microsoft.com/office/officeart/2005/8/layout/hierarchy2"/>
    <dgm:cxn modelId="{58EFD0D6-A0FB-4F86-AB65-8F5FA3F3FEF8}" type="presParOf" srcId="{305CCDC9-222A-4E55-B53F-8A8B88C67BBC}" destId="{22680030-0BEF-477A-B0C4-2DE5655E0664}" srcOrd="1" destOrd="0" presId="urn:microsoft.com/office/officeart/2005/8/layout/hierarchy2"/>
    <dgm:cxn modelId="{CFB43B97-EC8D-4819-B0A1-FE8CC1FDE0B9}" type="presParOf" srcId="{6B08DB49-8A4E-4AB6-9B8B-34DDB6CD16F4}" destId="{35FD450F-B570-480C-A5A7-2D8AC54C4562}" srcOrd="2" destOrd="0" presId="urn:microsoft.com/office/officeart/2005/8/layout/hierarchy2"/>
    <dgm:cxn modelId="{5DE68C7A-F4D5-495F-93B5-EAC75186EBAA}" type="presParOf" srcId="{35FD450F-B570-480C-A5A7-2D8AC54C4562}" destId="{6147BE31-6E06-4F1A-B9CD-2148ECE77C47}" srcOrd="0" destOrd="0" presId="urn:microsoft.com/office/officeart/2005/8/layout/hierarchy2"/>
    <dgm:cxn modelId="{9384BAA7-2107-4724-9FD8-E8BEA1577F92}" type="presParOf" srcId="{6B08DB49-8A4E-4AB6-9B8B-34DDB6CD16F4}" destId="{BD247CF4-6B37-4F2C-AFBD-C52F4355F559}" srcOrd="3" destOrd="0" presId="urn:microsoft.com/office/officeart/2005/8/layout/hierarchy2"/>
    <dgm:cxn modelId="{5FD9FCC3-02C2-46A3-A90F-1741CF094F6E}" type="presParOf" srcId="{BD247CF4-6B37-4F2C-AFBD-C52F4355F559}" destId="{8CF73F97-CE77-43FB-AC14-B1600E8B698A}" srcOrd="0" destOrd="0" presId="urn:microsoft.com/office/officeart/2005/8/layout/hierarchy2"/>
    <dgm:cxn modelId="{A56CADB1-C6E4-41DE-AAC9-60E75EF79F51}" type="presParOf" srcId="{BD247CF4-6B37-4F2C-AFBD-C52F4355F559}" destId="{197AA15C-D9AC-44F8-95F3-69F7D6B2A6B2}" srcOrd="1" destOrd="0" presId="urn:microsoft.com/office/officeart/2005/8/layout/hierarchy2"/>
    <dgm:cxn modelId="{E148806D-D057-4ABD-BD3F-D309CAD3B07E}" type="presParOf" srcId="{3DC355AF-5862-4AFE-A272-EBAFC953EC94}" destId="{A3625046-091E-4AB0-9FCF-2CA7C6E47FF3}" srcOrd="2" destOrd="0" presId="urn:microsoft.com/office/officeart/2005/8/layout/hierarchy2"/>
    <dgm:cxn modelId="{0DB65ED0-E962-4979-941E-58E55AF67AE8}" type="presParOf" srcId="{A3625046-091E-4AB0-9FCF-2CA7C6E47FF3}" destId="{D79BB85A-F770-4769-A614-12632C09795F}" srcOrd="0" destOrd="0" presId="urn:microsoft.com/office/officeart/2005/8/layout/hierarchy2"/>
    <dgm:cxn modelId="{6D8197A1-5AEE-44A7-AA1B-B9D3D8A3EF5D}" type="presParOf" srcId="{3DC355AF-5862-4AFE-A272-EBAFC953EC94}" destId="{00A9BDEB-C79D-4A50-8C40-1518ECD59DED}" srcOrd="3" destOrd="0" presId="urn:microsoft.com/office/officeart/2005/8/layout/hierarchy2"/>
    <dgm:cxn modelId="{E016C2A8-451B-4E8A-A6CC-9F17E65B6544}" type="presParOf" srcId="{00A9BDEB-C79D-4A50-8C40-1518ECD59DED}" destId="{525CBF65-557C-4676-9AEB-0061F0074D00}" srcOrd="0" destOrd="0" presId="urn:microsoft.com/office/officeart/2005/8/layout/hierarchy2"/>
    <dgm:cxn modelId="{2A67F273-750A-48FA-B7C1-06DA0926DB53}" type="presParOf" srcId="{00A9BDEB-C79D-4A50-8C40-1518ECD59DED}" destId="{F79A9088-2BEA-4336-B2D7-833F5E64D2DD}" srcOrd="1" destOrd="0" presId="urn:microsoft.com/office/officeart/2005/8/layout/hierarchy2"/>
    <dgm:cxn modelId="{50FD415D-5CAE-4C17-AC41-AFA52008C9D5}" type="presParOf" srcId="{F79A9088-2BEA-4336-B2D7-833F5E64D2DD}" destId="{4855074C-91D5-4CD7-9AC8-BA952C9FEFD2}" srcOrd="0" destOrd="0" presId="urn:microsoft.com/office/officeart/2005/8/layout/hierarchy2"/>
    <dgm:cxn modelId="{92B88498-8F95-48F4-A8CA-F287F12675B2}" type="presParOf" srcId="{4855074C-91D5-4CD7-9AC8-BA952C9FEFD2}" destId="{3400DEFB-1BE4-4713-9486-D2BE218DC0CC}" srcOrd="0" destOrd="0" presId="urn:microsoft.com/office/officeart/2005/8/layout/hierarchy2"/>
    <dgm:cxn modelId="{502EA447-912B-4C56-AC2F-47DD4E543882}" type="presParOf" srcId="{F79A9088-2BEA-4336-B2D7-833F5E64D2DD}" destId="{032E293B-E8B6-4426-B326-5B45D0254449}" srcOrd="1" destOrd="0" presId="urn:microsoft.com/office/officeart/2005/8/layout/hierarchy2"/>
    <dgm:cxn modelId="{AE9CE158-5AE8-413F-AD0C-7B27B5CF14E8}" type="presParOf" srcId="{032E293B-E8B6-4426-B326-5B45D0254449}" destId="{799071DE-24F4-418C-8CF8-E4CB0949193D}" srcOrd="0" destOrd="0" presId="urn:microsoft.com/office/officeart/2005/8/layout/hierarchy2"/>
    <dgm:cxn modelId="{0E631DFB-C91D-4166-A9B5-8B96267F8BEA}" type="presParOf" srcId="{032E293B-E8B6-4426-B326-5B45D0254449}" destId="{721A55B1-837F-4F0A-8436-973AF91553AA}" srcOrd="1" destOrd="0" presId="urn:microsoft.com/office/officeart/2005/8/layout/hierarchy2"/>
    <dgm:cxn modelId="{72A579C6-3A10-42AC-A51B-6610E7CEE3BB}" type="presParOf" srcId="{F79A9088-2BEA-4336-B2D7-833F5E64D2DD}" destId="{8F5E4427-61FB-4B6C-AAAA-10AD25531958}" srcOrd="2" destOrd="0" presId="urn:microsoft.com/office/officeart/2005/8/layout/hierarchy2"/>
    <dgm:cxn modelId="{71439779-8E39-498F-8415-FB181D7EBCDE}" type="presParOf" srcId="{8F5E4427-61FB-4B6C-AAAA-10AD25531958}" destId="{CC14CA8C-0225-4889-A544-442F31220AF1}" srcOrd="0" destOrd="0" presId="urn:microsoft.com/office/officeart/2005/8/layout/hierarchy2"/>
    <dgm:cxn modelId="{2696890C-ED28-4366-BCF2-9A5B7F1E96D4}" type="presParOf" srcId="{F79A9088-2BEA-4336-B2D7-833F5E64D2DD}" destId="{19E4C1B5-7E59-4DD9-B7C5-E5DDC5527F6C}" srcOrd="3" destOrd="0" presId="urn:microsoft.com/office/officeart/2005/8/layout/hierarchy2"/>
    <dgm:cxn modelId="{7F25E36C-CBD8-4270-A69E-4946CFE32933}" type="presParOf" srcId="{19E4C1B5-7E59-4DD9-B7C5-E5DDC5527F6C}" destId="{DFEC5474-33E9-4D14-9F04-5C1D1A3CD742}" srcOrd="0" destOrd="0" presId="urn:microsoft.com/office/officeart/2005/8/layout/hierarchy2"/>
    <dgm:cxn modelId="{883D938E-B7F5-4B59-A787-F30A7F429E83}" type="presParOf" srcId="{19E4C1B5-7E59-4DD9-B7C5-E5DDC5527F6C}" destId="{72E04400-7066-4A5F-BD3A-150E2C3CE7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6C7D3-5F28-4DC8-805E-12133E1E934B}">
      <dsp:nvSpPr>
        <dsp:cNvPr id="0" name=""/>
        <dsp:cNvSpPr/>
      </dsp:nvSpPr>
      <dsp:spPr>
        <a:xfrm>
          <a:off x="2922" y="174824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Поры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29540" y="1774859"/>
        <a:ext cx="1764375" cy="855569"/>
      </dsp:txXfrm>
    </dsp:sp>
    <dsp:sp modelId="{1085BCD5-FB30-4EA7-BF12-8E1D4D367F5F}">
      <dsp:nvSpPr>
        <dsp:cNvPr id="0" name=""/>
        <dsp:cNvSpPr/>
      </dsp:nvSpPr>
      <dsp:spPr>
        <a:xfrm rot="18289469">
          <a:off x="1547486" y="1661513"/>
          <a:ext cx="1273139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1273139" y="18566"/>
              </a:lnTo>
            </a:path>
          </a:pathLst>
        </a:custGeom>
        <a:noFill/>
        <a:ln w="15875" cap="flat" cmpd="sng" algn="ctr">
          <a:solidFill>
            <a:srgbClr val="4E67C8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2139751" y="1688032"/>
        <a:ext cx="0" cy="0"/>
      </dsp:txXfrm>
    </dsp:sp>
    <dsp:sp modelId="{06B54B10-B86A-464A-B310-A5C3CEC4795A}">
      <dsp:nvSpPr>
        <dsp:cNvPr id="0" name=""/>
        <dsp:cNvSpPr/>
      </dsp:nvSpPr>
      <dsp:spPr>
        <a:xfrm>
          <a:off x="2547578" y="703114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Открытые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2574196" y="729732"/>
        <a:ext cx="1764375" cy="855569"/>
      </dsp:txXfrm>
    </dsp:sp>
    <dsp:sp modelId="{4812F5FD-0B4B-4F53-9F41-4D36A569EDDB}">
      <dsp:nvSpPr>
        <dsp:cNvPr id="0" name=""/>
        <dsp:cNvSpPr/>
      </dsp:nvSpPr>
      <dsp:spPr>
        <a:xfrm rot="19457599">
          <a:off x="4281032" y="877668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4697472" y="891123"/>
        <a:ext cx="0" cy="0"/>
      </dsp:txXfrm>
    </dsp:sp>
    <dsp:sp modelId="{BF2272A7-8FCC-4123-B17D-AAB29A2CFB49}">
      <dsp:nvSpPr>
        <dsp:cNvPr id="0" name=""/>
        <dsp:cNvSpPr/>
      </dsp:nvSpPr>
      <dsp:spPr>
        <a:xfrm>
          <a:off x="5092234" y="18055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Тупиковые («пробирка»)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5118852" y="207169"/>
        <a:ext cx="1764375" cy="855569"/>
      </dsp:txXfrm>
    </dsp:sp>
    <dsp:sp modelId="{35FD450F-B570-480C-A5A7-2D8AC54C4562}">
      <dsp:nvSpPr>
        <dsp:cNvPr id="0" name=""/>
        <dsp:cNvSpPr/>
      </dsp:nvSpPr>
      <dsp:spPr>
        <a:xfrm rot="2142401">
          <a:off x="4281032" y="1400232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4723600" y="1387559"/>
        <a:ext cx="0" cy="0"/>
      </dsp:txXfrm>
    </dsp:sp>
    <dsp:sp modelId="{8CF73F97-CE77-43FB-AC14-B1600E8B698A}">
      <dsp:nvSpPr>
        <dsp:cNvPr id="0" name=""/>
        <dsp:cNvSpPr/>
      </dsp:nvSpPr>
      <dsp:spPr>
        <a:xfrm>
          <a:off x="5092234" y="1225677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Канальные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5118852" y="1252295"/>
        <a:ext cx="1764375" cy="855569"/>
      </dsp:txXfrm>
    </dsp:sp>
    <dsp:sp modelId="{A3625046-091E-4AB0-9FCF-2CA7C6E47FF3}">
      <dsp:nvSpPr>
        <dsp:cNvPr id="0" name=""/>
        <dsp:cNvSpPr/>
      </dsp:nvSpPr>
      <dsp:spPr>
        <a:xfrm rot="3310531">
          <a:off x="1547486" y="2706640"/>
          <a:ext cx="1273139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1273139" y="18566"/>
              </a:lnTo>
            </a:path>
          </a:pathLst>
        </a:custGeom>
        <a:noFill/>
        <a:ln w="15875" cap="flat" cmpd="sng" algn="ctr">
          <a:solidFill>
            <a:srgbClr val="4E67C8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2192007" y="2680902"/>
        <a:ext cx="0" cy="0"/>
      </dsp:txXfrm>
    </dsp:sp>
    <dsp:sp modelId="{525CBF65-557C-4676-9AEB-0061F0074D00}">
      <dsp:nvSpPr>
        <dsp:cNvPr id="0" name=""/>
        <dsp:cNvSpPr/>
      </dsp:nvSpPr>
      <dsp:spPr>
        <a:xfrm>
          <a:off x="2547578" y="2793367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Закрытые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2574196" y="2819985"/>
        <a:ext cx="1764375" cy="855569"/>
      </dsp:txXfrm>
    </dsp:sp>
    <dsp:sp modelId="{4855074C-91D5-4CD7-9AC8-BA952C9FEFD2}">
      <dsp:nvSpPr>
        <dsp:cNvPr id="0" name=""/>
        <dsp:cNvSpPr/>
      </dsp:nvSpPr>
      <dsp:spPr>
        <a:xfrm rot="19457599">
          <a:off x="4281032" y="2967922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4697472" y="2981377"/>
        <a:ext cx="0" cy="0"/>
      </dsp:txXfrm>
    </dsp:sp>
    <dsp:sp modelId="{799071DE-24F4-418C-8CF8-E4CB0949193D}">
      <dsp:nvSpPr>
        <dsp:cNvPr id="0" name=""/>
        <dsp:cNvSpPr/>
      </dsp:nvSpPr>
      <dsp:spPr>
        <a:xfrm>
          <a:off x="5092234" y="2270804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Межкристаллические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5118852" y="2297422"/>
        <a:ext cx="1764375" cy="855569"/>
      </dsp:txXfrm>
    </dsp:sp>
    <dsp:sp modelId="{8F5E4427-61FB-4B6C-AAAA-10AD25531958}">
      <dsp:nvSpPr>
        <dsp:cNvPr id="0" name=""/>
        <dsp:cNvSpPr/>
      </dsp:nvSpPr>
      <dsp:spPr>
        <a:xfrm rot="2142401">
          <a:off x="4281032" y="3490485"/>
          <a:ext cx="895358" cy="37133"/>
        </a:xfrm>
        <a:custGeom>
          <a:avLst/>
          <a:gdLst/>
          <a:ahLst/>
          <a:cxnLst/>
          <a:rect l="0" t="0" r="0" b="0"/>
          <a:pathLst>
            <a:path>
              <a:moveTo>
                <a:pt x="0" y="18566"/>
              </a:moveTo>
              <a:lnTo>
                <a:pt x="895358" y="18566"/>
              </a:lnTo>
            </a:path>
          </a:pathLst>
        </a:custGeom>
        <a:noFill/>
        <a:ln w="15875" cap="flat" cmpd="sng" algn="ctr">
          <a:solidFill>
            <a:srgbClr val="4E67C8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/>
            <a:ea typeface="+mn-ea"/>
            <a:cs typeface="+mn-cs"/>
          </a:endParaRPr>
        </a:p>
      </dsp:txBody>
      <dsp:txXfrm>
        <a:off x="4723600" y="3477812"/>
        <a:ext cx="0" cy="0"/>
      </dsp:txXfrm>
    </dsp:sp>
    <dsp:sp modelId="{DFEC5474-33E9-4D14-9F04-5C1D1A3CD742}">
      <dsp:nvSpPr>
        <dsp:cNvPr id="0" name=""/>
        <dsp:cNvSpPr/>
      </dsp:nvSpPr>
      <dsp:spPr>
        <a:xfrm>
          <a:off x="5092234" y="3315931"/>
          <a:ext cx="1817611" cy="908805"/>
        </a:xfrm>
        <a:prstGeom prst="roundRect">
          <a:avLst>
            <a:gd name="adj" fmla="val 10000"/>
          </a:avLst>
        </a:prstGeom>
        <a:solidFill>
          <a:srgbClr val="4E67C8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Trebuchet MS"/>
              <a:ea typeface="+mn-ea"/>
              <a:cs typeface="+mn-cs"/>
            </a:rPr>
            <a:t>Внутрикристаллические</a:t>
          </a:r>
          <a:endParaRPr lang="ru-RU" sz="1200" kern="1200" dirty="0">
            <a:solidFill>
              <a:sysClr val="window" lastClr="FFFFFF"/>
            </a:solidFill>
            <a:latin typeface="Trebuchet MS"/>
            <a:ea typeface="+mn-ea"/>
            <a:cs typeface="+mn-cs"/>
          </a:endParaRPr>
        </a:p>
      </dsp:txBody>
      <dsp:txXfrm>
        <a:off x="5118852" y="3342549"/>
        <a:ext cx="1764375" cy="855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F68E-F671-4C55-ACF7-DC5068365C68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E6AE-6866-4E20-8F87-A2508546D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9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686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A33D0-ECBF-48AC-9E48-E8F2D39CFBA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0318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«Пористость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10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36916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Причины возникновения пористости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827584" y="1124744"/>
            <a:ext cx="7488832" cy="475252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latin typeface="Times New Roman"/>
                <a:ea typeface="MS Mincho"/>
              </a:rPr>
              <a:t>Классификация пор по причине возникновения:</a:t>
            </a:r>
          </a:p>
          <a:p>
            <a:pPr marL="342900" indent="-342900" algn="just"/>
            <a:r>
              <a:rPr lang="ru-RU" b="1" dirty="0" smtClean="0">
                <a:latin typeface="Times New Roman"/>
                <a:ea typeface="MS Mincho"/>
              </a:rPr>
              <a:t>Технологические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а) усадочные;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б) сушильные;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в) </a:t>
            </a:r>
            <a:r>
              <a:rPr lang="ru-RU" dirty="0" err="1" smtClean="0">
                <a:latin typeface="Times New Roman"/>
                <a:ea typeface="MS Mincho"/>
              </a:rPr>
              <a:t>перепрессовочные</a:t>
            </a:r>
            <a:r>
              <a:rPr lang="ru-RU" dirty="0" smtClean="0">
                <a:latin typeface="Times New Roman"/>
                <a:ea typeface="MS Mincho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г) поры разрыхления.</a:t>
            </a:r>
          </a:p>
          <a:p>
            <a:pPr algn="just"/>
            <a:endParaRPr lang="ru-RU" b="1" dirty="0" smtClean="0">
              <a:latin typeface="Times New Roman"/>
              <a:ea typeface="MS Mincho"/>
            </a:endParaRPr>
          </a:p>
          <a:p>
            <a:pPr marL="342900" indent="-342900" algn="just"/>
            <a:r>
              <a:rPr lang="ru-RU" b="1" dirty="0" smtClean="0">
                <a:latin typeface="Times New Roman"/>
                <a:ea typeface="MS Mincho"/>
              </a:rPr>
              <a:t>Вторичные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а) диффузионные;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б) </a:t>
            </a:r>
            <a:r>
              <a:rPr lang="ru-RU" dirty="0" err="1" smtClean="0">
                <a:latin typeface="Times New Roman"/>
                <a:ea typeface="MS Mincho"/>
              </a:rPr>
              <a:t>коалесцентные</a:t>
            </a:r>
            <a:r>
              <a:rPr lang="ru-RU" dirty="0" smtClean="0">
                <a:latin typeface="Times New Roman"/>
                <a:ea typeface="MS Mincho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в) трещины дислокационных структур;</a:t>
            </a:r>
          </a:p>
          <a:p>
            <a:pPr algn="just"/>
            <a:r>
              <a:rPr lang="ru-RU" dirty="0" smtClean="0">
                <a:latin typeface="Times New Roman"/>
                <a:ea typeface="MS Mincho"/>
              </a:rPr>
              <a:t>г) от миграции жидкой фазы.</a:t>
            </a:r>
            <a:endParaRPr lang="en-US" dirty="0" smtClean="0">
              <a:latin typeface="Times New Roman"/>
              <a:ea typeface="MS Mincho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b="1" dirty="0" smtClean="0">
              <a:latin typeface="Times New Roman"/>
              <a:ea typeface="MS Mincho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11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44927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Плотность</a:t>
            </a:r>
            <a:endParaRPr lang="ru-RU" altLang="ru-RU" sz="32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Текст 2"/>
              <p:cNvSpPr txBox="1">
                <a:spLocks/>
              </p:cNvSpPr>
              <p:nvPr/>
            </p:nvSpPr>
            <p:spPr>
              <a:xfrm>
                <a:off x="362857" y="1153124"/>
                <a:ext cx="8215086" cy="552344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0" indent="0" algn="r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Истинная плотность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𝝆</m:t>
                        </m:r>
                      </m:e>
                      <m:sub>
                        <m:r>
                          <a:rPr kumimoji="0" lang="ru-RU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ист</m:t>
                        </m:r>
                      </m:sub>
                    </m:sSub>
                  </m:oMath>
                </a14:m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 - </a:t>
                </a:r>
                <a:r>
                  <a:rPr kumimoji="0" lang="ru-RU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константа индивидуального вещества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𝜌</m:t>
                    </m:r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/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𝑉</m:t>
                    </m:r>
                  </m:oMath>
                </a14:m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	[</a:t>
                </a:r>
                <a:r>
                  <a:rPr kumimoji="0" lang="ru-RU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г</a:t>
                </a:r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pPr>
                      <m:e>
                        <m: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см</m:t>
                        </m:r>
                      </m:e>
                      <m:sup>
                        <m: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]</a:t>
                </a:r>
                <a:endParaRPr kumimoji="0" lang="ru-RU" sz="24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Средняя плотность (она же кажущаяся)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l-G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ρ</m:t>
                        </m:r>
                      </m:e>
                      <m:sub>
                        <m:r>
                          <a:rPr kumimoji="0" lang="ru-RU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</m:t>
                        </m:r>
                      </m:sub>
                    </m:sSub>
                  </m:oMath>
                </a14:m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 - </a:t>
                </a:r>
                <a:r>
                  <a:rPr kumimoji="0" lang="ru-RU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отношение массы тела к его объему, включая поры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𝜌</m:t>
                        </m:r>
                      </m:e>
                      <m:sub>
                        <m: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</m:t>
                        </m:r>
                      </m:sub>
                    </m:sSub>
                    <m:r>
                      <a:rPr kumimoji="0" lang="ru-RU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𝑚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/</m:t>
                    </m:r>
                    <m:sSub>
                      <m:sSubPr>
                        <m:ctrlPr>
                          <a:rPr kumimoji="0" lang="en-US" sz="240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𝑉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𝑇</m:t>
                        </m:r>
                      </m:sub>
                    </m:sSub>
                  </m:oMath>
                </a14:m>
                <a:r>
                  <a:rPr kumimoji="0" 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	</a:t>
                </a:r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[</a:t>
                </a:r>
                <a:r>
                  <a:rPr kumimoji="0" lang="ru-RU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г</a:t>
                </a:r>
                <a:r>
                  <a:rPr kumimoji="0" 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pPr>
                      <m:e>
                        <m:r>
                          <a:rPr kumimoji="0" lang="ru-RU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см</m:t>
                        </m:r>
                      </m:e>
                      <m:sup>
                        <m:r>
                          <a:rPr kumimoji="0" lang="ru-RU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]</a:t>
                </a:r>
                <a:endParaRPr kumimoji="0" lang="ru-RU" sz="24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Относительная плотность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l-GR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ρ</m:t>
                        </m:r>
                      </m:e>
                      <m:sub>
                        <m:r>
                          <a:rPr kumimoji="0" lang="ru-RU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от</m:t>
                        </m:r>
                      </m:sub>
                    </m:sSub>
                  </m:oMath>
                </a14:m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 - </a:t>
                </a:r>
                <a:r>
                  <a:rPr kumimoji="0" lang="ru-RU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отношение средней и истинной плотности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l-GR" sz="24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𝜌</m:t>
                        </m:r>
                      </m:e>
                      <m:sub>
                        <m: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от</m:t>
                        </m:r>
                      </m:sub>
                    </m:sSub>
                    <m:r>
                      <a:rPr kumimoji="0" lang="ru-RU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=</m:t>
                    </m:r>
                    <m:sSub>
                      <m:sSubPr>
                        <m:ctrlPr>
                          <a:rPr kumimoji="0" lang="el-GR" sz="24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bPr>
                      <m:e>
                        <m:r>
                          <a:rPr kumimoji="0" lang="el-GR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𝜌</m:t>
                        </m:r>
                      </m:e>
                      <m:sub>
                        <m:r>
                          <a:rPr kumimoji="0" lang="ru-RU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/</m:t>
                    </m:r>
                    <m:r>
                      <a:rPr kumimoji="0" lang="el-GR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</a:rPr>
                      <m:t>𝜌</m:t>
                    </m:r>
                  </m:oMath>
                </a14:m>
                <a:r>
                  <a:rPr kumimoji="0" lang="ru-RU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	</a:t>
                </a:r>
                <a:r>
                  <a:rPr kumimoji="0" lang="en-US" sz="24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[</a:t>
                </a:r>
                <a:r>
                  <a:rPr kumimoji="0" lang="ru-RU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г</a:t>
                </a:r>
                <a:r>
                  <a:rPr kumimoji="0" 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</m:ctrlPr>
                      </m:sSupPr>
                      <m:e>
                        <m:r>
                          <a:rPr kumimoji="0" lang="ru-RU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см</m:t>
                        </m:r>
                      </m:e>
                      <m:sup>
                        <m:r>
                          <a:rPr kumimoji="0" lang="ru-RU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</a:rPr>
                  <a:t>]</a:t>
                </a:r>
                <a:endParaRPr kumimoji="0" lang="ru-RU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</a:endParaRPr>
              </a:p>
              <a:p>
                <a:pPr marL="342900" marR="0" lvl="0" indent="-34290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Wingdings" pitchFamily="2" charset="2"/>
                  <a:buChar char="ü"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MS Mincho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1153124"/>
                <a:ext cx="8215086" cy="5523440"/>
              </a:xfrm>
              <a:prstGeom prst="rect">
                <a:avLst/>
              </a:prstGeom>
              <a:blipFill rotWithShape="1">
                <a:blip r:embed="rId3"/>
                <a:stretch>
                  <a:fillRect l="-1188" t="-883" r="-1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5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12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44927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Методы определения плотности и пористости</a:t>
            </a:r>
            <a:endParaRPr lang="ru-RU" altLang="ru-RU" sz="36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1804986" y="1884124"/>
            <a:ext cx="5931129" cy="180250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Пикнометрический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метод;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Метод гидростатического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взвешивания;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Экспресс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метод.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13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610736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Пикнометрический метод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2"/>
              <p:cNvSpPr txBox="1">
                <a:spLocks/>
              </p:cNvSpPr>
              <p:nvPr/>
            </p:nvSpPr>
            <p:spPr>
              <a:xfrm>
                <a:off x="827584" y="1124744"/>
                <a:ext cx="74888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0" indent="0" algn="r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Сущность метода: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Измерение объема жидкости, вытесненной пробой испытуемого материала с известной массой. </a:t>
                </a: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В качестве жидких сред используют </a:t>
                </a:r>
                <a:r>
                  <a:rPr kumimoji="0" lang="ru-RU" sz="20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дистилированную</a:t>
                </a: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воду, а для материалов, способных к гидратации – обезвоженные ксилол или толуол.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b="1" i="0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Масса навески – 100-200 г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l-GR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kumimoji="0" lang="ru-RU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0" lang="ru-RU" sz="20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kumimoji="0" lang="ru-RU" sz="20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l-GR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ж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Times New Roman" panose="02020603050405020304" pitchFamily="18" charset="0"/>
                        </a:rPr>
                        <m:t>/[</m:t>
                      </m:r>
                      <m:sSub>
                        <m:sSubPr>
                          <m:ctrlPr>
                            <a:rPr kumimoji="0" lang="en-US" sz="20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kumimoji="0" lang="en-US" sz="20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200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en-US" sz="200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kumimoji="0" lang="en-US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kumimoji="0" lang="en-US" sz="20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ru-RU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kumimoji="0" lang="ru-RU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kumimoji="0" lang="en-US" sz="200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 </a:t>
                </a: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масса навески, пикнометра с навеской и жидкостью, пикнометра с жидкостью</a:t>
                </a:r>
                <a:endParaRPr kumimoji="0" lang="ru-RU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24744"/>
                <a:ext cx="7488832" cy="4752528"/>
              </a:xfrm>
              <a:prstGeom prst="rect">
                <a:avLst/>
              </a:prstGeom>
              <a:blipFill rotWithShape="1">
                <a:blip r:embed="rId3"/>
                <a:stretch>
                  <a:fillRect l="-896" t="-642" r="-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4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14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73697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Экспресс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2"/>
              <p:cNvSpPr txBox="1">
                <a:spLocks/>
              </p:cNvSpPr>
              <p:nvPr/>
            </p:nvSpPr>
            <p:spPr>
              <a:xfrm>
                <a:off x="769797" y="1115710"/>
                <a:ext cx="74888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lnSpcReduction="10000"/>
              </a:bodyPr>
              <a:lstStyle>
                <a:lvl1pPr marL="0" indent="0" algn="r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spcBef>
                    <a:spcPct val="20000"/>
                  </a:spcBef>
                  <a:spcAft>
                    <a:spcPts val="300"/>
                  </a:spcAft>
                  <a:buClr>
                    <a:schemeClr val="accent6">
                      <a:lumMod val="75000"/>
                    </a:schemeClr>
                  </a:buClr>
                  <a:buSzPct val="130000"/>
                  <a:buFont typeface="Georgia" pitchFamily="18" charset="0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Метод применяется для определения плотности относительно 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грубых порошков, не содержащих пор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Суть метода: 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Мерную колбу заполняют водой и помещают в термостат, после чего в колбу засыпают исследуемый порошок и доливают воду до градуированной части. После этого колбу </a:t>
                </a:r>
                <a:r>
                  <a:rPr kumimoji="0" lang="ru-RU" sz="200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вакуумируют</a:t>
                </a:r>
                <a:r>
                  <a:rPr kumimoji="0" lang="ru-RU" sz="20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 либо кипятят для удаления воздуха.  Колбу охлаждают и замеряют объем по градуированной части колбы.</a:t>
                </a: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MS Mincho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l-GR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MS Mincho"/>
                          <a:cs typeface="+mn-cs"/>
                        </a:rPr>
                        <m:t>𝜌</m:t>
                      </m:r>
                      <m:r>
                        <a:rPr kumimoji="0" lang="ru-RU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MS Mincho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ru-RU" sz="20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MS Mincho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MS Mincho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0" lang="ru-RU" sz="200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MS Mincho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ru-RU" sz="200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MS Mincho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  <m: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MS Mincho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MS Mincho"/>
                              <a:cs typeface="+mn-cs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kumimoji="0" lang="en-US" sz="20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MS Mincho"/>
                  <a:cs typeface="+mn-cs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  <m:t>𝒎</m:t>
                        </m:r>
                      </m:e>
                      <m:sub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 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  <m:t>𝒎</m:t>
                        </m:r>
                      </m:e>
                      <m:sub>
                        <m:r>
                          <a:rPr kumimoji="0" lang="ru-RU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MS Mincho"/>
                            <a:cs typeface="+mn-cs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 - масса всей пробы и ее остатка, </a:t>
                </a:r>
                <a14:m>
                  <m:oMath xmlns:m="http://schemas.openxmlformats.org/officeDocument/2006/math">
                    <m:r>
                      <a:rPr kumimoji="0" lang="en-US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MS Mincho"/>
                        <a:cs typeface="+mn-cs"/>
                      </a:rPr>
                      <m:t>𝑽</m:t>
                    </m:r>
                  </m:oMath>
                </a14:m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MS Mincho"/>
                    <a:cs typeface="+mn-cs"/>
                  </a:rPr>
                  <a:t> – объем жидкости, вытесненной порошком.</a:t>
                </a:r>
                <a:endPara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MS Mincho"/>
                  <a:cs typeface="+mn-cs"/>
                </a:endParaRPr>
              </a:p>
              <a:p>
                <a:pPr marL="342900" marR="0" lvl="0" indent="-34290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Wingdings" pitchFamily="2" charset="2"/>
                  <a:buChar char="ü"/>
                  <a:tabLst/>
                  <a:defRPr/>
                </a:pP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MS Mincho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  <a:buFont typeface="Georgia" pitchFamily="18" charset="0"/>
                  <a:buNone/>
                  <a:tabLst/>
                  <a:defRPr/>
                </a:pP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Текс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97" y="1115710"/>
                <a:ext cx="7488832" cy="4752528"/>
              </a:xfrm>
              <a:prstGeom prst="rect">
                <a:avLst/>
              </a:prstGeom>
              <a:blipFill rotWithShape="1">
                <a:blip r:embed="rId3"/>
                <a:stretch>
                  <a:fillRect l="-814" t="-1282" r="-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3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15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31409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Метод гидростатического взвешивания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6" name="Рисунок 5" descr="crfys024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9244" y="775760"/>
            <a:ext cx="4331918" cy="34563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162" y="423214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Весы для гидростатического взвешивания образцов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водопоглощения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открытой пористости: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весы; 2 – стакан с жидкостью;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образец; 4 – стакан.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326943" y="999601"/>
                <a:ext cx="4343400" cy="6811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для расчета </a:t>
                </a:r>
                <a:r>
                  <a:rPr lang="ru-RU" sz="2000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открытой пористости</a:t>
                </a:r>
                <a:r>
                  <a:rPr lang="ru-RU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sz="2000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средней плотности</a:t>
                </a:r>
                <a:r>
                  <a:rPr lang="ru-RU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методу гидростатического взвешивания:</a:t>
                </a:r>
              </a:p>
              <a:p>
                <a:pPr lvl="0" algn="ctr">
                  <a:lnSpc>
                    <a:spcPct val="15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П</m:t>
                          </m:r>
                        </m:e>
                        <m:sub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О</m:t>
                          </m:r>
                        </m:sub>
                      </m:sSub>
                      <m:r>
                        <a:rPr lang="ru-RU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ru-RU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∙100</m:t>
                      </m:r>
                      <m:r>
                        <a:rPr lang="ru-RU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ru-RU" sz="2400" dirty="0" smtClean="0">
                  <a:solidFill>
                    <a:schemeClr val="tx1"/>
                  </a:solidFill>
                  <a:latin typeface="Trebuchet MS"/>
                </a:endParaRPr>
              </a:p>
              <a:p>
                <a:pPr lvl="0" algn="ctr">
                  <a:lnSpc>
                    <a:spcPct val="150000"/>
                  </a:lnSpc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  <m:r>
                            <a:rPr lang="ru-RU" sz="2400" i="1">
                              <a:latin typeface="Cambria Math"/>
                            </a:rPr>
                            <m:t>р</m:t>
                          </m:r>
                        </m:sub>
                      </m:sSub>
                      <m:r>
                        <a:rPr lang="ru-RU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400" i="1">
                              <a:latin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ж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400" i="1">
                              <a:latin typeface="Cambria Math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4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dirty="0" smtClean="0">
                  <a:solidFill>
                    <a:schemeClr val="tx1"/>
                  </a:solidFill>
                  <a:latin typeface="Trebuchet MS"/>
                </a:endParaRP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sz="2000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масса сухого образца,</a:t>
                </a: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масса образца, насыщенного жидкостью,</a:t>
                </a: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масса образца опущенного в жидкость,</a:t>
                </a: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ж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плотность жидкости</a:t>
                </a:r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endParaRPr lang="ru-RU" sz="2400" i="1" dirty="0">
                  <a:solidFill>
                    <a:schemeClr val="tx1"/>
                  </a:solidFill>
                  <a:latin typeface="Trebuchet MS"/>
                </a:endParaRPr>
              </a:p>
              <a:p>
                <a:pPr lvl="0" algn="ctr">
                  <a:spcBef>
                    <a:spcPct val="20000"/>
                  </a:spcBef>
                  <a:spcAft>
                    <a:spcPts val="300"/>
                  </a:spcAft>
                  <a:buClr>
                    <a:srgbClr val="F14124">
                      <a:lumMod val="75000"/>
                    </a:srgbClr>
                  </a:buClr>
                  <a:buSzPct val="130000"/>
                </a:pPr>
                <a:endParaRPr lang="ru-RU" sz="2400" dirty="0">
                  <a:solidFill>
                    <a:schemeClr val="tx1"/>
                  </a:solidFill>
                  <a:latin typeface="Trebuchet MS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943" y="999601"/>
                <a:ext cx="4343400" cy="6811032"/>
              </a:xfrm>
              <a:prstGeom prst="rect">
                <a:avLst/>
              </a:prstGeom>
              <a:blipFill rotWithShape="1">
                <a:blip r:embed="rId4"/>
                <a:stretch>
                  <a:fillRect l="-421" t="-448" r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7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У. Д.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</a:t>
            </a:r>
            <a:r>
              <a:rPr lang="ru-RU" sz="2400" dirty="0" smtClean="0">
                <a:latin typeface="Times New Roman"/>
                <a:ea typeface="Calibri"/>
              </a:rPr>
              <a:t>Полубояринова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.: «ИЗДАТЕЛЬСТВО ЛИТЕРАТУРЫ ПО СТРОИТЕЛЬСТВУ», 1967.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501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с.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2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232229" y="544927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Пористость</a:t>
            </a:r>
            <a:endParaRPr lang="ru-RU" altLang="ru-RU" sz="32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324528" y="1071324"/>
            <a:ext cx="8229600" cy="5453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Поры являются важной и за редким исключением почти неизбеж­ной составляющей структуры большинства керамических изделий.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Они оказывают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непропорционально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большое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и, как правило,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отри­цательное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влияние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на основные свойства плотной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керамики: механические,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том числе при высоких температурах,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теплофизические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электрофизические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деформационные, резко снижают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шлакоустой­чивость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повышают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окисляемость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увеличивают испарение и т. д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	И наоборот, поры сообщают теплоизоляционным 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проницае­мым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изделиям те специфические свойства, которые необходимы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их эффективного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практического использования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3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3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99655" y="536916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Пористость</a:t>
            </a:r>
            <a:endParaRPr lang="ru-RU" alt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324528" y="1071324"/>
            <a:ext cx="8229600" cy="5453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Пористость в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керамике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может изменяться в очень широких пре­делах 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составляет максимально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плотных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изделиях доли процента, в тонкозернистых спекшихся, например фарфоре, до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4 – 8 %,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грубо­зернистых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например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огнеупорах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25 – 30 %,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фильтрах – до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35 – 40 %,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теплоизоляционных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теплозащитных – до 85 – 95 %.</a:t>
            </a:r>
          </a:p>
          <a:p>
            <a:pPr marL="0" indent="0" algn="just"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поведения керамики в различных областях применения, значение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имеет не только об­щая (истинная) пористость, но и ее характер, связанный с размером, формой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пор,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их связью между собой и с окружающей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средой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различных процессах при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использовании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керамики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участ­вуют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очень часто все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поры.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4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36916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Виды пор</a:t>
            </a:r>
            <a:endParaRPr lang="ru-RU" alt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324528" y="1071324"/>
            <a:ext cx="8229600" cy="5453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90052436"/>
              </p:ext>
            </p:extLst>
          </p:nvPr>
        </p:nvGraphicFramePr>
        <p:xfrm>
          <a:off x="899592" y="1193380"/>
          <a:ext cx="6912768" cy="44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54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5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36916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Виды пор</a:t>
            </a:r>
            <a:endParaRPr lang="ru-RU" alt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362956" y="436565"/>
            <a:ext cx="8423499" cy="59136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8000" y="1210999"/>
                <a:ext cx="6937829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Пористость подразделяют на:  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общую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истинную) пористость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суммарный объем всех пор,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П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и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=1−</m:t>
                      </m:r>
                      <m:sSub>
                        <m:sSubPr>
                          <m:ctrlP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отн</m:t>
                          </m:r>
                        </m:sub>
                      </m:sSub>
                      <m:r>
                        <a:rPr lang="ru-RU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, </m:t>
                      </m:r>
                    </m:oMath>
                  </m:oMathPara>
                </a14:m>
                <a:endParaRPr lang="ru-RU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b>
                        <m: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  <m:t>отн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относительная плотность материала;</a:t>
                </a:r>
              </a:p>
              <a:p>
                <a:pPr algn="just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открытую пористость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о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объем пор,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заполняемых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жид­костью, выраженный в процентах к общему объему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материма; </a:t>
                </a:r>
              </a:p>
              <a:p>
                <a:pPr algn="just"/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закрытую пористость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з</m:t>
                        </m:r>
                      </m:sub>
                    </m:sSub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недоступна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пропитки, ее оп­ределяют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разность между истинной и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открытой пористостью,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з</m:t>
                        </m:r>
                      </m:sub>
                    </m:sSub>
                    <m:r>
                      <a:rPr lang="ru-RU" sz="24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и</m:t>
                        </m:r>
                      </m:sub>
                    </m:sSub>
                    <m:r>
                      <a:rPr lang="ru-RU" sz="2400" b="0" i="0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  <m:t>П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о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1210999"/>
                <a:ext cx="6937829" cy="5447645"/>
              </a:xfrm>
              <a:prstGeom prst="rect">
                <a:avLst/>
              </a:prstGeom>
              <a:blipFill rotWithShape="1">
                <a:blip r:embed="rId3"/>
                <a:stretch>
                  <a:fillRect l="-1318" r="-1406" b="-16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3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6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380001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Классификация керамических материалов по суммарному количеству пор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2415196" y="2000240"/>
            <a:ext cx="6032729" cy="32974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0 – 3 %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особоплотные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10 % высокоплотные;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20 % плотные;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30 % обычные;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80 % легковесные;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95 % ультралегковесные.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3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7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60272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Классификация пор по Стрелову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617320" y="1913154"/>
                <a:ext cx="6032729" cy="3297476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342900" indent="-342900" algn="just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Некапиллярные поры  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см;</a:t>
                </a:r>
                <a:endParaRPr lang="ru-RU" sz="2400" dirty="0"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Капиллярные поры 1 рода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см;</a:t>
                </a:r>
                <a:endParaRPr lang="ru-RU" sz="2400" dirty="0"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Капиллярные поры 2 рода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см;</a:t>
                </a:r>
                <a:endParaRPr lang="ru-RU" sz="2400" dirty="0"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Тонкие некапиллярные 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  <m:sup>
                        <m:r>
                          <a:rPr lang="ru-RU" sz="2400" b="0" i="1">
                            <a:latin typeface="Cambria Math"/>
                            <a:ea typeface="MS Mincho"/>
                            <a:cs typeface="Times New Roman" panose="020206030504050203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atin typeface="Times New Roman" panose="02020603050405020304" pitchFamily="18" charset="0"/>
                    <a:ea typeface="MS Mincho"/>
                    <a:cs typeface="Times New Roman" panose="02020603050405020304" pitchFamily="18" charset="0"/>
                  </a:rPr>
                  <a:t>см.</a:t>
                </a:r>
                <a:endParaRPr lang="ru-RU" sz="2400" dirty="0">
                  <a:latin typeface="Times New Roman" panose="02020603050405020304" pitchFamily="18" charset="0"/>
                  <a:ea typeface="MS Mincho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ru-RU" alt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617320" y="1913154"/>
                <a:ext cx="6032729" cy="3297476"/>
              </a:xfrm>
              <a:prstGeom prst="rect">
                <a:avLst/>
              </a:prstGeom>
              <a:blipFill rotWithShape="1">
                <a:blip r:embed="rId3"/>
                <a:stretch>
                  <a:fillRect l="-1313" r="-1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3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8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544927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Классификация пор 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IUPAC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2415196" y="1971211"/>
            <a:ext cx="6032729" cy="32974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Микропоры ˂ 2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мкм; </a:t>
            </a:r>
            <a:endParaRPr lang="ru-RU" sz="24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400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Мезопоры</a:t>
            </a: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 – 50 мкм;</a:t>
            </a:r>
            <a:endParaRPr lang="ru-RU" sz="24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Макропоры ˃  50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мкм.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E6CA5-4E09-4DD3-95FF-7F9883053B40}" type="slidenum">
              <a:rPr lang="en-US" altLang="ru-RU" sz="1400"/>
              <a:pPr/>
              <a:t>9</a:t>
            </a:fld>
            <a:endParaRPr lang="en-US" altLang="ru-RU" sz="1400"/>
          </a:p>
        </p:txBody>
      </p:sp>
      <p:sp>
        <p:nvSpPr>
          <p:cNvPr id="58436" name="Прямоугольник 11"/>
          <p:cNvSpPr>
            <a:spLocks noChangeArrowheads="1"/>
          </p:cNvSpPr>
          <p:nvPr/>
        </p:nvSpPr>
        <p:spPr bwMode="auto">
          <a:xfrm>
            <a:off x="0" y="610736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altLang="ru-RU" sz="2400" b="1" dirty="0" err="1">
                <a:latin typeface="Times New Roman" pitchFamily="18" charset="0"/>
                <a:cs typeface="Times New Roman" pitchFamily="18" charset="0"/>
              </a:rPr>
              <a:t>Радушкевича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2415196" y="1971211"/>
            <a:ext cx="6032729" cy="32974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Макропоры </a:t>
            </a:r>
            <a:r>
              <a:rPr lang="en-US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 ˃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100</a:t>
            </a: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200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мкм;</a:t>
            </a:r>
            <a:endParaRPr lang="ru-RU" sz="24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400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Мезопоры</a:t>
            </a: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 ˂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100</a:t>
            </a: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200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мкм;</a:t>
            </a:r>
            <a:endParaRPr lang="ru-RU" sz="24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Микропоры </a:t>
            </a:r>
            <a:r>
              <a:rPr lang="en-US" sz="2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 ˂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 </a:t>
            </a:r>
            <a:r>
              <a:rPr lang="ru-RU" sz="24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мкм.</a:t>
            </a:r>
            <a:endParaRPr lang="ru-RU" sz="24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6103</TotalTime>
  <Words>972</Words>
  <Application>Microsoft Office PowerPoint</Application>
  <PresentationFormat>Экран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«Пористость и плотность»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Supercomp</cp:lastModifiedBy>
  <cp:revision>171</cp:revision>
  <dcterms:created xsi:type="dcterms:W3CDTF">2018-10-31T17:08:02Z</dcterms:created>
  <dcterms:modified xsi:type="dcterms:W3CDTF">2021-06-02T04:39:56Z</dcterms:modified>
</cp:coreProperties>
</file>