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94" r:id="rId20"/>
    <p:sldId id="295" r:id="rId21"/>
    <p:sldId id="296" r:id="rId22"/>
    <p:sldId id="279" r:id="rId23"/>
    <p:sldId id="281" r:id="rId24"/>
    <p:sldId id="282" r:id="rId25"/>
    <p:sldId id="283" r:id="rId26"/>
    <p:sldId id="292" r:id="rId27"/>
    <p:sldId id="293" r:id="rId28"/>
    <p:sldId id="284" r:id="rId29"/>
    <p:sldId id="290" r:id="rId30"/>
    <p:sldId id="291" r:id="rId31"/>
    <p:sldId id="289" r:id="rId3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2ACD-C436-4D69-8BCA-11D64C484CB2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48C5-FF4F-4D59-821E-9E7EA8085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576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2ACD-C436-4D69-8BCA-11D64C484CB2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48C5-FF4F-4D59-821E-9E7EA8085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85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2ACD-C436-4D69-8BCA-11D64C484CB2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48C5-FF4F-4D59-821E-9E7EA8085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088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2ACD-C436-4D69-8BCA-11D64C484CB2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48C5-FF4F-4D59-821E-9E7EA8085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86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2ACD-C436-4D69-8BCA-11D64C484CB2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48C5-FF4F-4D59-821E-9E7EA8085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894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2ACD-C436-4D69-8BCA-11D64C484CB2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48C5-FF4F-4D59-821E-9E7EA8085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027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2ACD-C436-4D69-8BCA-11D64C484CB2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48C5-FF4F-4D59-821E-9E7EA8085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091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2ACD-C436-4D69-8BCA-11D64C484CB2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48C5-FF4F-4D59-821E-9E7EA8085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962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2ACD-C436-4D69-8BCA-11D64C484CB2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48C5-FF4F-4D59-821E-9E7EA8085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559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2ACD-C436-4D69-8BCA-11D64C484CB2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48C5-FF4F-4D59-821E-9E7EA8085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553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2ACD-C436-4D69-8BCA-11D64C484CB2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48C5-FF4F-4D59-821E-9E7EA8085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804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22ACD-C436-4D69-8BCA-11D64C484CB2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D48C5-FF4F-4D59-821E-9E7EA8085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515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orking-papers.ru/soprovoditelnoe-pismo-k-rezume-obrazec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e.mail.ru/compose/?mailto=mailto:nearlyjoe.re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24914" y="26005"/>
            <a:ext cx="4862285" cy="2064052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Деловое письмо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51484" y="2510971"/>
            <a:ext cx="4209143" cy="3643086"/>
          </a:xfrm>
        </p:spPr>
        <p:txBody>
          <a:bodyPr>
            <a:normAutofit fontScale="92500" lnSpcReduction="10000"/>
          </a:bodyPr>
          <a:lstStyle/>
          <a:p>
            <a:r>
              <a:rPr lang="ru-RU" sz="2600" dirty="0"/>
              <a:t>В деловых письмах превыше всего </a:t>
            </a:r>
            <a:r>
              <a:rPr lang="ru-RU" sz="2600" b="1" dirty="0">
                <a:solidFill>
                  <a:srgbClr val="0070C0"/>
                </a:solidFill>
              </a:rPr>
              <a:t>ясность и прозрачность</a:t>
            </a:r>
            <a:r>
              <a:rPr lang="ru-RU" sz="2600" dirty="0"/>
              <a:t>.  Каждая фраза в них должна быть настолько четко выражена и недвусмысленна, чтобы самый большой тупица на свете не мог ее неверно истолковать и не должен быть перечитывать, чтобы понять ее смысл. </a:t>
            </a:r>
            <a:endParaRPr lang="ru-RU" sz="2600" dirty="0" smtClean="0"/>
          </a:p>
          <a:p>
            <a:r>
              <a:rPr lang="ru-RU" i="1" dirty="0"/>
              <a:t> </a:t>
            </a:r>
            <a:r>
              <a:rPr lang="ru-RU" i="1" dirty="0" smtClean="0"/>
              <a:t>                       Ф.Г </a:t>
            </a:r>
            <a:r>
              <a:rPr lang="ru-RU" i="1" dirty="0"/>
              <a:t>Честерфилд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005"/>
            <a:ext cx="6870473" cy="458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55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/>
              <a:t>Негатив в позитивном ключе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6057" y="1000107"/>
            <a:ext cx="11306629" cy="5632921"/>
          </a:xfrm>
        </p:spPr>
        <p:txBody>
          <a:bodyPr>
            <a:normAutofit/>
          </a:bodyPr>
          <a:lstStyle/>
          <a:p>
            <a:r>
              <a:rPr lang="ru-RU" sz="3600" dirty="0"/>
              <a:t>  </a:t>
            </a:r>
            <a:r>
              <a:rPr lang="ru-RU" sz="3600" i="1" dirty="0"/>
              <a:t>«Мы очень благодарны Вам за оперативность в работе, за принятие во внимание наших пожеланий, а также за активный поиск компромисса в вопросе о размере аванса. К сожалению, </a:t>
            </a:r>
            <a:r>
              <a:rPr lang="ru-RU" sz="3600" i="1" dirty="0" smtClean="0"/>
              <a:t>предлагаемый </a:t>
            </a:r>
            <a:r>
              <a:rPr lang="ru-RU" sz="3600" i="1" dirty="0"/>
              <a:t>Вами новый вариант размера авансового платежа </a:t>
            </a:r>
            <a:r>
              <a:rPr lang="ru-RU" sz="3600" i="1" dirty="0" smtClean="0"/>
              <a:t>(25 % </a:t>
            </a:r>
            <a:r>
              <a:rPr lang="ru-RU" sz="3600" i="1" dirty="0"/>
              <a:t>от общей стоимости транспортных услуг) является для нас неприемлемым. Эта сумма представляется необоснованно завышенной. По нашему мнению, современная практика договорных отношений при предоставлении услуг подобного рода не оперирует авансовыми платежами свыше </a:t>
            </a:r>
            <a:r>
              <a:rPr lang="ru-RU" sz="3600" i="1" dirty="0" smtClean="0"/>
              <a:t>7 %».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4686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-331495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357166"/>
            <a:ext cx="11125200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>
                <a:solidFill>
                  <a:srgbClr val="FF0000"/>
                </a:solidFill>
              </a:rPr>
              <a:t>Композиция делового письма   трехчастна.</a:t>
            </a:r>
          </a:p>
          <a:p>
            <a:r>
              <a:rPr lang="ru-RU" sz="3600" b="1" dirty="0"/>
              <a:t>Первая часть вводная </a:t>
            </a:r>
            <a:r>
              <a:rPr lang="ru-RU" sz="3600" dirty="0"/>
              <a:t>(зачин</a:t>
            </a:r>
            <a:r>
              <a:rPr lang="ru-RU" sz="3600" dirty="0" smtClean="0"/>
              <a:t>)=преамбула: обращение </a:t>
            </a:r>
          </a:p>
          <a:p>
            <a:pPr marL="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                                                                                   и цель. </a:t>
            </a:r>
            <a:endParaRPr lang="ru-RU" sz="3600" dirty="0"/>
          </a:p>
          <a:p>
            <a:r>
              <a:rPr lang="ru-RU" sz="3600" b="1" dirty="0"/>
              <a:t>Вторая часть основная</a:t>
            </a:r>
            <a:r>
              <a:rPr lang="ru-RU" sz="3600" dirty="0"/>
              <a:t>, </a:t>
            </a:r>
            <a:r>
              <a:rPr lang="ru-RU" sz="3600" dirty="0" smtClean="0"/>
              <a:t>информативная.</a:t>
            </a:r>
            <a:endParaRPr lang="ru-RU" sz="3600" dirty="0"/>
          </a:p>
          <a:p>
            <a:r>
              <a:rPr lang="ru-RU" sz="3600" b="1" dirty="0"/>
              <a:t>Третья часть заключительная</a:t>
            </a:r>
            <a:r>
              <a:rPr lang="ru-RU" sz="3600" dirty="0"/>
              <a:t>, резюмирует информацию и содержит пожелания дальнейшего сотрудничества.</a:t>
            </a:r>
          </a:p>
          <a:p>
            <a:r>
              <a:rPr lang="ru-RU" sz="3600" dirty="0"/>
              <a:t>Все речевые действия в деловом общении:  просьбы, сообщения, предложения и подтверждения. </a:t>
            </a:r>
          </a:p>
        </p:txBody>
      </p:sp>
    </p:spTree>
    <p:extLst>
      <p:ext uri="{BB962C8B-B14F-4D97-AF65-F5344CB8AC3E}">
        <p14:creationId xmlns:p14="http://schemas.microsoft.com/office/powerpoint/2010/main" val="31879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/>
          </p:nvPr>
        </p:nvGraphicFramePr>
        <p:xfrm>
          <a:off x="0" y="1049299"/>
          <a:ext cx="11912251" cy="5605501"/>
        </p:xfrm>
        <a:graphic>
          <a:graphicData uri="http://schemas.openxmlformats.org/drawingml/2006/table">
            <a:tbl>
              <a:tblPr/>
              <a:tblGrid>
                <a:gridCol w="5747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64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66112">
                <a:tc>
                  <a:txBody>
                    <a:bodyPr/>
                    <a:lstStyle/>
                    <a:p>
                      <a:pPr indent="1358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заголовок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*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 отправителя,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-е фирмы,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*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отправления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*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официальное обозначение адресата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отпечатаны  на типографском бланке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999">
                <a:tc>
                  <a:txBody>
                    <a:bodyPr/>
                    <a:lstStyle/>
                    <a:p>
                      <a:pPr indent="1358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18034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Уважаемый...</a:t>
                      </a:r>
                      <a:r>
                        <a:rPr lang="ru-RU" sz="16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должность….. Господа!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1440"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Дорогой - к знакомому </a:t>
                      </a:r>
                      <a:r>
                        <a:rPr lang="ru-RU" sz="16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адресату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3122">
                <a:tc>
                  <a:txBody>
                    <a:bodyPr/>
                    <a:lstStyle/>
                    <a:p>
                      <a:pPr indent="1358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Основная часть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*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повод для письма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*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конкретные предложения, просьбы или ответная реакция на предложение партнера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*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аргументация согласия(несогласия)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*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выражение встречной просьбы или предложения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indent="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Рады сообщить Вам...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1440" indent="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Информируем вас о том,...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1440" indent="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Просим </a:t>
                      </a: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рассмотреть вопрос</a:t>
                      </a:r>
                      <a:r>
                        <a:rPr lang="ru-RU" sz="16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...</a:t>
                      </a:r>
                      <a:r>
                        <a:rPr lang="ru-RU" sz="1600" b="0" i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подтвердить </a:t>
                      </a: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заказ</a:t>
                      </a:r>
                      <a:r>
                        <a:rPr lang="ru-RU" sz="16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..</a:t>
                      </a:r>
                    </a:p>
                    <a:p>
                      <a:pPr marL="91440" indent="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сообщить о решении..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1440" indent="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 сожалению, мы не можем принять...Со своей стороны, хотели бы попросить Вас...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68">
                <a:tc>
                  <a:txBody>
                    <a:bodyPr/>
                    <a:lstStyle/>
                    <a:p>
                      <a:pPr marL="0" lvl="0" indent="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20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Заключение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*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выражение надежды на положит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решение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вопроса, выражение признательности, уверения в уважении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*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подпись с указанием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долж.и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звания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indent="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Надеемся получить ответ в ближайшее время... Ожидаем Вашего согласия...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1440" indent="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Заранее благодарны..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1440" indent="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 уважением…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1440" indent="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-811929" y="97371"/>
            <a:ext cx="1488179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indent="539750" algn="just"/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            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930020" y="587634"/>
            <a:ext cx="31776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Речевые конструкции 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-181354" y="639413"/>
            <a:ext cx="2948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539750" algn="just"/>
            <a:r>
              <a:rPr lang="ru-RU" altLang="ru-RU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Структура текста</a:t>
            </a:r>
            <a:endParaRPr lang="ru-RU" alt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145647" y="187524"/>
            <a:ext cx="10958185" cy="964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9750" algn="ctr">
              <a:spcAft>
                <a:spcPts val="0"/>
              </a:spcAft>
            </a:pPr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Деловые письма 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539750" algn="ctr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9705" algn="ctr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68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4875"/>
          </a:xfrm>
        </p:spPr>
        <p:txBody>
          <a:bodyPr>
            <a:normAutofit/>
          </a:bodyPr>
          <a:lstStyle/>
          <a:p>
            <a:r>
              <a:rPr lang="ru-RU" b="1" dirty="0"/>
              <a:t>Шаблонные фразы для деловой переписки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6400" y="1270000"/>
            <a:ext cx="11404600" cy="53086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Во-первых... Прежде всего...</a:t>
            </a:r>
          </a:p>
          <a:p>
            <a:pPr lvl="0"/>
            <a:r>
              <a:rPr lang="ru-RU" dirty="0"/>
              <a:t>Во-вторых... Затем...</a:t>
            </a:r>
          </a:p>
          <a:p>
            <a:pPr lvl="0"/>
            <a:r>
              <a:rPr lang="ru-RU" dirty="0"/>
              <a:t>В-третьих... В заключение...</a:t>
            </a:r>
          </a:p>
          <a:p>
            <a:pPr lvl="0"/>
            <a:r>
              <a:rPr lang="ru-RU" dirty="0"/>
              <a:t>Переходя к следующему вопросу...</a:t>
            </a:r>
          </a:p>
          <a:p>
            <a:pPr lvl="0"/>
            <a:r>
              <a:rPr lang="ru-RU" dirty="0"/>
              <a:t>Что касается вопроса о...</a:t>
            </a:r>
          </a:p>
          <a:p>
            <a:pPr lvl="0"/>
            <a:r>
              <a:rPr lang="ru-RU" dirty="0"/>
              <a:t>Учитывая все вышесказанное...</a:t>
            </a:r>
          </a:p>
          <a:p>
            <a:pPr lvl="0"/>
            <a:r>
              <a:rPr lang="ru-RU" dirty="0"/>
              <a:t>Исходя из вышесказанного...</a:t>
            </a:r>
          </a:p>
          <a:p>
            <a:pPr lvl="0"/>
            <a:r>
              <a:rPr lang="ru-RU" dirty="0"/>
              <a:t>В связи с необходимостью вернуться к вопросу о...</a:t>
            </a:r>
          </a:p>
          <a:p>
            <a:pPr lvl="0"/>
            <a:r>
              <a:rPr lang="ru-RU" dirty="0"/>
              <a:t>Подводя итоги, необходимо подчеркнуть...</a:t>
            </a:r>
          </a:p>
          <a:p>
            <a:pPr lvl="0"/>
            <a:r>
              <a:rPr lang="ru-RU" dirty="0"/>
              <a:t>В заключение выражаем надежду на...</a:t>
            </a:r>
          </a:p>
          <a:p>
            <a:pPr lvl="0"/>
            <a:r>
              <a:rPr lang="ru-RU" dirty="0"/>
              <a:t>В заключение хотим напомнить Вам о...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11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Стандартные выражения деловой переписки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Стандартные выражения, указывающие на причину</a:t>
            </a:r>
            <a:endParaRPr lang="ru-RU" dirty="0"/>
          </a:p>
          <a:p>
            <a:pPr lvl="0"/>
            <a:r>
              <a:rPr lang="ru-RU" i="1" dirty="0"/>
              <a:t>По причине задержки оплаты...</a:t>
            </a:r>
            <a:endParaRPr lang="ru-RU" dirty="0"/>
          </a:p>
          <a:p>
            <a:pPr lvl="0"/>
            <a:r>
              <a:rPr lang="ru-RU" i="1" dirty="0"/>
              <a:t>В связи с неполучением счета-фактуры...</a:t>
            </a:r>
            <a:endParaRPr lang="ru-RU" dirty="0"/>
          </a:p>
          <a:p>
            <a:pPr lvl="0"/>
            <a:r>
              <a:rPr lang="ru-RU" i="1" dirty="0"/>
              <a:t>Ввиду несоответствия Ваших действий ранее принятым договоренностям...</a:t>
            </a:r>
            <a:endParaRPr lang="ru-RU" dirty="0"/>
          </a:p>
          <a:p>
            <a:pPr lvl="0"/>
            <a:r>
              <a:rPr lang="ru-RU" i="1" dirty="0"/>
              <a:t>Ввиду задержки получения груза...</a:t>
            </a:r>
            <a:endParaRPr lang="ru-RU" dirty="0"/>
          </a:p>
          <a:p>
            <a:pPr lvl="0"/>
            <a:r>
              <a:rPr lang="ru-RU" i="1" dirty="0"/>
              <a:t>Вследствие изменения цен на энергоносители...</a:t>
            </a:r>
            <a:endParaRPr lang="ru-RU" dirty="0"/>
          </a:p>
          <a:p>
            <a:pPr lvl="0"/>
            <a:r>
              <a:rPr lang="ru-RU" i="1" dirty="0"/>
              <a:t>Учитывая, что производственные показатели снизились на...</a:t>
            </a:r>
            <a:endParaRPr lang="ru-RU" dirty="0"/>
          </a:p>
          <a:p>
            <a:pPr lvl="0"/>
            <a:r>
              <a:rPr lang="ru-RU" i="1" dirty="0"/>
              <a:t>Учитывая социальную значимость объекта...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466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81200" y="-331495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30200" y="500042"/>
            <a:ext cx="5689600" cy="607223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/>
              <a:t>Указание на цель</a:t>
            </a:r>
            <a:endParaRPr lang="ru-RU" dirty="0"/>
          </a:p>
          <a:p>
            <a:pPr lvl="0"/>
            <a:r>
              <a:rPr lang="ru-RU" sz="3600" i="1" dirty="0"/>
              <a:t>В </a:t>
            </a:r>
            <a:r>
              <a:rPr lang="ru-RU" sz="3600" i="1" dirty="0" err="1"/>
              <a:t>целяx</a:t>
            </a:r>
            <a:r>
              <a:rPr lang="ru-RU" sz="3600" i="1" dirty="0"/>
              <a:t> скорейшего решения вопроса...</a:t>
            </a:r>
            <a:endParaRPr lang="ru-RU" sz="3600" dirty="0"/>
          </a:p>
          <a:p>
            <a:pPr lvl="0"/>
            <a:r>
              <a:rPr lang="ru-RU" sz="3600" i="1" dirty="0"/>
              <a:t>В целях выполнения распоряжения...</a:t>
            </a:r>
            <a:endParaRPr lang="ru-RU" sz="3600" dirty="0"/>
          </a:p>
          <a:p>
            <a:pPr lvl="0"/>
            <a:r>
              <a:rPr lang="ru-RU" sz="3600" i="1" dirty="0"/>
              <a:t>Для согласования спорных вопросов...</a:t>
            </a:r>
            <a:endParaRPr lang="ru-RU" sz="3600" dirty="0"/>
          </a:p>
          <a:p>
            <a:pPr lvl="0"/>
            <a:r>
              <a:rPr lang="ru-RU" sz="3600" i="1" dirty="0"/>
              <a:t>Для согласования вопросов участия...</a:t>
            </a:r>
            <a:endParaRPr lang="ru-RU" sz="3600" dirty="0"/>
          </a:p>
          <a:p>
            <a:pPr lvl="0"/>
            <a:r>
              <a:rPr lang="ru-RU" sz="3600" i="1" dirty="0"/>
              <a:t>Для наиболее полного освещения деятельности Вашей </a:t>
            </a:r>
            <a:r>
              <a:rPr lang="ru-RU" sz="3600" i="1" dirty="0" err="1"/>
              <a:t>oрганизации</a:t>
            </a:r>
            <a:r>
              <a:rPr lang="ru-RU" sz="3600" i="1" dirty="0"/>
              <a:t> в СМИ.</a:t>
            </a:r>
            <a:endParaRPr lang="ru-RU" sz="3600" dirty="0"/>
          </a:p>
          <a:p>
            <a:pPr lvl="0"/>
            <a:r>
              <a:rPr lang="ru-RU" sz="3600" i="1" dirty="0"/>
              <a:t>Для решения спорных вопросов...</a:t>
            </a:r>
            <a:endParaRPr lang="ru-RU" sz="3600" dirty="0"/>
          </a:p>
          <a:p>
            <a:pPr lvl="0"/>
            <a:r>
              <a:rPr lang="ru-RU" sz="3600" i="1" dirty="0"/>
              <a:t>В целях безопасности прохождения груза...</a:t>
            </a:r>
            <a:endParaRPr lang="ru-RU" sz="3600" dirty="0"/>
          </a:p>
          <a:p>
            <a:pPr lvl="0"/>
            <a:r>
              <a:rPr lang="ru-RU" sz="3600" i="1" dirty="0"/>
              <a:t>В ответ на Ваш запрос...</a:t>
            </a:r>
            <a:endParaRPr lang="ru-RU" sz="3600" dirty="0"/>
          </a:p>
          <a:p>
            <a:pPr lvl="0"/>
            <a:r>
              <a:rPr lang="ru-RU" sz="3600" i="1" dirty="0"/>
              <a:t>Во избежание конфликтных ситуаций...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6457920" y="285728"/>
            <a:ext cx="5403880" cy="657227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/>
              <a:t>При ссылках</a:t>
            </a:r>
            <a:endParaRPr lang="ru-RU" dirty="0"/>
          </a:p>
          <a:p>
            <a:pPr lvl="0"/>
            <a:r>
              <a:rPr lang="ru-RU" i="1" dirty="0"/>
              <a:t>Ссылаясь на </a:t>
            </a:r>
            <a:r>
              <a:rPr lang="ru-RU" i="1" dirty="0" err="1"/>
              <a:t>Вашe</a:t>
            </a:r>
            <a:r>
              <a:rPr lang="ru-RU" i="1" dirty="0"/>
              <a:t> письмо от...</a:t>
            </a:r>
            <a:endParaRPr lang="ru-RU" dirty="0"/>
          </a:p>
          <a:p>
            <a:pPr lvl="0"/>
            <a:r>
              <a:rPr lang="ru-RU" i="1" dirty="0"/>
              <a:t>В соответствии с достигнутой ранее договоренностью...</a:t>
            </a:r>
            <a:endParaRPr lang="ru-RU" dirty="0"/>
          </a:p>
          <a:p>
            <a:pPr lvl="0"/>
            <a:r>
              <a:rPr lang="ru-RU" i="1" dirty="0"/>
              <a:t>Ссылаясь на Ваш запрос от...</a:t>
            </a:r>
            <a:endParaRPr lang="ru-RU" dirty="0"/>
          </a:p>
          <a:p>
            <a:pPr lvl="0"/>
            <a:r>
              <a:rPr lang="ru-RU" i="1" dirty="0"/>
              <a:t>Ссылаясь на устную договоренность...</a:t>
            </a:r>
            <a:endParaRPr lang="ru-RU" dirty="0"/>
          </a:p>
          <a:p>
            <a:pPr lvl="0"/>
            <a:r>
              <a:rPr lang="ru-RU" i="1" dirty="0"/>
              <a:t>В ответ на Ваше письмо (запрос)...</a:t>
            </a:r>
            <a:endParaRPr lang="ru-RU" dirty="0"/>
          </a:p>
          <a:p>
            <a:pPr lvl="0"/>
            <a:r>
              <a:rPr lang="ru-RU" i="1" dirty="0"/>
              <a:t>В соответствии с нашей договоренностью...</a:t>
            </a:r>
            <a:endParaRPr lang="ru-RU" dirty="0"/>
          </a:p>
          <a:p>
            <a:pPr lvl="0"/>
            <a:r>
              <a:rPr lang="ru-RU" i="1" dirty="0"/>
              <a:t>На основании нашего телефонного разговора...</a:t>
            </a:r>
            <a:endParaRPr lang="ru-RU" dirty="0"/>
          </a:p>
          <a:p>
            <a:pPr lvl="0"/>
            <a:r>
              <a:rPr lang="ru-RU" i="1" dirty="0"/>
              <a:t>На основании устной договоренности...</a:t>
            </a:r>
            <a:endParaRPr lang="ru-RU" dirty="0"/>
          </a:p>
          <a:p>
            <a:pPr lvl="0"/>
            <a:r>
              <a:rPr lang="ru-RU" i="1" dirty="0"/>
              <a:t>Согласно постановлению правительства...</a:t>
            </a:r>
            <a:endParaRPr lang="ru-RU" dirty="0"/>
          </a:p>
          <a:p>
            <a:pPr lvl="0"/>
            <a:r>
              <a:rPr lang="ru-RU" i="1" dirty="0"/>
              <a:t>Согласно Вашей просьбе...</a:t>
            </a:r>
            <a:endParaRPr lang="ru-RU" dirty="0"/>
          </a:p>
          <a:p>
            <a:pPr lvl="0"/>
            <a:r>
              <a:rPr lang="ru-RU" i="1" dirty="0"/>
              <a:t>Согласно протоколу о взаимных поставках...</a:t>
            </a:r>
            <a:endParaRPr lang="ru-RU" dirty="0"/>
          </a:p>
          <a:p>
            <a:pPr lvl="0"/>
            <a:r>
              <a:rPr lang="ru-RU" i="1" dirty="0"/>
              <a:t>Согласно спецификации...</a:t>
            </a:r>
            <a:endParaRPr lang="ru-RU" dirty="0"/>
          </a:p>
          <a:p>
            <a:pPr lvl="0"/>
            <a:r>
              <a:rPr lang="ru-RU" i="1" dirty="0"/>
              <a:t>Ссылаясь на переговоры...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329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6908"/>
          </a:xfrm>
        </p:spPr>
        <p:txBody>
          <a:bodyPr/>
          <a:lstStyle/>
          <a:p>
            <a:r>
              <a:rPr lang="ru-RU" dirty="0"/>
              <a:t>Структура делового письма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1800" y="1142984"/>
            <a:ext cx="11455400" cy="550072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Преамбула</a:t>
            </a: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ОБРАЩЕНИЕ</a:t>
            </a:r>
            <a:r>
              <a:rPr lang="ru-RU" dirty="0" smtClean="0"/>
              <a:t>. </a:t>
            </a:r>
            <a:r>
              <a:rPr lang="ru-RU" i="1" dirty="0" smtClean="0"/>
              <a:t>Уважаемый Сергей Сергеевич, здравствуйте</a:t>
            </a:r>
            <a:r>
              <a:rPr lang="ru-RU" dirty="0" smtClean="0"/>
              <a:t>!  </a:t>
            </a:r>
            <a:r>
              <a:rPr lang="ru-RU" i="1" dirty="0"/>
              <a:t>Я пишу Вам с целью выразить своё неудовольствие качеством сырья для производства мебели, которую Ваша компания поставляет нам, и рассчитываю на Ваши действия, направленные на скорейшее изменение ситуации к лучшему и возмещение причинённых нам убытков.</a:t>
            </a:r>
            <a:endParaRPr lang="ru-RU" dirty="0"/>
          </a:p>
          <a:p>
            <a:r>
              <a:rPr lang="ru-RU" b="1" dirty="0"/>
              <a:t>Основной текст</a:t>
            </a:r>
            <a:endParaRPr lang="ru-RU" dirty="0"/>
          </a:p>
          <a:p>
            <a:pPr>
              <a:buNone/>
            </a:pPr>
            <a:r>
              <a:rPr lang="ru-RU" i="1" dirty="0"/>
              <a:t>На протяжении последнего месяца, начиная со второго июня текущего года, 10-15% от каждой партии вашего сырья составляет брак. Данные факты были надлежащим образом оформлены специалистами нашей компании. Копии документов прилагаются к данному письму. Убытки нашей компании в связи с получением бракованного сырья составляют порядка 1 млн. рублей. Мы сотрудничаем с ООО «Конкорд» на протяжении уже пяти лет, и до сих пор у нас не было причин для нареканий. В данной ситуации мы настаиваем на полном возмещении наших убытков. При необходимости мы готовы провести совместную экспертизу забракованного сырья</a:t>
            </a:r>
            <a:r>
              <a:rPr lang="ru-RU" dirty="0"/>
              <a:t>.</a:t>
            </a:r>
          </a:p>
          <a:p>
            <a:r>
              <a:rPr lang="ru-RU" b="1" dirty="0"/>
              <a:t>Заключение</a:t>
            </a:r>
            <a:endParaRPr lang="ru-RU" dirty="0"/>
          </a:p>
          <a:p>
            <a:pPr>
              <a:buNone/>
            </a:pPr>
            <a:r>
              <a:rPr lang="ru-RU" dirty="0"/>
              <a:t> </a:t>
            </a:r>
            <a:r>
              <a:rPr lang="ru-RU" i="1" dirty="0"/>
              <a:t>Уверен, что Вы разберётесь в данной ситуации, и в ближайшем будущем наше сотрудничество войдёт в привычное русло.</a:t>
            </a:r>
            <a:endParaRPr lang="ru-RU" dirty="0"/>
          </a:p>
          <a:p>
            <a:r>
              <a:rPr lang="ru-RU" b="1" dirty="0"/>
              <a:t>Подпись</a:t>
            </a:r>
            <a:endParaRPr lang="ru-RU" dirty="0"/>
          </a:p>
          <a:p>
            <a:pPr>
              <a:buNone/>
            </a:pPr>
            <a:r>
              <a:rPr lang="ru-RU" dirty="0"/>
              <a:t> </a:t>
            </a:r>
            <a:r>
              <a:rPr lang="ru-RU" i="1" dirty="0"/>
              <a:t>С уважением,</a:t>
            </a:r>
          </a:p>
          <a:p>
            <a:pPr>
              <a:buNone/>
            </a:pPr>
            <a:r>
              <a:rPr lang="ru-RU" i="1" dirty="0"/>
              <a:t>Генеральный директор мебельной фабрики «Заря</a:t>
            </a:r>
            <a:r>
              <a:rPr lang="ru-RU" i="1" dirty="0" smtClean="0"/>
              <a:t>»       подпись        /Киселёв </a:t>
            </a:r>
            <a:r>
              <a:rPr lang="ru-RU" i="1" dirty="0"/>
              <a:t>А.Д</a:t>
            </a:r>
            <a:r>
              <a:rPr lang="ru-RU" i="1" dirty="0" smtClean="0"/>
              <a:t>./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956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Благодарственное письмо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6400" y="571480"/>
            <a:ext cx="11582400" cy="600079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/>
              <a:t>Уважаемый Валерий Николаевич!</a:t>
            </a:r>
          </a:p>
          <a:p>
            <a:pPr mar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Выражаю Вам слова искренней благодарности за взаимное сотрудничество и оказанную помощь в обеспечении моей деятельности как депутата Государственной Думы Федерального Собрания Российской Федерации IV созыва.</a:t>
            </a:r>
          </a:p>
          <a:p>
            <a:pPr mar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Законодательные инициативы, экспертиза законопроектов, сотни ответов и писем по решению насущных проблем граждан, встречи с профессиональными сообществами по обсуждению принципиальных вопросов – все это было бы невозможно без Вашего деятельного участия и поддержки со стороны Вашего Профсоюза. Высоко ценю Ваш энтузиазм, ответственность и высокий профессионализм.</a:t>
            </a:r>
          </a:p>
          <a:p>
            <a:pPr mar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Желаю Вам и членам Вашего Профсоюза дальнейших успехов в работе, экономической стабильности, уверенности в своих силах! </a:t>
            </a:r>
          </a:p>
          <a:p>
            <a:pPr mar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Крепкого здоровья, благополучия Вам и Вашим Близким!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Депутат Государственной Думы                                Р. М. </a:t>
            </a:r>
            <a:r>
              <a:rPr lang="ru-RU" dirty="0" err="1"/>
              <a:t>Бадалов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466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368280"/>
          </a:xfrm>
        </p:spPr>
        <p:txBody>
          <a:bodyPr>
            <a:normAutofit fontScale="90000"/>
          </a:bodyPr>
          <a:lstStyle/>
          <a:p>
            <a:r>
              <a:rPr lang="ru-RU" b="1" u="sng" dirty="0">
                <a:hlinkClick r:id="rId2"/>
              </a:rPr>
              <a:t> Сопроводительное письмо к  резюме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7800" y="571480"/>
            <a:ext cx="12014200" cy="6072230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Добрый день, уважаемая Татьяна!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сайте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http://hh.ru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я узнал, что в Вашей компании открыта вакансия торгового представителя. Ознакомившись с перечнем квалификационных требований, я пришел к выводу, что могу претендовать на данную должность, учитывая тот факт, что уже почти 2 года работаю в сфере продаж, при этом эффективно выполняя поставленные передо мной планы и задачи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Более детальную информацию о моих обязанностях и достижениях на должности торгового представителя Вы можете увидеть в приложенном резюме. С удовольствием приму предложение встретиться с Вами и рассказать более подробно о своем профессиональном опыте работы и возможном потенциале. Вы можете связаться со мной по телефону (495) 111-11-11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Заранее благодарю Вас за внимание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к письму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уделенное моей кандидатуре время.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уважением,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Комаров Юрий Викторович</a:t>
            </a:r>
          </a:p>
          <a:p>
            <a:pPr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05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4F8404-8452-4503-B74E-BCCE4623F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-188687"/>
            <a:ext cx="10515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A81B38-8836-4D83-96A4-E8E6D1A32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229"/>
            <a:ext cx="10515600" cy="5944734"/>
          </a:xfrm>
        </p:spPr>
        <p:txBody>
          <a:bodyPr>
            <a:normAutofit/>
          </a:bodyPr>
          <a:lstStyle/>
          <a:p>
            <a:pPr marL="0" indent="0" algn="ctr" fontAlgn="t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Добрый день, уважаемая Ольга Федоровна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!</a:t>
            </a:r>
          </a:p>
          <a:p>
            <a:pPr marL="0" indent="0" algn="just" fontAlgn="t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/>
            </a:r>
            <a:br>
              <a:rPr lang="ru-RU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       Предоставляю </a:t>
            </a:r>
            <a:r>
              <a:rPr lang="ru-RU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Вам документ, содержащий заявление по поводу экзаменационной сессии. Более детальную информацию Вы можете увидеть в приложенном файле. Прошу ознакомиться с данным документом.  Вы можете связаться со мной по телефону +7 912 377 41 41, либо по электронной почте </a:t>
            </a:r>
            <a:r>
              <a:rPr lang="ru-RU" b="0" i="0" u="sng" dirty="0">
                <a:solidFill>
                  <a:srgbClr val="000000"/>
                </a:solidFill>
                <a:effectLst/>
                <a:latin typeface="PT Sans" panose="020B0503020203020204" pitchFamily="34" charset="-52"/>
                <a:hlinkClick r:id="rId2"/>
              </a:rPr>
              <a:t>nearlyjoe.re@gmail.com</a:t>
            </a:r>
            <a:r>
              <a:rPr lang="ru-RU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. </a:t>
            </a:r>
            <a:endParaRPr lang="ru-RU" b="0" i="0" dirty="0" smtClean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marL="0" indent="0" algn="just" fontAlgn="t">
              <a:buNone/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         Заранее </a:t>
            </a:r>
            <a:r>
              <a:rPr lang="ru-RU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благодарю Вас за внимание к моему письму и уделенное время.</a:t>
            </a:r>
          </a:p>
          <a:p>
            <a:pPr marL="0" indent="0" algn="just" fontAlgn="t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С уважением, </a:t>
            </a:r>
            <a:endParaRPr lang="ru-RU" b="0" i="0" dirty="0" smtClean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marL="0" indent="0" algn="just" fontAlgn="t">
              <a:buNone/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Балезина </a:t>
            </a:r>
            <a:r>
              <a:rPr lang="ru-RU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Виктория Константиновна, студентка группы ПР-11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161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54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Деловое письмо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990600"/>
            <a:ext cx="11963400" cy="5867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4000" b="1" i="1" dirty="0" smtClean="0"/>
              <a:t> </a:t>
            </a:r>
            <a:r>
              <a:rPr lang="ru-RU" sz="6500" b="1" i="1" dirty="0" smtClean="0"/>
              <a:t> основной </a:t>
            </a:r>
            <a:r>
              <a:rPr lang="ru-RU" sz="6500" b="1" i="1" dirty="0"/>
              <a:t>инструмент </a:t>
            </a:r>
            <a:r>
              <a:rPr lang="ru-RU" sz="6500" b="1" i="1" dirty="0" smtClean="0"/>
              <a:t>бизнес-общения</a:t>
            </a:r>
          </a:p>
          <a:p>
            <a:pPr marL="0" indent="0" algn="ctr">
              <a:buNone/>
            </a:pPr>
            <a:r>
              <a:rPr lang="ru-RU" sz="5100" dirty="0">
                <a:solidFill>
                  <a:srgbClr val="FF0000"/>
                </a:solidFill>
              </a:rPr>
              <a:t>требования конкретности и рациональности</a:t>
            </a:r>
            <a:endParaRPr lang="ru-RU" sz="5100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6500" b="1" i="1" dirty="0" smtClean="0"/>
              <a:t>Письменный диалог юридических лиц, в котором решается важнейшие вопросы экономико-правовой деятельности организации.</a:t>
            </a:r>
            <a:endParaRPr lang="ru-RU" sz="6500" b="1" i="1" dirty="0"/>
          </a:p>
          <a:p>
            <a:pPr marL="0" indent="0">
              <a:buNone/>
            </a:pPr>
            <a:r>
              <a:rPr lang="ru-RU" sz="6500" dirty="0" smtClean="0">
                <a:solidFill>
                  <a:srgbClr val="0070C0"/>
                </a:solidFill>
              </a:rPr>
              <a:t>Красивое деловое письмо </a:t>
            </a:r>
            <a:r>
              <a:rPr lang="ru-RU" sz="6500" dirty="0" smtClean="0"/>
              <a:t>способно в большей степени достигнуть поставленных целей, чем стандартизированное.</a:t>
            </a:r>
          </a:p>
          <a:p>
            <a:endParaRPr lang="ru-RU" sz="65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972300" y="3182858"/>
            <a:ext cx="49911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7859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B32FD4-9F8E-4B98-AF34-F4AD6A76A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870858"/>
            <a:ext cx="10515600" cy="870857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6F5C10-9595-4BB3-9A3A-5C9EDB072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914" y="174171"/>
            <a:ext cx="11263086" cy="60027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Редактирование!     </a:t>
            </a:r>
            <a:r>
              <a:rPr lang="ru-RU" b="0" i="0" dirty="0" smtClean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Сопроводительное </a:t>
            </a:r>
            <a:r>
              <a:rPr lang="ru-RU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письмо к расписке</a:t>
            </a:r>
          </a:p>
          <a:p>
            <a:pPr marL="0" indent="0" algn="ctr">
              <a:buNone/>
            </a:pPr>
            <a:r>
              <a:rPr lang="ru-RU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Добрый день, уважаемая Ольга Фёдоровна</a:t>
            </a:r>
            <a:r>
              <a:rPr lang="ru-RU" b="0" i="0" dirty="0" smtClean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!</a:t>
            </a:r>
          </a:p>
          <a:p>
            <a:pPr marL="0" indent="0" algn="ctr">
              <a:buNone/>
            </a:pPr>
            <a:endParaRPr lang="ru-RU" b="0" i="0" dirty="0">
              <a:solidFill>
                <a:srgbClr val="2C2D2E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0" i="0" dirty="0" smtClean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       Согласно </a:t>
            </a:r>
            <a:r>
              <a:rPr lang="ru-RU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Вашей просьбе, которую Вы озвучили на </a:t>
            </a:r>
            <a:r>
              <a:rPr lang="ru-RU" dirty="0" smtClean="0">
                <a:solidFill>
                  <a:srgbClr val="2C2D2E"/>
                </a:solidFill>
                <a:latin typeface="Arial" panose="020B0604020202020204" pitchFamily="34" charset="0"/>
              </a:rPr>
              <a:t>паре</a:t>
            </a:r>
            <a:r>
              <a:rPr lang="ru-RU" b="0" i="0" dirty="0" smtClean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21.12.2021, о составлении и отправке Вам на почту расписки на тему «Экзаменационная сессия», прикрепляю к данному письму расписку, написанную мной, </a:t>
            </a:r>
            <a:r>
              <a:rPr lang="ru-RU" b="0" i="0" dirty="0" err="1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Тюлюпиной</a:t>
            </a:r>
            <a:r>
              <a:rPr lang="ru-RU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 Натальей Максимовной, студенткой первого курса Института химии и проблем устойчивого развития, группы ПР-11, Химико-технологического университета им. Д. И. Менделеева.</a:t>
            </a:r>
          </a:p>
          <a:p>
            <a:pPr marL="0" indent="0">
              <a:buNone/>
            </a:pPr>
            <a:r>
              <a:rPr lang="ru-RU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Заранее благодарю Вас за внимание к письму.</a:t>
            </a:r>
          </a:p>
          <a:p>
            <a:pPr marL="0" indent="0">
              <a:buNone/>
            </a:pPr>
            <a:r>
              <a:rPr lang="ru-RU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С уважением,</a:t>
            </a:r>
          </a:p>
          <a:p>
            <a:pPr marL="0" indent="0">
              <a:buNone/>
            </a:pPr>
            <a:r>
              <a:rPr lang="ru-RU" b="0" i="0" dirty="0" err="1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Тюлюпина</a:t>
            </a:r>
            <a:r>
              <a:rPr lang="ru-RU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 Наталья Максимовна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668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7BB164-BF2F-4A31-9F6B-55DBB77B2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82172"/>
            <a:ext cx="10515600" cy="15965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61FC3C-6E55-419A-8F67-A56287856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287" y="316138"/>
            <a:ext cx="11654970" cy="599757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9600" dirty="0">
                <a:solidFill>
                  <a:srgbClr val="2C2D2E"/>
                </a:solidFill>
                <a:effectLst/>
              </a:rPr>
              <a:t> </a:t>
            </a:r>
            <a:r>
              <a:rPr lang="ru-RU" sz="9600" dirty="0" smtClean="0">
                <a:solidFill>
                  <a:srgbClr val="FF0000"/>
                </a:solidFill>
                <a:effectLst/>
              </a:rPr>
              <a:t>Редактирование ! </a:t>
            </a:r>
            <a:r>
              <a:rPr lang="ru-RU" sz="9600" dirty="0">
                <a:solidFill>
                  <a:srgbClr val="2C2D2E"/>
                </a:solidFill>
                <a:effectLst/>
              </a:rPr>
              <a:t> </a:t>
            </a:r>
            <a:r>
              <a:rPr lang="ru-RU" sz="9600" b="1" dirty="0">
                <a:solidFill>
                  <a:srgbClr val="2C2D2E"/>
                </a:solidFill>
                <a:effectLst/>
              </a:rPr>
              <a:t>Сопроводительное </a:t>
            </a:r>
            <a:r>
              <a:rPr lang="ru-RU" sz="9600" b="1" dirty="0" smtClean="0">
                <a:solidFill>
                  <a:srgbClr val="2C2D2E"/>
                </a:solidFill>
                <a:effectLst/>
              </a:rPr>
              <a:t>письмо</a:t>
            </a:r>
          </a:p>
          <a:p>
            <a:pPr marL="0" indent="0" algn="ctr">
              <a:buNone/>
            </a:pPr>
            <a:endParaRPr lang="ru-RU" sz="9600" b="1" dirty="0">
              <a:solidFill>
                <a:srgbClr val="2C2D2E"/>
              </a:solidFill>
              <a:effectLst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>
                <a:solidFill>
                  <a:srgbClr val="2C2D2E"/>
                </a:solidFill>
                <a:effectLst/>
                <a:latin typeface="+mj-lt"/>
              </a:rPr>
              <a:t>Добрый день, уважаемая Тарасова Наталия Павловна!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 smtClean="0">
                <a:solidFill>
                  <a:srgbClr val="2C2D2E"/>
                </a:solidFill>
                <a:effectLst/>
                <a:latin typeface="+mj-lt"/>
              </a:rPr>
              <a:t>      Я </a:t>
            </a:r>
            <a:r>
              <a:rPr lang="ru-RU" sz="9600" dirty="0">
                <a:solidFill>
                  <a:srgbClr val="2C2D2E"/>
                </a:solidFill>
                <a:effectLst/>
                <a:latin typeface="+mj-lt"/>
              </a:rPr>
              <a:t>пишу вам с просьбой о предоставлении возможности переноса экзамена по предмету основы информационных технологий. Иванова Ксения Ивановна, студентка 1 курса Института химии и проблем устойчивого развития, к сожалению, на момент сдачи этого экзамена будет находиться на плановой операции и не сможет сдать экзамен в назначенный день.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 smtClean="0">
                <a:solidFill>
                  <a:srgbClr val="2C2D2E"/>
                </a:solidFill>
                <a:effectLst/>
                <a:latin typeface="+mj-lt"/>
              </a:rPr>
              <a:t>      Понимаем </a:t>
            </a:r>
            <a:r>
              <a:rPr lang="ru-RU" sz="9600" dirty="0">
                <a:solidFill>
                  <a:srgbClr val="2C2D2E"/>
                </a:solidFill>
                <a:effectLst/>
                <a:latin typeface="+mj-lt"/>
              </a:rPr>
              <a:t>вашу занятость, но просим вас предоставить возможность Ивановой Ксении сдать этот экзамен в назначенную вами другую дату. Расписка о получении документов от медицинского учреждения прилагается к этому письму. Эти документы я могу вам предоставить лично ввиду плохого самочувствия Ивановой Ксении. Надеемся на ваше понимание.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>
                <a:solidFill>
                  <a:srgbClr val="2C2D2E"/>
                </a:solidFill>
                <a:effectLst/>
                <a:latin typeface="+mj-lt"/>
              </a:rPr>
              <a:t>С уважением,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>
                <a:solidFill>
                  <a:srgbClr val="2C2D2E"/>
                </a:solidFill>
                <a:effectLst/>
                <a:latin typeface="+mj-lt"/>
              </a:rPr>
              <a:t>Ясинская Екатерина Андреевна</a:t>
            </a:r>
          </a:p>
          <a:p>
            <a:pPr marL="0" indent="0">
              <a:buNone/>
            </a:pPr>
            <a:r>
              <a:rPr lang="ru-RU" dirty="0">
                <a:solidFill>
                  <a:srgbClr val="2C2D2E"/>
                </a:solidFill>
                <a:effectLst/>
              </a:rPr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551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696BA0-74C5-45FD-AD09-1B10B969B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dirty="0"/>
              <a:t>Редактирование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E48C98-1250-44BF-9519-D6BD30FFF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4" y="1039913"/>
            <a:ext cx="11168743" cy="5491516"/>
          </a:xfrm>
        </p:spPr>
        <p:txBody>
          <a:bodyPr/>
          <a:lstStyle/>
          <a:p>
            <a:pPr marL="0" indent="0" algn="r"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деканат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ТНВиВМ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>
              <a:buNone/>
              <a:tabLst>
                <a:tab pos="6100763" algn="l"/>
                <a:tab pos="6278563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Лемешеву Д.И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 algn="r">
              <a:buNone/>
              <a:tabLst>
                <a:tab pos="6100763" algn="l"/>
                <a:tab pos="6278563" algn="l"/>
              </a:tabLs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Уважаемый Дмитрий Иванович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!</a:t>
            </a: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Хотелось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бы уточнить сроки и форму проведения зачетной недели и сессии, в связи с высоким процентом заболевших коронавирусом среди нашей группы. Просим принять решение по данному вопросу и закрепить его соответствующим приказом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уважением, Староста группы ТО-32   Романова А.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691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880E68-9840-8C8E-B76C-CE3418099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7375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Проанализируйте текст ДП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569DED-99B0-E813-2A9C-10033310A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200150"/>
            <a:ext cx="11087100" cy="5657850"/>
          </a:xfrm>
        </p:spPr>
        <p:txBody>
          <a:bodyPr/>
          <a:lstStyle/>
          <a:p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Москва, 107045, Каланчевская ул., 21, </a:t>
            </a:r>
          </a:p>
          <a:p>
            <a:pPr marL="0" indent="0">
              <a:buNone/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АО «Салют» 3 марта 1995г.</a:t>
            </a:r>
          </a:p>
          <a:p>
            <a:pPr marL="0" indent="0" algn="ctr">
              <a:buNone/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Уважаемые господа!</a:t>
            </a:r>
          </a:p>
          <a:p>
            <a:pPr marL="0" indent="0">
              <a:buNone/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Просим известить нас, сможете ли Вы поставить оргтехнику для нашей фирмы. Поставку необходимо осуществить в течение одного месяца после размещения заказа. При условии конкурентоспособных цен и гарантии быстрой доставки мы хотели бы разместить заказ в Вашей компании. </a:t>
            </a:r>
          </a:p>
          <a:p>
            <a:pPr marL="0" indent="0">
              <a:buNone/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Ждем скорейшего ответа. Надеемся на положительный ответ и на то, что наши будущие деловые связи окажутся взаимовыгодными.</a:t>
            </a:r>
          </a:p>
          <a:p>
            <a:pPr marL="0" indent="0">
              <a:buNone/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 уважением</a:t>
            </a:r>
          </a:p>
          <a:p>
            <a:pPr marL="0" indent="0">
              <a:buNone/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Заместитель директора по маркетингу                                                    Петров А. З.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621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843621-35A3-4A1A-9C61-DDD0DDBA1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11223171" cy="61560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Общие рекомендации </a:t>
            </a:r>
            <a:r>
              <a:rPr lang="ru-RU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для электронного письма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C17817-F1D6-4B14-A0C3-B8BA43E85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571" y="980729"/>
            <a:ext cx="11016343" cy="5145435"/>
          </a:xfrm>
        </p:spPr>
        <p:txBody>
          <a:bodyPr>
            <a:normAutofit/>
          </a:bodyPr>
          <a:lstStyle/>
          <a:p>
            <a:pPr marL="342900" indent="-342900" fontAlgn="base">
              <a:lnSpc>
                <a:spcPct val="102000"/>
              </a:lnSpc>
              <a:spcAft>
                <a:spcPts val="515"/>
              </a:spcAft>
              <a:buClr>
                <a:srgbClr val="000000"/>
              </a:buClr>
              <a:buSzPts val="2000"/>
              <a:buFont typeface="+mj-lt"/>
              <a:buAutoNum type="arabicPeriod"/>
            </a:pPr>
            <a:r>
              <a:rPr lang="ru-RU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Почта отправителя 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Почтовый адрес должен иметь название содержащее фамилию и инициалы. (ivanov@mail.ru) </a:t>
            </a:r>
          </a:p>
          <a:p>
            <a:pPr marL="342900" indent="-342900" fontAlgn="base">
              <a:lnSpc>
                <a:spcPct val="102000"/>
              </a:lnSpc>
              <a:spcAft>
                <a:spcPts val="515"/>
              </a:spcAft>
              <a:buClr>
                <a:srgbClr val="000000"/>
              </a:buClr>
              <a:buSzPts val="2000"/>
              <a:buFont typeface="+mj-lt"/>
              <a:buAutoNum type="arabicPeriod"/>
            </a:pPr>
            <a:r>
              <a:rPr lang="ru-RU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Своевременность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желательно отправлять письмо заранее или в срок установленный преподавателем. </a:t>
            </a:r>
          </a:p>
          <a:p>
            <a:pPr marL="342900" indent="-342900" fontAlgn="base">
              <a:lnSpc>
                <a:spcPct val="102000"/>
              </a:lnSpc>
              <a:spcAft>
                <a:spcPts val="515"/>
              </a:spcAft>
              <a:buClr>
                <a:srgbClr val="000000"/>
              </a:buClr>
              <a:buSzPts val="2000"/>
              <a:buFont typeface="+mj-lt"/>
              <a:buAutoNum type="arabicPeriod"/>
            </a:pPr>
            <a:r>
              <a:rPr lang="ru-RU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Лаконичность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к сожалению большинство преподавателей занятые люди, и им некогда читать большое письмо, выискивая там главную информацию. </a:t>
            </a:r>
          </a:p>
          <a:p>
            <a:pPr marL="342900" indent="-342900" fontAlgn="base">
              <a:lnSpc>
                <a:spcPct val="102000"/>
              </a:lnSpc>
              <a:spcAft>
                <a:spcPts val="380"/>
              </a:spcAft>
              <a:buClr>
                <a:srgbClr val="000000"/>
              </a:buClr>
              <a:buSzPts val="2000"/>
              <a:buFont typeface="+mj-lt"/>
              <a:buAutoNum type="arabicPeriod"/>
            </a:pPr>
            <a:r>
              <a:rPr lang="ru-RU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Вежливость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преподаватель как правило старше по возрасту и по должности, поэтому необходимо писать письмо соблюдая правила этикета.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718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015823-A4E1-49C3-8339-DDA64E596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457199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Структура </a:t>
            </a:r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электронного письма 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4A9BC6-2616-41F7-B73C-16D11ED07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057" y="908720"/>
            <a:ext cx="11016343" cy="5544616"/>
          </a:xfrm>
        </p:spPr>
        <p:txBody>
          <a:bodyPr>
            <a:normAutofit fontScale="70000" lnSpcReduction="20000"/>
          </a:bodyPr>
          <a:lstStyle/>
          <a:p>
            <a:pPr marL="342900" indent="-342900" fontAlgn="base">
              <a:lnSpc>
                <a:spcPct val="102000"/>
              </a:lnSpc>
              <a:spcAft>
                <a:spcPts val="515"/>
              </a:spcAft>
              <a:buClr>
                <a:srgbClr val="000000"/>
              </a:buClr>
              <a:buSzPts val="2000"/>
              <a:buFont typeface="+mj-lt"/>
              <a:buAutoNum type="arabicPeriod"/>
            </a:pPr>
            <a:r>
              <a:rPr lang="ru-RU" sz="3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Тема письма </a:t>
            </a:r>
            <a:r>
              <a:rPr lang="ru-RU" sz="3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письмо обязательно должно иметь тему, иначе оно попадет в СПАМ. Кроме того тема должна отражать содержание письма, благодаря этому они  могут быть отсортированы получателем. ( </a:t>
            </a:r>
            <a:r>
              <a:rPr lang="ru-RU" sz="3800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Иванов Иван группа А-11  КР. №3) </a:t>
            </a:r>
          </a:p>
          <a:p>
            <a:pPr marL="342900" indent="-342900" fontAlgn="base">
              <a:lnSpc>
                <a:spcPct val="102000"/>
              </a:lnSpc>
              <a:spcAft>
                <a:spcPts val="515"/>
              </a:spcAft>
              <a:buClr>
                <a:srgbClr val="000000"/>
              </a:buClr>
              <a:buSzPts val="2000"/>
              <a:buFont typeface="+mj-lt"/>
              <a:buAutoNum type="arabicPeriod"/>
            </a:pPr>
            <a:r>
              <a:rPr lang="ru-RU" sz="3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Обращение </a:t>
            </a:r>
            <a:r>
              <a:rPr lang="ru-RU" sz="3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должно быть нейтральным </a:t>
            </a:r>
            <a:r>
              <a:rPr lang="ru-RU" sz="3800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sz="3800" i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Здравствуйте,  </a:t>
            </a:r>
            <a:r>
              <a:rPr lang="ru-RU" sz="3800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Мария Ивановна !) </a:t>
            </a:r>
          </a:p>
          <a:p>
            <a:pPr marL="342900" indent="-342900" fontAlgn="base">
              <a:lnSpc>
                <a:spcPct val="102000"/>
              </a:lnSpc>
              <a:spcAft>
                <a:spcPts val="515"/>
              </a:spcAft>
              <a:buClr>
                <a:srgbClr val="000000"/>
              </a:buClr>
              <a:buSzPts val="2000"/>
              <a:buFont typeface="+mj-lt"/>
              <a:buAutoNum type="arabicPeriod"/>
            </a:pPr>
            <a:r>
              <a:rPr lang="ru-RU" sz="3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Основная часть  </a:t>
            </a:r>
            <a:r>
              <a:rPr lang="ru-RU" sz="3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не нужно завуалировать мысли, нужно по существу изложить просьбу, предложение или ответ на вопрос. </a:t>
            </a:r>
            <a:r>
              <a:rPr lang="ru-RU" sz="3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800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(Прошу </a:t>
            </a:r>
            <a:r>
              <a:rPr lang="ru-RU" sz="3800" i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Вас </a:t>
            </a:r>
            <a:r>
              <a:rPr lang="ru-RU" sz="3800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 подробней объяснить «Трагедию общинных пастбищ») </a:t>
            </a:r>
          </a:p>
          <a:p>
            <a:pPr marL="342900" indent="-342900" fontAlgn="base">
              <a:lnSpc>
                <a:spcPct val="102000"/>
              </a:lnSpc>
              <a:spcAft>
                <a:spcPts val="515"/>
              </a:spcAft>
              <a:buClr>
                <a:srgbClr val="000000"/>
              </a:buClr>
              <a:buSzPts val="2000"/>
              <a:buFont typeface="+mj-lt"/>
              <a:buAutoNum type="arabicPeriod"/>
            </a:pPr>
            <a:r>
              <a:rPr lang="ru-RU" sz="3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Заключение – </a:t>
            </a:r>
            <a:r>
              <a:rPr lang="ru-RU" sz="3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закончить желательно </a:t>
            </a:r>
            <a:r>
              <a:rPr lang="ru-RU" sz="3800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нейтрально  (С уважением, Иванов Иван.)  </a:t>
            </a:r>
          </a:p>
          <a:p>
            <a:pPr marL="342900" indent="-342900" fontAlgn="base">
              <a:lnSpc>
                <a:spcPct val="102000"/>
              </a:lnSpc>
              <a:spcAft>
                <a:spcPts val="100"/>
              </a:spcAft>
              <a:buClr>
                <a:srgbClr val="000000"/>
              </a:buClr>
              <a:buSzPts val="2000"/>
              <a:buFont typeface="+mj-lt"/>
              <a:buAutoNum type="arabicPeriod"/>
            </a:pPr>
            <a:r>
              <a:rPr lang="ru-RU" sz="3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Вложения – </a:t>
            </a:r>
            <a:r>
              <a:rPr lang="ru-RU" sz="3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должны бать переименованы ( не «</a:t>
            </a:r>
            <a:r>
              <a:rPr lang="ru-RU" sz="38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Курсач</a:t>
            </a:r>
            <a:r>
              <a:rPr lang="ru-RU" sz="3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готовый», а </a:t>
            </a:r>
          </a:p>
          <a:p>
            <a:pPr marL="0" indent="0" algn="ctr">
              <a:lnSpc>
                <a:spcPct val="107000"/>
              </a:lnSpc>
              <a:spcAft>
                <a:spcPts val="515"/>
              </a:spcAft>
              <a:buNone/>
            </a:pPr>
            <a:r>
              <a:rPr lang="ru-RU" sz="3800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«Курсовая работа Лингвистические особенности русского языка»)</a:t>
            </a:r>
            <a:r>
              <a:rPr lang="ru-RU" sz="3800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ru-RU" sz="3800" i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1CD460-ECD4-4599-93C3-3878A8F36FFD}"/>
              </a:ext>
            </a:extLst>
          </p:cNvPr>
          <p:cNvSpPr txBox="1"/>
          <p:nvPr/>
        </p:nvSpPr>
        <p:spPr>
          <a:xfrm>
            <a:off x="3810000" y="3109258"/>
            <a:ext cx="4572000" cy="3748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76575" indent="-1384300">
              <a:lnSpc>
                <a:spcPct val="102000"/>
              </a:lnSpc>
              <a:spcAft>
                <a:spcPts val="215"/>
              </a:spcAft>
            </a:pPr>
            <a:r>
              <a:rPr lang="ru-RU" b="1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Пример </a:t>
            </a:r>
          </a:p>
        </p:txBody>
      </p:sp>
    </p:spTree>
    <p:extLst>
      <p:ext uri="{BB962C8B-B14F-4D97-AF65-F5344CB8AC3E}">
        <p14:creationId xmlns:p14="http://schemas.microsoft.com/office/powerpoint/2010/main" val="234649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91CABB-91CD-4698-A181-ED76B052D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57198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Пример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521A60-8D5C-4D46-AF49-1F966F65B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endParaRPr lang="ru-RU" dirty="0"/>
          </a:p>
        </p:txBody>
      </p:sp>
      <p:pic>
        <p:nvPicPr>
          <p:cNvPr id="4" name="Picture 113">
            <a:extLst>
              <a:ext uri="{FF2B5EF4-FFF2-40B4-BE49-F238E27FC236}">
                <a16:creationId xmlns:a16="http://schemas.microsoft.com/office/drawing/2014/main" id="{33CC518C-75B0-4684-97BC-F9A925245A4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93486" y="1329372"/>
            <a:ext cx="11001828" cy="525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04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400" y="0"/>
            <a:ext cx="11669486" cy="57148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Примеры писем </a:t>
            </a:r>
            <a:r>
              <a:rPr lang="ru-RU" dirty="0" smtClean="0"/>
              <a:t>студентов для редактирования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6400" y="571480"/>
            <a:ext cx="11480800" cy="60007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/>
              <a:t> </a:t>
            </a:r>
            <a:r>
              <a:rPr lang="ru-RU" b="1" dirty="0" smtClean="0"/>
              <a:t>1. Здравствуйте</a:t>
            </a:r>
            <a:r>
              <a:rPr lang="ru-RU" b="1" dirty="0"/>
              <a:t>, Ольга Фёдоровна!  </a:t>
            </a:r>
            <a:br>
              <a:rPr lang="ru-RU" b="1" dirty="0"/>
            </a:br>
            <a:r>
              <a:rPr lang="ru-RU" b="1" dirty="0"/>
              <a:t>Я, </a:t>
            </a:r>
            <a:r>
              <a:rPr lang="ru-RU" b="1" dirty="0" err="1"/>
              <a:t>Фатаймухина</a:t>
            </a:r>
            <a:r>
              <a:rPr lang="ru-RU" b="1" dirty="0"/>
              <a:t> Евгения, студентка заочного отделения 1 курса РХТУ, специальность "Менеджмент". </a:t>
            </a:r>
            <a:br>
              <a:rPr lang="ru-RU" b="1" dirty="0"/>
            </a:br>
            <a:r>
              <a:rPr lang="ru-RU" b="1" dirty="0"/>
              <a:t>Прикрепила документ с выполненным практическим заданием.</a:t>
            </a:r>
            <a:br>
              <a:rPr lang="ru-RU" b="1" dirty="0"/>
            </a:br>
            <a:r>
              <a:rPr lang="ru-RU" b="1" dirty="0"/>
              <a:t>Искренне Ваша Евгения </a:t>
            </a:r>
            <a:r>
              <a:rPr lang="ru-RU" b="1" dirty="0" err="1"/>
              <a:t>Фатаймухина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  <a:p>
            <a:pPr>
              <a:buNone/>
            </a:pPr>
            <a:r>
              <a:rPr lang="ru-RU" sz="3200" b="1" dirty="0"/>
              <a:t> </a:t>
            </a:r>
            <a:r>
              <a:rPr lang="ru-RU" sz="3200" b="1" dirty="0" smtClean="0"/>
              <a:t>2. </a:t>
            </a:r>
            <a:r>
              <a:rPr lang="ru-RU" sz="3200" dirty="0" smtClean="0"/>
              <a:t>Здравствуйте</a:t>
            </a:r>
            <a:r>
              <a:rPr lang="ru-RU" sz="3200" dirty="0"/>
              <a:t>, я ученик РХТУ , 1 курса , группа : экз-11</a:t>
            </a:r>
            <a:br>
              <a:rPr lang="ru-RU" sz="3200" dirty="0"/>
            </a:br>
            <a:r>
              <a:rPr lang="ru-RU" sz="3200" dirty="0"/>
              <a:t>Присылаю вам работу за 1 семестр по дисциплине"русский язык и культура речи</a:t>
            </a:r>
            <a:r>
              <a:rPr lang="ru-RU" sz="3200" dirty="0" smtClean="0"/>
              <a:t>".</a:t>
            </a:r>
          </a:p>
          <a:p>
            <a:pPr>
              <a:buNone/>
            </a:pP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3. Здравствуйте</a:t>
            </a:r>
            <a:r>
              <a:rPr lang="ru-RU" sz="3200" dirty="0"/>
              <a:t>, я извиняюсь что не вовремя.</a:t>
            </a:r>
            <a:br>
              <a:rPr lang="ru-RU" sz="3200" dirty="0"/>
            </a:br>
            <a:r>
              <a:rPr lang="ru-RU" sz="3200" dirty="0"/>
              <a:t>Просто не было доступа к ноутбуку на котором было </a:t>
            </a:r>
            <a:r>
              <a:rPr lang="ru-RU" sz="3200" dirty="0" err="1"/>
              <a:t>д</a:t>
            </a:r>
            <a:r>
              <a:rPr lang="ru-RU" sz="3200" dirty="0"/>
              <a:t>/</a:t>
            </a:r>
            <a:r>
              <a:rPr lang="ru-RU" sz="3200" dirty="0" err="1"/>
              <a:t>з</a:t>
            </a:r>
            <a:r>
              <a:rPr lang="ru-RU" sz="3200" dirty="0"/>
              <a:t>.</a:t>
            </a:r>
            <a:br>
              <a:rPr lang="ru-RU" sz="3200" dirty="0"/>
            </a:br>
            <a:r>
              <a:rPr lang="ru-RU" sz="3200" dirty="0" err="1"/>
              <a:t>Доржи</a:t>
            </a:r>
            <a:r>
              <a:rPr lang="ru-RU" sz="3200" dirty="0"/>
              <a:t> </a:t>
            </a:r>
            <a:r>
              <a:rPr lang="ru-RU" sz="3200" dirty="0" err="1"/>
              <a:t>Хохлашов</a:t>
            </a:r>
            <a:endParaRPr lang="ru-RU" sz="3200" dirty="0"/>
          </a:p>
          <a:p>
            <a:pPr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3933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313C81-2790-4869-9C72-8542DF122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96686"/>
            <a:ext cx="10515600" cy="43543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8E90FB-0F1C-4B1F-A551-7580AE20F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371" y="319093"/>
            <a:ext cx="11437257" cy="65389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Письмо-прошение </a:t>
            </a:r>
          </a:p>
          <a:p>
            <a:pPr marL="0" indent="0" algn="ctr">
              <a:buNone/>
            </a:pPr>
            <a:r>
              <a:rPr lang="ru-RU" dirty="0" smtClean="0"/>
              <a:t>Здравствуйте!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Обращаюсь </a:t>
            </a:r>
            <a:r>
              <a:rPr lang="ru-RU" dirty="0"/>
              <a:t>к Вам с просьбой войти в мое положение из-за отсутствия при проставлении зачетов ввиду отмены рейса самолета.</a:t>
            </a:r>
          </a:p>
          <a:p>
            <a:pPr marL="0" indent="0">
              <a:buNone/>
            </a:pPr>
            <a:r>
              <a:rPr lang="ru-RU" dirty="0" smtClean="0"/>
              <a:t>     Могу </a:t>
            </a:r>
            <a:r>
              <a:rPr lang="ru-RU" dirty="0"/>
              <a:t>ли я просить, Вас принять мою зачетку для проставления оценки из рук моей однокурсницы, без моего зримого присутствия? </a:t>
            </a:r>
          </a:p>
          <a:p>
            <a:pPr marL="0" indent="0">
              <a:buNone/>
            </a:pPr>
            <a:r>
              <a:rPr lang="ru-RU" dirty="0" smtClean="0"/>
              <a:t>      Буду </a:t>
            </a:r>
            <a:r>
              <a:rPr lang="ru-RU" dirty="0"/>
              <a:t>Вам крайне признательна и благодарна за любой ответ.</a:t>
            </a:r>
          </a:p>
          <a:p>
            <a:pPr marL="0" indent="0">
              <a:buNone/>
            </a:pPr>
            <a:r>
              <a:rPr lang="ru-RU" dirty="0" smtClean="0"/>
              <a:t>       Билет</a:t>
            </a:r>
            <a:r>
              <a:rPr lang="ru-RU" dirty="0"/>
              <a:t>, информацию по отмене рейса и доверенное письмо прилагаю к сообщению.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студентка </a:t>
            </a:r>
            <a:r>
              <a:rPr lang="ru-RU" dirty="0"/>
              <a:t>группы ПР-11 </a:t>
            </a:r>
            <a:r>
              <a:rPr lang="ru-RU" dirty="0" smtClean="0"/>
              <a:t>   </a:t>
            </a:r>
            <a:r>
              <a:rPr lang="ru-RU" dirty="0" err="1" smtClean="0"/>
              <a:t>Николенко.В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21.12.2021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7371" y="319092"/>
            <a:ext cx="36721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Редактирование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3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F5B2BF-5505-FD83-8C90-04F6DABD8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599" y="265339"/>
            <a:ext cx="10515600" cy="454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Составление на основе данной информации делового письма (какого вида ?)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5BC197-0C46-ECD8-9516-45107A429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9650"/>
            <a:ext cx="10515600" cy="5848350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Начальнику цеха Стриганову В.А. </a:t>
            </a:r>
          </a:p>
          <a:p>
            <a:pPr marL="0" indent="0">
              <a:buNone/>
            </a:pP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Обращаюсь к Вам с настоящей докладной по следующему поводу. Контрольные испытания отремонтированных наших участком приборов требуют иногда оставления на кратковременную сверхурочную работу слесарей наладчиков. Мы подчас сталкиваемся с трудностями при оформлении сверхурочных бухгалтерией. Поэтому Вам срочно необходимо разобраться в этом вопросе и обеспечить принятие нужных мер, касающихся сказанного мною выше. </a:t>
            </a:r>
          </a:p>
          <a:p>
            <a:pPr marL="0" indent="0">
              <a:buNone/>
            </a:pP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Начальник участка И. Смирнов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683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Итак,  </a:t>
            </a:r>
            <a:r>
              <a:rPr lang="ru-RU" b="1" dirty="0" smtClean="0">
                <a:solidFill>
                  <a:srgbClr val="0070C0"/>
                </a:solidFill>
              </a:rPr>
              <a:t>деловое (служебное) письмо </a:t>
            </a:r>
            <a:r>
              <a:rPr lang="ru-RU" dirty="0" smtClean="0"/>
              <a:t>– </a:t>
            </a:r>
            <a:br>
              <a:rPr lang="ru-RU" dirty="0" smtClean="0"/>
            </a:br>
            <a:r>
              <a:rPr lang="ru-RU" sz="2800" dirty="0" smtClean="0"/>
              <a:t>вид официальных документов, служащих </a:t>
            </a:r>
            <a:r>
              <a:rPr lang="ru-RU" sz="2800" b="1" dirty="0" smtClean="0"/>
              <a:t>средством общения </a:t>
            </a:r>
            <a:r>
              <a:rPr lang="ru-RU" sz="2800" dirty="0" smtClean="0"/>
              <a:t>различных организаций по поводу  их деятельности.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371" y="1825624"/>
            <a:ext cx="11524343" cy="4691289"/>
          </a:xfrm>
        </p:spPr>
        <p:txBody>
          <a:bodyPr>
            <a:normAutofit/>
          </a:bodyPr>
          <a:lstStyle/>
          <a:p>
            <a:r>
              <a:rPr lang="ru-RU" b="1" dirty="0" smtClean="0"/>
              <a:t>Информационное</a:t>
            </a:r>
            <a:r>
              <a:rPr lang="ru-RU" dirty="0" smtClean="0"/>
              <a:t> письмо: сообщение, </a:t>
            </a:r>
          </a:p>
          <a:p>
            <a:r>
              <a:rPr lang="ru-RU" b="1" dirty="0" smtClean="0"/>
              <a:t>Коммерческое письмо</a:t>
            </a:r>
            <a:r>
              <a:rPr lang="ru-RU" dirty="0" smtClean="0"/>
              <a:t>: просьба, ответ на просьбу, запрос, ответ на запрос; оферта- ответ на предложение; претензия- ответ на претензию…..</a:t>
            </a:r>
          </a:p>
          <a:p>
            <a:r>
              <a:rPr lang="ru-RU" b="1" dirty="0" smtClean="0"/>
              <a:t>Этикетное письмо</a:t>
            </a:r>
            <a:r>
              <a:rPr lang="ru-RU" dirty="0" smtClean="0"/>
              <a:t>: поздравления -- ответ на поздравление; приглашения – ответ на приглашение;    извинения, соболезнование.</a:t>
            </a:r>
          </a:p>
          <a:p>
            <a:r>
              <a:rPr lang="ru-RU" b="1" dirty="0" smtClean="0"/>
              <a:t>Рекламное</a:t>
            </a:r>
            <a:r>
              <a:rPr lang="ru-RU" dirty="0" smtClean="0"/>
              <a:t> письмо</a:t>
            </a:r>
          </a:p>
          <a:p>
            <a:r>
              <a:rPr lang="ru-RU" b="1" dirty="0" smtClean="0"/>
              <a:t>Переписка с работодателями</a:t>
            </a:r>
            <a:r>
              <a:rPr lang="ru-RU" dirty="0" smtClean="0"/>
              <a:t>: </a:t>
            </a:r>
            <a:r>
              <a:rPr lang="ru-RU" dirty="0"/>
              <a:t>р</a:t>
            </a:r>
            <a:r>
              <a:rPr lang="ru-RU" dirty="0" smtClean="0"/>
              <a:t>екомендательное письмо,   резюме, сопроводительное письмо. </a:t>
            </a:r>
          </a:p>
          <a:p>
            <a:r>
              <a:rPr lang="ru-RU" b="1" dirty="0" smtClean="0"/>
              <a:t>Электронное</a:t>
            </a:r>
            <a:r>
              <a:rPr lang="ru-RU" dirty="0" smtClean="0"/>
              <a:t> деловое письмо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244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76EEF1-9AB3-4E6A-B7A8-163C70E2D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Составьте деловое письмо ( какой вид?)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67CFE1-9095-4F0D-94D6-24DEC1A54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764" y="1825625"/>
            <a:ext cx="11512446" cy="4667250"/>
          </a:xfrm>
        </p:spPr>
        <p:txBody>
          <a:bodyPr/>
          <a:lstStyle/>
          <a:p>
            <a:pPr marL="0" indent="0" algn="r">
              <a:buNone/>
            </a:pPr>
            <a:r>
              <a:rPr lang="ru-RU" dirty="0"/>
              <a:t> Преподавателю кафедры русского языка </a:t>
            </a:r>
            <a:r>
              <a:rPr lang="ru-RU" dirty="0" err="1"/>
              <a:t>Летяговой</a:t>
            </a:r>
            <a:r>
              <a:rPr lang="ru-RU" dirty="0"/>
              <a:t> Т.В.</a:t>
            </a:r>
          </a:p>
          <a:p>
            <a:pPr marL="0" indent="0">
              <a:buNone/>
            </a:pPr>
            <a:r>
              <a:rPr lang="ru-RU" dirty="0"/>
              <a:t>Уважаемая Татьяна Викторовна! Простите меня за то, что я не пришел на дополнительные занятия по русскому языку. У меня болел живот. В следующий раз я буду на занятиях.</a:t>
            </a:r>
          </a:p>
          <a:p>
            <a:pPr marL="0" indent="0">
              <a:buNone/>
            </a:pPr>
            <a:r>
              <a:rPr lang="ru-RU" dirty="0"/>
              <a:t>С уважением </a:t>
            </a:r>
            <a:r>
              <a:rPr lang="ru-RU" dirty="0" err="1"/>
              <a:t>Наинг</a:t>
            </a:r>
            <a:r>
              <a:rPr lang="ru-RU" dirty="0"/>
              <a:t> Со.</a:t>
            </a:r>
          </a:p>
          <a:p>
            <a:pPr marL="0" indent="0">
              <a:buNone/>
            </a:pPr>
            <a:r>
              <a:rPr lang="ru-RU" dirty="0"/>
              <a:t>5 апреля 2022 года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595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Домашнее задание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399" y="1306286"/>
            <a:ext cx="11437257" cy="5312228"/>
          </a:xfrm>
        </p:spPr>
        <p:txBody>
          <a:bodyPr/>
          <a:lstStyle/>
          <a:p>
            <a:r>
              <a:rPr lang="ru-RU" dirty="0" smtClean="0"/>
              <a:t>Составьте деловое письмо с целью ( на выбор):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Информировать руководителей низшего звена об изменениях в  оплате труда сотрудников  в связи с инфляцией.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Предложение  о желании заключить сделку о поставках нового продукта.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Напишите деловое  письмо, рекламирующее образовательную деятельность вуза.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260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Виды деловых писем по содержанию и назначению</a:t>
            </a:r>
            <a:r>
              <a:rPr lang="ru-RU" dirty="0" smtClean="0"/>
              <a:t>: </a:t>
            </a:r>
            <a:r>
              <a:rPr lang="ru-RU" b="1" i="1" dirty="0" smtClean="0"/>
              <a:t>для чего?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9400" y="1825625"/>
            <a:ext cx="6121400" cy="432117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Письмо-сообщение</a:t>
            </a:r>
          </a:p>
          <a:p>
            <a:r>
              <a:rPr lang="ru-RU" sz="3200" dirty="0" smtClean="0"/>
              <a:t>Сопроводительное письмо</a:t>
            </a:r>
          </a:p>
          <a:p>
            <a:r>
              <a:rPr lang="ru-RU" sz="3200" dirty="0" smtClean="0"/>
              <a:t>Письмо-инструкция</a:t>
            </a:r>
          </a:p>
          <a:p>
            <a:r>
              <a:rPr lang="ru-RU" sz="3200" dirty="0" smtClean="0"/>
              <a:t>Гарантийное письмо</a:t>
            </a:r>
          </a:p>
          <a:p>
            <a:r>
              <a:rPr lang="ru-RU" sz="3200" dirty="0" smtClean="0"/>
              <a:t>Письмо-просьба</a:t>
            </a:r>
          </a:p>
          <a:p>
            <a:r>
              <a:rPr lang="ru-RU" sz="3200" dirty="0" smtClean="0"/>
              <a:t>Письмо-запрос</a:t>
            </a:r>
          </a:p>
          <a:p>
            <a:r>
              <a:rPr lang="ru-RU" sz="3200" dirty="0" smtClean="0"/>
              <a:t>Оферта= письмо-предложение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213600" y="1825625"/>
            <a:ext cx="4978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Письмо-напоминание</a:t>
            </a:r>
          </a:p>
          <a:p>
            <a:r>
              <a:rPr lang="ru-RU" sz="3200" dirty="0"/>
              <a:t>Письмо-приглашение</a:t>
            </a:r>
          </a:p>
          <a:p>
            <a:r>
              <a:rPr lang="ru-RU" sz="3200" dirty="0"/>
              <a:t>Рекламация=письмо-претензия</a:t>
            </a:r>
          </a:p>
          <a:p>
            <a:r>
              <a:rPr lang="ru-RU" sz="3200" dirty="0" smtClean="0"/>
              <a:t>Письмо- подтверждение</a:t>
            </a:r>
            <a:endParaRPr lang="ru-RU" sz="3200" dirty="0"/>
          </a:p>
          <a:p>
            <a:r>
              <a:rPr lang="ru-RU" sz="3200" dirty="0" smtClean="0"/>
              <a:t>Письмо-благодарность</a:t>
            </a:r>
            <a:endParaRPr lang="ru-RU" sz="3200" dirty="0"/>
          </a:p>
          <a:p>
            <a:r>
              <a:rPr lang="ru-RU" sz="3200" dirty="0" smtClean="0"/>
              <a:t>Письмо-ответ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5733872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Необходимость  сообщить…гарантировать.. </a:t>
            </a:r>
          </a:p>
          <a:p>
            <a:r>
              <a:rPr lang="ru-RU" sz="3600" b="1" dirty="0"/>
              <a:t> </a:t>
            </a:r>
            <a:r>
              <a:rPr lang="ru-RU" sz="3600" b="1" dirty="0" smtClean="0"/>
              <a:t>                    информировать, просить, ответить на просьбу…..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68251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Цели, задачи и нюансы 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ситуации каждый раз диктуют свои условия для создания делового послания.  </a:t>
            </a:r>
          </a:p>
          <a:p>
            <a:r>
              <a:rPr lang="ru-RU" dirty="0"/>
              <a:t>«Что я хочу сказать этим письмом?» или «Что мне необходимо сказать этим письмом адресату?». </a:t>
            </a:r>
          </a:p>
          <a:p>
            <a:r>
              <a:rPr lang="ru-RU" dirty="0"/>
              <a:t>Закончив текст, хорошо бы перечитать его и попытаться поставить себя на место получателя.</a:t>
            </a:r>
          </a:p>
        </p:txBody>
      </p:sp>
    </p:spTree>
    <p:extLst>
      <p:ext uri="{BB962C8B-B14F-4D97-AF65-F5344CB8AC3E}">
        <p14:creationId xmlns:p14="http://schemas.microsoft.com/office/powerpoint/2010/main" val="180435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Стандартные фразы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0200" y="928670"/>
            <a:ext cx="11557000" cy="5643602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этикетные </a:t>
            </a:r>
            <a:r>
              <a:rPr lang="ru-RU" dirty="0"/>
              <a:t>ритуалы</a:t>
            </a:r>
            <a:r>
              <a:rPr lang="ru-RU" dirty="0" smtClean="0"/>
              <a:t>: Уважаемые, дорогие, </a:t>
            </a:r>
            <a:r>
              <a:rPr lang="ru-RU" b="1" i="1" dirty="0"/>
              <a:t>благодарю, выражаю надежду, выражаем благодарность, желаем успехов, приносим извинения, выражаем соболезнование</a:t>
            </a:r>
            <a:r>
              <a:rPr lang="ru-RU" b="1" dirty="0"/>
              <a:t>; </a:t>
            </a:r>
            <a:r>
              <a:rPr lang="ru-RU" b="1" dirty="0" smtClean="0"/>
              <a:t>с уважением,  искренне Ваш</a:t>
            </a:r>
            <a:endParaRPr lang="ru-RU" b="1" dirty="0"/>
          </a:p>
          <a:p>
            <a:pPr lvl="0"/>
            <a:r>
              <a:rPr lang="ru-RU" dirty="0"/>
              <a:t>сообщения: </a:t>
            </a:r>
            <a:r>
              <a:rPr lang="ru-RU" b="1" i="1" dirty="0"/>
              <a:t>сообщаем, ставим Вас в известность, извещаем, уведомляем</a:t>
            </a:r>
            <a:r>
              <a:rPr lang="ru-RU" b="1" dirty="0"/>
              <a:t>;</a:t>
            </a:r>
          </a:p>
          <a:p>
            <a:pPr lvl="0"/>
            <a:r>
              <a:rPr lang="ru-RU" dirty="0"/>
              <a:t>подтверждения, заявления: </a:t>
            </a:r>
            <a:r>
              <a:rPr lang="ru-RU" b="1" i="1" dirty="0"/>
              <a:t>подтверждаем, заверяем, заявляем, объявляем</a:t>
            </a:r>
            <a:r>
              <a:rPr lang="ru-RU" b="1" dirty="0"/>
              <a:t>;</a:t>
            </a:r>
          </a:p>
          <a:p>
            <a:pPr lvl="0"/>
            <a:r>
              <a:rPr lang="ru-RU" dirty="0"/>
              <a:t>требования, просьбы: </a:t>
            </a:r>
            <a:r>
              <a:rPr lang="ru-RU" b="1" i="1" dirty="0"/>
              <a:t>приказываю, постановляю, настаиваем, прошу, обращаемся к Вам с просьбой</a:t>
            </a:r>
            <a:r>
              <a:rPr lang="ru-RU" b="1" dirty="0"/>
              <a:t>;</a:t>
            </a:r>
          </a:p>
          <a:p>
            <a:pPr lvl="0"/>
            <a:r>
              <a:rPr lang="ru-RU" dirty="0"/>
              <a:t>обещания: </a:t>
            </a:r>
            <a:r>
              <a:rPr lang="ru-RU" b="1" i="1" dirty="0"/>
              <a:t>гарантируем, заверяем, обязуемся</a:t>
            </a:r>
            <a:r>
              <a:rPr lang="ru-RU" b="1" dirty="0"/>
              <a:t>;</a:t>
            </a:r>
          </a:p>
          <a:p>
            <a:pPr lvl="0"/>
            <a:r>
              <a:rPr lang="ru-RU" dirty="0"/>
              <a:t>напоминания: </a:t>
            </a:r>
            <a:r>
              <a:rPr lang="ru-RU" b="1" i="1" dirty="0"/>
              <a:t>напоминаем;</a:t>
            </a:r>
            <a:endParaRPr lang="ru-RU" b="1" dirty="0"/>
          </a:p>
          <a:p>
            <a:pPr lvl="0"/>
            <a:r>
              <a:rPr lang="ru-RU" dirty="0"/>
              <a:t>предложения: </a:t>
            </a:r>
            <a:r>
              <a:rPr lang="ru-RU" b="1" i="1" dirty="0"/>
              <a:t>предлагаем</a:t>
            </a:r>
            <a:r>
              <a:rPr lang="ru-RU" b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046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8687"/>
            <a:ext cx="10515600" cy="841828"/>
          </a:xfrm>
        </p:spPr>
        <p:txBody>
          <a:bodyPr>
            <a:normAutofit/>
          </a:bodyPr>
          <a:lstStyle/>
          <a:p>
            <a:r>
              <a:rPr lang="ru-RU" dirty="0" smtClean="0"/>
              <a:t>Какой тип письма в ситуации…?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371600"/>
            <a:ext cx="11582400" cy="5486400"/>
          </a:xfrm>
        </p:spPr>
        <p:txBody>
          <a:bodyPr>
            <a:normAutofit/>
          </a:bodyPr>
          <a:lstStyle/>
          <a:p>
            <a:r>
              <a:rPr lang="ru-RU" dirty="0" smtClean="0"/>
              <a:t>Какое письмо направит вам деловой партнер, если вы не подтвердили получение его письма?</a:t>
            </a:r>
          </a:p>
          <a:p>
            <a:r>
              <a:rPr lang="ru-RU" dirty="0" smtClean="0"/>
              <a:t>Вашему предприятию необходимо получить каталог офисной </a:t>
            </a:r>
            <a:r>
              <a:rPr lang="ru-RU" dirty="0" err="1" smtClean="0"/>
              <a:t>ортехники</a:t>
            </a:r>
            <a:r>
              <a:rPr lang="ru-RU" dirty="0" smtClean="0"/>
              <a:t>. Какое письмо нужно направить в соответствующую торговую фирму?</a:t>
            </a:r>
          </a:p>
          <a:p>
            <a:r>
              <a:rPr lang="ru-RU" dirty="0" smtClean="0"/>
              <a:t>В университете проводят научную конференцию. Какие письма рассылает оргкомитет?</a:t>
            </a:r>
          </a:p>
          <a:p>
            <a:r>
              <a:rPr lang="ru-RU" dirty="0" smtClean="0"/>
              <a:t>На вашем предприятии сломался токарный станок, недавно приобретенный. </a:t>
            </a:r>
            <a:r>
              <a:rPr lang="ru-RU" dirty="0" smtClean="0"/>
              <a:t>Какое </a:t>
            </a:r>
            <a:r>
              <a:rPr lang="ru-RU" dirty="0" smtClean="0"/>
              <a:t>письмо направите на завод-изготовитель?</a:t>
            </a:r>
          </a:p>
          <a:p>
            <a:r>
              <a:rPr lang="ru-RU" dirty="0" smtClean="0"/>
              <a:t>Какое письмо напишет руководство предприятия, получившего новые образцы   продукции?</a:t>
            </a:r>
          </a:p>
          <a:p>
            <a:r>
              <a:rPr lang="ru-RU" dirty="0" smtClean="0"/>
              <a:t>Какое письмо Вы пишите преподавателю, когда отправляете  по </a:t>
            </a:r>
            <a:r>
              <a:rPr lang="ru-RU" dirty="0" err="1" smtClean="0"/>
              <a:t>эл.почте</a:t>
            </a:r>
            <a:r>
              <a:rPr lang="ru-RU" dirty="0" smtClean="0"/>
              <a:t> файл с выполненным заданием?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417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3600" cy="8286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Различие стандартности и вежливости(простоты)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397000"/>
            <a:ext cx="5181600" cy="4779963"/>
          </a:xfrm>
        </p:spPr>
        <p:txBody>
          <a:bodyPr>
            <a:normAutofit fontScale="92500"/>
          </a:bodyPr>
          <a:lstStyle/>
          <a:p>
            <a:r>
              <a:rPr lang="ru-RU" dirty="0"/>
              <a:t> </a:t>
            </a:r>
            <a:r>
              <a:rPr lang="ru-RU" i="1" dirty="0"/>
              <a:t>«Это приводит к усложнению и запутыванию учета, а также способствует увеличению издержек</a:t>
            </a:r>
            <a:r>
              <a:rPr lang="ru-RU" i="1" dirty="0" smtClean="0"/>
              <a:t>».</a:t>
            </a:r>
          </a:p>
          <a:p>
            <a:pPr>
              <a:buNone/>
            </a:pPr>
            <a:r>
              <a:rPr lang="ru-RU" b="1" i="1" dirty="0"/>
              <a:t>«За счет улучшения организации погашения задолженности по выплате зарплаты</a:t>
            </a:r>
            <a:r>
              <a:rPr lang="ru-RU" b="1" i="1" dirty="0">
                <a:solidFill>
                  <a:srgbClr val="FF0000"/>
                </a:solidFill>
              </a:rPr>
              <a:t>, компания добилась улучшения культуры обслуживания покупателей</a:t>
            </a:r>
            <a:r>
              <a:rPr lang="ru-RU" b="1" i="1" dirty="0"/>
              <a:t>, что в свою очередь повлияло на увеличение товарооборота и показатели валовой прибыли».</a:t>
            </a:r>
            <a:r>
              <a:rPr lang="ru-RU" b="1" dirty="0"/>
              <a:t>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50000" y="1620837"/>
            <a:ext cx="5181600" cy="5237163"/>
          </a:xfrm>
        </p:spPr>
        <p:txBody>
          <a:bodyPr>
            <a:normAutofit fontScale="92500"/>
          </a:bodyPr>
          <a:lstStyle/>
          <a:p>
            <a:r>
              <a:rPr lang="ru-RU" i="1" dirty="0" smtClean="0"/>
              <a:t> «</a:t>
            </a:r>
            <a:r>
              <a:rPr lang="ru-RU" i="1" dirty="0"/>
              <a:t>Это усложняет и запутывает учет, увеличивает издержки»</a:t>
            </a:r>
            <a:r>
              <a:rPr lang="ru-RU" dirty="0"/>
              <a:t> 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i="1" dirty="0"/>
              <a:t>«Своевременная </a:t>
            </a:r>
            <a:r>
              <a:rPr lang="ru-RU" i="1" dirty="0">
                <a:solidFill>
                  <a:srgbClr val="FF0000"/>
                </a:solidFill>
              </a:rPr>
              <a:t>выплата заработной платы повлияла на качество обслуживания </a:t>
            </a:r>
            <a:r>
              <a:rPr lang="ru-RU" i="1" dirty="0"/>
              <a:t>покупателей, что отразилось на увеличении товарооборота и росте валовой прибыли».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972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939800"/>
            <a:ext cx="10515600" cy="7112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225424"/>
            <a:ext cx="11531600" cy="63531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>
                <a:solidFill>
                  <a:srgbClr val="FF0000"/>
                </a:solidFill>
              </a:rPr>
              <a:t>Эмоционально-окрашенная формулировка </a:t>
            </a:r>
            <a:endParaRPr lang="ru-RU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/>
              <a:t>Эмоциональная окраска в деловой переписке носит скорее характер вежливости и «очеловечивания» достаточно сухого официально-делового стиля.</a:t>
            </a:r>
            <a:endParaRPr lang="ru-RU" sz="3200" dirty="0"/>
          </a:p>
          <a:p>
            <a:r>
              <a:rPr lang="ru-RU" sz="3600" dirty="0"/>
              <a:t>«Мы </a:t>
            </a:r>
            <a:r>
              <a:rPr lang="ru-RU" sz="3600" b="1" dirty="0"/>
              <a:t>чрезвычайно благодарны </a:t>
            </a:r>
            <a:r>
              <a:rPr lang="ru-RU" sz="3600" dirty="0"/>
              <a:t>Вам и специалистам ОАО «Флиппер» за тщательную проработку предложенного нами проекта договора на выполнение строительно-монтажных работ».</a:t>
            </a:r>
          </a:p>
          <a:p>
            <a:r>
              <a:rPr lang="ru-RU" sz="3600" dirty="0"/>
              <a:t>«В случае Вашего отказа от пересмотра указанных пунктов Приложения мы, </a:t>
            </a:r>
            <a:r>
              <a:rPr lang="ru-RU" sz="3600" b="1" dirty="0"/>
              <a:t>к сожалению</a:t>
            </a:r>
            <a:r>
              <a:rPr lang="ru-RU" sz="3600" dirty="0"/>
              <a:t>, вынуждены будем отказаться от сотрудничества с Вашей торговой компанией</a:t>
            </a:r>
            <a:r>
              <a:rPr lang="ru-RU" sz="3600" dirty="0" smtClean="0"/>
              <a:t>».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4872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1975</Words>
  <Application>Microsoft Office PowerPoint</Application>
  <PresentationFormat>Широкоэкранный</PresentationFormat>
  <Paragraphs>250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8" baseType="lpstr">
      <vt:lpstr>Arial</vt:lpstr>
      <vt:lpstr>Arial Black</vt:lpstr>
      <vt:lpstr>Calibri</vt:lpstr>
      <vt:lpstr>Calibri Light</vt:lpstr>
      <vt:lpstr>PT Sans</vt:lpstr>
      <vt:lpstr>Times New Roman</vt:lpstr>
      <vt:lpstr>Тема Office</vt:lpstr>
      <vt:lpstr>Деловое письмо</vt:lpstr>
      <vt:lpstr>Деловое письмо</vt:lpstr>
      <vt:lpstr>Итак,  деловое (служебное) письмо –  вид официальных документов, служащих средством общения различных организаций по поводу  их деятельности.</vt:lpstr>
      <vt:lpstr>Виды деловых писем по содержанию и назначению: для чего?</vt:lpstr>
      <vt:lpstr>Цели, задачи и нюансы </vt:lpstr>
      <vt:lpstr>Стандартные фразы </vt:lpstr>
      <vt:lpstr>Какой тип письма в ситуации…?</vt:lpstr>
      <vt:lpstr>Различие стандартности и вежливости(простоты)</vt:lpstr>
      <vt:lpstr>Презентация PowerPoint</vt:lpstr>
      <vt:lpstr>Негатив в позитивном ключе</vt:lpstr>
      <vt:lpstr>Презентация PowerPoint</vt:lpstr>
      <vt:lpstr>Презентация PowerPoint</vt:lpstr>
      <vt:lpstr>Шаблонные фразы для деловой переписки</vt:lpstr>
      <vt:lpstr>Стандартные выражения деловой переписки</vt:lpstr>
      <vt:lpstr>Презентация PowerPoint</vt:lpstr>
      <vt:lpstr>Структура делового письма</vt:lpstr>
      <vt:lpstr>Благодарственное письмо </vt:lpstr>
      <vt:lpstr> Сопроводительное письмо к  резюме </vt:lpstr>
      <vt:lpstr>Презентация PowerPoint</vt:lpstr>
      <vt:lpstr>Презентация PowerPoint</vt:lpstr>
      <vt:lpstr>Презентация PowerPoint</vt:lpstr>
      <vt:lpstr>Редактирование </vt:lpstr>
      <vt:lpstr>Проанализируйте текст ДП</vt:lpstr>
      <vt:lpstr>Общие рекомендации  для электронного письма </vt:lpstr>
      <vt:lpstr>Структура электронного письма  </vt:lpstr>
      <vt:lpstr>Пример </vt:lpstr>
      <vt:lpstr>Примеры писем студентов для редактирования</vt:lpstr>
      <vt:lpstr>Презентация PowerPoint</vt:lpstr>
      <vt:lpstr>Составление на основе данной информации делового письма (какого вида ?)</vt:lpstr>
      <vt:lpstr>Составьте деловое письмо ( какой вид?)</vt:lpstr>
      <vt:lpstr>Домашнее задание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Деловое письмо</dc:title>
  <dc:creator>ольга будко</dc:creator>
  <cp:lastModifiedBy>ольга будко</cp:lastModifiedBy>
  <cp:revision>3</cp:revision>
  <dcterms:created xsi:type="dcterms:W3CDTF">2023-11-23T08:50:12Z</dcterms:created>
  <dcterms:modified xsi:type="dcterms:W3CDTF">2023-11-23T10:59:01Z</dcterms:modified>
</cp:coreProperties>
</file>