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747" r:id="rId2"/>
  </p:sldMasterIdLst>
  <p:notesMasterIdLst>
    <p:notesMasterId r:id="rId44"/>
  </p:notesMasterIdLst>
  <p:sldIdLst>
    <p:sldId id="316" r:id="rId3"/>
    <p:sldId id="375" r:id="rId4"/>
    <p:sldId id="376" r:id="rId5"/>
    <p:sldId id="377" r:id="rId6"/>
    <p:sldId id="362" r:id="rId7"/>
    <p:sldId id="374" r:id="rId8"/>
    <p:sldId id="373" r:id="rId9"/>
    <p:sldId id="380" r:id="rId10"/>
    <p:sldId id="379" r:id="rId11"/>
    <p:sldId id="378" r:id="rId12"/>
    <p:sldId id="361" r:id="rId13"/>
    <p:sldId id="365" r:id="rId14"/>
    <p:sldId id="366" r:id="rId15"/>
    <p:sldId id="367" r:id="rId16"/>
    <p:sldId id="368" r:id="rId17"/>
    <p:sldId id="369" r:id="rId18"/>
    <p:sldId id="370" r:id="rId19"/>
    <p:sldId id="371" r:id="rId20"/>
    <p:sldId id="359" r:id="rId21"/>
    <p:sldId id="363" r:id="rId22"/>
    <p:sldId id="364" r:id="rId23"/>
    <p:sldId id="381" r:id="rId24"/>
    <p:sldId id="382" r:id="rId25"/>
    <p:sldId id="383" r:id="rId26"/>
    <p:sldId id="384" r:id="rId27"/>
    <p:sldId id="385" r:id="rId28"/>
    <p:sldId id="386" r:id="rId29"/>
    <p:sldId id="387" r:id="rId30"/>
    <p:sldId id="388" r:id="rId31"/>
    <p:sldId id="389" r:id="rId32"/>
    <p:sldId id="390" r:id="rId33"/>
    <p:sldId id="392" r:id="rId34"/>
    <p:sldId id="393" r:id="rId35"/>
    <p:sldId id="394" r:id="rId36"/>
    <p:sldId id="391" r:id="rId37"/>
    <p:sldId id="396" r:id="rId38"/>
    <p:sldId id="399" r:id="rId39"/>
    <p:sldId id="397" r:id="rId40"/>
    <p:sldId id="398" r:id="rId41"/>
    <p:sldId id="395" r:id="rId42"/>
    <p:sldId id="360" r:id="rId43"/>
  </p:sldIdLst>
  <p:sldSz cx="9144000" cy="5143500" type="screen16x9"/>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0917"/>
    <a:srgbClr val="000000"/>
    <a:srgbClr val="00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68" autoAdjust="0"/>
    <p:restoredTop sz="95165" autoAdjust="0"/>
  </p:normalViewPr>
  <p:slideViewPr>
    <p:cSldViewPr>
      <p:cViewPr varScale="1">
        <p:scale>
          <a:sx n="151" d="100"/>
          <a:sy n="151" d="100"/>
        </p:scale>
        <p:origin x="900" y="126"/>
      </p:cViewPr>
      <p:guideLst>
        <p:guide orient="horz" pos="1620"/>
        <p:guide pos="2880"/>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361DA1F6-5CF6-4AD9-A4D7-BCC2FB0559B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ru-RU"/>
          </a:p>
        </p:txBody>
      </p:sp>
      <p:sp>
        <p:nvSpPr>
          <p:cNvPr id="41987" name="Rectangle 3">
            <a:extLst>
              <a:ext uri="{FF2B5EF4-FFF2-40B4-BE49-F238E27FC236}">
                <a16:creationId xmlns:a16="http://schemas.microsoft.com/office/drawing/2014/main" id="{8D93E554-4301-4C78-A2E5-E526288E44F6}"/>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ru-RU"/>
          </a:p>
        </p:txBody>
      </p:sp>
      <p:sp>
        <p:nvSpPr>
          <p:cNvPr id="14340" name="Rectangle 4">
            <a:extLst>
              <a:ext uri="{FF2B5EF4-FFF2-40B4-BE49-F238E27FC236}">
                <a16:creationId xmlns:a16="http://schemas.microsoft.com/office/drawing/2014/main" id="{21654303-001A-4916-8136-16E112823B8D}"/>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9" name="Rectangle 5">
            <a:extLst>
              <a:ext uri="{FF2B5EF4-FFF2-40B4-BE49-F238E27FC236}">
                <a16:creationId xmlns:a16="http://schemas.microsoft.com/office/drawing/2014/main" id="{C2FF3839-B3CE-47A1-B111-83C89C054D9E}"/>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41990" name="Rectangle 6">
            <a:extLst>
              <a:ext uri="{FF2B5EF4-FFF2-40B4-BE49-F238E27FC236}">
                <a16:creationId xmlns:a16="http://schemas.microsoft.com/office/drawing/2014/main" id="{1A9EE301-8F3C-478B-BE78-CA5D3F783126}"/>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ru-RU"/>
          </a:p>
        </p:txBody>
      </p:sp>
      <p:sp>
        <p:nvSpPr>
          <p:cNvPr id="41991" name="Rectangle 7">
            <a:extLst>
              <a:ext uri="{FF2B5EF4-FFF2-40B4-BE49-F238E27FC236}">
                <a16:creationId xmlns:a16="http://schemas.microsoft.com/office/drawing/2014/main" id="{9476BDF8-A753-45E8-BEC9-F257380CC902}"/>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38D806D0-C902-4C10-9530-F3C6342135D4}" type="slidenum">
              <a:rPr lang="ru-RU" altLang="ru-RU"/>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a:extLst>
              <a:ext uri="{FF2B5EF4-FFF2-40B4-BE49-F238E27FC236}">
                <a16:creationId xmlns:a16="http://schemas.microsoft.com/office/drawing/2014/main" id="{0673ED6B-C470-4E58-88F4-B85FA66DD65D}"/>
              </a:ext>
            </a:extLst>
          </p:cNvPr>
          <p:cNvSpPr>
            <a:spLocks noGrp="1" noRot="1" noChangeAspect="1" noTextEdit="1"/>
          </p:cNvSpPr>
          <p:nvPr>
            <p:ph type="sldImg"/>
          </p:nvPr>
        </p:nvSpPr>
        <p:spPr>
          <a:ln/>
        </p:spPr>
      </p:sp>
      <p:sp>
        <p:nvSpPr>
          <p:cNvPr id="16387" name="Заметки 2">
            <a:extLst>
              <a:ext uri="{FF2B5EF4-FFF2-40B4-BE49-F238E27FC236}">
                <a16:creationId xmlns:a16="http://schemas.microsoft.com/office/drawing/2014/main" id="{88B8C7F5-4321-44DB-BE05-E6868930BB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latin typeface="Arial" panose="020B0604020202020204" pitchFamily="34" charset="0"/>
              <a:cs typeface="Arial" panose="020B0604020202020204" pitchFamily="34" charset="0"/>
            </a:endParaRPr>
          </a:p>
        </p:txBody>
      </p:sp>
      <p:sp>
        <p:nvSpPr>
          <p:cNvPr id="16388" name="Номер слайда 3">
            <a:extLst>
              <a:ext uri="{FF2B5EF4-FFF2-40B4-BE49-F238E27FC236}">
                <a16:creationId xmlns:a16="http://schemas.microsoft.com/office/drawing/2014/main" id="{B568A22F-33C2-4036-9023-1AEBDACA886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654047F-D521-493F-BCAA-44241BD0263E}" type="slidenum">
              <a:rPr lang="ru-RU" altLang="ru-RU"/>
              <a:pPr>
                <a:spcBef>
                  <a:spcPct val="0"/>
                </a:spcBef>
              </a:pPr>
              <a:t>1</a:t>
            </a:fld>
            <a:endParaRPr lang="ru-R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8D806D0-C902-4C10-9530-F3C6342135D4}" type="slidenum">
              <a:rPr lang="ru-RU" altLang="ru-RU" smtClean="0"/>
              <a:pPr/>
              <a:t>6</a:t>
            </a:fld>
            <a:endParaRPr lang="ru-RU" altLang="ru-RU"/>
          </a:p>
        </p:txBody>
      </p:sp>
    </p:spTree>
    <p:extLst>
      <p:ext uri="{BB962C8B-B14F-4D97-AF65-F5344CB8AC3E}">
        <p14:creationId xmlns:p14="http://schemas.microsoft.com/office/powerpoint/2010/main" val="631921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21"/>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52">
            <a:extLst>
              <a:ext uri="{FF2B5EF4-FFF2-40B4-BE49-F238E27FC236}">
                <a16:creationId xmlns:a16="http://schemas.microsoft.com/office/drawing/2014/main" id="{A75B1520-FD49-4B08-AFE8-54F8DABE358C}"/>
              </a:ext>
            </a:extLst>
          </p:cNvPr>
          <p:cNvSpPr>
            <a:spLocks noGrp="1" noChangeArrowheads="1"/>
          </p:cNvSpPr>
          <p:nvPr>
            <p:ph type="ftr" sz="quarter" idx="10"/>
          </p:nvPr>
        </p:nvSpPr>
        <p:spPr>
          <a:ln/>
        </p:spPr>
        <p:txBody>
          <a:bodyPr/>
          <a:lstStyle>
            <a:lvl1pPr>
              <a:defRPr/>
            </a:lvl1pPr>
          </a:lstStyle>
          <a:p>
            <a:pPr>
              <a:defRPr/>
            </a:pPr>
            <a:endParaRPr lang="ru-RU"/>
          </a:p>
        </p:txBody>
      </p:sp>
      <p:sp>
        <p:nvSpPr>
          <p:cNvPr id="5" name="Rectangle 55">
            <a:extLst>
              <a:ext uri="{FF2B5EF4-FFF2-40B4-BE49-F238E27FC236}">
                <a16:creationId xmlns:a16="http://schemas.microsoft.com/office/drawing/2014/main" id="{2D621636-40BC-4E56-8A60-BD11A639F502}"/>
              </a:ext>
            </a:extLst>
          </p:cNvPr>
          <p:cNvSpPr>
            <a:spLocks noGrp="1" noChangeArrowheads="1"/>
          </p:cNvSpPr>
          <p:nvPr>
            <p:ph type="sldNum" sz="quarter" idx="11"/>
          </p:nvPr>
        </p:nvSpPr>
        <p:spPr>
          <a:ln/>
        </p:spPr>
        <p:txBody>
          <a:bodyPr/>
          <a:lstStyle>
            <a:lvl1pPr>
              <a:defRPr/>
            </a:lvl1pPr>
          </a:lstStyle>
          <a:p>
            <a:fld id="{A8B097BD-4F57-4BA0-A61D-3E94D6552E6E}" type="slidenum">
              <a:rPr lang="ru-RU" altLang="ru-RU"/>
              <a:pPr/>
              <a:t>‹#›</a:t>
            </a:fld>
            <a:endParaRPr lang="ru-RU" altLang="ru-RU"/>
          </a:p>
        </p:txBody>
      </p:sp>
    </p:spTree>
    <p:extLst>
      <p:ext uri="{BB962C8B-B14F-4D97-AF65-F5344CB8AC3E}">
        <p14:creationId xmlns:p14="http://schemas.microsoft.com/office/powerpoint/2010/main" val="1815164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2">
            <a:extLst>
              <a:ext uri="{FF2B5EF4-FFF2-40B4-BE49-F238E27FC236}">
                <a16:creationId xmlns:a16="http://schemas.microsoft.com/office/drawing/2014/main" id="{F29F2852-BDED-46D6-AF02-9DCDBB2BA263}"/>
              </a:ext>
            </a:extLst>
          </p:cNvPr>
          <p:cNvSpPr>
            <a:spLocks noGrp="1" noChangeArrowheads="1"/>
          </p:cNvSpPr>
          <p:nvPr>
            <p:ph type="ftr" sz="quarter" idx="10"/>
          </p:nvPr>
        </p:nvSpPr>
        <p:spPr>
          <a:ln/>
        </p:spPr>
        <p:txBody>
          <a:bodyPr/>
          <a:lstStyle>
            <a:lvl1pPr>
              <a:defRPr/>
            </a:lvl1pPr>
          </a:lstStyle>
          <a:p>
            <a:pPr>
              <a:defRPr/>
            </a:pPr>
            <a:endParaRPr lang="ru-RU"/>
          </a:p>
        </p:txBody>
      </p:sp>
      <p:sp>
        <p:nvSpPr>
          <p:cNvPr id="5" name="Rectangle 55">
            <a:extLst>
              <a:ext uri="{FF2B5EF4-FFF2-40B4-BE49-F238E27FC236}">
                <a16:creationId xmlns:a16="http://schemas.microsoft.com/office/drawing/2014/main" id="{90B9D429-AAF6-46A7-B33E-670D5041043B}"/>
              </a:ext>
            </a:extLst>
          </p:cNvPr>
          <p:cNvSpPr>
            <a:spLocks noGrp="1" noChangeArrowheads="1"/>
          </p:cNvSpPr>
          <p:nvPr>
            <p:ph type="sldNum" sz="quarter" idx="11"/>
          </p:nvPr>
        </p:nvSpPr>
        <p:spPr>
          <a:ln/>
        </p:spPr>
        <p:txBody>
          <a:bodyPr/>
          <a:lstStyle>
            <a:lvl1pPr>
              <a:defRPr/>
            </a:lvl1pPr>
          </a:lstStyle>
          <a:p>
            <a:fld id="{1F0221CC-629A-4AFD-9FBB-657B73E6BEDB}" type="slidenum">
              <a:rPr lang="ru-RU" altLang="ru-RU"/>
              <a:pPr/>
              <a:t>‹#›</a:t>
            </a:fld>
            <a:endParaRPr lang="ru-RU" altLang="ru-RU"/>
          </a:p>
        </p:txBody>
      </p:sp>
    </p:spTree>
    <p:extLst>
      <p:ext uri="{BB962C8B-B14F-4D97-AF65-F5344CB8AC3E}">
        <p14:creationId xmlns:p14="http://schemas.microsoft.com/office/powerpoint/2010/main" val="1980388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04028" y="33340"/>
            <a:ext cx="2232025" cy="4860131"/>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07955" y="33340"/>
            <a:ext cx="6543675" cy="486013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2">
            <a:extLst>
              <a:ext uri="{FF2B5EF4-FFF2-40B4-BE49-F238E27FC236}">
                <a16:creationId xmlns:a16="http://schemas.microsoft.com/office/drawing/2014/main" id="{E9ACE68F-BF0A-4069-8665-777E77E043B2}"/>
              </a:ext>
            </a:extLst>
          </p:cNvPr>
          <p:cNvSpPr>
            <a:spLocks noGrp="1" noChangeArrowheads="1"/>
          </p:cNvSpPr>
          <p:nvPr>
            <p:ph type="ftr" sz="quarter" idx="10"/>
          </p:nvPr>
        </p:nvSpPr>
        <p:spPr>
          <a:ln/>
        </p:spPr>
        <p:txBody>
          <a:bodyPr/>
          <a:lstStyle>
            <a:lvl1pPr>
              <a:defRPr/>
            </a:lvl1pPr>
          </a:lstStyle>
          <a:p>
            <a:pPr>
              <a:defRPr/>
            </a:pPr>
            <a:endParaRPr lang="ru-RU"/>
          </a:p>
        </p:txBody>
      </p:sp>
      <p:sp>
        <p:nvSpPr>
          <p:cNvPr id="5" name="Rectangle 55">
            <a:extLst>
              <a:ext uri="{FF2B5EF4-FFF2-40B4-BE49-F238E27FC236}">
                <a16:creationId xmlns:a16="http://schemas.microsoft.com/office/drawing/2014/main" id="{D91CF127-9F7E-43A5-A9A2-A37CB53343DD}"/>
              </a:ext>
            </a:extLst>
          </p:cNvPr>
          <p:cNvSpPr>
            <a:spLocks noGrp="1" noChangeArrowheads="1"/>
          </p:cNvSpPr>
          <p:nvPr>
            <p:ph type="sldNum" sz="quarter" idx="11"/>
          </p:nvPr>
        </p:nvSpPr>
        <p:spPr>
          <a:ln/>
        </p:spPr>
        <p:txBody>
          <a:bodyPr/>
          <a:lstStyle>
            <a:lvl1pPr>
              <a:defRPr/>
            </a:lvl1pPr>
          </a:lstStyle>
          <a:p>
            <a:fld id="{83605A80-0883-4DEF-942A-907E2D764722}" type="slidenum">
              <a:rPr lang="ru-RU" altLang="ru-RU"/>
              <a:pPr/>
              <a:t>‹#›</a:t>
            </a:fld>
            <a:endParaRPr lang="ru-RU" altLang="ru-RU"/>
          </a:p>
        </p:txBody>
      </p:sp>
    </p:spTree>
    <p:extLst>
      <p:ext uri="{BB962C8B-B14F-4D97-AF65-F5344CB8AC3E}">
        <p14:creationId xmlns:p14="http://schemas.microsoft.com/office/powerpoint/2010/main" val="1643623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24"/>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a:extLst>
              <a:ext uri="{FF2B5EF4-FFF2-40B4-BE49-F238E27FC236}">
                <a16:creationId xmlns:a16="http://schemas.microsoft.com/office/drawing/2014/main" id="{607CE0EC-27F2-46C3-94A2-126F72C2052C}"/>
              </a:ext>
            </a:extLst>
          </p:cNvPr>
          <p:cNvSpPr>
            <a:spLocks noGrp="1"/>
          </p:cNvSpPr>
          <p:nvPr>
            <p:ph type="dt" sz="half" idx="10"/>
          </p:nvPr>
        </p:nvSpPr>
        <p:spPr/>
        <p:txBody>
          <a:bodyPr/>
          <a:lstStyle>
            <a:lvl1pPr>
              <a:defRPr/>
            </a:lvl1pPr>
          </a:lstStyle>
          <a:p>
            <a:pPr>
              <a:defRPr/>
            </a:pPr>
            <a:endParaRPr lang="ru-RU" altLang="en-US"/>
          </a:p>
        </p:txBody>
      </p:sp>
      <p:sp>
        <p:nvSpPr>
          <p:cNvPr id="5" name="Нижний колонтитул 4">
            <a:extLst>
              <a:ext uri="{FF2B5EF4-FFF2-40B4-BE49-F238E27FC236}">
                <a16:creationId xmlns:a16="http://schemas.microsoft.com/office/drawing/2014/main" id="{A6B86D98-A232-4EC2-8FEC-32DF694994F5}"/>
              </a:ext>
            </a:extLst>
          </p:cNvPr>
          <p:cNvSpPr>
            <a:spLocks noGrp="1"/>
          </p:cNvSpPr>
          <p:nvPr>
            <p:ph type="ftr" sz="quarter" idx="11"/>
          </p:nvPr>
        </p:nvSpPr>
        <p:spPr/>
        <p:txBody>
          <a:bodyPr/>
          <a:lstStyle>
            <a:lvl1pPr>
              <a:defRPr/>
            </a:lvl1pPr>
          </a:lstStyle>
          <a:p>
            <a:pPr>
              <a:defRPr/>
            </a:pPr>
            <a:endParaRPr lang="ru-RU" altLang="en-US"/>
          </a:p>
        </p:txBody>
      </p:sp>
      <p:sp>
        <p:nvSpPr>
          <p:cNvPr id="6" name="Номер слайда 5">
            <a:extLst>
              <a:ext uri="{FF2B5EF4-FFF2-40B4-BE49-F238E27FC236}">
                <a16:creationId xmlns:a16="http://schemas.microsoft.com/office/drawing/2014/main" id="{D873C8FA-D3BE-4E64-B0F4-EB6331E98751}"/>
              </a:ext>
            </a:extLst>
          </p:cNvPr>
          <p:cNvSpPr>
            <a:spLocks noGrp="1"/>
          </p:cNvSpPr>
          <p:nvPr>
            <p:ph type="sldNum" sz="quarter" idx="12"/>
          </p:nvPr>
        </p:nvSpPr>
        <p:spPr/>
        <p:txBody>
          <a:bodyPr/>
          <a:lstStyle>
            <a:lvl1pPr>
              <a:defRPr/>
            </a:lvl1pPr>
          </a:lstStyle>
          <a:p>
            <a:fld id="{5E070918-632A-46A0-8C75-A34C096AF4F7}" type="slidenum">
              <a:rPr lang="ru-RU" altLang="en-US"/>
              <a:pPr/>
              <a:t>‹#›</a:t>
            </a:fld>
            <a:endParaRPr lang="ru-RU" altLang="en-US"/>
          </a:p>
        </p:txBody>
      </p:sp>
    </p:spTree>
    <p:extLst>
      <p:ext uri="{BB962C8B-B14F-4D97-AF65-F5344CB8AC3E}">
        <p14:creationId xmlns:p14="http://schemas.microsoft.com/office/powerpoint/2010/main" val="997460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82B8A50-16DC-4E82-A3A6-45DF89197B8D}"/>
              </a:ext>
            </a:extLst>
          </p:cNvPr>
          <p:cNvSpPr>
            <a:spLocks noGrp="1"/>
          </p:cNvSpPr>
          <p:nvPr>
            <p:ph type="dt" sz="half" idx="10"/>
          </p:nvPr>
        </p:nvSpPr>
        <p:spPr/>
        <p:txBody>
          <a:bodyPr/>
          <a:lstStyle>
            <a:lvl1pPr>
              <a:defRPr/>
            </a:lvl1pPr>
          </a:lstStyle>
          <a:p>
            <a:pPr>
              <a:defRPr/>
            </a:pPr>
            <a:endParaRPr lang="ru-RU" altLang="en-US"/>
          </a:p>
        </p:txBody>
      </p:sp>
      <p:sp>
        <p:nvSpPr>
          <p:cNvPr id="5" name="Нижний колонтитул 4">
            <a:extLst>
              <a:ext uri="{FF2B5EF4-FFF2-40B4-BE49-F238E27FC236}">
                <a16:creationId xmlns:a16="http://schemas.microsoft.com/office/drawing/2014/main" id="{585C99F8-874B-44C2-8A3C-F8D922CA9E4E}"/>
              </a:ext>
            </a:extLst>
          </p:cNvPr>
          <p:cNvSpPr>
            <a:spLocks noGrp="1"/>
          </p:cNvSpPr>
          <p:nvPr>
            <p:ph type="ftr" sz="quarter" idx="11"/>
          </p:nvPr>
        </p:nvSpPr>
        <p:spPr/>
        <p:txBody>
          <a:bodyPr/>
          <a:lstStyle>
            <a:lvl1pPr>
              <a:defRPr/>
            </a:lvl1pPr>
          </a:lstStyle>
          <a:p>
            <a:pPr>
              <a:defRPr/>
            </a:pPr>
            <a:endParaRPr lang="ru-RU" altLang="en-US"/>
          </a:p>
        </p:txBody>
      </p:sp>
      <p:sp>
        <p:nvSpPr>
          <p:cNvPr id="6" name="Номер слайда 5">
            <a:extLst>
              <a:ext uri="{FF2B5EF4-FFF2-40B4-BE49-F238E27FC236}">
                <a16:creationId xmlns:a16="http://schemas.microsoft.com/office/drawing/2014/main" id="{09BCBEB5-0C36-4D1B-921F-119BB1F514B2}"/>
              </a:ext>
            </a:extLst>
          </p:cNvPr>
          <p:cNvSpPr>
            <a:spLocks noGrp="1"/>
          </p:cNvSpPr>
          <p:nvPr>
            <p:ph type="sldNum" sz="quarter" idx="12"/>
          </p:nvPr>
        </p:nvSpPr>
        <p:spPr/>
        <p:txBody>
          <a:bodyPr/>
          <a:lstStyle>
            <a:lvl1pPr>
              <a:defRPr/>
            </a:lvl1pPr>
          </a:lstStyle>
          <a:p>
            <a:fld id="{24198DFA-19E2-4EB9-A438-C1FEF91A2706}" type="slidenum">
              <a:rPr lang="ru-RU" altLang="en-US"/>
              <a:pPr/>
              <a:t>‹#›</a:t>
            </a:fld>
            <a:endParaRPr lang="ru-RU" altLang="en-US"/>
          </a:p>
        </p:txBody>
      </p:sp>
    </p:spTree>
    <p:extLst>
      <p:ext uri="{BB962C8B-B14F-4D97-AF65-F5344CB8AC3E}">
        <p14:creationId xmlns:p14="http://schemas.microsoft.com/office/powerpoint/2010/main" val="1368281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85950B99-9CD7-4CB9-AD58-9DDBD2F3808B}"/>
              </a:ext>
            </a:extLst>
          </p:cNvPr>
          <p:cNvSpPr>
            <a:spLocks noGrp="1"/>
          </p:cNvSpPr>
          <p:nvPr>
            <p:ph type="dt" sz="half" idx="10"/>
          </p:nvPr>
        </p:nvSpPr>
        <p:spPr/>
        <p:txBody>
          <a:bodyPr/>
          <a:lstStyle>
            <a:lvl1pPr>
              <a:defRPr/>
            </a:lvl1pPr>
          </a:lstStyle>
          <a:p>
            <a:pPr>
              <a:defRPr/>
            </a:pPr>
            <a:endParaRPr lang="ru-RU" altLang="en-US"/>
          </a:p>
        </p:txBody>
      </p:sp>
      <p:sp>
        <p:nvSpPr>
          <p:cNvPr id="5" name="Нижний колонтитул 4">
            <a:extLst>
              <a:ext uri="{FF2B5EF4-FFF2-40B4-BE49-F238E27FC236}">
                <a16:creationId xmlns:a16="http://schemas.microsoft.com/office/drawing/2014/main" id="{BF22FDB7-5716-4312-9D29-897E8C49BB6C}"/>
              </a:ext>
            </a:extLst>
          </p:cNvPr>
          <p:cNvSpPr>
            <a:spLocks noGrp="1"/>
          </p:cNvSpPr>
          <p:nvPr>
            <p:ph type="ftr" sz="quarter" idx="11"/>
          </p:nvPr>
        </p:nvSpPr>
        <p:spPr/>
        <p:txBody>
          <a:bodyPr/>
          <a:lstStyle>
            <a:lvl1pPr>
              <a:defRPr/>
            </a:lvl1pPr>
          </a:lstStyle>
          <a:p>
            <a:pPr>
              <a:defRPr/>
            </a:pPr>
            <a:endParaRPr lang="ru-RU" altLang="en-US"/>
          </a:p>
        </p:txBody>
      </p:sp>
      <p:sp>
        <p:nvSpPr>
          <p:cNvPr id="6" name="Номер слайда 5">
            <a:extLst>
              <a:ext uri="{FF2B5EF4-FFF2-40B4-BE49-F238E27FC236}">
                <a16:creationId xmlns:a16="http://schemas.microsoft.com/office/drawing/2014/main" id="{49C964A4-1B3A-4FD7-B9A7-66C4D9DE972D}"/>
              </a:ext>
            </a:extLst>
          </p:cNvPr>
          <p:cNvSpPr>
            <a:spLocks noGrp="1"/>
          </p:cNvSpPr>
          <p:nvPr>
            <p:ph type="sldNum" sz="quarter" idx="12"/>
          </p:nvPr>
        </p:nvSpPr>
        <p:spPr/>
        <p:txBody>
          <a:bodyPr/>
          <a:lstStyle>
            <a:lvl1pPr>
              <a:defRPr/>
            </a:lvl1pPr>
          </a:lstStyle>
          <a:p>
            <a:fld id="{0A3FEAD2-90FD-4BC1-A3BA-1B1139401B1A}" type="slidenum">
              <a:rPr lang="ru-RU" altLang="en-US"/>
              <a:pPr/>
              <a:t>‹#›</a:t>
            </a:fld>
            <a:endParaRPr lang="ru-RU" altLang="en-US"/>
          </a:p>
        </p:txBody>
      </p:sp>
    </p:spTree>
    <p:extLst>
      <p:ext uri="{BB962C8B-B14F-4D97-AF65-F5344CB8AC3E}">
        <p14:creationId xmlns:p14="http://schemas.microsoft.com/office/powerpoint/2010/main" val="3873482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8E87B76F-A039-405D-9FD1-9535A26E83E1}"/>
              </a:ext>
            </a:extLst>
          </p:cNvPr>
          <p:cNvSpPr>
            <a:spLocks noGrp="1"/>
          </p:cNvSpPr>
          <p:nvPr>
            <p:ph type="dt" sz="half" idx="10"/>
          </p:nvPr>
        </p:nvSpPr>
        <p:spPr/>
        <p:txBody>
          <a:bodyPr/>
          <a:lstStyle>
            <a:lvl1pPr>
              <a:defRPr/>
            </a:lvl1pPr>
          </a:lstStyle>
          <a:p>
            <a:pPr>
              <a:defRPr/>
            </a:pPr>
            <a:endParaRPr lang="ru-RU" altLang="en-US"/>
          </a:p>
        </p:txBody>
      </p:sp>
      <p:sp>
        <p:nvSpPr>
          <p:cNvPr id="6" name="Нижний колонтитул 5">
            <a:extLst>
              <a:ext uri="{FF2B5EF4-FFF2-40B4-BE49-F238E27FC236}">
                <a16:creationId xmlns:a16="http://schemas.microsoft.com/office/drawing/2014/main" id="{E37936F3-CA0C-4073-85A6-D4806DA7094D}"/>
              </a:ext>
            </a:extLst>
          </p:cNvPr>
          <p:cNvSpPr>
            <a:spLocks noGrp="1"/>
          </p:cNvSpPr>
          <p:nvPr>
            <p:ph type="ftr" sz="quarter" idx="11"/>
          </p:nvPr>
        </p:nvSpPr>
        <p:spPr/>
        <p:txBody>
          <a:bodyPr/>
          <a:lstStyle>
            <a:lvl1pPr>
              <a:defRPr/>
            </a:lvl1pPr>
          </a:lstStyle>
          <a:p>
            <a:pPr>
              <a:defRPr/>
            </a:pPr>
            <a:endParaRPr lang="ru-RU" altLang="en-US"/>
          </a:p>
        </p:txBody>
      </p:sp>
      <p:sp>
        <p:nvSpPr>
          <p:cNvPr id="7" name="Номер слайда 6">
            <a:extLst>
              <a:ext uri="{FF2B5EF4-FFF2-40B4-BE49-F238E27FC236}">
                <a16:creationId xmlns:a16="http://schemas.microsoft.com/office/drawing/2014/main" id="{6ACC10E6-16A8-4CA0-8832-B6BADF435FCE}"/>
              </a:ext>
            </a:extLst>
          </p:cNvPr>
          <p:cNvSpPr>
            <a:spLocks noGrp="1"/>
          </p:cNvSpPr>
          <p:nvPr>
            <p:ph type="sldNum" sz="quarter" idx="12"/>
          </p:nvPr>
        </p:nvSpPr>
        <p:spPr/>
        <p:txBody>
          <a:bodyPr/>
          <a:lstStyle>
            <a:lvl1pPr>
              <a:defRPr/>
            </a:lvl1pPr>
          </a:lstStyle>
          <a:p>
            <a:fld id="{51F58EDC-3813-4E7F-9CFC-0B32CBC37F7F}" type="slidenum">
              <a:rPr lang="ru-RU" altLang="en-US"/>
              <a:pPr/>
              <a:t>‹#›</a:t>
            </a:fld>
            <a:endParaRPr lang="ru-RU" altLang="en-US"/>
          </a:p>
        </p:txBody>
      </p:sp>
    </p:spTree>
    <p:extLst>
      <p:ext uri="{BB962C8B-B14F-4D97-AF65-F5344CB8AC3E}">
        <p14:creationId xmlns:p14="http://schemas.microsoft.com/office/powerpoint/2010/main" val="847852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50AD43D5-3F7D-468B-94D3-9932F5BB9664}"/>
              </a:ext>
            </a:extLst>
          </p:cNvPr>
          <p:cNvSpPr>
            <a:spLocks noGrp="1"/>
          </p:cNvSpPr>
          <p:nvPr>
            <p:ph type="dt" sz="half" idx="10"/>
          </p:nvPr>
        </p:nvSpPr>
        <p:spPr/>
        <p:txBody>
          <a:bodyPr/>
          <a:lstStyle>
            <a:lvl1pPr>
              <a:defRPr/>
            </a:lvl1pPr>
          </a:lstStyle>
          <a:p>
            <a:pPr>
              <a:defRPr/>
            </a:pPr>
            <a:endParaRPr lang="ru-RU" altLang="en-US"/>
          </a:p>
        </p:txBody>
      </p:sp>
      <p:sp>
        <p:nvSpPr>
          <p:cNvPr id="8" name="Нижний колонтитул 7">
            <a:extLst>
              <a:ext uri="{FF2B5EF4-FFF2-40B4-BE49-F238E27FC236}">
                <a16:creationId xmlns:a16="http://schemas.microsoft.com/office/drawing/2014/main" id="{58C7F4CE-E676-4887-9410-2B9464E07428}"/>
              </a:ext>
            </a:extLst>
          </p:cNvPr>
          <p:cNvSpPr>
            <a:spLocks noGrp="1"/>
          </p:cNvSpPr>
          <p:nvPr>
            <p:ph type="ftr" sz="quarter" idx="11"/>
          </p:nvPr>
        </p:nvSpPr>
        <p:spPr/>
        <p:txBody>
          <a:bodyPr/>
          <a:lstStyle>
            <a:lvl1pPr>
              <a:defRPr/>
            </a:lvl1pPr>
          </a:lstStyle>
          <a:p>
            <a:pPr>
              <a:defRPr/>
            </a:pPr>
            <a:endParaRPr lang="ru-RU" altLang="en-US"/>
          </a:p>
        </p:txBody>
      </p:sp>
      <p:sp>
        <p:nvSpPr>
          <p:cNvPr id="9" name="Номер слайда 8">
            <a:extLst>
              <a:ext uri="{FF2B5EF4-FFF2-40B4-BE49-F238E27FC236}">
                <a16:creationId xmlns:a16="http://schemas.microsoft.com/office/drawing/2014/main" id="{AF3A1C98-2B70-462D-BC6A-ACA5BB9CC8A3}"/>
              </a:ext>
            </a:extLst>
          </p:cNvPr>
          <p:cNvSpPr>
            <a:spLocks noGrp="1"/>
          </p:cNvSpPr>
          <p:nvPr>
            <p:ph type="sldNum" sz="quarter" idx="12"/>
          </p:nvPr>
        </p:nvSpPr>
        <p:spPr/>
        <p:txBody>
          <a:bodyPr/>
          <a:lstStyle>
            <a:lvl1pPr>
              <a:defRPr/>
            </a:lvl1pPr>
          </a:lstStyle>
          <a:p>
            <a:fld id="{68289BF6-9C96-437A-8426-A219A675B75B}" type="slidenum">
              <a:rPr lang="ru-RU" altLang="en-US"/>
              <a:pPr/>
              <a:t>‹#›</a:t>
            </a:fld>
            <a:endParaRPr lang="ru-RU" altLang="en-US"/>
          </a:p>
        </p:txBody>
      </p:sp>
    </p:spTree>
    <p:extLst>
      <p:ext uri="{BB962C8B-B14F-4D97-AF65-F5344CB8AC3E}">
        <p14:creationId xmlns:p14="http://schemas.microsoft.com/office/powerpoint/2010/main" val="1222352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D77C94F7-ECCA-4810-A87F-A16E03214D2D}"/>
              </a:ext>
            </a:extLst>
          </p:cNvPr>
          <p:cNvSpPr>
            <a:spLocks noGrp="1"/>
          </p:cNvSpPr>
          <p:nvPr>
            <p:ph type="dt" sz="half" idx="10"/>
          </p:nvPr>
        </p:nvSpPr>
        <p:spPr/>
        <p:txBody>
          <a:bodyPr/>
          <a:lstStyle>
            <a:lvl1pPr>
              <a:defRPr/>
            </a:lvl1pPr>
          </a:lstStyle>
          <a:p>
            <a:pPr>
              <a:defRPr/>
            </a:pPr>
            <a:endParaRPr lang="ru-RU" altLang="en-US"/>
          </a:p>
        </p:txBody>
      </p:sp>
      <p:sp>
        <p:nvSpPr>
          <p:cNvPr id="4" name="Нижний колонтитул 3">
            <a:extLst>
              <a:ext uri="{FF2B5EF4-FFF2-40B4-BE49-F238E27FC236}">
                <a16:creationId xmlns:a16="http://schemas.microsoft.com/office/drawing/2014/main" id="{63760219-6A3B-415B-A64E-8F700940D051}"/>
              </a:ext>
            </a:extLst>
          </p:cNvPr>
          <p:cNvSpPr>
            <a:spLocks noGrp="1"/>
          </p:cNvSpPr>
          <p:nvPr>
            <p:ph type="ftr" sz="quarter" idx="11"/>
          </p:nvPr>
        </p:nvSpPr>
        <p:spPr/>
        <p:txBody>
          <a:bodyPr/>
          <a:lstStyle>
            <a:lvl1pPr>
              <a:defRPr/>
            </a:lvl1pPr>
          </a:lstStyle>
          <a:p>
            <a:pPr>
              <a:defRPr/>
            </a:pPr>
            <a:endParaRPr lang="ru-RU" altLang="en-US"/>
          </a:p>
        </p:txBody>
      </p:sp>
      <p:sp>
        <p:nvSpPr>
          <p:cNvPr id="5" name="Номер слайда 4">
            <a:extLst>
              <a:ext uri="{FF2B5EF4-FFF2-40B4-BE49-F238E27FC236}">
                <a16:creationId xmlns:a16="http://schemas.microsoft.com/office/drawing/2014/main" id="{0B9CD1EF-E160-459C-A691-B4B1ABD42EA7}"/>
              </a:ext>
            </a:extLst>
          </p:cNvPr>
          <p:cNvSpPr>
            <a:spLocks noGrp="1"/>
          </p:cNvSpPr>
          <p:nvPr>
            <p:ph type="sldNum" sz="quarter" idx="12"/>
          </p:nvPr>
        </p:nvSpPr>
        <p:spPr/>
        <p:txBody>
          <a:bodyPr/>
          <a:lstStyle>
            <a:lvl1pPr>
              <a:defRPr/>
            </a:lvl1pPr>
          </a:lstStyle>
          <a:p>
            <a:fld id="{3A5BCDF2-B93D-4542-B02A-DF84E6ED987B}" type="slidenum">
              <a:rPr lang="ru-RU" altLang="en-US"/>
              <a:pPr/>
              <a:t>‹#›</a:t>
            </a:fld>
            <a:endParaRPr lang="ru-RU" altLang="en-US"/>
          </a:p>
        </p:txBody>
      </p:sp>
    </p:spTree>
    <p:extLst>
      <p:ext uri="{BB962C8B-B14F-4D97-AF65-F5344CB8AC3E}">
        <p14:creationId xmlns:p14="http://schemas.microsoft.com/office/powerpoint/2010/main" val="25303478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7F13FCE-DCD7-4F32-8C31-17B2CCBF1C4C}"/>
              </a:ext>
            </a:extLst>
          </p:cNvPr>
          <p:cNvSpPr>
            <a:spLocks noGrp="1"/>
          </p:cNvSpPr>
          <p:nvPr>
            <p:ph type="dt" sz="half" idx="10"/>
          </p:nvPr>
        </p:nvSpPr>
        <p:spPr/>
        <p:txBody>
          <a:bodyPr/>
          <a:lstStyle>
            <a:lvl1pPr>
              <a:defRPr/>
            </a:lvl1pPr>
          </a:lstStyle>
          <a:p>
            <a:pPr>
              <a:defRPr/>
            </a:pPr>
            <a:endParaRPr lang="ru-RU" altLang="en-US"/>
          </a:p>
        </p:txBody>
      </p:sp>
      <p:sp>
        <p:nvSpPr>
          <p:cNvPr id="3" name="Нижний колонтитул 2">
            <a:extLst>
              <a:ext uri="{FF2B5EF4-FFF2-40B4-BE49-F238E27FC236}">
                <a16:creationId xmlns:a16="http://schemas.microsoft.com/office/drawing/2014/main" id="{95B65FF2-B201-4188-9D0C-A419E90D36A2}"/>
              </a:ext>
            </a:extLst>
          </p:cNvPr>
          <p:cNvSpPr>
            <a:spLocks noGrp="1"/>
          </p:cNvSpPr>
          <p:nvPr>
            <p:ph type="ftr" sz="quarter" idx="11"/>
          </p:nvPr>
        </p:nvSpPr>
        <p:spPr/>
        <p:txBody>
          <a:bodyPr/>
          <a:lstStyle>
            <a:lvl1pPr>
              <a:defRPr/>
            </a:lvl1pPr>
          </a:lstStyle>
          <a:p>
            <a:pPr>
              <a:defRPr/>
            </a:pPr>
            <a:endParaRPr lang="ru-RU" altLang="en-US"/>
          </a:p>
        </p:txBody>
      </p:sp>
      <p:sp>
        <p:nvSpPr>
          <p:cNvPr id="4" name="Номер слайда 3">
            <a:extLst>
              <a:ext uri="{FF2B5EF4-FFF2-40B4-BE49-F238E27FC236}">
                <a16:creationId xmlns:a16="http://schemas.microsoft.com/office/drawing/2014/main" id="{53D2A04B-2C9D-4F87-AC88-A977A2D4CC95}"/>
              </a:ext>
            </a:extLst>
          </p:cNvPr>
          <p:cNvSpPr>
            <a:spLocks noGrp="1"/>
          </p:cNvSpPr>
          <p:nvPr>
            <p:ph type="sldNum" sz="quarter" idx="12"/>
          </p:nvPr>
        </p:nvSpPr>
        <p:spPr/>
        <p:txBody>
          <a:bodyPr/>
          <a:lstStyle>
            <a:lvl1pPr>
              <a:defRPr/>
            </a:lvl1pPr>
          </a:lstStyle>
          <a:p>
            <a:fld id="{EA9BE680-034C-4AF3-9AE2-5A9E1E740FBF}" type="slidenum">
              <a:rPr lang="ru-RU" altLang="en-US"/>
              <a:pPr/>
              <a:t>‹#›</a:t>
            </a:fld>
            <a:endParaRPr lang="ru-RU" altLang="en-US"/>
          </a:p>
        </p:txBody>
      </p:sp>
    </p:spTree>
    <p:extLst>
      <p:ext uri="{BB962C8B-B14F-4D97-AF65-F5344CB8AC3E}">
        <p14:creationId xmlns:p14="http://schemas.microsoft.com/office/powerpoint/2010/main" val="1133867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11" y="204787"/>
            <a:ext cx="3008313" cy="871538"/>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11"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a:extLst>
              <a:ext uri="{FF2B5EF4-FFF2-40B4-BE49-F238E27FC236}">
                <a16:creationId xmlns:a16="http://schemas.microsoft.com/office/drawing/2014/main" id="{D6606DBA-98BD-475E-87D2-F9C78A17293E}"/>
              </a:ext>
            </a:extLst>
          </p:cNvPr>
          <p:cNvSpPr>
            <a:spLocks noGrp="1"/>
          </p:cNvSpPr>
          <p:nvPr>
            <p:ph type="dt" sz="half" idx="10"/>
          </p:nvPr>
        </p:nvSpPr>
        <p:spPr/>
        <p:txBody>
          <a:bodyPr/>
          <a:lstStyle>
            <a:lvl1pPr>
              <a:defRPr/>
            </a:lvl1pPr>
          </a:lstStyle>
          <a:p>
            <a:pPr>
              <a:defRPr/>
            </a:pPr>
            <a:endParaRPr lang="ru-RU" altLang="en-US"/>
          </a:p>
        </p:txBody>
      </p:sp>
      <p:sp>
        <p:nvSpPr>
          <p:cNvPr id="6" name="Нижний колонтитул 5">
            <a:extLst>
              <a:ext uri="{FF2B5EF4-FFF2-40B4-BE49-F238E27FC236}">
                <a16:creationId xmlns:a16="http://schemas.microsoft.com/office/drawing/2014/main" id="{5C69031F-3B83-46E2-A410-F017075AA584}"/>
              </a:ext>
            </a:extLst>
          </p:cNvPr>
          <p:cNvSpPr>
            <a:spLocks noGrp="1"/>
          </p:cNvSpPr>
          <p:nvPr>
            <p:ph type="ftr" sz="quarter" idx="11"/>
          </p:nvPr>
        </p:nvSpPr>
        <p:spPr/>
        <p:txBody>
          <a:bodyPr/>
          <a:lstStyle>
            <a:lvl1pPr>
              <a:defRPr/>
            </a:lvl1pPr>
          </a:lstStyle>
          <a:p>
            <a:pPr>
              <a:defRPr/>
            </a:pPr>
            <a:endParaRPr lang="ru-RU" altLang="en-US"/>
          </a:p>
        </p:txBody>
      </p:sp>
      <p:sp>
        <p:nvSpPr>
          <p:cNvPr id="7" name="Номер слайда 6">
            <a:extLst>
              <a:ext uri="{FF2B5EF4-FFF2-40B4-BE49-F238E27FC236}">
                <a16:creationId xmlns:a16="http://schemas.microsoft.com/office/drawing/2014/main" id="{929A3E3B-2DE2-493E-99C5-FC2699570453}"/>
              </a:ext>
            </a:extLst>
          </p:cNvPr>
          <p:cNvSpPr>
            <a:spLocks noGrp="1"/>
          </p:cNvSpPr>
          <p:nvPr>
            <p:ph type="sldNum" sz="quarter" idx="12"/>
          </p:nvPr>
        </p:nvSpPr>
        <p:spPr/>
        <p:txBody>
          <a:bodyPr/>
          <a:lstStyle>
            <a:lvl1pPr>
              <a:defRPr/>
            </a:lvl1pPr>
          </a:lstStyle>
          <a:p>
            <a:fld id="{DE4CC64D-6C3D-4666-8A31-7E86BA14EE82}" type="slidenum">
              <a:rPr lang="ru-RU" altLang="en-US"/>
              <a:pPr/>
              <a:t>‹#›</a:t>
            </a:fld>
            <a:endParaRPr lang="ru-RU" altLang="en-US"/>
          </a:p>
        </p:txBody>
      </p:sp>
    </p:spTree>
    <p:extLst>
      <p:ext uri="{BB962C8B-B14F-4D97-AF65-F5344CB8AC3E}">
        <p14:creationId xmlns:p14="http://schemas.microsoft.com/office/powerpoint/2010/main" val="2092193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2">
            <a:extLst>
              <a:ext uri="{FF2B5EF4-FFF2-40B4-BE49-F238E27FC236}">
                <a16:creationId xmlns:a16="http://schemas.microsoft.com/office/drawing/2014/main" id="{3E5A6A96-5F58-441C-B086-540EFB733FD5}"/>
              </a:ext>
            </a:extLst>
          </p:cNvPr>
          <p:cNvSpPr>
            <a:spLocks noGrp="1" noChangeArrowheads="1"/>
          </p:cNvSpPr>
          <p:nvPr>
            <p:ph type="ftr" sz="quarter" idx="10"/>
          </p:nvPr>
        </p:nvSpPr>
        <p:spPr>
          <a:ln/>
        </p:spPr>
        <p:txBody>
          <a:bodyPr/>
          <a:lstStyle>
            <a:lvl1pPr>
              <a:defRPr/>
            </a:lvl1pPr>
          </a:lstStyle>
          <a:p>
            <a:pPr>
              <a:defRPr/>
            </a:pPr>
            <a:endParaRPr lang="ru-RU"/>
          </a:p>
        </p:txBody>
      </p:sp>
      <p:sp>
        <p:nvSpPr>
          <p:cNvPr id="5" name="Rectangle 55">
            <a:extLst>
              <a:ext uri="{FF2B5EF4-FFF2-40B4-BE49-F238E27FC236}">
                <a16:creationId xmlns:a16="http://schemas.microsoft.com/office/drawing/2014/main" id="{56FEB363-66A3-44FD-B69A-89FF5916A67C}"/>
              </a:ext>
            </a:extLst>
          </p:cNvPr>
          <p:cNvSpPr>
            <a:spLocks noGrp="1" noChangeArrowheads="1"/>
          </p:cNvSpPr>
          <p:nvPr>
            <p:ph type="sldNum" sz="quarter" idx="11"/>
          </p:nvPr>
        </p:nvSpPr>
        <p:spPr>
          <a:ln/>
        </p:spPr>
        <p:txBody>
          <a:bodyPr/>
          <a:lstStyle>
            <a:lvl1pPr>
              <a:defRPr/>
            </a:lvl1pPr>
          </a:lstStyle>
          <a:p>
            <a:fld id="{547B7584-6639-4F1F-9F22-E2607C5A1B29}" type="slidenum">
              <a:rPr lang="ru-RU" altLang="ru-RU"/>
              <a:pPr/>
              <a:t>‹#›</a:t>
            </a:fld>
            <a:endParaRPr lang="ru-RU" altLang="ru-RU"/>
          </a:p>
        </p:txBody>
      </p:sp>
    </p:spTree>
    <p:extLst>
      <p:ext uri="{BB962C8B-B14F-4D97-AF65-F5344CB8AC3E}">
        <p14:creationId xmlns:p14="http://schemas.microsoft.com/office/powerpoint/2010/main" val="2075444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4025508"/>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a:extLst>
              <a:ext uri="{FF2B5EF4-FFF2-40B4-BE49-F238E27FC236}">
                <a16:creationId xmlns:a16="http://schemas.microsoft.com/office/drawing/2014/main" id="{9E93217A-B73C-42BD-B9AD-04D8DF943BB5}"/>
              </a:ext>
            </a:extLst>
          </p:cNvPr>
          <p:cNvSpPr>
            <a:spLocks noGrp="1"/>
          </p:cNvSpPr>
          <p:nvPr>
            <p:ph type="dt" sz="half" idx="10"/>
          </p:nvPr>
        </p:nvSpPr>
        <p:spPr/>
        <p:txBody>
          <a:bodyPr/>
          <a:lstStyle>
            <a:lvl1pPr>
              <a:defRPr/>
            </a:lvl1pPr>
          </a:lstStyle>
          <a:p>
            <a:pPr>
              <a:defRPr/>
            </a:pPr>
            <a:endParaRPr lang="ru-RU" altLang="en-US"/>
          </a:p>
        </p:txBody>
      </p:sp>
      <p:sp>
        <p:nvSpPr>
          <p:cNvPr id="6" name="Нижний колонтитул 5">
            <a:extLst>
              <a:ext uri="{FF2B5EF4-FFF2-40B4-BE49-F238E27FC236}">
                <a16:creationId xmlns:a16="http://schemas.microsoft.com/office/drawing/2014/main" id="{AFADFA06-8948-4B4E-8436-11E1C34D18E7}"/>
              </a:ext>
            </a:extLst>
          </p:cNvPr>
          <p:cNvSpPr>
            <a:spLocks noGrp="1"/>
          </p:cNvSpPr>
          <p:nvPr>
            <p:ph type="ftr" sz="quarter" idx="11"/>
          </p:nvPr>
        </p:nvSpPr>
        <p:spPr/>
        <p:txBody>
          <a:bodyPr/>
          <a:lstStyle>
            <a:lvl1pPr>
              <a:defRPr/>
            </a:lvl1pPr>
          </a:lstStyle>
          <a:p>
            <a:pPr>
              <a:defRPr/>
            </a:pPr>
            <a:endParaRPr lang="ru-RU" altLang="en-US"/>
          </a:p>
        </p:txBody>
      </p:sp>
      <p:sp>
        <p:nvSpPr>
          <p:cNvPr id="7" name="Номер слайда 6">
            <a:extLst>
              <a:ext uri="{FF2B5EF4-FFF2-40B4-BE49-F238E27FC236}">
                <a16:creationId xmlns:a16="http://schemas.microsoft.com/office/drawing/2014/main" id="{E1AF8A01-77A8-49D4-B1B3-71E3B1638F90}"/>
              </a:ext>
            </a:extLst>
          </p:cNvPr>
          <p:cNvSpPr>
            <a:spLocks noGrp="1"/>
          </p:cNvSpPr>
          <p:nvPr>
            <p:ph type="sldNum" sz="quarter" idx="12"/>
          </p:nvPr>
        </p:nvSpPr>
        <p:spPr/>
        <p:txBody>
          <a:bodyPr/>
          <a:lstStyle>
            <a:lvl1pPr>
              <a:defRPr/>
            </a:lvl1pPr>
          </a:lstStyle>
          <a:p>
            <a:fld id="{A02B9B78-CAFA-4F60-9DB3-B3BF84E3F20D}" type="slidenum">
              <a:rPr lang="ru-RU" altLang="en-US"/>
              <a:pPr/>
              <a:t>‹#›</a:t>
            </a:fld>
            <a:endParaRPr lang="ru-RU" altLang="en-US"/>
          </a:p>
        </p:txBody>
      </p:sp>
    </p:spTree>
    <p:extLst>
      <p:ext uri="{BB962C8B-B14F-4D97-AF65-F5344CB8AC3E}">
        <p14:creationId xmlns:p14="http://schemas.microsoft.com/office/powerpoint/2010/main" val="3870426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938585D-E34E-4569-ADA6-F82938A3C75E}"/>
              </a:ext>
            </a:extLst>
          </p:cNvPr>
          <p:cNvSpPr>
            <a:spLocks noGrp="1"/>
          </p:cNvSpPr>
          <p:nvPr>
            <p:ph type="dt" sz="half" idx="10"/>
          </p:nvPr>
        </p:nvSpPr>
        <p:spPr/>
        <p:txBody>
          <a:bodyPr/>
          <a:lstStyle>
            <a:lvl1pPr>
              <a:defRPr/>
            </a:lvl1pPr>
          </a:lstStyle>
          <a:p>
            <a:pPr>
              <a:defRPr/>
            </a:pPr>
            <a:endParaRPr lang="ru-RU" altLang="en-US"/>
          </a:p>
        </p:txBody>
      </p:sp>
      <p:sp>
        <p:nvSpPr>
          <p:cNvPr id="5" name="Нижний колонтитул 4">
            <a:extLst>
              <a:ext uri="{FF2B5EF4-FFF2-40B4-BE49-F238E27FC236}">
                <a16:creationId xmlns:a16="http://schemas.microsoft.com/office/drawing/2014/main" id="{0CFB8762-3FE7-4091-8B83-120BD0AA9BCA}"/>
              </a:ext>
            </a:extLst>
          </p:cNvPr>
          <p:cNvSpPr>
            <a:spLocks noGrp="1"/>
          </p:cNvSpPr>
          <p:nvPr>
            <p:ph type="ftr" sz="quarter" idx="11"/>
          </p:nvPr>
        </p:nvSpPr>
        <p:spPr/>
        <p:txBody>
          <a:bodyPr/>
          <a:lstStyle>
            <a:lvl1pPr>
              <a:defRPr/>
            </a:lvl1pPr>
          </a:lstStyle>
          <a:p>
            <a:pPr>
              <a:defRPr/>
            </a:pPr>
            <a:endParaRPr lang="ru-RU" altLang="en-US"/>
          </a:p>
        </p:txBody>
      </p:sp>
      <p:sp>
        <p:nvSpPr>
          <p:cNvPr id="6" name="Номер слайда 5">
            <a:extLst>
              <a:ext uri="{FF2B5EF4-FFF2-40B4-BE49-F238E27FC236}">
                <a16:creationId xmlns:a16="http://schemas.microsoft.com/office/drawing/2014/main" id="{3C2C138A-E69B-46DC-8244-680E374A4D77}"/>
              </a:ext>
            </a:extLst>
          </p:cNvPr>
          <p:cNvSpPr>
            <a:spLocks noGrp="1"/>
          </p:cNvSpPr>
          <p:nvPr>
            <p:ph type="sldNum" sz="quarter" idx="12"/>
          </p:nvPr>
        </p:nvSpPr>
        <p:spPr/>
        <p:txBody>
          <a:bodyPr/>
          <a:lstStyle>
            <a:lvl1pPr>
              <a:defRPr/>
            </a:lvl1pPr>
          </a:lstStyle>
          <a:p>
            <a:fld id="{9C0C8587-7698-4D44-96D3-F0A15697A4CE}" type="slidenum">
              <a:rPr lang="ru-RU" altLang="en-US"/>
              <a:pPr/>
              <a:t>‹#›</a:t>
            </a:fld>
            <a:endParaRPr lang="ru-RU" altLang="en-US"/>
          </a:p>
        </p:txBody>
      </p:sp>
    </p:spTree>
    <p:extLst>
      <p:ext uri="{BB962C8B-B14F-4D97-AF65-F5344CB8AC3E}">
        <p14:creationId xmlns:p14="http://schemas.microsoft.com/office/powerpoint/2010/main" val="515818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4783"/>
            <a:ext cx="2057400" cy="329088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154783"/>
            <a:ext cx="6019800" cy="329088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6ECD26A-826D-49CC-A9D1-D80E6E91377B}"/>
              </a:ext>
            </a:extLst>
          </p:cNvPr>
          <p:cNvSpPr>
            <a:spLocks noGrp="1"/>
          </p:cNvSpPr>
          <p:nvPr>
            <p:ph type="dt" sz="half" idx="10"/>
          </p:nvPr>
        </p:nvSpPr>
        <p:spPr/>
        <p:txBody>
          <a:bodyPr/>
          <a:lstStyle>
            <a:lvl1pPr>
              <a:defRPr/>
            </a:lvl1pPr>
          </a:lstStyle>
          <a:p>
            <a:pPr>
              <a:defRPr/>
            </a:pPr>
            <a:endParaRPr lang="ru-RU" altLang="en-US"/>
          </a:p>
        </p:txBody>
      </p:sp>
      <p:sp>
        <p:nvSpPr>
          <p:cNvPr id="5" name="Нижний колонтитул 4">
            <a:extLst>
              <a:ext uri="{FF2B5EF4-FFF2-40B4-BE49-F238E27FC236}">
                <a16:creationId xmlns:a16="http://schemas.microsoft.com/office/drawing/2014/main" id="{F56D45C2-0E4A-43B5-87F6-47841C0A8E1D}"/>
              </a:ext>
            </a:extLst>
          </p:cNvPr>
          <p:cNvSpPr>
            <a:spLocks noGrp="1"/>
          </p:cNvSpPr>
          <p:nvPr>
            <p:ph type="ftr" sz="quarter" idx="11"/>
          </p:nvPr>
        </p:nvSpPr>
        <p:spPr/>
        <p:txBody>
          <a:bodyPr/>
          <a:lstStyle>
            <a:lvl1pPr>
              <a:defRPr/>
            </a:lvl1pPr>
          </a:lstStyle>
          <a:p>
            <a:pPr>
              <a:defRPr/>
            </a:pPr>
            <a:endParaRPr lang="ru-RU" altLang="en-US"/>
          </a:p>
        </p:txBody>
      </p:sp>
      <p:sp>
        <p:nvSpPr>
          <p:cNvPr id="6" name="Номер слайда 5">
            <a:extLst>
              <a:ext uri="{FF2B5EF4-FFF2-40B4-BE49-F238E27FC236}">
                <a16:creationId xmlns:a16="http://schemas.microsoft.com/office/drawing/2014/main" id="{0D9B17D0-44C5-49AB-BAE8-1C00405F92C9}"/>
              </a:ext>
            </a:extLst>
          </p:cNvPr>
          <p:cNvSpPr>
            <a:spLocks noGrp="1"/>
          </p:cNvSpPr>
          <p:nvPr>
            <p:ph type="sldNum" sz="quarter" idx="12"/>
          </p:nvPr>
        </p:nvSpPr>
        <p:spPr/>
        <p:txBody>
          <a:bodyPr/>
          <a:lstStyle>
            <a:lvl1pPr>
              <a:defRPr/>
            </a:lvl1pPr>
          </a:lstStyle>
          <a:p>
            <a:fld id="{3C8D23EC-D3D3-478C-BC63-16DDB924C9DE}" type="slidenum">
              <a:rPr lang="ru-RU" altLang="en-US"/>
              <a:pPr/>
              <a:t>‹#›</a:t>
            </a:fld>
            <a:endParaRPr lang="ru-RU" altLang="en-US"/>
          </a:p>
        </p:txBody>
      </p:sp>
    </p:spTree>
    <p:extLst>
      <p:ext uri="{BB962C8B-B14F-4D97-AF65-F5344CB8AC3E}">
        <p14:creationId xmlns:p14="http://schemas.microsoft.com/office/powerpoint/2010/main" val="584014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52">
            <a:extLst>
              <a:ext uri="{FF2B5EF4-FFF2-40B4-BE49-F238E27FC236}">
                <a16:creationId xmlns:a16="http://schemas.microsoft.com/office/drawing/2014/main" id="{98FCC830-787B-4744-9B38-F6824A0BFF43}"/>
              </a:ext>
            </a:extLst>
          </p:cNvPr>
          <p:cNvSpPr>
            <a:spLocks noGrp="1" noChangeArrowheads="1"/>
          </p:cNvSpPr>
          <p:nvPr>
            <p:ph type="ftr" sz="quarter" idx="10"/>
          </p:nvPr>
        </p:nvSpPr>
        <p:spPr>
          <a:ln/>
        </p:spPr>
        <p:txBody>
          <a:bodyPr/>
          <a:lstStyle>
            <a:lvl1pPr>
              <a:defRPr/>
            </a:lvl1pPr>
          </a:lstStyle>
          <a:p>
            <a:pPr>
              <a:defRPr/>
            </a:pPr>
            <a:endParaRPr lang="ru-RU"/>
          </a:p>
        </p:txBody>
      </p:sp>
      <p:sp>
        <p:nvSpPr>
          <p:cNvPr id="5" name="Rectangle 55">
            <a:extLst>
              <a:ext uri="{FF2B5EF4-FFF2-40B4-BE49-F238E27FC236}">
                <a16:creationId xmlns:a16="http://schemas.microsoft.com/office/drawing/2014/main" id="{F93FDBD8-1D36-47D1-9646-D349D1ACCF9C}"/>
              </a:ext>
            </a:extLst>
          </p:cNvPr>
          <p:cNvSpPr>
            <a:spLocks noGrp="1" noChangeArrowheads="1"/>
          </p:cNvSpPr>
          <p:nvPr>
            <p:ph type="sldNum" sz="quarter" idx="11"/>
          </p:nvPr>
        </p:nvSpPr>
        <p:spPr>
          <a:ln/>
        </p:spPr>
        <p:txBody>
          <a:bodyPr/>
          <a:lstStyle>
            <a:lvl1pPr>
              <a:defRPr/>
            </a:lvl1pPr>
          </a:lstStyle>
          <a:p>
            <a:fld id="{4A27BC42-7054-47CD-B669-0AC1CE6DDDFB}" type="slidenum">
              <a:rPr lang="ru-RU" altLang="ru-RU"/>
              <a:pPr/>
              <a:t>‹#›</a:t>
            </a:fld>
            <a:endParaRPr lang="ru-RU" altLang="ru-RU"/>
          </a:p>
        </p:txBody>
      </p:sp>
    </p:spTree>
    <p:extLst>
      <p:ext uri="{BB962C8B-B14F-4D97-AF65-F5344CB8AC3E}">
        <p14:creationId xmlns:p14="http://schemas.microsoft.com/office/powerpoint/2010/main" val="340141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107950" y="951311"/>
            <a:ext cx="4387850" cy="39421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951311"/>
            <a:ext cx="4387850" cy="39421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52">
            <a:extLst>
              <a:ext uri="{FF2B5EF4-FFF2-40B4-BE49-F238E27FC236}">
                <a16:creationId xmlns:a16="http://schemas.microsoft.com/office/drawing/2014/main" id="{EA682462-3B2C-43B3-B3B5-7FF470BEF91C}"/>
              </a:ext>
            </a:extLst>
          </p:cNvPr>
          <p:cNvSpPr>
            <a:spLocks noGrp="1" noChangeArrowheads="1"/>
          </p:cNvSpPr>
          <p:nvPr>
            <p:ph type="ftr" sz="quarter" idx="10"/>
          </p:nvPr>
        </p:nvSpPr>
        <p:spPr>
          <a:ln/>
        </p:spPr>
        <p:txBody>
          <a:bodyPr/>
          <a:lstStyle>
            <a:lvl1pPr>
              <a:defRPr/>
            </a:lvl1pPr>
          </a:lstStyle>
          <a:p>
            <a:pPr>
              <a:defRPr/>
            </a:pPr>
            <a:endParaRPr lang="ru-RU"/>
          </a:p>
        </p:txBody>
      </p:sp>
      <p:sp>
        <p:nvSpPr>
          <p:cNvPr id="6" name="Rectangle 55">
            <a:extLst>
              <a:ext uri="{FF2B5EF4-FFF2-40B4-BE49-F238E27FC236}">
                <a16:creationId xmlns:a16="http://schemas.microsoft.com/office/drawing/2014/main" id="{5EAFA04E-E20D-48A0-89FF-F8714546198F}"/>
              </a:ext>
            </a:extLst>
          </p:cNvPr>
          <p:cNvSpPr>
            <a:spLocks noGrp="1" noChangeArrowheads="1"/>
          </p:cNvSpPr>
          <p:nvPr>
            <p:ph type="sldNum" sz="quarter" idx="11"/>
          </p:nvPr>
        </p:nvSpPr>
        <p:spPr>
          <a:ln/>
        </p:spPr>
        <p:txBody>
          <a:bodyPr/>
          <a:lstStyle>
            <a:lvl1pPr>
              <a:defRPr/>
            </a:lvl1pPr>
          </a:lstStyle>
          <a:p>
            <a:fld id="{12255E65-E09D-4E4F-905C-D5E8068B05D5}" type="slidenum">
              <a:rPr lang="ru-RU" altLang="ru-RU"/>
              <a:pPr/>
              <a:t>‹#›</a:t>
            </a:fld>
            <a:endParaRPr lang="ru-RU" altLang="ru-RU"/>
          </a:p>
        </p:txBody>
      </p:sp>
    </p:spTree>
    <p:extLst>
      <p:ext uri="{BB962C8B-B14F-4D97-AF65-F5344CB8AC3E}">
        <p14:creationId xmlns:p14="http://schemas.microsoft.com/office/powerpoint/2010/main" val="3636215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52">
            <a:extLst>
              <a:ext uri="{FF2B5EF4-FFF2-40B4-BE49-F238E27FC236}">
                <a16:creationId xmlns:a16="http://schemas.microsoft.com/office/drawing/2014/main" id="{FFD55299-9594-4668-A6AD-8F6FF966841E}"/>
              </a:ext>
            </a:extLst>
          </p:cNvPr>
          <p:cNvSpPr>
            <a:spLocks noGrp="1" noChangeArrowheads="1"/>
          </p:cNvSpPr>
          <p:nvPr>
            <p:ph type="ftr" sz="quarter" idx="10"/>
          </p:nvPr>
        </p:nvSpPr>
        <p:spPr>
          <a:ln/>
        </p:spPr>
        <p:txBody>
          <a:bodyPr/>
          <a:lstStyle>
            <a:lvl1pPr>
              <a:defRPr/>
            </a:lvl1pPr>
          </a:lstStyle>
          <a:p>
            <a:pPr>
              <a:defRPr/>
            </a:pPr>
            <a:endParaRPr lang="ru-RU"/>
          </a:p>
        </p:txBody>
      </p:sp>
      <p:sp>
        <p:nvSpPr>
          <p:cNvPr id="8" name="Rectangle 55">
            <a:extLst>
              <a:ext uri="{FF2B5EF4-FFF2-40B4-BE49-F238E27FC236}">
                <a16:creationId xmlns:a16="http://schemas.microsoft.com/office/drawing/2014/main" id="{81C33778-89D3-42D7-95D7-532FC1866C33}"/>
              </a:ext>
            </a:extLst>
          </p:cNvPr>
          <p:cNvSpPr>
            <a:spLocks noGrp="1" noChangeArrowheads="1"/>
          </p:cNvSpPr>
          <p:nvPr>
            <p:ph type="sldNum" sz="quarter" idx="11"/>
          </p:nvPr>
        </p:nvSpPr>
        <p:spPr>
          <a:ln/>
        </p:spPr>
        <p:txBody>
          <a:bodyPr/>
          <a:lstStyle>
            <a:lvl1pPr>
              <a:defRPr/>
            </a:lvl1pPr>
          </a:lstStyle>
          <a:p>
            <a:fld id="{8AEC5447-B0EB-4C61-BBAD-0F1EB811A182}" type="slidenum">
              <a:rPr lang="ru-RU" altLang="ru-RU"/>
              <a:pPr/>
              <a:t>‹#›</a:t>
            </a:fld>
            <a:endParaRPr lang="ru-RU" altLang="ru-RU"/>
          </a:p>
        </p:txBody>
      </p:sp>
    </p:spTree>
    <p:extLst>
      <p:ext uri="{BB962C8B-B14F-4D97-AF65-F5344CB8AC3E}">
        <p14:creationId xmlns:p14="http://schemas.microsoft.com/office/powerpoint/2010/main" val="1647572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52">
            <a:extLst>
              <a:ext uri="{FF2B5EF4-FFF2-40B4-BE49-F238E27FC236}">
                <a16:creationId xmlns:a16="http://schemas.microsoft.com/office/drawing/2014/main" id="{18486819-EF5A-4A88-BAF2-EBB23E078ED5}"/>
              </a:ext>
            </a:extLst>
          </p:cNvPr>
          <p:cNvSpPr>
            <a:spLocks noGrp="1" noChangeArrowheads="1"/>
          </p:cNvSpPr>
          <p:nvPr>
            <p:ph type="ftr" sz="quarter" idx="10"/>
          </p:nvPr>
        </p:nvSpPr>
        <p:spPr>
          <a:ln/>
        </p:spPr>
        <p:txBody>
          <a:bodyPr/>
          <a:lstStyle>
            <a:lvl1pPr>
              <a:defRPr/>
            </a:lvl1pPr>
          </a:lstStyle>
          <a:p>
            <a:pPr>
              <a:defRPr/>
            </a:pPr>
            <a:endParaRPr lang="ru-RU"/>
          </a:p>
        </p:txBody>
      </p:sp>
      <p:sp>
        <p:nvSpPr>
          <p:cNvPr id="4" name="Rectangle 55">
            <a:extLst>
              <a:ext uri="{FF2B5EF4-FFF2-40B4-BE49-F238E27FC236}">
                <a16:creationId xmlns:a16="http://schemas.microsoft.com/office/drawing/2014/main" id="{D00E5B2E-9EB0-4ECE-946D-2C30F3DC8514}"/>
              </a:ext>
            </a:extLst>
          </p:cNvPr>
          <p:cNvSpPr>
            <a:spLocks noGrp="1" noChangeArrowheads="1"/>
          </p:cNvSpPr>
          <p:nvPr>
            <p:ph type="sldNum" sz="quarter" idx="11"/>
          </p:nvPr>
        </p:nvSpPr>
        <p:spPr>
          <a:ln/>
        </p:spPr>
        <p:txBody>
          <a:bodyPr/>
          <a:lstStyle>
            <a:lvl1pPr>
              <a:defRPr/>
            </a:lvl1pPr>
          </a:lstStyle>
          <a:p>
            <a:fld id="{D14A00AA-B560-4245-A5A3-6D36647C5DDF}" type="slidenum">
              <a:rPr lang="ru-RU" altLang="ru-RU"/>
              <a:pPr/>
              <a:t>‹#›</a:t>
            </a:fld>
            <a:endParaRPr lang="ru-RU" altLang="ru-RU"/>
          </a:p>
        </p:txBody>
      </p:sp>
    </p:spTree>
    <p:extLst>
      <p:ext uri="{BB962C8B-B14F-4D97-AF65-F5344CB8AC3E}">
        <p14:creationId xmlns:p14="http://schemas.microsoft.com/office/powerpoint/2010/main" val="2975259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2">
            <a:extLst>
              <a:ext uri="{FF2B5EF4-FFF2-40B4-BE49-F238E27FC236}">
                <a16:creationId xmlns:a16="http://schemas.microsoft.com/office/drawing/2014/main" id="{A54AB585-6FCF-4B43-AC0E-BE044E9BB15B}"/>
              </a:ext>
            </a:extLst>
          </p:cNvPr>
          <p:cNvSpPr>
            <a:spLocks noGrp="1" noChangeArrowheads="1"/>
          </p:cNvSpPr>
          <p:nvPr>
            <p:ph type="ftr" sz="quarter" idx="10"/>
          </p:nvPr>
        </p:nvSpPr>
        <p:spPr>
          <a:ln/>
        </p:spPr>
        <p:txBody>
          <a:bodyPr/>
          <a:lstStyle>
            <a:lvl1pPr>
              <a:defRPr/>
            </a:lvl1pPr>
          </a:lstStyle>
          <a:p>
            <a:pPr>
              <a:defRPr/>
            </a:pPr>
            <a:endParaRPr lang="ru-RU"/>
          </a:p>
        </p:txBody>
      </p:sp>
      <p:sp>
        <p:nvSpPr>
          <p:cNvPr id="3" name="Rectangle 55">
            <a:extLst>
              <a:ext uri="{FF2B5EF4-FFF2-40B4-BE49-F238E27FC236}">
                <a16:creationId xmlns:a16="http://schemas.microsoft.com/office/drawing/2014/main" id="{217C409C-1B49-4747-BB2B-D7D09E9C229A}"/>
              </a:ext>
            </a:extLst>
          </p:cNvPr>
          <p:cNvSpPr>
            <a:spLocks noGrp="1" noChangeArrowheads="1"/>
          </p:cNvSpPr>
          <p:nvPr>
            <p:ph type="sldNum" sz="quarter" idx="11"/>
          </p:nvPr>
        </p:nvSpPr>
        <p:spPr>
          <a:ln/>
        </p:spPr>
        <p:txBody>
          <a:bodyPr/>
          <a:lstStyle>
            <a:lvl1pPr>
              <a:defRPr/>
            </a:lvl1pPr>
          </a:lstStyle>
          <a:p>
            <a:fld id="{4986C4D9-1EA0-4E7B-82F6-1E22B4889C9C}" type="slidenum">
              <a:rPr lang="ru-RU" altLang="ru-RU"/>
              <a:pPr/>
              <a:t>‹#›</a:t>
            </a:fld>
            <a:endParaRPr lang="ru-RU" altLang="ru-RU"/>
          </a:p>
        </p:txBody>
      </p:sp>
    </p:spTree>
    <p:extLst>
      <p:ext uri="{BB962C8B-B14F-4D97-AF65-F5344CB8AC3E}">
        <p14:creationId xmlns:p14="http://schemas.microsoft.com/office/powerpoint/2010/main" val="2006503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5" y="204787"/>
            <a:ext cx="3008313" cy="871538"/>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52">
            <a:extLst>
              <a:ext uri="{FF2B5EF4-FFF2-40B4-BE49-F238E27FC236}">
                <a16:creationId xmlns:a16="http://schemas.microsoft.com/office/drawing/2014/main" id="{52B8684E-AFD5-45D7-AF92-E2964DD2CCA3}"/>
              </a:ext>
            </a:extLst>
          </p:cNvPr>
          <p:cNvSpPr>
            <a:spLocks noGrp="1" noChangeArrowheads="1"/>
          </p:cNvSpPr>
          <p:nvPr>
            <p:ph type="ftr" sz="quarter" idx="10"/>
          </p:nvPr>
        </p:nvSpPr>
        <p:spPr>
          <a:ln/>
        </p:spPr>
        <p:txBody>
          <a:bodyPr/>
          <a:lstStyle>
            <a:lvl1pPr>
              <a:defRPr/>
            </a:lvl1pPr>
          </a:lstStyle>
          <a:p>
            <a:pPr>
              <a:defRPr/>
            </a:pPr>
            <a:endParaRPr lang="ru-RU"/>
          </a:p>
        </p:txBody>
      </p:sp>
      <p:sp>
        <p:nvSpPr>
          <p:cNvPr id="6" name="Rectangle 55">
            <a:extLst>
              <a:ext uri="{FF2B5EF4-FFF2-40B4-BE49-F238E27FC236}">
                <a16:creationId xmlns:a16="http://schemas.microsoft.com/office/drawing/2014/main" id="{23188B73-41A6-4581-8727-48A92F67676D}"/>
              </a:ext>
            </a:extLst>
          </p:cNvPr>
          <p:cNvSpPr>
            <a:spLocks noGrp="1" noChangeArrowheads="1"/>
          </p:cNvSpPr>
          <p:nvPr>
            <p:ph type="sldNum" sz="quarter" idx="11"/>
          </p:nvPr>
        </p:nvSpPr>
        <p:spPr>
          <a:ln/>
        </p:spPr>
        <p:txBody>
          <a:bodyPr/>
          <a:lstStyle>
            <a:lvl1pPr>
              <a:defRPr/>
            </a:lvl1pPr>
          </a:lstStyle>
          <a:p>
            <a:fld id="{D991B409-410F-4CD8-B530-55313038B33C}" type="slidenum">
              <a:rPr lang="ru-RU" altLang="ru-RU"/>
              <a:pPr/>
              <a:t>‹#›</a:t>
            </a:fld>
            <a:endParaRPr lang="ru-RU" altLang="ru-RU"/>
          </a:p>
        </p:txBody>
      </p:sp>
    </p:spTree>
    <p:extLst>
      <p:ext uri="{BB962C8B-B14F-4D97-AF65-F5344CB8AC3E}">
        <p14:creationId xmlns:p14="http://schemas.microsoft.com/office/powerpoint/2010/main" val="3356386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52">
            <a:extLst>
              <a:ext uri="{FF2B5EF4-FFF2-40B4-BE49-F238E27FC236}">
                <a16:creationId xmlns:a16="http://schemas.microsoft.com/office/drawing/2014/main" id="{099CBD17-0AAE-416F-BD7E-B188BCD0ED97}"/>
              </a:ext>
            </a:extLst>
          </p:cNvPr>
          <p:cNvSpPr>
            <a:spLocks noGrp="1" noChangeArrowheads="1"/>
          </p:cNvSpPr>
          <p:nvPr>
            <p:ph type="ftr" sz="quarter" idx="10"/>
          </p:nvPr>
        </p:nvSpPr>
        <p:spPr>
          <a:ln/>
        </p:spPr>
        <p:txBody>
          <a:bodyPr/>
          <a:lstStyle>
            <a:lvl1pPr>
              <a:defRPr/>
            </a:lvl1pPr>
          </a:lstStyle>
          <a:p>
            <a:pPr>
              <a:defRPr/>
            </a:pPr>
            <a:endParaRPr lang="ru-RU"/>
          </a:p>
        </p:txBody>
      </p:sp>
      <p:sp>
        <p:nvSpPr>
          <p:cNvPr id="6" name="Rectangle 55">
            <a:extLst>
              <a:ext uri="{FF2B5EF4-FFF2-40B4-BE49-F238E27FC236}">
                <a16:creationId xmlns:a16="http://schemas.microsoft.com/office/drawing/2014/main" id="{28789471-9FA8-4A2C-BA83-D85C73B92AB5}"/>
              </a:ext>
            </a:extLst>
          </p:cNvPr>
          <p:cNvSpPr>
            <a:spLocks noGrp="1" noChangeArrowheads="1"/>
          </p:cNvSpPr>
          <p:nvPr>
            <p:ph type="sldNum" sz="quarter" idx="11"/>
          </p:nvPr>
        </p:nvSpPr>
        <p:spPr>
          <a:ln/>
        </p:spPr>
        <p:txBody>
          <a:bodyPr/>
          <a:lstStyle>
            <a:lvl1pPr>
              <a:defRPr/>
            </a:lvl1pPr>
          </a:lstStyle>
          <a:p>
            <a:fld id="{AD331E32-4FF2-4519-9658-5CEF066F2D3E}" type="slidenum">
              <a:rPr lang="ru-RU" altLang="ru-RU"/>
              <a:pPr/>
              <a:t>‹#›</a:t>
            </a:fld>
            <a:endParaRPr lang="ru-RU" altLang="ru-RU"/>
          </a:p>
        </p:txBody>
      </p:sp>
    </p:spTree>
    <p:extLst>
      <p:ext uri="{BB962C8B-B14F-4D97-AF65-F5344CB8AC3E}">
        <p14:creationId xmlns:p14="http://schemas.microsoft.com/office/powerpoint/2010/main" val="3871296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1" descr="1C_06">
            <a:extLst>
              <a:ext uri="{FF2B5EF4-FFF2-40B4-BE49-F238E27FC236}">
                <a16:creationId xmlns:a16="http://schemas.microsoft.com/office/drawing/2014/main" id="{88AC3F2A-B9EB-4D23-BBB4-2D6374694C2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20638"/>
            <a:ext cx="9144000" cy="88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2" descr="1C_06_n">
            <a:extLst>
              <a:ext uri="{FF2B5EF4-FFF2-40B4-BE49-F238E27FC236}">
                <a16:creationId xmlns:a16="http://schemas.microsoft.com/office/drawing/2014/main" id="{B1F3C20A-F765-42AC-97B1-04289060426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496411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Line 7">
            <a:extLst>
              <a:ext uri="{FF2B5EF4-FFF2-40B4-BE49-F238E27FC236}">
                <a16:creationId xmlns:a16="http://schemas.microsoft.com/office/drawing/2014/main" id="{06F84E52-9E88-4E92-B412-0B7A7FE46BB6}"/>
              </a:ext>
            </a:extLst>
          </p:cNvPr>
          <p:cNvSpPr>
            <a:spLocks noChangeShapeType="1"/>
          </p:cNvSpPr>
          <p:nvPr/>
        </p:nvSpPr>
        <p:spPr bwMode="auto">
          <a:xfrm>
            <a:off x="1258888" y="87313"/>
            <a:ext cx="0" cy="647700"/>
          </a:xfrm>
          <a:prstGeom prst="line">
            <a:avLst/>
          </a:prstGeom>
          <a:noFill/>
          <a:ln w="12699">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spAutoFit/>
          </a:bodyPr>
          <a:lstStyle/>
          <a:p>
            <a:endParaRPr lang="ru-RU"/>
          </a:p>
        </p:txBody>
      </p:sp>
      <p:sp>
        <p:nvSpPr>
          <p:cNvPr id="1029" name="Line 8">
            <a:extLst>
              <a:ext uri="{FF2B5EF4-FFF2-40B4-BE49-F238E27FC236}">
                <a16:creationId xmlns:a16="http://schemas.microsoft.com/office/drawing/2014/main" id="{43C3D87B-B4AB-4FA1-A350-5CB633B89E9A}"/>
              </a:ext>
            </a:extLst>
          </p:cNvPr>
          <p:cNvSpPr>
            <a:spLocks noChangeShapeType="1"/>
          </p:cNvSpPr>
          <p:nvPr/>
        </p:nvSpPr>
        <p:spPr bwMode="auto">
          <a:xfrm>
            <a:off x="1258888" y="87313"/>
            <a:ext cx="0" cy="649287"/>
          </a:xfrm>
          <a:prstGeom prst="line">
            <a:avLst/>
          </a:prstGeom>
          <a:noFill/>
          <a:ln w="12699">
            <a:solidFill>
              <a:srgbClr val="FFCC00"/>
            </a:solidFill>
            <a:round/>
            <a:headEnd type="none" w="sm" len="sm"/>
            <a:tailEnd type="none" w="sm" len="sm"/>
          </a:ln>
          <a:extLst>
            <a:ext uri="{909E8E84-426E-40DD-AFC4-6F175D3DCCD1}">
              <a14:hiddenFill xmlns:a14="http://schemas.microsoft.com/office/drawing/2010/main">
                <a:noFill/>
              </a14:hiddenFill>
            </a:ext>
          </a:extLst>
        </p:spPr>
        <p:txBody>
          <a:bodyPr>
            <a:spAutoFit/>
          </a:bodyPr>
          <a:lstStyle/>
          <a:p>
            <a:endParaRPr lang="ru-RU"/>
          </a:p>
        </p:txBody>
      </p:sp>
      <p:pic>
        <p:nvPicPr>
          <p:cNvPr id="1030" name="Picture 44" descr="лого2">
            <a:extLst>
              <a:ext uri="{FF2B5EF4-FFF2-40B4-BE49-F238E27FC236}">
                <a16:creationId xmlns:a16="http://schemas.microsoft.com/office/drawing/2014/main" id="{93959862-66E2-4467-BF45-CE0EF4E7CAA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9388" y="195263"/>
            <a:ext cx="8096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46">
            <a:extLst>
              <a:ext uri="{FF2B5EF4-FFF2-40B4-BE49-F238E27FC236}">
                <a16:creationId xmlns:a16="http://schemas.microsoft.com/office/drawing/2014/main" id="{E721FB71-2009-47DA-A28A-C434A383732F}"/>
              </a:ext>
            </a:extLst>
          </p:cNvPr>
          <p:cNvSpPr>
            <a:spLocks noGrp="1" noChangeArrowheads="1"/>
          </p:cNvSpPr>
          <p:nvPr>
            <p:ph type="title"/>
          </p:nvPr>
        </p:nvSpPr>
        <p:spPr bwMode="auto">
          <a:xfrm>
            <a:off x="1258888" y="33338"/>
            <a:ext cx="5618162"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32" name="Rectangle 48">
            <a:extLst>
              <a:ext uri="{FF2B5EF4-FFF2-40B4-BE49-F238E27FC236}">
                <a16:creationId xmlns:a16="http://schemas.microsoft.com/office/drawing/2014/main" id="{11698541-905C-4643-A112-6DAE61D5005F}"/>
              </a:ext>
            </a:extLst>
          </p:cNvPr>
          <p:cNvSpPr>
            <a:spLocks noGrp="1" noChangeArrowheads="1"/>
          </p:cNvSpPr>
          <p:nvPr>
            <p:ph type="body" idx="1"/>
          </p:nvPr>
        </p:nvSpPr>
        <p:spPr bwMode="auto">
          <a:xfrm>
            <a:off x="107950" y="950913"/>
            <a:ext cx="89281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53652" name="Rectangle 52">
            <a:extLst>
              <a:ext uri="{FF2B5EF4-FFF2-40B4-BE49-F238E27FC236}">
                <a16:creationId xmlns:a16="http://schemas.microsoft.com/office/drawing/2014/main" id="{3EF321DC-B7B9-4EDF-9F81-76C014F945AB}"/>
              </a:ext>
            </a:extLst>
          </p:cNvPr>
          <p:cNvSpPr>
            <a:spLocks noGrp="1" noChangeArrowheads="1"/>
          </p:cNvSpPr>
          <p:nvPr>
            <p:ph type="ftr" sz="quarter" idx="3"/>
          </p:nvPr>
        </p:nvSpPr>
        <p:spPr bwMode="auto">
          <a:xfrm>
            <a:off x="0" y="4975225"/>
            <a:ext cx="8172450" cy="1889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eaLnBrk="1" hangingPunct="1">
              <a:defRPr sz="1400">
                <a:solidFill>
                  <a:srgbClr val="5B0917"/>
                </a:solidFill>
                <a:latin typeface="Arial" charset="0"/>
                <a:cs typeface="Arial" charset="0"/>
              </a:defRPr>
            </a:lvl1pPr>
          </a:lstStyle>
          <a:p>
            <a:pPr>
              <a:defRPr/>
            </a:pPr>
            <a:endParaRPr lang="ru-RU"/>
          </a:p>
        </p:txBody>
      </p:sp>
      <p:sp>
        <p:nvSpPr>
          <p:cNvPr id="153655" name="Rectangle 55">
            <a:extLst>
              <a:ext uri="{FF2B5EF4-FFF2-40B4-BE49-F238E27FC236}">
                <a16:creationId xmlns:a16="http://schemas.microsoft.com/office/drawing/2014/main" id="{807297C5-2771-448B-A408-4E5A59581E46}"/>
              </a:ext>
            </a:extLst>
          </p:cNvPr>
          <p:cNvSpPr>
            <a:spLocks noGrp="1" noChangeArrowheads="1"/>
          </p:cNvSpPr>
          <p:nvPr>
            <p:ph type="sldNum" sz="quarter" idx="4"/>
          </p:nvPr>
        </p:nvSpPr>
        <p:spPr bwMode="auto">
          <a:xfrm>
            <a:off x="8243888" y="4948238"/>
            <a:ext cx="766762" cy="195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1">
                <a:solidFill>
                  <a:srgbClr val="5B0917"/>
                </a:solidFill>
              </a:defRPr>
            </a:lvl1pPr>
          </a:lstStyle>
          <a:p>
            <a:fld id="{036390EE-81D7-494C-A2D2-2EA9D7C15360}"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hf hdr="0" ftr="0" dt="0"/>
  <p:txStyles>
    <p:titleStyle>
      <a:lvl1pPr algn="l" rtl="0" eaLnBrk="0" fontAlgn="base" hangingPunct="0">
        <a:lnSpc>
          <a:spcPct val="80000"/>
        </a:lnSpc>
        <a:spcBef>
          <a:spcPct val="0"/>
        </a:spcBef>
        <a:spcAft>
          <a:spcPct val="0"/>
        </a:spcAft>
        <a:defRPr sz="2300" b="1">
          <a:solidFill>
            <a:srgbClr val="CC0000"/>
          </a:solidFill>
          <a:latin typeface="+mj-lt"/>
          <a:ea typeface="+mj-ea"/>
          <a:cs typeface="+mj-cs"/>
        </a:defRPr>
      </a:lvl1pPr>
      <a:lvl2pPr algn="l" rtl="0" eaLnBrk="0" fontAlgn="base" hangingPunct="0">
        <a:lnSpc>
          <a:spcPct val="80000"/>
        </a:lnSpc>
        <a:spcBef>
          <a:spcPct val="0"/>
        </a:spcBef>
        <a:spcAft>
          <a:spcPct val="0"/>
        </a:spcAft>
        <a:defRPr sz="2300" b="1">
          <a:solidFill>
            <a:srgbClr val="CC0000"/>
          </a:solidFill>
          <a:latin typeface="Arial" charset="0"/>
        </a:defRPr>
      </a:lvl2pPr>
      <a:lvl3pPr algn="l" rtl="0" eaLnBrk="0" fontAlgn="base" hangingPunct="0">
        <a:lnSpc>
          <a:spcPct val="80000"/>
        </a:lnSpc>
        <a:spcBef>
          <a:spcPct val="0"/>
        </a:spcBef>
        <a:spcAft>
          <a:spcPct val="0"/>
        </a:spcAft>
        <a:defRPr sz="2300" b="1">
          <a:solidFill>
            <a:srgbClr val="CC0000"/>
          </a:solidFill>
          <a:latin typeface="Arial" charset="0"/>
        </a:defRPr>
      </a:lvl3pPr>
      <a:lvl4pPr algn="l" rtl="0" eaLnBrk="0" fontAlgn="base" hangingPunct="0">
        <a:lnSpc>
          <a:spcPct val="80000"/>
        </a:lnSpc>
        <a:spcBef>
          <a:spcPct val="0"/>
        </a:spcBef>
        <a:spcAft>
          <a:spcPct val="0"/>
        </a:spcAft>
        <a:defRPr sz="2300" b="1">
          <a:solidFill>
            <a:srgbClr val="CC0000"/>
          </a:solidFill>
          <a:latin typeface="Arial" charset="0"/>
        </a:defRPr>
      </a:lvl4pPr>
      <a:lvl5pPr algn="l" rtl="0" eaLnBrk="0" fontAlgn="base" hangingPunct="0">
        <a:lnSpc>
          <a:spcPct val="80000"/>
        </a:lnSpc>
        <a:spcBef>
          <a:spcPct val="0"/>
        </a:spcBef>
        <a:spcAft>
          <a:spcPct val="0"/>
        </a:spcAft>
        <a:defRPr sz="2300" b="1">
          <a:solidFill>
            <a:srgbClr val="CC0000"/>
          </a:solidFill>
          <a:latin typeface="Arial" charset="0"/>
        </a:defRPr>
      </a:lvl5pPr>
      <a:lvl6pPr marL="457200" algn="l" rtl="0" eaLnBrk="0" fontAlgn="base" hangingPunct="0">
        <a:lnSpc>
          <a:spcPct val="80000"/>
        </a:lnSpc>
        <a:spcBef>
          <a:spcPct val="0"/>
        </a:spcBef>
        <a:spcAft>
          <a:spcPct val="0"/>
        </a:spcAft>
        <a:defRPr sz="2300" b="1">
          <a:solidFill>
            <a:srgbClr val="CC0000"/>
          </a:solidFill>
          <a:latin typeface="Arial" charset="0"/>
        </a:defRPr>
      </a:lvl6pPr>
      <a:lvl7pPr marL="914400" algn="l" rtl="0" eaLnBrk="0" fontAlgn="base" hangingPunct="0">
        <a:lnSpc>
          <a:spcPct val="80000"/>
        </a:lnSpc>
        <a:spcBef>
          <a:spcPct val="0"/>
        </a:spcBef>
        <a:spcAft>
          <a:spcPct val="0"/>
        </a:spcAft>
        <a:defRPr sz="2300" b="1">
          <a:solidFill>
            <a:srgbClr val="CC0000"/>
          </a:solidFill>
          <a:latin typeface="Arial" charset="0"/>
        </a:defRPr>
      </a:lvl7pPr>
      <a:lvl8pPr marL="1371600" algn="l" rtl="0" eaLnBrk="0" fontAlgn="base" hangingPunct="0">
        <a:lnSpc>
          <a:spcPct val="80000"/>
        </a:lnSpc>
        <a:spcBef>
          <a:spcPct val="0"/>
        </a:spcBef>
        <a:spcAft>
          <a:spcPct val="0"/>
        </a:spcAft>
        <a:defRPr sz="2300" b="1">
          <a:solidFill>
            <a:srgbClr val="CC0000"/>
          </a:solidFill>
          <a:latin typeface="Arial" charset="0"/>
        </a:defRPr>
      </a:lvl8pPr>
      <a:lvl9pPr marL="1828800" algn="l" rtl="0" eaLnBrk="0" fontAlgn="base" hangingPunct="0">
        <a:lnSpc>
          <a:spcPct val="80000"/>
        </a:lnSpc>
        <a:spcBef>
          <a:spcPct val="0"/>
        </a:spcBef>
        <a:spcAft>
          <a:spcPct val="0"/>
        </a:spcAft>
        <a:defRPr sz="2300" b="1">
          <a:solidFill>
            <a:srgbClr val="CC0000"/>
          </a:solidFill>
          <a:latin typeface="Arial" charset="0"/>
        </a:defRPr>
      </a:lvl9pPr>
    </p:titleStyle>
    <p:bodyStyle>
      <a:lvl1pPr marL="342900" indent="-342900" algn="l" rtl="0" eaLnBrk="0" fontAlgn="base" hangingPunct="0">
        <a:spcBef>
          <a:spcPct val="20000"/>
        </a:spcBef>
        <a:spcAft>
          <a:spcPct val="50000"/>
        </a:spcAft>
        <a:buClr>
          <a:srgbClr val="CC0000"/>
        </a:buClr>
        <a:buSzPct val="60000"/>
        <a:buFont typeface="Wingdings" panose="05000000000000000000" pitchFamily="2" charset="2"/>
        <a:buChar char="n"/>
        <a:defRPr sz="2200">
          <a:solidFill>
            <a:srgbClr val="5B0917"/>
          </a:solidFill>
          <a:latin typeface="+mn-lt"/>
          <a:ea typeface="+mn-ea"/>
          <a:cs typeface="+mn-cs"/>
        </a:defRPr>
      </a:lvl1pPr>
      <a:lvl2pPr marL="742950" indent="-285750" algn="l" rtl="0" eaLnBrk="0" fontAlgn="base" hangingPunct="0">
        <a:spcBef>
          <a:spcPct val="20000"/>
        </a:spcBef>
        <a:spcAft>
          <a:spcPct val="30000"/>
        </a:spcAft>
        <a:buClr>
          <a:srgbClr val="CC0000"/>
        </a:buClr>
        <a:buFont typeface="Wingdings" panose="05000000000000000000" pitchFamily="2" charset="2"/>
        <a:buChar char="§"/>
        <a:defRPr sz="2000">
          <a:solidFill>
            <a:srgbClr val="5B0917"/>
          </a:solidFill>
          <a:latin typeface="+mn-lt"/>
        </a:defRPr>
      </a:lvl2pPr>
      <a:lvl3pPr marL="1143000" indent="-228600" algn="l" rtl="0" eaLnBrk="0" fontAlgn="base" hangingPunct="0">
        <a:spcBef>
          <a:spcPct val="20000"/>
        </a:spcBef>
        <a:spcAft>
          <a:spcPct val="20000"/>
        </a:spcAft>
        <a:buClr>
          <a:srgbClr val="CC0000"/>
        </a:buClr>
        <a:buSzPct val="80000"/>
        <a:buFont typeface="Wingdings" panose="05000000000000000000" pitchFamily="2" charset="2"/>
        <a:buChar char="§"/>
        <a:defRPr>
          <a:solidFill>
            <a:srgbClr val="5B0917"/>
          </a:solidFill>
          <a:latin typeface="+mn-lt"/>
        </a:defRPr>
      </a:lvl3pPr>
      <a:lvl4pPr marL="1600200" indent="-228600" algn="l" rtl="0" eaLnBrk="0" fontAlgn="base" hangingPunct="0">
        <a:spcBef>
          <a:spcPct val="20000"/>
        </a:spcBef>
        <a:spcAft>
          <a:spcPct val="20000"/>
        </a:spcAft>
        <a:buClr>
          <a:srgbClr val="CC0000"/>
        </a:buClr>
        <a:buFont typeface="Times New Roman" panose="02020603050405020304" pitchFamily="18" charset="0"/>
        <a:buChar char="▪"/>
        <a:defRPr sz="1600">
          <a:solidFill>
            <a:srgbClr val="5B0917"/>
          </a:solidFill>
          <a:latin typeface="+mn-lt"/>
        </a:defRPr>
      </a:lvl4pPr>
      <a:lvl5pPr marL="2057400" indent="-228600" algn="l" rtl="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mn-lt"/>
        </a:defRPr>
      </a:lvl5pPr>
      <a:lvl6pPr marL="2514600" indent="-228600" algn="l" rtl="0" eaLnBrk="0" fontAlgn="base" hangingPunct="0">
        <a:spcBef>
          <a:spcPct val="20000"/>
        </a:spcBef>
        <a:spcAft>
          <a:spcPct val="0"/>
        </a:spcAft>
        <a:buClr>
          <a:srgbClr val="CC0000"/>
        </a:buClr>
        <a:buFont typeface="Arial" charset="0"/>
        <a:buChar char="∙"/>
        <a:defRPr sz="1400">
          <a:solidFill>
            <a:srgbClr val="5B0917"/>
          </a:solidFill>
          <a:latin typeface="+mn-lt"/>
        </a:defRPr>
      </a:lvl6pPr>
      <a:lvl7pPr marL="2971800" indent="-228600" algn="l" rtl="0" eaLnBrk="0" fontAlgn="base" hangingPunct="0">
        <a:spcBef>
          <a:spcPct val="20000"/>
        </a:spcBef>
        <a:spcAft>
          <a:spcPct val="0"/>
        </a:spcAft>
        <a:buClr>
          <a:srgbClr val="CC0000"/>
        </a:buClr>
        <a:buFont typeface="Arial" charset="0"/>
        <a:buChar char="∙"/>
        <a:defRPr sz="1400">
          <a:solidFill>
            <a:srgbClr val="5B0917"/>
          </a:solidFill>
          <a:latin typeface="+mn-lt"/>
        </a:defRPr>
      </a:lvl7pPr>
      <a:lvl8pPr marL="3429000" indent="-228600" algn="l" rtl="0" eaLnBrk="0" fontAlgn="base" hangingPunct="0">
        <a:spcBef>
          <a:spcPct val="20000"/>
        </a:spcBef>
        <a:spcAft>
          <a:spcPct val="0"/>
        </a:spcAft>
        <a:buClr>
          <a:srgbClr val="CC0000"/>
        </a:buClr>
        <a:buFont typeface="Arial" charset="0"/>
        <a:buChar char="∙"/>
        <a:defRPr sz="1400">
          <a:solidFill>
            <a:srgbClr val="5B0917"/>
          </a:solidFill>
          <a:latin typeface="+mn-lt"/>
        </a:defRPr>
      </a:lvl8pPr>
      <a:lvl9pPr marL="3886200" indent="-228600" algn="l" rtl="0" eaLnBrk="0" fontAlgn="base" hangingPunct="0">
        <a:spcBef>
          <a:spcPct val="20000"/>
        </a:spcBef>
        <a:spcAft>
          <a:spcPct val="0"/>
        </a:spcAft>
        <a:buClr>
          <a:srgbClr val="CC0000"/>
        </a:buClr>
        <a:buFont typeface="Arial" charset="0"/>
        <a:buChar char="∙"/>
        <a:defRPr sz="1400">
          <a:solidFill>
            <a:srgbClr val="5B0917"/>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Заголовок 1">
            <a:extLst>
              <a:ext uri="{FF2B5EF4-FFF2-40B4-BE49-F238E27FC236}">
                <a16:creationId xmlns:a16="http://schemas.microsoft.com/office/drawing/2014/main" id="{8B07458C-ECC4-450E-A2A9-24FE80AA315B}"/>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2051" name="Текст 2">
            <a:extLst>
              <a:ext uri="{FF2B5EF4-FFF2-40B4-BE49-F238E27FC236}">
                <a16:creationId xmlns:a16="http://schemas.microsoft.com/office/drawing/2014/main" id="{731A7FDB-16F1-4BC6-95D3-FEC7B8C9A432}"/>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a:extLst>
              <a:ext uri="{FF2B5EF4-FFF2-40B4-BE49-F238E27FC236}">
                <a16:creationId xmlns:a16="http://schemas.microsoft.com/office/drawing/2014/main" id="{295BC0BB-8317-4C78-9DC5-C6D920878B04}"/>
              </a:ext>
            </a:extLst>
          </p:cNvPr>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fld id="{06A4C65D-E861-4EF9-9344-006F25036F9F}" type="datetimeFigureOut">
              <a:rPr lang="ru-RU"/>
              <a:pPr>
                <a:defRPr/>
              </a:pPr>
              <a:t>03.03.2023</a:t>
            </a:fld>
            <a:endParaRPr lang="ru-RU"/>
          </a:p>
        </p:txBody>
      </p:sp>
      <p:sp>
        <p:nvSpPr>
          <p:cNvPr id="5" name="Нижний колонтитул 4">
            <a:extLst>
              <a:ext uri="{FF2B5EF4-FFF2-40B4-BE49-F238E27FC236}">
                <a16:creationId xmlns:a16="http://schemas.microsoft.com/office/drawing/2014/main" id="{3ADD77BE-4195-43C2-8E1D-408040C27ABA}"/>
              </a:ext>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ru-RU"/>
          </a:p>
        </p:txBody>
      </p:sp>
      <p:sp>
        <p:nvSpPr>
          <p:cNvPr id="6" name="Номер слайда 5">
            <a:extLst>
              <a:ext uri="{FF2B5EF4-FFF2-40B4-BE49-F238E27FC236}">
                <a16:creationId xmlns:a16="http://schemas.microsoft.com/office/drawing/2014/main" id="{E0E1970A-D026-4B62-8754-CCBE7518CCE7}"/>
              </a:ext>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A5036A64-7570-476F-BE77-E98B90D588E3}"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4224" r:id="rId1"/>
    <p:sldLayoutId id="2147484225" r:id="rId2"/>
    <p:sldLayoutId id="2147484226" r:id="rId3"/>
    <p:sldLayoutId id="2147484227" r:id="rId4"/>
    <p:sldLayoutId id="2147484228" r:id="rId5"/>
    <p:sldLayoutId id="2147484229" r:id="rId6"/>
    <p:sldLayoutId id="2147484230" r:id="rId7"/>
    <p:sldLayoutId id="2147484231" r:id="rId8"/>
    <p:sldLayoutId id="2147484232" r:id="rId9"/>
    <p:sldLayoutId id="2147484233" r:id="rId10"/>
    <p:sldLayoutId id="2147484234"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infostart.ru/redirect.php?url=aHR0cHM6Ly9naXRodWIuY29tL25hdWRpby9OQXVkaW8=" TargetMode="External"/><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hyperlink" Target="https://infostart.ru/redirect.php?url=aHR0cHM6Ly9kb2NzLm1pY3Jvc29mdC5jb20vcnUtcnUvZG90bmV0L21hY2hpbmUtbGVhcm5pbmcv" TargetMode="External"/><Relationship Id="rId4" Type="http://schemas.openxmlformats.org/officeDocument/2006/relationships/hyperlink" Target="https://infostart.ru/redirect.php?url=aHR0cHM6Ly9jbG91ZC5nb29nbGUuY29tL3NwZWVjaC10by10ZXh0Lz91dG1fc291cmNlPWdvb2dsZSZhbXA7dXRtX21lZGl1bT1jcGMmYW1wO3V0bV9jYW1wYWlnbj1lbWVhLXJ1LWFsbC1ydS1kci1za3dzLWFsbC1hbGwtdHJpYWwtYi1nY3AtMTAwOTEzOSZhbXA7dXRtX2NvbnRlbnQ9dGV4dC1hZC1ub25lLWFueS1ERVZfYy1DUkVfMjUzNTI3NTA3MzE0LUFER1BfSHlicmlkJTIwJTdDJTIwU0tXUyUyMC0lMjBCTU0lMjAlN0MlMjBUeHQlMjB+JTIwQUklMjAlMjYlMjBNTCUyMH4lMjBTcGVlY2gtdG8tVGV4dCUyM3Y1LUtXSURfNDM3MDAwNTMyODcwOTExMjYta3dkLTE4MzkyMDAzODk2LXVzZXJsb2NfMjA5NDkmYW1wO3V0bV90ZXJtPUtXXyUyQnNwZWVjaCUyMCUyQnRvJTIwJTJCdGV4dC1ORVRfZy1QTEFDXyZhbXA7Z2NsaWQ9Q2owS0NRaUF2NnlDQmhDTEFSSXNBQnFKVGpZeXJQal9YT2M5bmljZkt4Ni1DcWJ3Ukt0ZDZ5LXVfRHJJTWE5MlV2SXNNcjJ4Y3VlZTdIa2FBbnJBRUFMd193Y0ImYW1wO2djbHNyYz1hdy5kcw=="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s://its.1c.ru/db/files/1CITS/EXE/DOC_10_2/DOC_10_2.zip"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v8.1c.ru/platforma/postavka-i-podderzhka/"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s://v8.1c.ru/tekhnologii/standartnye-biblioteki/1s-biblioteka-standartnykh-podsistem/normativno-spravochnaya-informatsiya-i-klassifikatory/"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332D5C-804C-4CAC-AB24-521D97438738}"/>
              </a:ext>
            </a:extLst>
          </p:cNvPr>
          <p:cNvSpPr>
            <a:spLocks noGrp="1"/>
          </p:cNvSpPr>
          <p:nvPr>
            <p:ph type="ctrTitle"/>
          </p:nvPr>
        </p:nvSpPr>
        <p:spPr>
          <a:xfrm>
            <a:off x="250825" y="352276"/>
            <a:ext cx="8642350" cy="1726952"/>
          </a:xfrm>
        </p:spPr>
        <p:txBody>
          <a:bodyPr/>
          <a:lstStyle/>
          <a:p>
            <a:pPr eaLnBrk="1" hangingPunct="1">
              <a:spcBef>
                <a:spcPts val="600"/>
              </a:spcBef>
              <a:spcAft>
                <a:spcPts val="600"/>
              </a:spcAft>
            </a:pPr>
            <a:r>
              <a:rPr lang="ru-RU" altLang="ru-RU" b="1" dirty="0"/>
              <a:t>Отчеты и обработки. Доработка типовых конфигураций  </a:t>
            </a:r>
            <a:endParaRPr lang="en-US" altLang="ru-RU" b="1" i="1" dirty="0"/>
          </a:p>
        </p:txBody>
      </p:sp>
      <p:sp>
        <p:nvSpPr>
          <p:cNvPr id="5" name="TextBox 4">
            <a:extLst>
              <a:ext uri="{FF2B5EF4-FFF2-40B4-BE49-F238E27FC236}">
                <a16:creationId xmlns:a16="http://schemas.microsoft.com/office/drawing/2014/main" id="{077C4C80-C658-4FAA-9A5D-B35C3E98711B}"/>
              </a:ext>
            </a:extLst>
          </p:cNvPr>
          <p:cNvSpPr txBox="1"/>
          <p:nvPr/>
        </p:nvSpPr>
        <p:spPr>
          <a:xfrm>
            <a:off x="3779912" y="3579862"/>
            <a:ext cx="5270016" cy="1211362"/>
          </a:xfrm>
          <a:prstGeom prst="rect">
            <a:avLst/>
          </a:prstGeom>
          <a:noFill/>
        </p:spPr>
        <p:txBody>
          <a:bodyPr wrap="square">
            <a:spAutoFit/>
          </a:bodyPr>
          <a:lstStyle/>
          <a:p>
            <a:r>
              <a:rPr lang="ru-RU" sz="1800" b="1" dirty="0">
                <a:solidFill>
                  <a:srgbClr val="000000"/>
                </a:solidFill>
                <a:effectLst/>
                <a:latin typeface="Times New Roman" panose="02020603050405020304" pitchFamily="18" charset="0"/>
                <a:ea typeface="Times New Roman" panose="02020603050405020304" pitchFamily="18" charset="0"/>
              </a:rPr>
              <a:t>Маркин Иван Сергеевич</a:t>
            </a:r>
          </a:p>
          <a:p>
            <a:r>
              <a:rPr lang="ru-RU" dirty="0">
                <a:solidFill>
                  <a:srgbClr val="000000"/>
                </a:solidFill>
                <a:latin typeface="Times New Roman" panose="02020603050405020304" pitchFamily="18" charset="0"/>
                <a:ea typeface="Times New Roman" panose="02020603050405020304" pitchFamily="18" charset="0"/>
              </a:rPr>
              <a:t>Начальник Отдела веб-разработки и внедрения портальных решений, Департамент информационных технологий</a:t>
            </a:r>
          </a:p>
        </p:txBody>
      </p:sp>
      <p:pic>
        <p:nvPicPr>
          <p:cNvPr id="6" name="Google Shape;98;p15">
            <a:extLst>
              <a:ext uri="{FF2B5EF4-FFF2-40B4-BE49-F238E27FC236}">
                <a16:creationId xmlns:a16="http://schemas.microsoft.com/office/drawing/2014/main" id="{CEE840D1-624B-4400-B139-61A875BA7D0F}"/>
              </a:ext>
            </a:extLst>
          </p:cNvPr>
          <p:cNvPicPr preferRelativeResize="0"/>
          <p:nvPr/>
        </p:nvPicPr>
        <p:blipFill rotWithShape="1">
          <a:blip r:embed="rId3">
            <a:alphaModFix/>
          </a:blip>
          <a:srcRect/>
          <a:stretch/>
        </p:blipFill>
        <p:spPr>
          <a:xfrm>
            <a:off x="611560" y="2139702"/>
            <a:ext cx="3101787" cy="255382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a:extLst>
              <a:ext uri="{FF2B5EF4-FFF2-40B4-BE49-F238E27FC236}">
                <a16:creationId xmlns:a16="http://schemas.microsoft.com/office/drawing/2014/main" id="{0A7E4B96-2D54-40A0-8F68-354493F998B1}"/>
              </a:ext>
            </a:extLst>
          </p:cNvPr>
          <p:cNvSpPr>
            <a:spLocks noGrp="1"/>
          </p:cNvSpPr>
          <p:nvPr>
            <p:ph type="title" idx="4294967295"/>
          </p:nvPr>
        </p:nvSpPr>
        <p:spPr>
          <a:xfrm>
            <a:off x="0" y="9525"/>
            <a:ext cx="9144000" cy="844550"/>
          </a:xfrm>
        </p:spPr>
        <p:txBody>
          <a:bodyPr/>
          <a:lstStyle/>
          <a:p>
            <a:pPr algn="ctr"/>
            <a:r>
              <a:rPr lang="ru-RU" sz="2800" b="1" i="0" dirty="0">
                <a:solidFill>
                  <a:srgbClr val="333333"/>
                </a:solidFill>
                <a:effectLst/>
                <a:latin typeface="Inter"/>
              </a:rPr>
              <a:t>Сведения о внешней обработке</a:t>
            </a:r>
            <a:endParaRPr lang="ru-RU" altLang="ru-RU" sz="3600" dirty="0"/>
          </a:p>
        </p:txBody>
      </p:sp>
      <p:sp>
        <p:nvSpPr>
          <p:cNvPr id="60419" name="Номер слайда 5">
            <a:extLst>
              <a:ext uri="{FF2B5EF4-FFF2-40B4-BE49-F238E27FC236}">
                <a16:creationId xmlns:a16="http://schemas.microsoft.com/office/drawing/2014/main" id="{57CE9448-03B4-4CFE-AA75-87BA905D9529}"/>
              </a:ext>
            </a:extLst>
          </p:cNvPr>
          <p:cNvSpPr txBox="1">
            <a:spLocks/>
          </p:cNvSpPr>
          <p:nvPr/>
        </p:nvSpPr>
        <p:spPr bwMode="auto">
          <a:xfrm>
            <a:off x="8459788" y="4806950"/>
            <a:ext cx="5508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gn="ctr" eaLnBrk="1" hangingPunct="1">
              <a:spcBef>
                <a:spcPct val="0"/>
              </a:spcBef>
              <a:spcAft>
                <a:spcPct val="0"/>
              </a:spcAft>
              <a:buClrTx/>
              <a:buSzTx/>
              <a:buFontTx/>
              <a:buNone/>
            </a:pPr>
            <a:fld id="{723B2920-12D1-4AE4-8879-46927FF0E769}" type="slidenum">
              <a:rPr lang="ru-RU" altLang="ru-RU" sz="1400" b="1">
                <a:solidFill>
                  <a:srgbClr val="C00000"/>
                </a:solidFill>
                <a:latin typeface="Calibri" panose="020F0502020204030204" pitchFamily="34" charset="0"/>
              </a:rPr>
              <a:pPr algn="ctr" eaLnBrk="1" hangingPunct="1">
                <a:spcBef>
                  <a:spcPct val="0"/>
                </a:spcBef>
                <a:spcAft>
                  <a:spcPct val="0"/>
                </a:spcAft>
                <a:buClrTx/>
                <a:buSzTx/>
                <a:buFontTx/>
                <a:buNone/>
              </a:pPr>
              <a:t>10</a:t>
            </a:fld>
            <a:endParaRPr lang="ru-RU" altLang="ru-RU" sz="1400" b="1">
              <a:solidFill>
                <a:srgbClr val="C00000"/>
              </a:solidFill>
              <a:latin typeface="Calibri" panose="020F0502020204030204" pitchFamily="34" charset="0"/>
            </a:endParaRPr>
          </a:p>
        </p:txBody>
      </p:sp>
      <p:sp>
        <p:nvSpPr>
          <p:cNvPr id="3" name="Rectangle 2">
            <a:extLst>
              <a:ext uri="{FF2B5EF4-FFF2-40B4-BE49-F238E27FC236}">
                <a16:creationId xmlns:a16="http://schemas.microsoft.com/office/drawing/2014/main" id="{A99F936B-3D63-4A0E-9F8D-5C80762B3B52}"/>
              </a:ext>
            </a:extLst>
          </p:cNvPr>
          <p:cNvSpPr>
            <a:spLocks noChangeArrowheads="1"/>
          </p:cNvSpPr>
          <p:nvPr/>
        </p:nvSpPr>
        <p:spPr bwMode="auto">
          <a:xfrm>
            <a:off x="467544" y="854075"/>
            <a:ext cx="7992244" cy="830997"/>
          </a:xfrm>
          <a:prstGeom prst="rect">
            <a:avLst/>
          </a:prstGeom>
          <a:solidFill>
            <a:srgbClr val="F9F2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a:ln>
                  <a:noFill/>
                </a:ln>
                <a:solidFill>
                  <a:srgbClr val="333333"/>
                </a:solidFill>
                <a:effectLst/>
                <a:latin typeface="Inter"/>
              </a:rPr>
              <a:t>Чтобы подключить внешний отчет или обработку в справочник </a:t>
            </a:r>
            <a:r>
              <a:rPr kumimoji="0" lang="ru-RU" altLang="ru-RU" sz="1600" b="0" i="0" u="none" strike="noStrike" cap="none" normalizeH="0" baseline="0" dirty="0">
                <a:ln>
                  <a:noFill/>
                </a:ln>
                <a:solidFill>
                  <a:srgbClr val="C7254E"/>
                </a:solidFill>
                <a:effectLst/>
                <a:latin typeface="Menlo"/>
              </a:rPr>
              <a:t>Дополнительные отчеты и обработки</a:t>
            </a:r>
            <a:r>
              <a:rPr kumimoji="0" lang="ru-RU" altLang="ru-RU" sz="1600" b="0" i="0" u="none" strike="noStrike" cap="none" normalizeH="0" baseline="0" dirty="0">
                <a:ln>
                  <a:noFill/>
                </a:ln>
                <a:solidFill>
                  <a:srgbClr val="333333"/>
                </a:solidFill>
                <a:effectLst/>
                <a:latin typeface="Inter"/>
              </a:rPr>
              <a:t> необходимо описать экспортную функцию </a:t>
            </a:r>
            <a:r>
              <a:rPr kumimoji="0" lang="ru-RU" altLang="ru-RU" sz="1600" b="0" i="0" u="none" strike="noStrike" cap="none" normalizeH="0" baseline="0" dirty="0" err="1">
                <a:ln>
                  <a:noFill/>
                </a:ln>
                <a:solidFill>
                  <a:srgbClr val="C7254E"/>
                </a:solidFill>
                <a:effectLst/>
                <a:latin typeface="Menlo"/>
              </a:rPr>
              <a:t>СведенияОВнешнейОбработке</a:t>
            </a:r>
            <a:r>
              <a:rPr kumimoji="0" lang="ru-RU" altLang="ru-RU" sz="1600" b="0" i="0" u="none" strike="noStrike" cap="none" normalizeH="0" baseline="0" dirty="0">
                <a:ln>
                  <a:noFill/>
                </a:ln>
                <a:solidFill>
                  <a:srgbClr val="C7254E"/>
                </a:solidFill>
                <a:effectLst/>
                <a:latin typeface="Menlo"/>
              </a:rPr>
              <a:t>()</a:t>
            </a:r>
            <a:r>
              <a:rPr kumimoji="0" lang="ru-RU" altLang="ru-RU" sz="1600" b="0" i="0" u="none" strike="noStrike" cap="none" normalizeH="0" baseline="0" dirty="0">
                <a:ln>
                  <a:noFill/>
                </a:ln>
                <a:solidFill>
                  <a:srgbClr val="333333"/>
                </a:solidFill>
                <a:effectLst/>
                <a:latin typeface="Inter"/>
              </a:rPr>
              <a:t> в модуле. Вот шаблон такой функции:</a:t>
            </a:r>
            <a:r>
              <a:rPr kumimoji="0" lang="ru-RU" altLang="ru-RU" sz="1600" b="0" i="0" u="none" strike="noStrike" cap="none" normalizeH="0" baseline="0" dirty="0">
                <a:ln>
                  <a:noFill/>
                </a:ln>
                <a:solidFill>
                  <a:schemeClr val="tx1"/>
                </a:solidFill>
                <a:effectLst/>
              </a:rPr>
              <a:t> </a:t>
            </a:r>
          </a:p>
        </p:txBody>
      </p:sp>
      <p:pic>
        <p:nvPicPr>
          <p:cNvPr id="6" name="Рисунок 5">
            <a:extLst>
              <a:ext uri="{FF2B5EF4-FFF2-40B4-BE49-F238E27FC236}">
                <a16:creationId xmlns:a16="http://schemas.microsoft.com/office/drawing/2014/main" id="{01C63DEE-8E8C-4B73-83CC-5534771B3B57}"/>
              </a:ext>
            </a:extLst>
          </p:cNvPr>
          <p:cNvPicPr>
            <a:picLocks noChangeAspect="1"/>
          </p:cNvPicPr>
          <p:nvPr/>
        </p:nvPicPr>
        <p:blipFill>
          <a:blip r:embed="rId2"/>
          <a:stretch>
            <a:fillRect/>
          </a:stretch>
        </p:blipFill>
        <p:spPr>
          <a:xfrm>
            <a:off x="395536" y="1923678"/>
            <a:ext cx="6904546" cy="2186208"/>
          </a:xfrm>
          <a:prstGeom prst="rect">
            <a:avLst/>
          </a:prstGeom>
        </p:spPr>
      </p:pic>
    </p:spTree>
    <p:extLst>
      <p:ext uri="{BB962C8B-B14F-4D97-AF65-F5344CB8AC3E}">
        <p14:creationId xmlns:p14="http://schemas.microsoft.com/office/powerpoint/2010/main" val="36400671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a:extLst>
              <a:ext uri="{FF2B5EF4-FFF2-40B4-BE49-F238E27FC236}">
                <a16:creationId xmlns:a16="http://schemas.microsoft.com/office/drawing/2014/main" id="{0A7E4B96-2D54-40A0-8F68-354493F998B1}"/>
              </a:ext>
            </a:extLst>
          </p:cNvPr>
          <p:cNvSpPr>
            <a:spLocks noGrp="1"/>
          </p:cNvSpPr>
          <p:nvPr>
            <p:ph type="title" idx="4294967295"/>
          </p:nvPr>
        </p:nvSpPr>
        <p:spPr>
          <a:xfrm>
            <a:off x="0" y="9525"/>
            <a:ext cx="9144000" cy="844550"/>
          </a:xfrm>
        </p:spPr>
        <p:txBody>
          <a:bodyPr/>
          <a:lstStyle/>
          <a:p>
            <a:pPr algn="ctr"/>
            <a:r>
              <a:rPr lang="ru-RU" sz="2800" b="1" i="0" dirty="0">
                <a:solidFill>
                  <a:srgbClr val="333333"/>
                </a:solidFill>
                <a:effectLst/>
                <a:latin typeface="Inter"/>
              </a:rPr>
              <a:t>Сведения о внешней обработке</a:t>
            </a:r>
            <a:endParaRPr lang="ru-RU" altLang="ru-RU" sz="3600" dirty="0"/>
          </a:p>
        </p:txBody>
      </p:sp>
      <p:sp>
        <p:nvSpPr>
          <p:cNvPr id="60419" name="Номер слайда 5">
            <a:extLst>
              <a:ext uri="{FF2B5EF4-FFF2-40B4-BE49-F238E27FC236}">
                <a16:creationId xmlns:a16="http://schemas.microsoft.com/office/drawing/2014/main" id="{57CE9448-03B4-4CFE-AA75-87BA905D9529}"/>
              </a:ext>
            </a:extLst>
          </p:cNvPr>
          <p:cNvSpPr txBox="1">
            <a:spLocks/>
          </p:cNvSpPr>
          <p:nvPr/>
        </p:nvSpPr>
        <p:spPr bwMode="auto">
          <a:xfrm>
            <a:off x="8459788" y="4806950"/>
            <a:ext cx="5508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gn="ctr" eaLnBrk="1" hangingPunct="1">
              <a:spcBef>
                <a:spcPct val="0"/>
              </a:spcBef>
              <a:spcAft>
                <a:spcPct val="0"/>
              </a:spcAft>
              <a:buClrTx/>
              <a:buSzTx/>
              <a:buFontTx/>
              <a:buNone/>
            </a:pPr>
            <a:fld id="{723B2920-12D1-4AE4-8879-46927FF0E769}" type="slidenum">
              <a:rPr lang="ru-RU" altLang="ru-RU" sz="1400" b="1">
                <a:solidFill>
                  <a:srgbClr val="C00000"/>
                </a:solidFill>
                <a:latin typeface="Calibri" panose="020F0502020204030204" pitchFamily="34" charset="0"/>
              </a:rPr>
              <a:pPr algn="ctr" eaLnBrk="1" hangingPunct="1">
                <a:spcBef>
                  <a:spcPct val="0"/>
                </a:spcBef>
                <a:spcAft>
                  <a:spcPct val="0"/>
                </a:spcAft>
                <a:buClrTx/>
                <a:buSzTx/>
                <a:buFontTx/>
                <a:buNone/>
              </a:pPr>
              <a:t>11</a:t>
            </a:fld>
            <a:endParaRPr lang="ru-RU" altLang="ru-RU" sz="1400" b="1">
              <a:solidFill>
                <a:srgbClr val="C00000"/>
              </a:solidFill>
              <a:latin typeface="Calibri" panose="020F0502020204030204" pitchFamily="34" charset="0"/>
            </a:endParaRPr>
          </a:p>
        </p:txBody>
      </p:sp>
      <p:pic>
        <p:nvPicPr>
          <p:cNvPr id="3074" name="Picture 2">
            <a:extLst>
              <a:ext uri="{FF2B5EF4-FFF2-40B4-BE49-F238E27FC236}">
                <a16:creationId xmlns:a16="http://schemas.microsoft.com/office/drawing/2014/main" id="{70907CF5-7E18-479E-AC23-ABF5334481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059582"/>
            <a:ext cx="7257232" cy="3501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69625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65BC39D6-32CF-461C-B85B-889D46A90387}"/>
              </a:ext>
            </a:extLst>
          </p:cNvPr>
          <p:cNvSpPr>
            <a:spLocks noGrp="1"/>
          </p:cNvSpPr>
          <p:nvPr>
            <p:ph type="sldNum" sz="quarter" idx="11"/>
          </p:nvPr>
        </p:nvSpPr>
        <p:spPr/>
        <p:txBody>
          <a:bodyPr/>
          <a:lstStyle/>
          <a:p>
            <a:fld id="{4986C4D9-1EA0-4E7B-82F6-1E22B4889C9C}" type="slidenum">
              <a:rPr lang="ru-RU" altLang="ru-RU" smtClean="0"/>
              <a:pPr/>
              <a:t>12</a:t>
            </a:fld>
            <a:endParaRPr lang="ru-RU" altLang="ru-RU"/>
          </a:p>
        </p:txBody>
      </p:sp>
      <p:sp>
        <p:nvSpPr>
          <p:cNvPr id="7" name="TextBox 6">
            <a:extLst>
              <a:ext uri="{FF2B5EF4-FFF2-40B4-BE49-F238E27FC236}">
                <a16:creationId xmlns:a16="http://schemas.microsoft.com/office/drawing/2014/main" id="{F468BB91-9AFC-401A-9E8F-FCBCD0180793}"/>
              </a:ext>
            </a:extLst>
          </p:cNvPr>
          <p:cNvSpPr txBox="1"/>
          <p:nvPr/>
        </p:nvSpPr>
        <p:spPr>
          <a:xfrm>
            <a:off x="251520" y="843559"/>
            <a:ext cx="8759130" cy="1200329"/>
          </a:xfrm>
          <a:prstGeom prst="rect">
            <a:avLst/>
          </a:prstGeom>
          <a:noFill/>
        </p:spPr>
        <p:txBody>
          <a:bodyPr wrap="square">
            <a:spAutoFit/>
          </a:bodyPr>
          <a:lstStyle/>
          <a:p>
            <a:r>
              <a:rPr lang="ru-RU" dirty="0"/>
              <a:t>Минимальным условием для регистрации внешнего отчета или обработки является заполненность поля "Вид". То есть, если вы создадите внешнюю обработку и пропишете в ней следующий код, то этого будет достаточно, чтобы добавить ее в справочник Дополнительные отчеты и обработки</a:t>
            </a:r>
          </a:p>
        </p:txBody>
      </p:sp>
      <p:pic>
        <p:nvPicPr>
          <p:cNvPr id="9" name="Рисунок 8">
            <a:extLst>
              <a:ext uri="{FF2B5EF4-FFF2-40B4-BE49-F238E27FC236}">
                <a16:creationId xmlns:a16="http://schemas.microsoft.com/office/drawing/2014/main" id="{0420E1CF-7B8A-4D0F-BE35-B958CD39B2D3}"/>
              </a:ext>
            </a:extLst>
          </p:cNvPr>
          <p:cNvPicPr>
            <a:picLocks noChangeAspect="1"/>
          </p:cNvPicPr>
          <p:nvPr/>
        </p:nvPicPr>
        <p:blipFill>
          <a:blip r:embed="rId2"/>
          <a:stretch>
            <a:fillRect/>
          </a:stretch>
        </p:blipFill>
        <p:spPr>
          <a:xfrm>
            <a:off x="151670" y="1966694"/>
            <a:ext cx="8865084" cy="2265837"/>
          </a:xfrm>
          <a:prstGeom prst="rect">
            <a:avLst/>
          </a:prstGeom>
        </p:spPr>
      </p:pic>
      <p:sp>
        <p:nvSpPr>
          <p:cNvPr id="10" name="Заголовок 1">
            <a:extLst>
              <a:ext uri="{FF2B5EF4-FFF2-40B4-BE49-F238E27FC236}">
                <a16:creationId xmlns:a16="http://schemas.microsoft.com/office/drawing/2014/main" id="{1F204058-7E7F-40BD-B75F-C76C89471840}"/>
              </a:ext>
            </a:extLst>
          </p:cNvPr>
          <p:cNvSpPr txBox="1">
            <a:spLocks/>
          </p:cNvSpPr>
          <p:nvPr/>
        </p:nvSpPr>
        <p:spPr bwMode="auto">
          <a:xfrm>
            <a:off x="0" y="9525"/>
            <a:ext cx="91440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80000"/>
              </a:lnSpc>
              <a:spcBef>
                <a:spcPct val="0"/>
              </a:spcBef>
              <a:spcAft>
                <a:spcPct val="0"/>
              </a:spcAft>
              <a:defRPr sz="2300" b="1">
                <a:solidFill>
                  <a:srgbClr val="CC0000"/>
                </a:solidFill>
                <a:latin typeface="+mj-lt"/>
                <a:ea typeface="+mj-ea"/>
                <a:cs typeface="+mj-cs"/>
              </a:defRPr>
            </a:lvl1pPr>
            <a:lvl2pPr algn="l" rtl="0" eaLnBrk="0" fontAlgn="base" hangingPunct="0">
              <a:lnSpc>
                <a:spcPct val="80000"/>
              </a:lnSpc>
              <a:spcBef>
                <a:spcPct val="0"/>
              </a:spcBef>
              <a:spcAft>
                <a:spcPct val="0"/>
              </a:spcAft>
              <a:defRPr sz="2300" b="1">
                <a:solidFill>
                  <a:srgbClr val="CC0000"/>
                </a:solidFill>
                <a:latin typeface="Arial" charset="0"/>
              </a:defRPr>
            </a:lvl2pPr>
            <a:lvl3pPr algn="l" rtl="0" eaLnBrk="0" fontAlgn="base" hangingPunct="0">
              <a:lnSpc>
                <a:spcPct val="80000"/>
              </a:lnSpc>
              <a:spcBef>
                <a:spcPct val="0"/>
              </a:spcBef>
              <a:spcAft>
                <a:spcPct val="0"/>
              </a:spcAft>
              <a:defRPr sz="2300" b="1">
                <a:solidFill>
                  <a:srgbClr val="CC0000"/>
                </a:solidFill>
                <a:latin typeface="Arial" charset="0"/>
              </a:defRPr>
            </a:lvl3pPr>
            <a:lvl4pPr algn="l" rtl="0" eaLnBrk="0" fontAlgn="base" hangingPunct="0">
              <a:lnSpc>
                <a:spcPct val="80000"/>
              </a:lnSpc>
              <a:spcBef>
                <a:spcPct val="0"/>
              </a:spcBef>
              <a:spcAft>
                <a:spcPct val="0"/>
              </a:spcAft>
              <a:defRPr sz="2300" b="1">
                <a:solidFill>
                  <a:srgbClr val="CC0000"/>
                </a:solidFill>
                <a:latin typeface="Arial" charset="0"/>
              </a:defRPr>
            </a:lvl4pPr>
            <a:lvl5pPr algn="l" rtl="0" eaLnBrk="0" fontAlgn="base" hangingPunct="0">
              <a:lnSpc>
                <a:spcPct val="80000"/>
              </a:lnSpc>
              <a:spcBef>
                <a:spcPct val="0"/>
              </a:spcBef>
              <a:spcAft>
                <a:spcPct val="0"/>
              </a:spcAft>
              <a:defRPr sz="2300" b="1">
                <a:solidFill>
                  <a:srgbClr val="CC0000"/>
                </a:solidFill>
                <a:latin typeface="Arial" charset="0"/>
              </a:defRPr>
            </a:lvl5pPr>
            <a:lvl6pPr marL="457200" algn="l" rtl="0" eaLnBrk="0" fontAlgn="base" hangingPunct="0">
              <a:lnSpc>
                <a:spcPct val="80000"/>
              </a:lnSpc>
              <a:spcBef>
                <a:spcPct val="0"/>
              </a:spcBef>
              <a:spcAft>
                <a:spcPct val="0"/>
              </a:spcAft>
              <a:defRPr sz="2300" b="1">
                <a:solidFill>
                  <a:srgbClr val="CC0000"/>
                </a:solidFill>
                <a:latin typeface="Arial" charset="0"/>
              </a:defRPr>
            </a:lvl6pPr>
            <a:lvl7pPr marL="914400" algn="l" rtl="0" eaLnBrk="0" fontAlgn="base" hangingPunct="0">
              <a:lnSpc>
                <a:spcPct val="80000"/>
              </a:lnSpc>
              <a:spcBef>
                <a:spcPct val="0"/>
              </a:spcBef>
              <a:spcAft>
                <a:spcPct val="0"/>
              </a:spcAft>
              <a:defRPr sz="2300" b="1">
                <a:solidFill>
                  <a:srgbClr val="CC0000"/>
                </a:solidFill>
                <a:latin typeface="Arial" charset="0"/>
              </a:defRPr>
            </a:lvl7pPr>
            <a:lvl8pPr marL="1371600" algn="l" rtl="0" eaLnBrk="0" fontAlgn="base" hangingPunct="0">
              <a:lnSpc>
                <a:spcPct val="80000"/>
              </a:lnSpc>
              <a:spcBef>
                <a:spcPct val="0"/>
              </a:spcBef>
              <a:spcAft>
                <a:spcPct val="0"/>
              </a:spcAft>
              <a:defRPr sz="2300" b="1">
                <a:solidFill>
                  <a:srgbClr val="CC0000"/>
                </a:solidFill>
                <a:latin typeface="Arial" charset="0"/>
              </a:defRPr>
            </a:lvl8pPr>
            <a:lvl9pPr marL="1828800" algn="l" rtl="0" eaLnBrk="0" fontAlgn="base" hangingPunct="0">
              <a:lnSpc>
                <a:spcPct val="80000"/>
              </a:lnSpc>
              <a:spcBef>
                <a:spcPct val="0"/>
              </a:spcBef>
              <a:spcAft>
                <a:spcPct val="0"/>
              </a:spcAft>
              <a:defRPr sz="2300" b="1">
                <a:solidFill>
                  <a:srgbClr val="CC0000"/>
                </a:solidFill>
                <a:latin typeface="Arial" charset="0"/>
              </a:defRPr>
            </a:lvl9pPr>
          </a:lstStyle>
          <a:p>
            <a:pPr algn="ctr"/>
            <a:r>
              <a:rPr lang="ru-RU" sz="2800" kern="0">
                <a:solidFill>
                  <a:srgbClr val="333333"/>
                </a:solidFill>
                <a:latin typeface="Inter"/>
              </a:rPr>
              <a:t>Сведения о внешней обработке</a:t>
            </a:r>
            <a:endParaRPr lang="ru-RU" altLang="ru-RU" sz="3600" kern="0" dirty="0"/>
          </a:p>
        </p:txBody>
      </p:sp>
      <p:sp>
        <p:nvSpPr>
          <p:cNvPr id="12" name="TextBox 11">
            <a:extLst>
              <a:ext uri="{FF2B5EF4-FFF2-40B4-BE49-F238E27FC236}">
                <a16:creationId xmlns:a16="http://schemas.microsoft.com/office/drawing/2014/main" id="{E1BB4591-F6B6-4B24-88F4-3A6D53FCC302}"/>
              </a:ext>
            </a:extLst>
          </p:cNvPr>
          <p:cNvSpPr txBox="1"/>
          <p:nvPr/>
        </p:nvSpPr>
        <p:spPr>
          <a:xfrm>
            <a:off x="251520" y="4200342"/>
            <a:ext cx="8568952" cy="646331"/>
          </a:xfrm>
          <a:prstGeom prst="rect">
            <a:avLst/>
          </a:prstGeom>
          <a:noFill/>
        </p:spPr>
        <p:txBody>
          <a:bodyPr wrap="square">
            <a:spAutoFit/>
          </a:bodyPr>
          <a:lstStyle/>
          <a:p>
            <a:pPr algn="l"/>
            <a:r>
              <a:rPr lang="ru-RU" b="0" i="0" dirty="0">
                <a:solidFill>
                  <a:srgbClr val="333333"/>
                </a:solidFill>
                <a:effectLst/>
                <a:latin typeface="Inter"/>
              </a:rPr>
              <a:t>Это поле определяет откуда будет вызываться команда, из какого пункта меню на форме объекта или списка. </a:t>
            </a:r>
          </a:p>
        </p:txBody>
      </p:sp>
    </p:spTree>
    <p:extLst>
      <p:ext uri="{BB962C8B-B14F-4D97-AF65-F5344CB8AC3E}">
        <p14:creationId xmlns:p14="http://schemas.microsoft.com/office/powerpoint/2010/main" val="1104964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65BC39D6-32CF-461C-B85B-889D46A90387}"/>
              </a:ext>
            </a:extLst>
          </p:cNvPr>
          <p:cNvSpPr>
            <a:spLocks noGrp="1"/>
          </p:cNvSpPr>
          <p:nvPr>
            <p:ph type="sldNum" sz="quarter" idx="11"/>
          </p:nvPr>
        </p:nvSpPr>
        <p:spPr/>
        <p:txBody>
          <a:bodyPr/>
          <a:lstStyle/>
          <a:p>
            <a:fld id="{4986C4D9-1EA0-4E7B-82F6-1E22B4889C9C}" type="slidenum">
              <a:rPr lang="ru-RU" altLang="ru-RU" smtClean="0"/>
              <a:pPr/>
              <a:t>13</a:t>
            </a:fld>
            <a:endParaRPr lang="ru-RU" altLang="ru-RU"/>
          </a:p>
        </p:txBody>
      </p:sp>
      <p:sp>
        <p:nvSpPr>
          <p:cNvPr id="10" name="Заголовок 1">
            <a:extLst>
              <a:ext uri="{FF2B5EF4-FFF2-40B4-BE49-F238E27FC236}">
                <a16:creationId xmlns:a16="http://schemas.microsoft.com/office/drawing/2014/main" id="{1F204058-7E7F-40BD-B75F-C76C89471840}"/>
              </a:ext>
            </a:extLst>
          </p:cNvPr>
          <p:cNvSpPr txBox="1">
            <a:spLocks/>
          </p:cNvSpPr>
          <p:nvPr/>
        </p:nvSpPr>
        <p:spPr bwMode="auto">
          <a:xfrm>
            <a:off x="0" y="9525"/>
            <a:ext cx="91440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80000"/>
              </a:lnSpc>
              <a:spcBef>
                <a:spcPct val="0"/>
              </a:spcBef>
              <a:spcAft>
                <a:spcPct val="0"/>
              </a:spcAft>
              <a:defRPr sz="2300" b="1">
                <a:solidFill>
                  <a:srgbClr val="CC0000"/>
                </a:solidFill>
                <a:latin typeface="+mj-lt"/>
                <a:ea typeface="+mj-ea"/>
                <a:cs typeface="+mj-cs"/>
              </a:defRPr>
            </a:lvl1pPr>
            <a:lvl2pPr algn="l" rtl="0" eaLnBrk="0" fontAlgn="base" hangingPunct="0">
              <a:lnSpc>
                <a:spcPct val="80000"/>
              </a:lnSpc>
              <a:spcBef>
                <a:spcPct val="0"/>
              </a:spcBef>
              <a:spcAft>
                <a:spcPct val="0"/>
              </a:spcAft>
              <a:defRPr sz="2300" b="1">
                <a:solidFill>
                  <a:srgbClr val="CC0000"/>
                </a:solidFill>
                <a:latin typeface="Arial" charset="0"/>
              </a:defRPr>
            </a:lvl2pPr>
            <a:lvl3pPr algn="l" rtl="0" eaLnBrk="0" fontAlgn="base" hangingPunct="0">
              <a:lnSpc>
                <a:spcPct val="80000"/>
              </a:lnSpc>
              <a:spcBef>
                <a:spcPct val="0"/>
              </a:spcBef>
              <a:spcAft>
                <a:spcPct val="0"/>
              </a:spcAft>
              <a:defRPr sz="2300" b="1">
                <a:solidFill>
                  <a:srgbClr val="CC0000"/>
                </a:solidFill>
                <a:latin typeface="Arial" charset="0"/>
              </a:defRPr>
            </a:lvl3pPr>
            <a:lvl4pPr algn="l" rtl="0" eaLnBrk="0" fontAlgn="base" hangingPunct="0">
              <a:lnSpc>
                <a:spcPct val="80000"/>
              </a:lnSpc>
              <a:spcBef>
                <a:spcPct val="0"/>
              </a:spcBef>
              <a:spcAft>
                <a:spcPct val="0"/>
              </a:spcAft>
              <a:defRPr sz="2300" b="1">
                <a:solidFill>
                  <a:srgbClr val="CC0000"/>
                </a:solidFill>
                <a:latin typeface="Arial" charset="0"/>
              </a:defRPr>
            </a:lvl4pPr>
            <a:lvl5pPr algn="l" rtl="0" eaLnBrk="0" fontAlgn="base" hangingPunct="0">
              <a:lnSpc>
                <a:spcPct val="80000"/>
              </a:lnSpc>
              <a:spcBef>
                <a:spcPct val="0"/>
              </a:spcBef>
              <a:spcAft>
                <a:spcPct val="0"/>
              </a:spcAft>
              <a:defRPr sz="2300" b="1">
                <a:solidFill>
                  <a:srgbClr val="CC0000"/>
                </a:solidFill>
                <a:latin typeface="Arial" charset="0"/>
              </a:defRPr>
            </a:lvl5pPr>
            <a:lvl6pPr marL="457200" algn="l" rtl="0" eaLnBrk="0" fontAlgn="base" hangingPunct="0">
              <a:lnSpc>
                <a:spcPct val="80000"/>
              </a:lnSpc>
              <a:spcBef>
                <a:spcPct val="0"/>
              </a:spcBef>
              <a:spcAft>
                <a:spcPct val="0"/>
              </a:spcAft>
              <a:defRPr sz="2300" b="1">
                <a:solidFill>
                  <a:srgbClr val="CC0000"/>
                </a:solidFill>
                <a:latin typeface="Arial" charset="0"/>
              </a:defRPr>
            </a:lvl6pPr>
            <a:lvl7pPr marL="914400" algn="l" rtl="0" eaLnBrk="0" fontAlgn="base" hangingPunct="0">
              <a:lnSpc>
                <a:spcPct val="80000"/>
              </a:lnSpc>
              <a:spcBef>
                <a:spcPct val="0"/>
              </a:spcBef>
              <a:spcAft>
                <a:spcPct val="0"/>
              </a:spcAft>
              <a:defRPr sz="2300" b="1">
                <a:solidFill>
                  <a:srgbClr val="CC0000"/>
                </a:solidFill>
                <a:latin typeface="Arial" charset="0"/>
              </a:defRPr>
            </a:lvl7pPr>
            <a:lvl8pPr marL="1371600" algn="l" rtl="0" eaLnBrk="0" fontAlgn="base" hangingPunct="0">
              <a:lnSpc>
                <a:spcPct val="80000"/>
              </a:lnSpc>
              <a:spcBef>
                <a:spcPct val="0"/>
              </a:spcBef>
              <a:spcAft>
                <a:spcPct val="0"/>
              </a:spcAft>
              <a:defRPr sz="2300" b="1">
                <a:solidFill>
                  <a:srgbClr val="CC0000"/>
                </a:solidFill>
                <a:latin typeface="Arial" charset="0"/>
              </a:defRPr>
            </a:lvl8pPr>
            <a:lvl9pPr marL="1828800" algn="l" rtl="0" eaLnBrk="0" fontAlgn="base" hangingPunct="0">
              <a:lnSpc>
                <a:spcPct val="80000"/>
              </a:lnSpc>
              <a:spcBef>
                <a:spcPct val="0"/>
              </a:spcBef>
              <a:spcAft>
                <a:spcPct val="0"/>
              </a:spcAft>
              <a:defRPr sz="2300" b="1">
                <a:solidFill>
                  <a:srgbClr val="CC0000"/>
                </a:solidFill>
                <a:latin typeface="Arial" charset="0"/>
              </a:defRPr>
            </a:lvl9pPr>
          </a:lstStyle>
          <a:p>
            <a:pPr algn="ctr"/>
            <a:r>
              <a:rPr lang="ru-RU" sz="2800" kern="0">
                <a:solidFill>
                  <a:srgbClr val="333333"/>
                </a:solidFill>
                <a:latin typeface="Inter"/>
              </a:rPr>
              <a:t>Поле "Вид"</a:t>
            </a:r>
            <a:endParaRPr lang="ru-RU" altLang="ru-RU" sz="3600" kern="0" dirty="0"/>
          </a:p>
        </p:txBody>
      </p:sp>
      <p:graphicFrame>
        <p:nvGraphicFramePr>
          <p:cNvPr id="3" name="Таблица 2">
            <a:extLst>
              <a:ext uri="{FF2B5EF4-FFF2-40B4-BE49-F238E27FC236}">
                <a16:creationId xmlns:a16="http://schemas.microsoft.com/office/drawing/2014/main" id="{7D9F2758-9E5B-4847-97B8-8A4EF042BE18}"/>
              </a:ext>
            </a:extLst>
          </p:cNvPr>
          <p:cNvGraphicFramePr>
            <a:graphicFrameLocks noGrp="1"/>
          </p:cNvGraphicFramePr>
          <p:nvPr>
            <p:extLst>
              <p:ext uri="{D42A27DB-BD31-4B8C-83A1-F6EECF244321}">
                <p14:modId xmlns:p14="http://schemas.microsoft.com/office/powerpoint/2010/main" val="155495766"/>
              </p:ext>
            </p:extLst>
          </p:nvPr>
        </p:nvGraphicFramePr>
        <p:xfrm>
          <a:off x="107504" y="986449"/>
          <a:ext cx="8568954" cy="3619661"/>
        </p:xfrm>
        <a:graphic>
          <a:graphicData uri="http://schemas.openxmlformats.org/drawingml/2006/table">
            <a:tbl>
              <a:tblPr/>
              <a:tblGrid>
                <a:gridCol w="2856318">
                  <a:extLst>
                    <a:ext uri="{9D8B030D-6E8A-4147-A177-3AD203B41FA5}">
                      <a16:colId xmlns:a16="http://schemas.microsoft.com/office/drawing/2014/main" val="3938035053"/>
                    </a:ext>
                  </a:extLst>
                </a:gridCol>
                <a:gridCol w="2856318">
                  <a:extLst>
                    <a:ext uri="{9D8B030D-6E8A-4147-A177-3AD203B41FA5}">
                      <a16:colId xmlns:a16="http://schemas.microsoft.com/office/drawing/2014/main" val="1497847487"/>
                    </a:ext>
                  </a:extLst>
                </a:gridCol>
                <a:gridCol w="2856318">
                  <a:extLst>
                    <a:ext uri="{9D8B030D-6E8A-4147-A177-3AD203B41FA5}">
                      <a16:colId xmlns:a16="http://schemas.microsoft.com/office/drawing/2014/main" val="2143737501"/>
                    </a:ext>
                  </a:extLst>
                </a:gridCol>
              </a:tblGrid>
              <a:tr h="290191">
                <a:tc>
                  <a:txBody>
                    <a:bodyPr/>
                    <a:lstStyle/>
                    <a:p>
                      <a:pPr algn="l"/>
                      <a:r>
                        <a:rPr lang="ru-RU" sz="900">
                          <a:effectLst/>
                        </a:rPr>
                        <a:t>Значение поля "Вид"</a:t>
                      </a:r>
                    </a:p>
                  </a:txBody>
                  <a:tcPr marL="44811" marR="44811" marT="22405" marB="22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ru-RU" sz="900">
                          <a:effectLst/>
                        </a:rPr>
                        <a:t>  Расположение команды</a:t>
                      </a:r>
                    </a:p>
                  </a:txBody>
                  <a:tcPr marL="44811" marR="44811" marT="22405" marB="22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ru-RU" sz="900" dirty="0">
                          <a:effectLst/>
                        </a:rPr>
                        <a:t>  Расширение  </a:t>
                      </a:r>
                    </a:p>
                    <a:p>
                      <a:pPr algn="l"/>
                      <a:r>
                        <a:rPr lang="ru-RU" sz="900" dirty="0">
                          <a:effectLst/>
                        </a:rPr>
                        <a:t>   файла  </a:t>
                      </a:r>
                    </a:p>
                  </a:txBody>
                  <a:tcPr marL="44811" marR="44811" marT="22405" marB="22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5608396"/>
                  </a:ext>
                </a:extLst>
              </a:tr>
              <a:tr h="407473">
                <a:tc>
                  <a:txBody>
                    <a:bodyPr/>
                    <a:lstStyle/>
                    <a:p>
                      <a:r>
                        <a:rPr lang="ru-RU" sz="900">
                          <a:effectLst/>
                        </a:rPr>
                        <a:t>  ПечатнаяФорма</a:t>
                      </a:r>
                    </a:p>
                  </a:txBody>
                  <a:tcPr marL="44811" marR="44811" marT="22405" marB="22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900" dirty="0">
                          <a:effectLst/>
                        </a:rPr>
                        <a:t>  В меню "Печать" на форме объекта или списка</a:t>
                      </a:r>
                    </a:p>
                  </a:txBody>
                  <a:tcPr marL="44811" marR="44811" marT="22405" marB="22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a:effectLst/>
                        </a:rPr>
                        <a:t>  epf</a:t>
                      </a:r>
                    </a:p>
                  </a:txBody>
                  <a:tcPr marL="44811" marR="44811" marT="22405" marB="22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1391518"/>
                  </a:ext>
                </a:extLst>
              </a:tr>
              <a:tr h="407473">
                <a:tc>
                  <a:txBody>
                    <a:bodyPr/>
                    <a:lstStyle/>
                    <a:p>
                      <a:r>
                        <a:rPr lang="ru-RU" sz="900">
                          <a:effectLst/>
                        </a:rPr>
                        <a:t>  ЗаполнениеОбъекта</a:t>
                      </a:r>
                    </a:p>
                  </a:txBody>
                  <a:tcPr marL="44811" marR="44811" marT="22405" marB="22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900">
                          <a:effectLst/>
                        </a:rPr>
                        <a:t>  В меню "Заполнить" на форме объекта или списка</a:t>
                      </a:r>
                    </a:p>
                  </a:txBody>
                  <a:tcPr marL="44811" marR="44811" marT="22405" marB="22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a:effectLst/>
                        </a:rPr>
                        <a:t>  epf</a:t>
                      </a:r>
                    </a:p>
                  </a:txBody>
                  <a:tcPr marL="44811" marR="44811" marT="22405" marB="22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7461538"/>
                  </a:ext>
                </a:extLst>
              </a:tr>
              <a:tr h="651957">
                <a:tc>
                  <a:txBody>
                    <a:bodyPr/>
                    <a:lstStyle/>
                    <a:p>
                      <a:r>
                        <a:rPr lang="ru-RU" sz="900" dirty="0">
                          <a:effectLst/>
                        </a:rPr>
                        <a:t>  </a:t>
                      </a:r>
                      <a:r>
                        <a:rPr lang="ru-RU" sz="900" dirty="0" err="1">
                          <a:effectLst/>
                        </a:rPr>
                        <a:t>СозданиеСвязанныхОбъектов</a:t>
                      </a:r>
                      <a:r>
                        <a:rPr lang="ru-RU" sz="900" dirty="0">
                          <a:effectLst/>
                        </a:rPr>
                        <a:t>  </a:t>
                      </a:r>
                    </a:p>
                  </a:txBody>
                  <a:tcPr marL="44811" marR="44811" marT="22405" marB="22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900">
                          <a:effectLst/>
                        </a:rPr>
                        <a:t>  В меню "Создать на основании" - "Создание связанных объектов.."  </a:t>
                      </a:r>
                      <a:br>
                        <a:rPr lang="ru-RU" sz="900">
                          <a:effectLst/>
                        </a:rPr>
                      </a:br>
                      <a:r>
                        <a:rPr lang="ru-RU" sz="900">
                          <a:effectLst/>
                        </a:rPr>
                        <a:t>  на форме объекта или списка </a:t>
                      </a:r>
                    </a:p>
                  </a:txBody>
                  <a:tcPr marL="44811" marR="44811" marT="22405" marB="22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a:effectLst/>
                        </a:rPr>
                        <a:t>  epf</a:t>
                      </a:r>
                    </a:p>
                  </a:txBody>
                  <a:tcPr marL="44811" marR="44811" marT="22405" marB="22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2106513"/>
                  </a:ext>
                </a:extLst>
              </a:tr>
              <a:tr h="407473">
                <a:tc>
                  <a:txBody>
                    <a:bodyPr/>
                    <a:lstStyle/>
                    <a:p>
                      <a:r>
                        <a:rPr lang="ru-RU" sz="900">
                          <a:effectLst/>
                        </a:rPr>
                        <a:t>  Отчет</a:t>
                      </a:r>
                    </a:p>
                  </a:txBody>
                  <a:tcPr marL="44811" marR="44811" marT="22405" marB="22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900">
                          <a:effectLst/>
                        </a:rPr>
                        <a:t>  В меню "Отчеты" на форме объекта или списка</a:t>
                      </a:r>
                    </a:p>
                  </a:txBody>
                  <a:tcPr marL="44811" marR="44811" marT="22405" marB="22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a:effectLst/>
                        </a:rPr>
                        <a:t>  erf</a:t>
                      </a:r>
                    </a:p>
                  </a:txBody>
                  <a:tcPr marL="44811" marR="44811" marT="22405" marB="22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2822115"/>
                  </a:ext>
                </a:extLst>
              </a:tr>
              <a:tr h="774198">
                <a:tc>
                  <a:txBody>
                    <a:bodyPr/>
                    <a:lstStyle/>
                    <a:p>
                      <a:r>
                        <a:rPr lang="ru-RU" sz="900">
                          <a:effectLst/>
                        </a:rPr>
                        <a:t>  ДополнительнаяОбработка</a:t>
                      </a:r>
                    </a:p>
                  </a:txBody>
                  <a:tcPr marL="44811" marR="44811" marT="22405" marB="22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900">
                          <a:effectLst/>
                        </a:rPr>
                        <a:t>  В списке соответствующих подсистем в меню</a:t>
                      </a:r>
                      <a:br>
                        <a:rPr lang="ru-RU" sz="900">
                          <a:effectLst/>
                        </a:rPr>
                      </a:br>
                      <a:r>
                        <a:rPr lang="ru-RU" sz="900">
                          <a:effectLst/>
                        </a:rPr>
                        <a:t> "Сервис" - "Дополнительные обработки"</a:t>
                      </a:r>
                    </a:p>
                  </a:txBody>
                  <a:tcPr marL="44811" marR="44811" marT="22405" marB="22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a:effectLst/>
                        </a:rPr>
                        <a:t>  epf</a:t>
                      </a:r>
                    </a:p>
                  </a:txBody>
                  <a:tcPr marL="44811" marR="44811" marT="22405" marB="22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9023626"/>
                  </a:ext>
                </a:extLst>
              </a:tr>
              <a:tr h="651957">
                <a:tc>
                  <a:txBody>
                    <a:bodyPr/>
                    <a:lstStyle/>
                    <a:p>
                      <a:r>
                        <a:rPr lang="ru-RU" sz="900">
                          <a:effectLst/>
                        </a:rPr>
                        <a:t>  ДополнительныйОтчет</a:t>
                      </a:r>
                    </a:p>
                  </a:txBody>
                  <a:tcPr marL="44811" marR="44811" marT="22405" marB="22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900">
                          <a:effectLst/>
                        </a:rPr>
                        <a:t>  В списке соответствующих подсистем в меню</a:t>
                      </a:r>
                      <a:br>
                        <a:rPr lang="ru-RU" sz="900">
                          <a:effectLst/>
                        </a:rPr>
                      </a:br>
                      <a:r>
                        <a:rPr lang="ru-RU" sz="900">
                          <a:effectLst/>
                        </a:rPr>
                        <a:t> "Сервис" - "Дополнительные отчеты"</a:t>
                      </a:r>
                    </a:p>
                  </a:txBody>
                  <a:tcPr marL="44811" marR="44811" marT="22405" marB="22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dirty="0">
                          <a:effectLst/>
                        </a:rPr>
                        <a:t>  erf</a:t>
                      </a:r>
                    </a:p>
                  </a:txBody>
                  <a:tcPr marL="44811" marR="44811" marT="22405" marB="224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3213383"/>
                  </a:ext>
                </a:extLst>
              </a:tr>
            </a:tbl>
          </a:graphicData>
        </a:graphic>
      </p:graphicFrame>
    </p:spTree>
    <p:extLst>
      <p:ext uri="{BB962C8B-B14F-4D97-AF65-F5344CB8AC3E}">
        <p14:creationId xmlns:p14="http://schemas.microsoft.com/office/powerpoint/2010/main" val="3231581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65BC39D6-32CF-461C-B85B-889D46A90387}"/>
              </a:ext>
            </a:extLst>
          </p:cNvPr>
          <p:cNvSpPr>
            <a:spLocks noGrp="1"/>
          </p:cNvSpPr>
          <p:nvPr>
            <p:ph type="sldNum" sz="quarter" idx="11"/>
          </p:nvPr>
        </p:nvSpPr>
        <p:spPr/>
        <p:txBody>
          <a:bodyPr/>
          <a:lstStyle/>
          <a:p>
            <a:fld id="{4986C4D9-1EA0-4E7B-82F6-1E22B4889C9C}" type="slidenum">
              <a:rPr lang="ru-RU" altLang="ru-RU" smtClean="0"/>
              <a:pPr/>
              <a:t>14</a:t>
            </a:fld>
            <a:endParaRPr lang="ru-RU" altLang="ru-RU"/>
          </a:p>
        </p:txBody>
      </p:sp>
      <p:sp>
        <p:nvSpPr>
          <p:cNvPr id="10" name="Заголовок 1">
            <a:extLst>
              <a:ext uri="{FF2B5EF4-FFF2-40B4-BE49-F238E27FC236}">
                <a16:creationId xmlns:a16="http://schemas.microsoft.com/office/drawing/2014/main" id="{1F204058-7E7F-40BD-B75F-C76C89471840}"/>
              </a:ext>
            </a:extLst>
          </p:cNvPr>
          <p:cNvSpPr txBox="1">
            <a:spLocks/>
          </p:cNvSpPr>
          <p:nvPr/>
        </p:nvSpPr>
        <p:spPr bwMode="auto">
          <a:xfrm>
            <a:off x="0" y="9525"/>
            <a:ext cx="91440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80000"/>
              </a:lnSpc>
              <a:spcBef>
                <a:spcPct val="0"/>
              </a:spcBef>
              <a:spcAft>
                <a:spcPct val="0"/>
              </a:spcAft>
              <a:defRPr sz="2300" b="1">
                <a:solidFill>
                  <a:srgbClr val="CC0000"/>
                </a:solidFill>
                <a:latin typeface="+mj-lt"/>
                <a:ea typeface="+mj-ea"/>
                <a:cs typeface="+mj-cs"/>
              </a:defRPr>
            </a:lvl1pPr>
            <a:lvl2pPr algn="l" rtl="0" eaLnBrk="0" fontAlgn="base" hangingPunct="0">
              <a:lnSpc>
                <a:spcPct val="80000"/>
              </a:lnSpc>
              <a:spcBef>
                <a:spcPct val="0"/>
              </a:spcBef>
              <a:spcAft>
                <a:spcPct val="0"/>
              </a:spcAft>
              <a:defRPr sz="2300" b="1">
                <a:solidFill>
                  <a:srgbClr val="CC0000"/>
                </a:solidFill>
                <a:latin typeface="Arial" charset="0"/>
              </a:defRPr>
            </a:lvl2pPr>
            <a:lvl3pPr algn="l" rtl="0" eaLnBrk="0" fontAlgn="base" hangingPunct="0">
              <a:lnSpc>
                <a:spcPct val="80000"/>
              </a:lnSpc>
              <a:spcBef>
                <a:spcPct val="0"/>
              </a:spcBef>
              <a:spcAft>
                <a:spcPct val="0"/>
              </a:spcAft>
              <a:defRPr sz="2300" b="1">
                <a:solidFill>
                  <a:srgbClr val="CC0000"/>
                </a:solidFill>
                <a:latin typeface="Arial" charset="0"/>
              </a:defRPr>
            </a:lvl3pPr>
            <a:lvl4pPr algn="l" rtl="0" eaLnBrk="0" fontAlgn="base" hangingPunct="0">
              <a:lnSpc>
                <a:spcPct val="80000"/>
              </a:lnSpc>
              <a:spcBef>
                <a:spcPct val="0"/>
              </a:spcBef>
              <a:spcAft>
                <a:spcPct val="0"/>
              </a:spcAft>
              <a:defRPr sz="2300" b="1">
                <a:solidFill>
                  <a:srgbClr val="CC0000"/>
                </a:solidFill>
                <a:latin typeface="Arial" charset="0"/>
              </a:defRPr>
            </a:lvl4pPr>
            <a:lvl5pPr algn="l" rtl="0" eaLnBrk="0" fontAlgn="base" hangingPunct="0">
              <a:lnSpc>
                <a:spcPct val="80000"/>
              </a:lnSpc>
              <a:spcBef>
                <a:spcPct val="0"/>
              </a:spcBef>
              <a:spcAft>
                <a:spcPct val="0"/>
              </a:spcAft>
              <a:defRPr sz="2300" b="1">
                <a:solidFill>
                  <a:srgbClr val="CC0000"/>
                </a:solidFill>
                <a:latin typeface="Arial" charset="0"/>
              </a:defRPr>
            </a:lvl5pPr>
            <a:lvl6pPr marL="457200" algn="l" rtl="0" eaLnBrk="0" fontAlgn="base" hangingPunct="0">
              <a:lnSpc>
                <a:spcPct val="80000"/>
              </a:lnSpc>
              <a:spcBef>
                <a:spcPct val="0"/>
              </a:spcBef>
              <a:spcAft>
                <a:spcPct val="0"/>
              </a:spcAft>
              <a:defRPr sz="2300" b="1">
                <a:solidFill>
                  <a:srgbClr val="CC0000"/>
                </a:solidFill>
                <a:latin typeface="Arial" charset="0"/>
              </a:defRPr>
            </a:lvl6pPr>
            <a:lvl7pPr marL="914400" algn="l" rtl="0" eaLnBrk="0" fontAlgn="base" hangingPunct="0">
              <a:lnSpc>
                <a:spcPct val="80000"/>
              </a:lnSpc>
              <a:spcBef>
                <a:spcPct val="0"/>
              </a:spcBef>
              <a:spcAft>
                <a:spcPct val="0"/>
              </a:spcAft>
              <a:defRPr sz="2300" b="1">
                <a:solidFill>
                  <a:srgbClr val="CC0000"/>
                </a:solidFill>
                <a:latin typeface="Arial" charset="0"/>
              </a:defRPr>
            </a:lvl7pPr>
            <a:lvl8pPr marL="1371600" algn="l" rtl="0" eaLnBrk="0" fontAlgn="base" hangingPunct="0">
              <a:lnSpc>
                <a:spcPct val="80000"/>
              </a:lnSpc>
              <a:spcBef>
                <a:spcPct val="0"/>
              </a:spcBef>
              <a:spcAft>
                <a:spcPct val="0"/>
              </a:spcAft>
              <a:defRPr sz="2300" b="1">
                <a:solidFill>
                  <a:srgbClr val="CC0000"/>
                </a:solidFill>
                <a:latin typeface="Arial" charset="0"/>
              </a:defRPr>
            </a:lvl8pPr>
            <a:lvl9pPr marL="1828800" algn="l" rtl="0" eaLnBrk="0" fontAlgn="base" hangingPunct="0">
              <a:lnSpc>
                <a:spcPct val="80000"/>
              </a:lnSpc>
              <a:spcBef>
                <a:spcPct val="0"/>
              </a:spcBef>
              <a:spcAft>
                <a:spcPct val="0"/>
              </a:spcAft>
              <a:defRPr sz="2300" b="1">
                <a:solidFill>
                  <a:srgbClr val="CC0000"/>
                </a:solidFill>
                <a:latin typeface="Arial" charset="0"/>
              </a:defRPr>
            </a:lvl9pPr>
          </a:lstStyle>
          <a:p>
            <a:pPr algn="ctr"/>
            <a:r>
              <a:rPr lang="ru-RU" sz="2800" kern="0" dirty="0">
                <a:solidFill>
                  <a:srgbClr val="333333"/>
                </a:solidFill>
                <a:latin typeface="Inter"/>
              </a:rPr>
              <a:t>Поле "Вид"</a:t>
            </a:r>
            <a:endParaRPr lang="ru-RU" altLang="ru-RU" sz="3600" kern="0" dirty="0"/>
          </a:p>
        </p:txBody>
      </p:sp>
      <p:sp>
        <p:nvSpPr>
          <p:cNvPr id="7" name="TextBox 6">
            <a:extLst>
              <a:ext uri="{FF2B5EF4-FFF2-40B4-BE49-F238E27FC236}">
                <a16:creationId xmlns:a16="http://schemas.microsoft.com/office/drawing/2014/main" id="{93940EB0-93CB-40DF-ACB3-46AACF15CD3C}"/>
              </a:ext>
            </a:extLst>
          </p:cNvPr>
          <p:cNvSpPr txBox="1"/>
          <p:nvPr/>
        </p:nvSpPr>
        <p:spPr>
          <a:xfrm>
            <a:off x="0" y="987574"/>
            <a:ext cx="9252520" cy="3416320"/>
          </a:xfrm>
          <a:prstGeom prst="rect">
            <a:avLst/>
          </a:prstGeom>
          <a:noFill/>
        </p:spPr>
        <p:txBody>
          <a:bodyPr wrap="square">
            <a:spAutoFit/>
          </a:bodyPr>
          <a:lstStyle/>
          <a:p>
            <a:r>
              <a:rPr lang="ru-RU" dirty="0"/>
              <a:t>Это поле может принимать одно из значений, возвращаемых функциями </a:t>
            </a:r>
            <a:r>
              <a:rPr lang="ru-RU" dirty="0" err="1"/>
              <a:t>ДополнительныеОтчетыИОбработкиКлиентСервер.ВидОбработки</a:t>
            </a:r>
            <a:r>
              <a:rPr lang="ru-RU" dirty="0"/>
              <a:t>&lt;Вид&gt;(). Например, для вида "</a:t>
            </a:r>
            <a:r>
              <a:rPr lang="ru-RU" dirty="0" err="1"/>
              <a:t>ПечатнаяФорма</a:t>
            </a:r>
            <a:r>
              <a:rPr lang="ru-RU" dirty="0"/>
              <a:t>" есть функция </a:t>
            </a:r>
            <a:r>
              <a:rPr lang="ru-RU" dirty="0" err="1"/>
              <a:t>ВидОбработкиПечатнаяФорма</a:t>
            </a:r>
            <a:r>
              <a:rPr lang="ru-RU" dirty="0"/>
              <a:t>(). </a:t>
            </a:r>
          </a:p>
          <a:p>
            <a:endParaRPr lang="ru-RU" dirty="0"/>
          </a:p>
          <a:p>
            <a:r>
              <a:rPr lang="ru-RU" dirty="0"/>
              <a:t>// рекомендуется заполнять поле "Вид" таким способом</a:t>
            </a:r>
          </a:p>
          <a:p>
            <a:endParaRPr lang="ru-RU" dirty="0"/>
          </a:p>
          <a:p>
            <a:r>
              <a:rPr lang="ru-RU" dirty="0" err="1"/>
              <a:t>ПараметрыРегистрации.Вид</a:t>
            </a:r>
            <a:r>
              <a:rPr lang="ru-RU" dirty="0"/>
              <a:t> = ДополнительныеОтчетыИОбработкиКлиентСервер.ВидОбработкиПечатнаяФорма();</a:t>
            </a:r>
          </a:p>
          <a:p>
            <a:endParaRPr lang="ru-RU" dirty="0"/>
          </a:p>
          <a:p>
            <a:r>
              <a:rPr lang="ru-RU" dirty="0"/>
              <a:t>// а не вот таким</a:t>
            </a:r>
          </a:p>
          <a:p>
            <a:r>
              <a:rPr lang="ru-RU" dirty="0" err="1"/>
              <a:t>ПараметрыРегистрации.Вид</a:t>
            </a:r>
            <a:r>
              <a:rPr lang="ru-RU" dirty="0"/>
              <a:t> = "</a:t>
            </a:r>
            <a:r>
              <a:rPr lang="ru-RU" dirty="0" err="1"/>
              <a:t>ПечатнаяФорма</a:t>
            </a:r>
            <a:r>
              <a:rPr lang="ru-RU" dirty="0"/>
              <a:t>";</a:t>
            </a:r>
          </a:p>
        </p:txBody>
      </p:sp>
    </p:spTree>
    <p:extLst>
      <p:ext uri="{BB962C8B-B14F-4D97-AF65-F5344CB8AC3E}">
        <p14:creationId xmlns:p14="http://schemas.microsoft.com/office/powerpoint/2010/main" val="635563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65BC39D6-32CF-461C-B85B-889D46A90387}"/>
              </a:ext>
            </a:extLst>
          </p:cNvPr>
          <p:cNvSpPr>
            <a:spLocks noGrp="1"/>
          </p:cNvSpPr>
          <p:nvPr>
            <p:ph type="sldNum" sz="quarter" idx="11"/>
          </p:nvPr>
        </p:nvSpPr>
        <p:spPr/>
        <p:txBody>
          <a:bodyPr/>
          <a:lstStyle/>
          <a:p>
            <a:fld id="{4986C4D9-1EA0-4E7B-82F6-1E22B4889C9C}" type="slidenum">
              <a:rPr lang="ru-RU" altLang="ru-RU" smtClean="0"/>
              <a:pPr/>
              <a:t>15</a:t>
            </a:fld>
            <a:endParaRPr lang="ru-RU" altLang="ru-RU"/>
          </a:p>
        </p:txBody>
      </p:sp>
      <p:sp>
        <p:nvSpPr>
          <p:cNvPr id="10" name="Заголовок 1">
            <a:extLst>
              <a:ext uri="{FF2B5EF4-FFF2-40B4-BE49-F238E27FC236}">
                <a16:creationId xmlns:a16="http://schemas.microsoft.com/office/drawing/2014/main" id="{1F204058-7E7F-40BD-B75F-C76C89471840}"/>
              </a:ext>
            </a:extLst>
          </p:cNvPr>
          <p:cNvSpPr txBox="1">
            <a:spLocks/>
          </p:cNvSpPr>
          <p:nvPr/>
        </p:nvSpPr>
        <p:spPr bwMode="auto">
          <a:xfrm>
            <a:off x="0" y="9525"/>
            <a:ext cx="91440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80000"/>
              </a:lnSpc>
              <a:spcBef>
                <a:spcPct val="0"/>
              </a:spcBef>
              <a:spcAft>
                <a:spcPct val="0"/>
              </a:spcAft>
              <a:defRPr sz="2300" b="1">
                <a:solidFill>
                  <a:srgbClr val="CC0000"/>
                </a:solidFill>
                <a:latin typeface="+mj-lt"/>
                <a:ea typeface="+mj-ea"/>
                <a:cs typeface="+mj-cs"/>
              </a:defRPr>
            </a:lvl1pPr>
            <a:lvl2pPr algn="l" rtl="0" eaLnBrk="0" fontAlgn="base" hangingPunct="0">
              <a:lnSpc>
                <a:spcPct val="80000"/>
              </a:lnSpc>
              <a:spcBef>
                <a:spcPct val="0"/>
              </a:spcBef>
              <a:spcAft>
                <a:spcPct val="0"/>
              </a:spcAft>
              <a:defRPr sz="2300" b="1">
                <a:solidFill>
                  <a:srgbClr val="CC0000"/>
                </a:solidFill>
                <a:latin typeface="Arial" charset="0"/>
              </a:defRPr>
            </a:lvl2pPr>
            <a:lvl3pPr algn="l" rtl="0" eaLnBrk="0" fontAlgn="base" hangingPunct="0">
              <a:lnSpc>
                <a:spcPct val="80000"/>
              </a:lnSpc>
              <a:spcBef>
                <a:spcPct val="0"/>
              </a:spcBef>
              <a:spcAft>
                <a:spcPct val="0"/>
              </a:spcAft>
              <a:defRPr sz="2300" b="1">
                <a:solidFill>
                  <a:srgbClr val="CC0000"/>
                </a:solidFill>
                <a:latin typeface="Arial" charset="0"/>
              </a:defRPr>
            </a:lvl3pPr>
            <a:lvl4pPr algn="l" rtl="0" eaLnBrk="0" fontAlgn="base" hangingPunct="0">
              <a:lnSpc>
                <a:spcPct val="80000"/>
              </a:lnSpc>
              <a:spcBef>
                <a:spcPct val="0"/>
              </a:spcBef>
              <a:spcAft>
                <a:spcPct val="0"/>
              </a:spcAft>
              <a:defRPr sz="2300" b="1">
                <a:solidFill>
                  <a:srgbClr val="CC0000"/>
                </a:solidFill>
                <a:latin typeface="Arial" charset="0"/>
              </a:defRPr>
            </a:lvl4pPr>
            <a:lvl5pPr algn="l" rtl="0" eaLnBrk="0" fontAlgn="base" hangingPunct="0">
              <a:lnSpc>
                <a:spcPct val="80000"/>
              </a:lnSpc>
              <a:spcBef>
                <a:spcPct val="0"/>
              </a:spcBef>
              <a:spcAft>
                <a:spcPct val="0"/>
              </a:spcAft>
              <a:defRPr sz="2300" b="1">
                <a:solidFill>
                  <a:srgbClr val="CC0000"/>
                </a:solidFill>
                <a:latin typeface="Arial" charset="0"/>
              </a:defRPr>
            </a:lvl5pPr>
            <a:lvl6pPr marL="457200" algn="l" rtl="0" eaLnBrk="0" fontAlgn="base" hangingPunct="0">
              <a:lnSpc>
                <a:spcPct val="80000"/>
              </a:lnSpc>
              <a:spcBef>
                <a:spcPct val="0"/>
              </a:spcBef>
              <a:spcAft>
                <a:spcPct val="0"/>
              </a:spcAft>
              <a:defRPr sz="2300" b="1">
                <a:solidFill>
                  <a:srgbClr val="CC0000"/>
                </a:solidFill>
                <a:latin typeface="Arial" charset="0"/>
              </a:defRPr>
            </a:lvl6pPr>
            <a:lvl7pPr marL="914400" algn="l" rtl="0" eaLnBrk="0" fontAlgn="base" hangingPunct="0">
              <a:lnSpc>
                <a:spcPct val="80000"/>
              </a:lnSpc>
              <a:spcBef>
                <a:spcPct val="0"/>
              </a:spcBef>
              <a:spcAft>
                <a:spcPct val="0"/>
              </a:spcAft>
              <a:defRPr sz="2300" b="1">
                <a:solidFill>
                  <a:srgbClr val="CC0000"/>
                </a:solidFill>
                <a:latin typeface="Arial" charset="0"/>
              </a:defRPr>
            </a:lvl7pPr>
            <a:lvl8pPr marL="1371600" algn="l" rtl="0" eaLnBrk="0" fontAlgn="base" hangingPunct="0">
              <a:lnSpc>
                <a:spcPct val="80000"/>
              </a:lnSpc>
              <a:spcBef>
                <a:spcPct val="0"/>
              </a:spcBef>
              <a:spcAft>
                <a:spcPct val="0"/>
              </a:spcAft>
              <a:defRPr sz="2300" b="1">
                <a:solidFill>
                  <a:srgbClr val="CC0000"/>
                </a:solidFill>
                <a:latin typeface="Arial" charset="0"/>
              </a:defRPr>
            </a:lvl8pPr>
            <a:lvl9pPr marL="1828800" algn="l" rtl="0" eaLnBrk="0" fontAlgn="base" hangingPunct="0">
              <a:lnSpc>
                <a:spcPct val="80000"/>
              </a:lnSpc>
              <a:spcBef>
                <a:spcPct val="0"/>
              </a:spcBef>
              <a:spcAft>
                <a:spcPct val="0"/>
              </a:spcAft>
              <a:defRPr sz="2300" b="1">
                <a:solidFill>
                  <a:srgbClr val="CC0000"/>
                </a:solidFill>
                <a:latin typeface="Arial" charset="0"/>
              </a:defRPr>
            </a:lvl9pPr>
          </a:lstStyle>
          <a:p>
            <a:pPr algn="ctr"/>
            <a:r>
              <a:rPr lang="ru-RU" sz="2800" kern="0" dirty="0">
                <a:solidFill>
                  <a:srgbClr val="333333"/>
                </a:solidFill>
                <a:latin typeface="Inter"/>
              </a:rPr>
              <a:t>Поле "Назначение"</a:t>
            </a:r>
            <a:endParaRPr lang="ru-RU" altLang="ru-RU" sz="3600" kern="0" dirty="0"/>
          </a:p>
        </p:txBody>
      </p:sp>
      <p:sp>
        <p:nvSpPr>
          <p:cNvPr id="7" name="TextBox 6">
            <a:extLst>
              <a:ext uri="{FF2B5EF4-FFF2-40B4-BE49-F238E27FC236}">
                <a16:creationId xmlns:a16="http://schemas.microsoft.com/office/drawing/2014/main" id="{93940EB0-93CB-40DF-ACB3-46AACF15CD3C}"/>
              </a:ext>
            </a:extLst>
          </p:cNvPr>
          <p:cNvSpPr txBox="1"/>
          <p:nvPr/>
        </p:nvSpPr>
        <p:spPr>
          <a:xfrm>
            <a:off x="137273" y="1140589"/>
            <a:ext cx="8856984" cy="2862322"/>
          </a:xfrm>
          <a:prstGeom prst="rect">
            <a:avLst/>
          </a:prstGeom>
          <a:noFill/>
        </p:spPr>
        <p:txBody>
          <a:bodyPr wrap="square">
            <a:spAutoFit/>
          </a:bodyPr>
          <a:lstStyle/>
          <a:p>
            <a:r>
              <a:rPr lang="ru-RU" dirty="0"/>
              <a:t>Содержит массив объектов конфигурации в формате "&lt;Тип&gt;.&lt;Вид&gt;", для которых будет назначен внешний отчет/обработка.</a:t>
            </a:r>
          </a:p>
          <a:p>
            <a:endParaRPr lang="ru-RU" dirty="0"/>
          </a:p>
          <a:p>
            <a:r>
              <a:rPr lang="ru-RU" dirty="0"/>
              <a:t>// для конкретных видов</a:t>
            </a:r>
          </a:p>
          <a:p>
            <a:r>
              <a:rPr lang="ru-RU" dirty="0" err="1"/>
              <a:t>ПараметрыРегистрации.Назначение.Добавить</a:t>
            </a:r>
            <a:r>
              <a:rPr lang="ru-RU" dirty="0"/>
              <a:t>("</a:t>
            </a:r>
            <a:r>
              <a:rPr lang="ru-RU" dirty="0" err="1"/>
              <a:t>Документ.Счет</a:t>
            </a:r>
            <a:r>
              <a:rPr lang="ru-RU" dirty="0"/>
              <a:t>");</a:t>
            </a:r>
          </a:p>
          <a:p>
            <a:endParaRPr lang="ru-RU" dirty="0"/>
          </a:p>
          <a:p>
            <a:r>
              <a:rPr lang="ru-RU" dirty="0"/>
              <a:t>// для всех документов</a:t>
            </a:r>
          </a:p>
          <a:p>
            <a:r>
              <a:rPr lang="ru-RU" dirty="0" err="1"/>
              <a:t>ПараметрыРегистрации.Назначение.Добавить</a:t>
            </a:r>
            <a:r>
              <a:rPr lang="ru-RU" dirty="0"/>
              <a:t>("Документ.*"); </a:t>
            </a:r>
          </a:p>
          <a:p>
            <a:r>
              <a:rPr lang="ru-RU" dirty="0"/>
              <a:t>Этот параметр игнорируется, если поле "Вид" имеет значение "</a:t>
            </a:r>
            <a:r>
              <a:rPr lang="ru-RU" dirty="0" err="1"/>
              <a:t>ДополнительнаяОбработка</a:t>
            </a:r>
            <a:r>
              <a:rPr lang="ru-RU" dirty="0"/>
              <a:t>" или "</a:t>
            </a:r>
            <a:r>
              <a:rPr lang="ru-RU" dirty="0" err="1"/>
              <a:t>ДополнительныйОтчет</a:t>
            </a:r>
            <a:r>
              <a:rPr lang="ru-RU" dirty="0"/>
              <a:t>".</a:t>
            </a:r>
          </a:p>
        </p:txBody>
      </p:sp>
    </p:spTree>
    <p:extLst>
      <p:ext uri="{BB962C8B-B14F-4D97-AF65-F5344CB8AC3E}">
        <p14:creationId xmlns:p14="http://schemas.microsoft.com/office/powerpoint/2010/main" val="4125131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65BC39D6-32CF-461C-B85B-889D46A90387}"/>
              </a:ext>
            </a:extLst>
          </p:cNvPr>
          <p:cNvSpPr>
            <a:spLocks noGrp="1"/>
          </p:cNvSpPr>
          <p:nvPr>
            <p:ph type="sldNum" sz="quarter" idx="11"/>
          </p:nvPr>
        </p:nvSpPr>
        <p:spPr/>
        <p:txBody>
          <a:bodyPr/>
          <a:lstStyle/>
          <a:p>
            <a:fld id="{4986C4D9-1EA0-4E7B-82F6-1E22B4889C9C}" type="slidenum">
              <a:rPr lang="ru-RU" altLang="ru-RU" smtClean="0"/>
              <a:pPr/>
              <a:t>16</a:t>
            </a:fld>
            <a:endParaRPr lang="ru-RU" altLang="ru-RU"/>
          </a:p>
        </p:txBody>
      </p:sp>
      <p:sp>
        <p:nvSpPr>
          <p:cNvPr id="10" name="Заголовок 1">
            <a:extLst>
              <a:ext uri="{FF2B5EF4-FFF2-40B4-BE49-F238E27FC236}">
                <a16:creationId xmlns:a16="http://schemas.microsoft.com/office/drawing/2014/main" id="{1F204058-7E7F-40BD-B75F-C76C89471840}"/>
              </a:ext>
            </a:extLst>
          </p:cNvPr>
          <p:cNvSpPr txBox="1">
            <a:spLocks/>
          </p:cNvSpPr>
          <p:nvPr/>
        </p:nvSpPr>
        <p:spPr bwMode="auto">
          <a:xfrm>
            <a:off x="0" y="9525"/>
            <a:ext cx="91440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80000"/>
              </a:lnSpc>
              <a:spcBef>
                <a:spcPct val="0"/>
              </a:spcBef>
              <a:spcAft>
                <a:spcPct val="0"/>
              </a:spcAft>
              <a:defRPr sz="2300" b="1">
                <a:solidFill>
                  <a:srgbClr val="CC0000"/>
                </a:solidFill>
                <a:latin typeface="+mj-lt"/>
                <a:ea typeface="+mj-ea"/>
                <a:cs typeface="+mj-cs"/>
              </a:defRPr>
            </a:lvl1pPr>
            <a:lvl2pPr algn="l" rtl="0" eaLnBrk="0" fontAlgn="base" hangingPunct="0">
              <a:lnSpc>
                <a:spcPct val="80000"/>
              </a:lnSpc>
              <a:spcBef>
                <a:spcPct val="0"/>
              </a:spcBef>
              <a:spcAft>
                <a:spcPct val="0"/>
              </a:spcAft>
              <a:defRPr sz="2300" b="1">
                <a:solidFill>
                  <a:srgbClr val="CC0000"/>
                </a:solidFill>
                <a:latin typeface="Arial" charset="0"/>
              </a:defRPr>
            </a:lvl2pPr>
            <a:lvl3pPr algn="l" rtl="0" eaLnBrk="0" fontAlgn="base" hangingPunct="0">
              <a:lnSpc>
                <a:spcPct val="80000"/>
              </a:lnSpc>
              <a:spcBef>
                <a:spcPct val="0"/>
              </a:spcBef>
              <a:spcAft>
                <a:spcPct val="0"/>
              </a:spcAft>
              <a:defRPr sz="2300" b="1">
                <a:solidFill>
                  <a:srgbClr val="CC0000"/>
                </a:solidFill>
                <a:latin typeface="Arial" charset="0"/>
              </a:defRPr>
            </a:lvl3pPr>
            <a:lvl4pPr algn="l" rtl="0" eaLnBrk="0" fontAlgn="base" hangingPunct="0">
              <a:lnSpc>
                <a:spcPct val="80000"/>
              </a:lnSpc>
              <a:spcBef>
                <a:spcPct val="0"/>
              </a:spcBef>
              <a:spcAft>
                <a:spcPct val="0"/>
              </a:spcAft>
              <a:defRPr sz="2300" b="1">
                <a:solidFill>
                  <a:srgbClr val="CC0000"/>
                </a:solidFill>
                <a:latin typeface="Arial" charset="0"/>
              </a:defRPr>
            </a:lvl4pPr>
            <a:lvl5pPr algn="l" rtl="0" eaLnBrk="0" fontAlgn="base" hangingPunct="0">
              <a:lnSpc>
                <a:spcPct val="80000"/>
              </a:lnSpc>
              <a:spcBef>
                <a:spcPct val="0"/>
              </a:spcBef>
              <a:spcAft>
                <a:spcPct val="0"/>
              </a:spcAft>
              <a:defRPr sz="2300" b="1">
                <a:solidFill>
                  <a:srgbClr val="CC0000"/>
                </a:solidFill>
                <a:latin typeface="Arial" charset="0"/>
              </a:defRPr>
            </a:lvl5pPr>
            <a:lvl6pPr marL="457200" algn="l" rtl="0" eaLnBrk="0" fontAlgn="base" hangingPunct="0">
              <a:lnSpc>
                <a:spcPct val="80000"/>
              </a:lnSpc>
              <a:spcBef>
                <a:spcPct val="0"/>
              </a:spcBef>
              <a:spcAft>
                <a:spcPct val="0"/>
              </a:spcAft>
              <a:defRPr sz="2300" b="1">
                <a:solidFill>
                  <a:srgbClr val="CC0000"/>
                </a:solidFill>
                <a:latin typeface="Arial" charset="0"/>
              </a:defRPr>
            </a:lvl6pPr>
            <a:lvl7pPr marL="914400" algn="l" rtl="0" eaLnBrk="0" fontAlgn="base" hangingPunct="0">
              <a:lnSpc>
                <a:spcPct val="80000"/>
              </a:lnSpc>
              <a:spcBef>
                <a:spcPct val="0"/>
              </a:spcBef>
              <a:spcAft>
                <a:spcPct val="0"/>
              </a:spcAft>
              <a:defRPr sz="2300" b="1">
                <a:solidFill>
                  <a:srgbClr val="CC0000"/>
                </a:solidFill>
                <a:latin typeface="Arial" charset="0"/>
              </a:defRPr>
            </a:lvl7pPr>
            <a:lvl8pPr marL="1371600" algn="l" rtl="0" eaLnBrk="0" fontAlgn="base" hangingPunct="0">
              <a:lnSpc>
                <a:spcPct val="80000"/>
              </a:lnSpc>
              <a:spcBef>
                <a:spcPct val="0"/>
              </a:spcBef>
              <a:spcAft>
                <a:spcPct val="0"/>
              </a:spcAft>
              <a:defRPr sz="2300" b="1">
                <a:solidFill>
                  <a:srgbClr val="CC0000"/>
                </a:solidFill>
                <a:latin typeface="Arial" charset="0"/>
              </a:defRPr>
            </a:lvl8pPr>
            <a:lvl9pPr marL="1828800" algn="l" rtl="0" eaLnBrk="0" fontAlgn="base" hangingPunct="0">
              <a:lnSpc>
                <a:spcPct val="80000"/>
              </a:lnSpc>
              <a:spcBef>
                <a:spcPct val="0"/>
              </a:spcBef>
              <a:spcAft>
                <a:spcPct val="0"/>
              </a:spcAft>
              <a:defRPr sz="2300" b="1">
                <a:solidFill>
                  <a:srgbClr val="CC0000"/>
                </a:solidFill>
                <a:latin typeface="Arial" charset="0"/>
              </a:defRPr>
            </a:lvl9pPr>
          </a:lstStyle>
          <a:p>
            <a:pPr algn="ctr"/>
            <a:r>
              <a:rPr lang="ru-RU" sz="2800" kern="0" dirty="0">
                <a:solidFill>
                  <a:srgbClr val="333333"/>
                </a:solidFill>
                <a:latin typeface="Inter"/>
              </a:rPr>
              <a:t>Поле "Наименование"</a:t>
            </a:r>
            <a:endParaRPr lang="ru-RU" altLang="ru-RU" sz="3600" kern="0" dirty="0"/>
          </a:p>
        </p:txBody>
      </p:sp>
      <p:sp>
        <p:nvSpPr>
          <p:cNvPr id="7" name="TextBox 6">
            <a:extLst>
              <a:ext uri="{FF2B5EF4-FFF2-40B4-BE49-F238E27FC236}">
                <a16:creationId xmlns:a16="http://schemas.microsoft.com/office/drawing/2014/main" id="{93940EB0-93CB-40DF-ACB3-46AACF15CD3C}"/>
              </a:ext>
            </a:extLst>
          </p:cNvPr>
          <p:cNvSpPr txBox="1"/>
          <p:nvPr/>
        </p:nvSpPr>
        <p:spPr>
          <a:xfrm>
            <a:off x="137273" y="1140589"/>
            <a:ext cx="8856984" cy="2308324"/>
          </a:xfrm>
          <a:prstGeom prst="rect">
            <a:avLst/>
          </a:prstGeom>
          <a:noFill/>
        </p:spPr>
        <p:txBody>
          <a:bodyPr wrap="square">
            <a:spAutoFit/>
          </a:bodyPr>
          <a:lstStyle/>
          <a:p>
            <a:r>
              <a:rPr lang="ru-RU" dirty="0"/>
              <a:t>Это значение подставляется в наименование элемента справочника Дополнительные отчеты и обработки при создании.</a:t>
            </a:r>
          </a:p>
          <a:p>
            <a:endParaRPr lang="ru-RU" dirty="0"/>
          </a:p>
          <a:p>
            <a:r>
              <a:rPr lang="ru-RU" dirty="0"/>
              <a:t>Если не заполнено, то используется синоним внешней обработки/отчета.</a:t>
            </a:r>
          </a:p>
          <a:p>
            <a:endParaRPr lang="ru-RU" dirty="0"/>
          </a:p>
          <a:p>
            <a:r>
              <a:rPr lang="ru-RU" dirty="0"/>
              <a:t>Используется только для администрирования, а при добавлении в пункт меню, например, Печать будет подставляться наименование команды из таблицы команд, а не значение этого поля.</a:t>
            </a:r>
          </a:p>
        </p:txBody>
      </p:sp>
    </p:spTree>
    <p:extLst>
      <p:ext uri="{BB962C8B-B14F-4D97-AF65-F5344CB8AC3E}">
        <p14:creationId xmlns:p14="http://schemas.microsoft.com/office/powerpoint/2010/main" val="2717972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65BC39D6-32CF-461C-B85B-889D46A90387}"/>
              </a:ext>
            </a:extLst>
          </p:cNvPr>
          <p:cNvSpPr>
            <a:spLocks noGrp="1"/>
          </p:cNvSpPr>
          <p:nvPr>
            <p:ph type="sldNum" sz="quarter" idx="11"/>
          </p:nvPr>
        </p:nvSpPr>
        <p:spPr/>
        <p:txBody>
          <a:bodyPr/>
          <a:lstStyle/>
          <a:p>
            <a:fld id="{4986C4D9-1EA0-4E7B-82F6-1E22B4889C9C}" type="slidenum">
              <a:rPr lang="ru-RU" altLang="ru-RU" smtClean="0"/>
              <a:pPr/>
              <a:t>17</a:t>
            </a:fld>
            <a:endParaRPr lang="ru-RU" altLang="ru-RU"/>
          </a:p>
        </p:txBody>
      </p:sp>
      <p:sp>
        <p:nvSpPr>
          <p:cNvPr id="10" name="Заголовок 1">
            <a:extLst>
              <a:ext uri="{FF2B5EF4-FFF2-40B4-BE49-F238E27FC236}">
                <a16:creationId xmlns:a16="http://schemas.microsoft.com/office/drawing/2014/main" id="{1F204058-7E7F-40BD-B75F-C76C89471840}"/>
              </a:ext>
            </a:extLst>
          </p:cNvPr>
          <p:cNvSpPr txBox="1">
            <a:spLocks/>
          </p:cNvSpPr>
          <p:nvPr/>
        </p:nvSpPr>
        <p:spPr bwMode="auto">
          <a:xfrm>
            <a:off x="0" y="9525"/>
            <a:ext cx="91440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80000"/>
              </a:lnSpc>
              <a:spcBef>
                <a:spcPct val="0"/>
              </a:spcBef>
              <a:spcAft>
                <a:spcPct val="0"/>
              </a:spcAft>
              <a:defRPr sz="2300" b="1">
                <a:solidFill>
                  <a:srgbClr val="CC0000"/>
                </a:solidFill>
                <a:latin typeface="+mj-lt"/>
                <a:ea typeface="+mj-ea"/>
                <a:cs typeface="+mj-cs"/>
              </a:defRPr>
            </a:lvl1pPr>
            <a:lvl2pPr algn="l" rtl="0" eaLnBrk="0" fontAlgn="base" hangingPunct="0">
              <a:lnSpc>
                <a:spcPct val="80000"/>
              </a:lnSpc>
              <a:spcBef>
                <a:spcPct val="0"/>
              </a:spcBef>
              <a:spcAft>
                <a:spcPct val="0"/>
              </a:spcAft>
              <a:defRPr sz="2300" b="1">
                <a:solidFill>
                  <a:srgbClr val="CC0000"/>
                </a:solidFill>
                <a:latin typeface="Arial" charset="0"/>
              </a:defRPr>
            </a:lvl2pPr>
            <a:lvl3pPr algn="l" rtl="0" eaLnBrk="0" fontAlgn="base" hangingPunct="0">
              <a:lnSpc>
                <a:spcPct val="80000"/>
              </a:lnSpc>
              <a:spcBef>
                <a:spcPct val="0"/>
              </a:spcBef>
              <a:spcAft>
                <a:spcPct val="0"/>
              </a:spcAft>
              <a:defRPr sz="2300" b="1">
                <a:solidFill>
                  <a:srgbClr val="CC0000"/>
                </a:solidFill>
                <a:latin typeface="Arial" charset="0"/>
              </a:defRPr>
            </a:lvl3pPr>
            <a:lvl4pPr algn="l" rtl="0" eaLnBrk="0" fontAlgn="base" hangingPunct="0">
              <a:lnSpc>
                <a:spcPct val="80000"/>
              </a:lnSpc>
              <a:spcBef>
                <a:spcPct val="0"/>
              </a:spcBef>
              <a:spcAft>
                <a:spcPct val="0"/>
              </a:spcAft>
              <a:defRPr sz="2300" b="1">
                <a:solidFill>
                  <a:srgbClr val="CC0000"/>
                </a:solidFill>
                <a:latin typeface="Arial" charset="0"/>
              </a:defRPr>
            </a:lvl4pPr>
            <a:lvl5pPr algn="l" rtl="0" eaLnBrk="0" fontAlgn="base" hangingPunct="0">
              <a:lnSpc>
                <a:spcPct val="80000"/>
              </a:lnSpc>
              <a:spcBef>
                <a:spcPct val="0"/>
              </a:spcBef>
              <a:spcAft>
                <a:spcPct val="0"/>
              </a:spcAft>
              <a:defRPr sz="2300" b="1">
                <a:solidFill>
                  <a:srgbClr val="CC0000"/>
                </a:solidFill>
                <a:latin typeface="Arial" charset="0"/>
              </a:defRPr>
            </a:lvl5pPr>
            <a:lvl6pPr marL="457200" algn="l" rtl="0" eaLnBrk="0" fontAlgn="base" hangingPunct="0">
              <a:lnSpc>
                <a:spcPct val="80000"/>
              </a:lnSpc>
              <a:spcBef>
                <a:spcPct val="0"/>
              </a:spcBef>
              <a:spcAft>
                <a:spcPct val="0"/>
              </a:spcAft>
              <a:defRPr sz="2300" b="1">
                <a:solidFill>
                  <a:srgbClr val="CC0000"/>
                </a:solidFill>
                <a:latin typeface="Arial" charset="0"/>
              </a:defRPr>
            </a:lvl6pPr>
            <a:lvl7pPr marL="914400" algn="l" rtl="0" eaLnBrk="0" fontAlgn="base" hangingPunct="0">
              <a:lnSpc>
                <a:spcPct val="80000"/>
              </a:lnSpc>
              <a:spcBef>
                <a:spcPct val="0"/>
              </a:spcBef>
              <a:spcAft>
                <a:spcPct val="0"/>
              </a:spcAft>
              <a:defRPr sz="2300" b="1">
                <a:solidFill>
                  <a:srgbClr val="CC0000"/>
                </a:solidFill>
                <a:latin typeface="Arial" charset="0"/>
              </a:defRPr>
            </a:lvl7pPr>
            <a:lvl8pPr marL="1371600" algn="l" rtl="0" eaLnBrk="0" fontAlgn="base" hangingPunct="0">
              <a:lnSpc>
                <a:spcPct val="80000"/>
              </a:lnSpc>
              <a:spcBef>
                <a:spcPct val="0"/>
              </a:spcBef>
              <a:spcAft>
                <a:spcPct val="0"/>
              </a:spcAft>
              <a:defRPr sz="2300" b="1">
                <a:solidFill>
                  <a:srgbClr val="CC0000"/>
                </a:solidFill>
                <a:latin typeface="Arial" charset="0"/>
              </a:defRPr>
            </a:lvl8pPr>
            <a:lvl9pPr marL="1828800" algn="l" rtl="0" eaLnBrk="0" fontAlgn="base" hangingPunct="0">
              <a:lnSpc>
                <a:spcPct val="80000"/>
              </a:lnSpc>
              <a:spcBef>
                <a:spcPct val="0"/>
              </a:spcBef>
              <a:spcAft>
                <a:spcPct val="0"/>
              </a:spcAft>
              <a:defRPr sz="2300" b="1">
                <a:solidFill>
                  <a:srgbClr val="CC0000"/>
                </a:solidFill>
                <a:latin typeface="Arial" charset="0"/>
              </a:defRPr>
            </a:lvl9pPr>
          </a:lstStyle>
          <a:p>
            <a:pPr algn="ctr"/>
            <a:r>
              <a:rPr lang="ru-RU" sz="2800" kern="0" dirty="0">
                <a:solidFill>
                  <a:srgbClr val="333333"/>
                </a:solidFill>
                <a:latin typeface="Inter"/>
              </a:rPr>
              <a:t>Поле "Команды"</a:t>
            </a:r>
            <a:endParaRPr lang="ru-RU" altLang="ru-RU" sz="3600" kern="0" dirty="0"/>
          </a:p>
        </p:txBody>
      </p:sp>
      <p:sp>
        <p:nvSpPr>
          <p:cNvPr id="7" name="TextBox 6">
            <a:extLst>
              <a:ext uri="{FF2B5EF4-FFF2-40B4-BE49-F238E27FC236}">
                <a16:creationId xmlns:a16="http://schemas.microsoft.com/office/drawing/2014/main" id="{93940EB0-93CB-40DF-ACB3-46AACF15CD3C}"/>
              </a:ext>
            </a:extLst>
          </p:cNvPr>
          <p:cNvSpPr txBox="1"/>
          <p:nvPr/>
        </p:nvSpPr>
        <p:spPr>
          <a:xfrm>
            <a:off x="13223" y="826405"/>
            <a:ext cx="8873377" cy="2554545"/>
          </a:xfrm>
          <a:prstGeom prst="rect">
            <a:avLst/>
          </a:prstGeom>
          <a:noFill/>
        </p:spPr>
        <p:txBody>
          <a:bodyPr wrap="square">
            <a:spAutoFit/>
          </a:bodyPr>
          <a:lstStyle/>
          <a:p>
            <a:r>
              <a:rPr lang="ru-RU" sz="1600" dirty="0"/>
              <a:t>Таблица значений, которая загружается в одноименную табличную часть элемента справочника Дополнительные отчеты и обработки при регистрации внешней обработки.</a:t>
            </a:r>
          </a:p>
          <a:p>
            <a:endParaRPr lang="ru-RU" sz="1600" dirty="0"/>
          </a:p>
          <a:p>
            <a:r>
              <a:rPr lang="ru-RU" sz="1600" dirty="0"/>
              <a:t>Эту табличную часть можно заполнить и вручную.</a:t>
            </a:r>
          </a:p>
          <a:p>
            <a:endParaRPr lang="ru-RU" sz="1600" dirty="0"/>
          </a:p>
          <a:p>
            <a:r>
              <a:rPr lang="ru-RU" sz="1600" dirty="0"/>
              <a:t>Каждой строке соответствует один пункт в соответствующих меню, описанных в таблице выше.</a:t>
            </a:r>
          </a:p>
          <a:p>
            <a:endParaRPr lang="ru-RU" sz="1600" dirty="0"/>
          </a:p>
          <a:p>
            <a:r>
              <a:rPr lang="ru-RU" sz="1600" dirty="0"/>
              <a:t>Чтобы команда внешней обработки появилась в нужном меню, обязательно нужно добавить хотя бы одну строку в эту таблицу.</a:t>
            </a:r>
          </a:p>
        </p:txBody>
      </p:sp>
      <p:pic>
        <p:nvPicPr>
          <p:cNvPr id="4" name="Рисунок 3">
            <a:extLst>
              <a:ext uri="{FF2B5EF4-FFF2-40B4-BE49-F238E27FC236}">
                <a16:creationId xmlns:a16="http://schemas.microsoft.com/office/drawing/2014/main" id="{C96F7B4C-4C33-4E2A-95B3-6E75691469C9}"/>
              </a:ext>
            </a:extLst>
          </p:cNvPr>
          <p:cNvPicPr>
            <a:picLocks noChangeAspect="1"/>
          </p:cNvPicPr>
          <p:nvPr/>
        </p:nvPicPr>
        <p:blipFill>
          <a:blip r:embed="rId2"/>
          <a:stretch>
            <a:fillRect/>
          </a:stretch>
        </p:blipFill>
        <p:spPr>
          <a:xfrm>
            <a:off x="107504" y="3588177"/>
            <a:ext cx="9150533" cy="1071805"/>
          </a:xfrm>
          <a:prstGeom prst="rect">
            <a:avLst/>
          </a:prstGeom>
        </p:spPr>
      </p:pic>
    </p:spTree>
    <p:extLst>
      <p:ext uri="{BB962C8B-B14F-4D97-AF65-F5344CB8AC3E}">
        <p14:creationId xmlns:p14="http://schemas.microsoft.com/office/powerpoint/2010/main" val="3137883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65BC39D6-32CF-461C-B85B-889D46A90387}"/>
              </a:ext>
            </a:extLst>
          </p:cNvPr>
          <p:cNvSpPr>
            <a:spLocks noGrp="1"/>
          </p:cNvSpPr>
          <p:nvPr>
            <p:ph type="sldNum" sz="quarter" idx="11"/>
          </p:nvPr>
        </p:nvSpPr>
        <p:spPr/>
        <p:txBody>
          <a:bodyPr/>
          <a:lstStyle/>
          <a:p>
            <a:fld id="{4986C4D9-1EA0-4E7B-82F6-1E22B4889C9C}" type="slidenum">
              <a:rPr lang="ru-RU" altLang="ru-RU" smtClean="0"/>
              <a:pPr/>
              <a:t>18</a:t>
            </a:fld>
            <a:endParaRPr lang="ru-RU" altLang="ru-RU"/>
          </a:p>
        </p:txBody>
      </p:sp>
      <p:sp>
        <p:nvSpPr>
          <p:cNvPr id="10" name="Заголовок 1">
            <a:extLst>
              <a:ext uri="{FF2B5EF4-FFF2-40B4-BE49-F238E27FC236}">
                <a16:creationId xmlns:a16="http://schemas.microsoft.com/office/drawing/2014/main" id="{1F204058-7E7F-40BD-B75F-C76C89471840}"/>
              </a:ext>
            </a:extLst>
          </p:cNvPr>
          <p:cNvSpPr txBox="1">
            <a:spLocks/>
          </p:cNvSpPr>
          <p:nvPr/>
        </p:nvSpPr>
        <p:spPr bwMode="auto">
          <a:xfrm>
            <a:off x="1403648" y="-40152"/>
            <a:ext cx="792088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80000"/>
              </a:lnSpc>
              <a:spcBef>
                <a:spcPct val="0"/>
              </a:spcBef>
              <a:spcAft>
                <a:spcPct val="0"/>
              </a:spcAft>
              <a:defRPr sz="2300" b="1">
                <a:solidFill>
                  <a:srgbClr val="CC0000"/>
                </a:solidFill>
                <a:latin typeface="+mj-lt"/>
                <a:ea typeface="+mj-ea"/>
                <a:cs typeface="+mj-cs"/>
              </a:defRPr>
            </a:lvl1pPr>
            <a:lvl2pPr algn="l" rtl="0" eaLnBrk="0" fontAlgn="base" hangingPunct="0">
              <a:lnSpc>
                <a:spcPct val="80000"/>
              </a:lnSpc>
              <a:spcBef>
                <a:spcPct val="0"/>
              </a:spcBef>
              <a:spcAft>
                <a:spcPct val="0"/>
              </a:spcAft>
              <a:defRPr sz="2300" b="1">
                <a:solidFill>
                  <a:srgbClr val="CC0000"/>
                </a:solidFill>
                <a:latin typeface="Arial" charset="0"/>
              </a:defRPr>
            </a:lvl2pPr>
            <a:lvl3pPr algn="l" rtl="0" eaLnBrk="0" fontAlgn="base" hangingPunct="0">
              <a:lnSpc>
                <a:spcPct val="80000"/>
              </a:lnSpc>
              <a:spcBef>
                <a:spcPct val="0"/>
              </a:spcBef>
              <a:spcAft>
                <a:spcPct val="0"/>
              </a:spcAft>
              <a:defRPr sz="2300" b="1">
                <a:solidFill>
                  <a:srgbClr val="CC0000"/>
                </a:solidFill>
                <a:latin typeface="Arial" charset="0"/>
              </a:defRPr>
            </a:lvl3pPr>
            <a:lvl4pPr algn="l" rtl="0" eaLnBrk="0" fontAlgn="base" hangingPunct="0">
              <a:lnSpc>
                <a:spcPct val="80000"/>
              </a:lnSpc>
              <a:spcBef>
                <a:spcPct val="0"/>
              </a:spcBef>
              <a:spcAft>
                <a:spcPct val="0"/>
              </a:spcAft>
              <a:defRPr sz="2300" b="1">
                <a:solidFill>
                  <a:srgbClr val="CC0000"/>
                </a:solidFill>
                <a:latin typeface="Arial" charset="0"/>
              </a:defRPr>
            </a:lvl4pPr>
            <a:lvl5pPr algn="l" rtl="0" eaLnBrk="0" fontAlgn="base" hangingPunct="0">
              <a:lnSpc>
                <a:spcPct val="80000"/>
              </a:lnSpc>
              <a:spcBef>
                <a:spcPct val="0"/>
              </a:spcBef>
              <a:spcAft>
                <a:spcPct val="0"/>
              </a:spcAft>
              <a:defRPr sz="2300" b="1">
                <a:solidFill>
                  <a:srgbClr val="CC0000"/>
                </a:solidFill>
                <a:latin typeface="Arial" charset="0"/>
              </a:defRPr>
            </a:lvl5pPr>
            <a:lvl6pPr marL="457200" algn="l" rtl="0" eaLnBrk="0" fontAlgn="base" hangingPunct="0">
              <a:lnSpc>
                <a:spcPct val="80000"/>
              </a:lnSpc>
              <a:spcBef>
                <a:spcPct val="0"/>
              </a:spcBef>
              <a:spcAft>
                <a:spcPct val="0"/>
              </a:spcAft>
              <a:defRPr sz="2300" b="1">
                <a:solidFill>
                  <a:srgbClr val="CC0000"/>
                </a:solidFill>
                <a:latin typeface="Arial" charset="0"/>
              </a:defRPr>
            </a:lvl6pPr>
            <a:lvl7pPr marL="914400" algn="l" rtl="0" eaLnBrk="0" fontAlgn="base" hangingPunct="0">
              <a:lnSpc>
                <a:spcPct val="80000"/>
              </a:lnSpc>
              <a:spcBef>
                <a:spcPct val="0"/>
              </a:spcBef>
              <a:spcAft>
                <a:spcPct val="0"/>
              </a:spcAft>
              <a:defRPr sz="2300" b="1">
                <a:solidFill>
                  <a:srgbClr val="CC0000"/>
                </a:solidFill>
                <a:latin typeface="Arial" charset="0"/>
              </a:defRPr>
            </a:lvl7pPr>
            <a:lvl8pPr marL="1371600" algn="l" rtl="0" eaLnBrk="0" fontAlgn="base" hangingPunct="0">
              <a:lnSpc>
                <a:spcPct val="80000"/>
              </a:lnSpc>
              <a:spcBef>
                <a:spcPct val="0"/>
              </a:spcBef>
              <a:spcAft>
                <a:spcPct val="0"/>
              </a:spcAft>
              <a:defRPr sz="2300" b="1">
                <a:solidFill>
                  <a:srgbClr val="CC0000"/>
                </a:solidFill>
                <a:latin typeface="Arial" charset="0"/>
              </a:defRPr>
            </a:lvl8pPr>
            <a:lvl9pPr marL="1828800" algn="l" rtl="0" eaLnBrk="0" fontAlgn="base" hangingPunct="0">
              <a:lnSpc>
                <a:spcPct val="80000"/>
              </a:lnSpc>
              <a:spcBef>
                <a:spcPct val="0"/>
              </a:spcBef>
              <a:spcAft>
                <a:spcPct val="0"/>
              </a:spcAft>
              <a:defRPr sz="2300" b="1">
                <a:solidFill>
                  <a:srgbClr val="CC0000"/>
                </a:solidFill>
                <a:latin typeface="Arial" charset="0"/>
              </a:defRPr>
            </a:lvl9pPr>
          </a:lstStyle>
          <a:p>
            <a:pPr algn="ctr"/>
            <a:r>
              <a:rPr lang="ru-RU" sz="2800" kern="0" dirty="0">
                <a:solidFill>
                  <a:srgbClr val="333333"/>
                </a:solidFill>
                <a:latin typeface="Inter"/>
              </a:rPr>
              <a:t>Таблица "Команды", колонка "Использование"</a:t>
            </a:r>
            <a:endParaRPr lang="ru-RU" altLang="ru-RU" sz="3600" kern="0" dirty="0"/>
          </a:p>
        </p:txBody>
      </p:sp>
      <p:sp>
        <p:nvSpPr>
          <p:cNvPr id="7" name="TextBox 6">
            <a:extLst>
              <a:ext uri="{FF2B5EF4-FFF2-40B4-BE49-F238E27FC236}">
                <a16:creationId xmlns:a16="http://schemas.microsoft.com/office/drawing/2014/main" id="{93940EB0-93CB-40DF-ACB3-46AACF15CD3C}"/>
              </a:ext>
            </a:extLst>
          </p:cNvPr>
          <p:cNvSpPr txBox="1"/>
          <p:nvPr/>
        </p:nvSpPr>
        <p:spPr>
          <a:xfrm>
            <a:off x="2141" y="915566"/>
            <a:ext cx="8873377" cy="1569660"/>
          </a:xfrm>
          <a:prstGeom prst="rect">
            <a:avLst/>
          </a:prstGeom>
          <a:noFill/>
        </p:spPr>
        <p:txBody>
          <a:bodyPr wrap="square">
            <a:spAutoFit/>
          </a:bodyPr>
          <a:lstStyle/>
          <a:p>
            <a:r>
              <a:rPr lang="ru-RU" sz="1600" dirty="0"/>
              <a:t>В колонке "Использование" указывается тип вызываемой команды. По сочетанию Вид-Тип команды система определяет какая предопределенная процедура будет вызвана из внешней обработки/отчета, и где  она будет объявлена - на клиенте или на сервере.</a:t>
            </a:r>
          </a:p>
          <a:p>
            <a:endParaRPr lang="ru-RU" sz="1600" dirty="0"/>
          </a:p>
          <a:p>
            <a:r>
              <a:rPr lang="ru-RU" sz="1600" dirty="0"/>
              <a:t>Наиболее часто используются процедуры Печать() и </a:t>
            </a:r>
            <a:r>
              <a:rPr lang="ru-RU" sz="1600" dirty="0" err="1"/>
              <a:t>ВыполнитьКоманду</a:t>
            </a:r>
            <a:r>
              <a:rPr lang="ru-RU" sz="1600" dirty="0"/>
              <a:t>(), а также открытие формы без обращения к методу. </a:t>
            </a:r>
          </a:p>
        </p:txBody>
      </p:sp>
      <p:pic>
        <p:nvPicPr>
          <p:cNvPr id="4" name="Рисунок 3">
            <a:extLst>
              <a:ext uri="{FF2B5EF4-FFF2-40B4-BE49-F238E27FC236}">
                <a16:creationId xmlns:a16="http://schemas.microsoft.com/office/drawing/2014/main" id="{C96F7B4C-4C33-4E2A-95B3-6E75691469C9}"/>
              </a:ext>
            </a:extLst>
          </p:cNvPr>
          <p:cNvPicPr>
            <a:picLocks noChangeAspect="1"/>
          </p:cNvPicPr>
          <p:nvPr/>
        </p:nvPicPr>
        <p:blipFill>
          <a:blip r:embed="rId2"/>
          <a:stretch>
            <a:fillRect/>
          </a:stretch>
        </p:blipFill>
        <p:spPr>
          <a:xfrm>
            <a:off x="107504" y="3588177"/>
            <a:ext cx="9150533" cy="1071805"/>
          </a:xfrm>
          <a:prstGeom prst="rect">
            <a:avLst/>
          </a:prstGeom>
        </p:spPr>
      </p:pic>
    </p:spTree>
    <p:extLst>
      <p:ext uri="{BB962C8B-B14F-4D97-AF65-F5344CB8AC3E}">
        <p14:creationId xmlns:p14="http://schemas.microsoft.com/office/powerpoint/2010/main" val="3244420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a:extLst>
              <a:ext uri="{FF2B5EF4-FFF2-40B4-BE49-F238E27FC236}">
                <a16:creationId xmlns:a16="http://schemas.microsoft.com/office/drawing/2014/main" id="{0A7E4B96-2D54-40A0-8F68-354493F998B1}"/>
              </a:ext>
            </a:extLst>
          </p:cNvPr>
          <p:cNvSpPr>
            <a:spLocks noGrp="1"/>
          </p:cNvSpPr>
          <p:nvPr>
            <p:ph type="title" idx="4294967295"/>
          </p:nvPr>
        </p:nvSpPr>
        <p:spPr>
          <a:xfrm>
            <a:off x="0" y="9525"/>
            <a:ext cx="9144000" cy="844550"/>
          </a:xfrm>
        </p:spPr>
        <p:txBody>
          <a:bodyPr/>
          <a:lstStyle/>
          <a:p>
            <a:pPr algn="ctr"/>
            <a:r>
              <a:rPr lang="ru-RU" sz="2000" b="1" i="0" dirty="0">
                <a:solidFill>
                  <a:srgbClr val="333333"/>
                </a:solidFill>
                <a:effectLst/>
                <a:latin typeface="Inter"/>
              </a:rPr>
              <a:t>Включение механизма внешних обработок в программе</a:t>
            </a:r>
            <a:endParaRPr lang="ru-RU" altLang="ru-RU" sz="2000" dirty="0"/>
          </a:p>
        </p:txBody>
      </p:sp>
      <p:sp>
        <p:nvSpPr>
          <p:cNvPr id="60419" name="Номер слайда 5">
            <a:extLst>
              <a:ext uri="{FF2B5EF4-FFF2-40B4-BE49-F238E27FC236}">
                <a16:creationId xmlns:a16="http://schemas.microsoft.com/office/drawing/2014/main" id="{57CE9448-03B4-4CFE-AA75-87BA905D9529}"/>
              </a:ext>
            </a:extLst>
          </p:cNvPr>
          <p:cNvSpPr txBox="1">
            <a:spLocks/>
          </p:cNvSpPr>
          <p:nvPr/>
        </p:nvSpPr>
        <p:spPr bwMode="auto">
          <a:xfrm>
            <a:off x="8459788" y="4806950"/>
            <a:ext cx="5508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gn="ctr" eaLnBrk="1" hangingPunct="1">
              <a:spcBef>
                <a:spcPct val="0"/>
              </a:spcBef>
              <a:spcAft>
                <a:spcPct val="0"/>
              </a:spcAft>
              <a:buClrTx/>
              <a:buSzTx/>
              <a:buFontTx/>
              <a:buNone/>
            </a:pPr>
            <a:fld id="{723B2920-12D1-4AE4-8879-46927FF0E769}" type="slidenum">
              <a:rPr lang="ru-RU" altLang="ru-RU" sz="1400" b="1">
                <a:solidFill>
                  <a:srgbClr val="C00000"/>
                </a:solidFill>
                <a:latin typeface="Calibri" panose="020F0502020204030204" pitchFamily="34" charset="0"/>
              </a:rPr>
              <a:pPr algn="ctr" eaLnBrk="1" hangingPunct="1">
                <a:spcBef>
                  <a:spcPct val="0"/>
                </a:spcBef>
                <a:spcAft>
                  <a:spcPct val="0"/>
                </a:spcAft>
                <a:buClrTx/>
                <a:buSzTx/>
                <a:buFontTx/>
                <a:buNone/>
              </a:pPr>
              <a:t>19</a:t>
            </a:fld>
            <a:endParaRPr lang="ru-RU" altLang="ru-RU" sz="1400" b="1">
              <a:solidFill>
                <a:srgbClr val="C00000"/>
              </a:solidFill>
              <a:latin typeface="Calibri" panose="020F0502020204030204" pitchFamily="34" charset="0"/>
            </a:endParaRPr>
          </a:p>
        </p:txBody>
      </p:sp>
      <p:sp>
        <p:nvSpPr>
          <p:cNvPr id="3" name="Rectangle 2">
            <a:extLst>
              <a:ext uri="{FF2B5EF4-FFF2-40B4-BE49-F238E27FC236}">
                <a16:creationId xmlns:a16="http://schemas.microsoft.com/office/drawing/2014/main" id="{A99F936B-3D63-4A0E-9F8D-5C80762B3B52}"/>
              </a:ext>
            </a:extLst>
          </p:cNvPr>
          <p:cNvSpPr>
            <a:spLocks noChangeArrowheads="1"/>
          </p:cNvSpPr>
          <p:nvPr/>
        </p:nvSpPr>
        <p:spPr bwMode="auto">
          <a:xfrm>
            <a:off x="575878" y="854075"/>
            <a:ext cx="7992244" cy="830997"/>
          </a:xfrm>
          <a:prstGeom prst="rect">
            <a:avLst/>
          </a:prstGeom>
          <a:solidFill>
            <a:srgbClr val="F9F2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a:ln>
                  <a:noFill/>
                </a:ln>
                <a:solidFill>
                  <a:srgbClr val="333333"/>
                </a:solidFill>
                <a:effectLst/>
                <a:latin typeface="Inter"/>
              </a:rPr>
              <a:t>Заходим в меню «Администрирование» и по ссылке «Печатные формы, отчеты и обработки» переходим в настройки. Здесь нужно установить флажок «Дополнительные отчеты и обработки»</a:t>
            </a:r>
            <a:endParaRPr kumimoji="0" lang="ru-RU" altLang="ru-RU" sz="1600" b="0" i="0" u="none" strike="noStrike" cap="none" normalizeH="0" baseline="0" dirty="0">
              <a:ln>
                <a:noFill/>
              </a:ln>
              <a:solidFill>
                <a:schemeClr val="tx1"/>
              </a:solidFill>
              <a:effectLst/>
            </a:endParaRPr>
          </a:p>
        </p:txBody>
      </p:sp>
      <p:pic>
        <p:nvPicPr>
          <p:cNvPr id="13" name="Рисунок 12">
            <a:extLst>
              <a:ext uri="{FF2B5EF4-FFF2-40B4-BE49-F238E27FC236}">
                <a16:creationId xmlns:a16="http://schemas.microsoft.com/office/drawing/2014/main" id="{94D09E93-B35B-4D15-99A2-BBD920B74346}"/>
              </a:ext>
            </a:extLst>
          </p:cNvPr>
          <p:cNvPicPr>
            <a:picLocks noChangeAspect="1"/>
          </p:cNvPicPr>
          <p:nvPr/>
        </p:nvPicPr>
        <p:blipFill>
          <a:blip r:embed="rId2"/>
          <a:stretch>
            <a:fillRect/>
          </a:stretch>
        </p:blipFill>
        <p:spPr>
          <a:xfrm>
            <a:off x="575878" y="1724739"/>
            <a:ext cx="5616624" cy="2409091"/>
          </a:xfrm>
          <a:prstGeom prst="rect">
            <a:avLst/>
          </a:prstGeom>
        </p:spPr>
      </p:pic>
      <p:sp>
        <p:nvSpPr>
          <p:cNvPr id="18" name="TextBox 17">
            <a:extLst>
              <a:ext uri="{FF2B5EF4-FFF2-40B4-BE49-F238E27FC236}">
                <a16:creationId xmlns:a16="http://schemas.microsoft.com/office/drawing/2014/main" id="{846D0798-3E40-4A3D-BD9D-F6C92CCE7191}"/>
              </a:ext>
            </a:extLst>
          </p:cNvPr>
          <p:cNvSpPr txBox="1"/>
          <p:nvPr/>
        </p:nvSpPr>
        <p:spPr>
          <a:xfrm>
            <a:off x="467544" y="4160619"/>
            <a:ext cx="8388610" cy="646331"/>
          </a:xfrm>
          <a:prstGeom prst="rect">
            <a:avLst/>
          </a:prstGeom>
          <a:noFill/>
        </p:spPr>
        <p:txBody>
          <a:bodyPr wrap="square">
            <a:spAutoFit/>
          </a:bodyPr>
          <a:lstStyle/>
          <a:p>
            <a:r>
              <a:rPr lang="ru-RU" b="0" i="0" dirty="0">
                <a:solidFill>
                  <a:srgbClr val="000000"/>
                </a:solidFill>
                <a:effectLst/>
                <a:latin typeface="Open Sans" panose="020B0606030504020204" pitchFamily="34" charset="0"/>
              </a:rPr>
              <a:t>Установка данного флажка дает нам возможность использовать внешние обработки.</a:t>
            </a:r>
            <a:endParaRPr lang="ru-RU" dirty="0"/>
          </a:p>
        </p:txBody>
      </p:sp>
    </p:spTree>
    <p:extLst>
      <p:ext uri="{BB962C8B-B14F-4D97-AF65-F5344CB8AC3E}">
        <p14:creationId xmlns:p14="http://schemas.microsoft.com/office/powerpoint/2010/main" val="306577905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a:extLst>
              <a:ext uri="{FF2B5EF4-FFF2-40B4-BE49-F238E27FC236}">
                <a16:creationId xmlns:a16="http://schemas.microsoft.com/office/drawing/2014/main" id="{0A7E4B96-2D54-40A0-8F68-354493F998B1}"/>
              </a:ext>
            </a:extLst>
          </p:cNvPr>
          <p:cNvSpPr>
            <a:spLocks noGrp="1"/>
          </p:cNvSpPr>
          <p:nvPr>
            <p:ph type="title" idx="4294967295"/>
          </p:nvPr>
        </p:nvSpPr>
        <p:spPr>
          <a:xfrm>
            <a:off x="0" y="9525"/>
            <a:ext cx="9144000" cy="844550"/>
          </a:xfrm>
        </p:spPr>
        <p:txBody>
          <a:bodyPr/>
          <a:lstStyle/>
          <a:p>
            <a:pPr algn="ctr"/>
            <a:r>
              <a:rPr lang="ru-RU" sz="2800" b="1" i="0" dirty="0">
                <a:solidFill>
                  <a:srgbClr val="333333"/>
                </a:solidFill>
                <a:effectLst/>
                <a:latin typeface="Inter"/>
              </a:rPr>
              <a:t>Обработки 1С – что это такое?</a:t>
            </a:r>
            <a:endParaRPr lang="ru-RU" altLang="ru-RU" sz="3600" dirty="0"/>
          </a:p>
        </p:txBody>
      </p:sp>
      <p:sp>
        <p:nvSpPr>
          <p:cNvPr id="60419" name="Номер слайда 5">
            <a:extLst>
              <a:ext uri="{FF2B5EF4-FFF2-40B4-BE49-F238E27FC236}">
                <a16:creationId xmlns:a16="http://schemas.microsoft.com/office/drawing/2014/main" id="{57CE9448-03B4-4CFE-AA75-87BA905D9529}"/>
              </a:ext>
            </a:extLst>
          </p:cNvPr>
          <p:cNvSpPr txBox="1">
            <a:spLocks/>
          </p:cNvSpPr>
          <p:nvPr/>
        </p:nvSpPr>
        <p:spPr bwMode="auto">
          <a:xfrm>
            <a:off x="8459788" y="4806950"/>
            <a:ext cx="5508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gn="ctr" eaLnBrk="1" hangingPunct="1">
              <a:spcBef>
                <a:spcPct val="0"/>
              </a:spcBef>
              <a:spcAft>
                <a:spcPct val="0"/>
              </a:spcAft>
              <a:buClrTx/>
              <a:buSzTx/>
              <a:buFontTx/>
              <a:buNone/>
            </a:pPr>
            <a:fld id="{723B2920-12D1-4AE4-8879-46927FF0E769}" type="slidenum">
              <a:rPr lang="ru-RU" altLang="ru-RU" sz="1400" b="1">
                <a:solidFill>
                  <a:srgbClr val="C00000"/>
                </a:solidFill>
                <a:latin typeface="Calibri" panose="020F0502020204030204" pitchFamily="34" charset="0"/>
              </a:rPr>
              <a:pPr algn="ctr" eaLnBrk="1" hangingPunct="1">
                <a:spcBef>
                  <a:spcPct val="0"/>
                </a:spcBef>
                <a:spcAft>
                  <a:spcPct val="0"/>
                </a:spcAft>
                <a:buClrTx/>
                <a:buSzTx/>
                <a:buFontTx/>
                <a:buNone/>
              </a:pPr>
              <a:t>2</a:t>
            </a:fld>
            <a:endParaRPr lang="ru-RU" altLang="ru-RU" sz="1400" b="1">
              <a:solidFill>
                <a:srgbClr val="C00000"/>
              </a:solidFill>
              <a:latin typeface="Calibri" panose="020F0502020204030204" pitchFamily="34" charset="0"/>
            </a:endParaRPr>
          </a:p>
        </p:txBody>
      </p:sp>
      <p:sp>
        <p:nvSpPr>
          <p:cNvPr id="9" name="TextBox 8">
            <a:extLst>
              <a:ext uri="{FF2B5EF4-FFF2-40B4-BE49-F238E27FC236}">
                <a16:creationId xmlns:a16="http://schemas.microsoft.com/office/drawing/2014/main" id="{1209BE92-70C6-49B1-9688-BC8F3E0B1A23}"/>
              </a:ext>
            </a:extLst>
          </p:cNvPr>
          <p:cNvSpPr txBox="1"/>
          <p:nvPr/>
        </p:nvSpPr>
        <p:spPr>
          <a:xfrm>
            <a:off x="107504" y="987574"/>
            <a:ext cx="8712968" cy="2585323"/>
          </a:xfrm>
          <a:prstGeom prst="rect">
            <a:avLst/>
          </a:prstGeom>
          <a:noFill/>
        </p:spPr>
        <p:txBody>
          <a:bodyPr wrap="square">
            <a:spAutoFit/>
          </a:bodyPr>
          <a:lstStyle/>
          <a:p>
            <a:r>
              <a:rPr lang="ru-RU" dirty="0"/>
              <a:t>Обработки 1С – это специальные объекты конфигурации, предназначенные для облегчения работы пользователей или администраторов баз. Они способствуют автоматизации и ускорению выполнения рутинных задач. В отличии от отчета, обработки могут использовать схему компоновки данных.</a:t>
            </a:r>
          </a:p>
          <a:p>
            <a:endParaRPr lang="ru-RU" dirty="0"/>
          </a:p>
          <a:p>
            <a:r>
              <a:rPr lang="ru-RU" dirty="0"/>
              <a:t>Широкий функционал обработок 1С позволяет использовать их как для программирования, так и для настройки или управления 1С. В интернете есть сотни типовых (от компании «1С») и любительских (созданных внешними специалистами) обработок.</a:t>
            </a:r>
          </a:p>
        </p:txBody>
      </p:sp>
    </p:spTree>
    <p:extLst>
      <p:ext uri="{BB962C8B-B14F-4D97-AF65-F5344CB8AC3E}">
        <p14:creationId xmlns:p14="http://schemas.microsoft.com/office/powerpoint/2010/main" val="339488543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a:extLst>
              <a:ext uri="{FF2B5EF4-FFF2-40B4-BE49-F238E27FC236}">
                <a16:creationId xmlns:a16="http://schemas.microsoft.com/office/drawing/2014/main" id="{0A7E4B96-2D54-40A0-8F68-354493F998B1}"/>
              </a:ext>
            </a:extLst>
          </p:cNvPr>
          <p:cNvSpPr>
            <a:spLocks noGrp="1"/>
          </p:cNvSpPr>
          <p:nvPr>
            <p:ph type="title" idx="4294967295"/>
          </p:nvPr>
        </p:nvSpPr>
        <p:spPr>
          <a:xfrm>
            <a:off x="0" y="9525"/>
            <a:ext cx="9144000" cy="844550"/>
          </a:xfrm>
        </p:spPr>
        <p:txBody>
          <a:bodyPr/>
          <a:lstStyle/>
          <a:p>
            <a:pPr algn="ctr"/>
            <a:r>
              <a:rPr lang="ru-RU" sz="2800" b="1" i="0" dirty="0">
                <a:solidFill>
                  <a:srgbClr val="333333"/>
                </a:solidFill>
                <a:effectLst/>
                <a:latin typeface="Inter"/>
              </a:rPr>
              <a:t>Подключение внешней обработки в 1С 8.3</a:t>
            </a:r>
            <a:endParaRPr lang="ru-RU" altLang="ru-RU" sz="3600" dirty="0"/>
          </a:p>
        </p:txBody>
      </p:sp>
      <p:sp>
        <p:nvSpPr>
          <p:cNvPr id="60419" name="Номер слайда 5">
            <a:extLst>
              <a:ext uri="{FF2B5EF4-FFF2-40B4-BE49-F238E27FC236}">
                <a16:creationId xmlns:a16="http://schemas.microsoft.com/office/drawing/2014/main" id="{57CE9448-03B4-4CFE-AA75-87BA905D9529}"/>
              </a:ext>
            </a:extLst>
          </p:cNvPr>
          <p:cNvSpPr txBox="1">
            <a:spLocks/>
          </p:cNvSpPr>
          <p:nvPr/>
        </p:nvSpPr>
        <p:spPr bwMode="auto">
          <a:xfrm>
            <a:off x="8459788" y="4806950"/>
            <a:ext cx="5508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gn="ctr" eaLnBrk="1" hangingPunct="1">
              <a:spcBef>
                <a:spcPct val="0"/>
              </a:spcBef>
              <a:spcAft>
                <a:spcPct val="0"/>
              </a:spcAft>
              <a:buClrTx/>
              <a:buSzTx/>
              <a:buFontTx/>
              <a:buNone/>
            </a:pPr>
            <a:fld id="{723B2920-12D1-4AE4-8879-46927FF0E769}" type="slidenum">
              <a:rPr lang="ru-RU" altLang="ru-RU" sz="1400" b="1">
                <a:solidFill>
                  <a:srgbClr val="C00000"/>
                </a:solidFill>
                <a:latin typeface="Calibri" panose="020F0502020204030204" pitchFamily="34" charset="0"/>
              </a:rPr>
              <a:pPr algn="ctr" eaLnBrk="1" hangingPunct="1">
                <a:spcBef>
                  <a:spcPct val="0"/>
                </a:spcBef>
                <a:spcAft>
                  <a:spcPct val="0"/>
                </a:spcAft>
                <a:buClrTx/>
                <a:buSzTx/>
                <a:buFontTx/>
                <a:buNone/>
              </a:pPr>
              <a:t>20</a:t>
            </a:fld>
            <a:endParaRPr lang="ru-RU" altLang="ru-RU" sz="1400" b="1">
              <a:solidFill>
                <a:srgbClr val="C00000"/>
              </a:solidFill>
              <a:latin typeface="Calibri" panose="020F0502020204030204" pitchFamily="34" charset="0"/>
            </a:endParaRPr>
          </a:p>
        </p:txBody>
      </p:sp>
      <p:pic>
        <p:nvPicPr>
          <p:cNvPr id="3" name="Рисунок 2">
            <a:extLst>
              <a:ext uri="{FF2B5EF4-FFF2-40B4-BE49-F238E27FC236}">
                <a16:creationId xmlns:a16="http://schemas.microsoft.com/office/drawing/2014/main" id="{8C150852-2DC5-477D-8C93-D4C62763F54C}"/>
              </a:ext>
            </a:extLst>
          </p:cNvPr>
          <p:cNvPicPr>
            <a:picLocks noChangeAspect="1"/>
          </p:cNvPicPr>
          <p:nvPr/>
        </p:nvPicPr>
        <p:blipFill>
          <a:blip r:embed="rId2"/>
          <a:stretch>
            <a:fillRect/>
          </a:stretch>
        </p:blipFill>
        <p:spPr>
          <a:xfrm>
            <a:off x="218887" y="1633905"/>
            <a:ext cx="6129386" cy="3199369"/>
          </a:xfrm>
          <a:prstGeom prst="rect">
            <a:avLst/>
          </a:prstGeom>
        </p:spPr>
      </p:pic>
      <p:sp>
        <p:nvSpPr>
          <p:cNvPr id="8" name="TextBox 7">
            <a:extLst>
              <a:ext uri="{FF2B5EF4-FFF2-40B4-BE49-F238E27FC236}">
                <a16:creationId xmlns:a16="http://schemas.microsoft.com/office/drawing/2014/main" id="{EF3E6327-7098-4A01-AFB7-482C82490740}"/>
              </a:ext>
            </a:extLst>
          </p:cNvPr>
          <p:cNvSpPr txBox="1"/>
          <p:nvPr/>
        </p:nvSpPr>
        <p:spPr>
          <a:xfrm>
            <a:off x="217858" y="987574"/>
            <a:ext cx="6462464" cy="646331"/>
          </a:xfrm>
          <a:prstGeom prst="rect">
            <a:avLst/>
          </a:prstGeom>
          <a:noFill/>
        </p:spPr>
        <p:txBody>
          <a:bodyPr wrap="square">
            <a:spAutoFit/>
          </a:bodyPr>
          <a:lstStyle/>
          <a:p>
            <a:r>
              <a:rPr lang="ru-RU" b="0" i="0" dirty="0">
                <a:solidFill>
                  <a:srgbClr val="000000"/>
                </a:solidFill>
                <a:effectLst/>
                <a:latin typeface="Open Sans" panose="020B0606030504020204" pitchFamily="34" charset="0"/>
              </a:rPr>
              <a:t>Перейдем теперь в режим «1С Предприятия» и добавим внешнюю обработку:</a:t>
            </a:r>
            <a:endParaRPr lang="ru-RU" dirty="0"/>
          </a:p>
        </p:txBody>
      </p:sp>
    </p:spTree>
    <p:extLst>
      <p:ext uri="{BB962C8B-B14F-4D97-AF65-F5344CB8AC3E}">
        <p14:creationId xmlns:p14="http://schemas.microsoft.com/office/powerpoint/2010/main" val="79470294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a:extLst>
              <a:ext uri="{FF2B5EF4-FFF2-40B4-BE49-F238E27FC236}">
                <a16:creationId xmlns:a16="http://schemas.microsoft.com/office/drawing/2014/main" id="{0A7E4B96-2D54-40A0-8F68-354493F998B1}"/>
              </a:ext>
            </a:extLst>
          </p:cNvPr>
          <p:cNvSpPr>
            <a:spLocks noGrp="1"/>
          </p:cNvSpPr>
          <p:nvPr>
            <p:ph type="title" idx="4294967295"/>
          </p:nvPr>
        </p:nvSpPr>
        <p:spPr>
          <a:xfrm>
            <a:off x="0" y="9525"/>
            <a:ext cx="9144000" cy="844550"/>
          </a:xfrm>
        </p:spPr>
        <p:txBody>
          <a:bodyPr/>
          <a:lstStyle/>
          <a:p>
            <a:pPr algn="ctr"/>
            <a:r>
              <a:rPr lang="ru-RU" sz="2800" b="1" i="0" dirty="0">
                <a:solidFill>
                  <a:srgbClr val="333333"/>
                </a:solidFill>
                <a:effectLst/>
                <a:latin typeface="Inter"/>
              </a:rPr>
              <a:t>Подключение внешней обработки в 1С 8.3</a:t>
            </a:r>
            <a:endParaRPr lang="ru-RU" altLang="ru-RU" sz="3600" dirty="0"/>
          </a:p>
        </p:txBody>
      </p:sp>
      <p:sp>
        <p:nvSpPr>
          <p:cNvPr id="60419" name="Номер слайда 5">
            <a:extLst>
              <a:ext uri="{FF2B5EF4-FFF2-40B4-BE49-F238E27FC236}">
                <a16:creationId xmlns:a16="http://schemas.microsoft.com/office/drawing/2014/main" id="{57CE9448-03B4-4CFE-AA75-87BA905D9529}"/>
              </a:ext>
            </a:extLst>
          </p:cNvPr>
          <p:cNvSpPr txBox="1">
            <a:spLocks/>
          </p:cNvSpPr>
          <p:nvPr/>
        </p:nvSpPr>
        <p:spPr bwMode="auto">
          <a:xfrm>
            <a:off x="8459788" y="4806950"/>
            <a:ext cx="5508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gn="ctr" eaLnBrk="1" hangingPunct="1">
              <a:spcBef>
                <a:spcPct val="0"/>
              </a:spcBef>
              <a:spcAft>
                <a:spcPct val="0"/>
              </a:spcAft>
              <a:buClrTx/>
              <a:buSzTx/>
              <a:buFontTx/>
              <a:buNone/>
            </a:pPr>
            <a:fld id="{723B2920-12D1-4AE4-8879-46927FF0E769}" type="slidenum">
              <a:rPr lang="ru-RU" altLang="ru-RU" sz="1400" b="1">
                <a:solidFill>
                  <a:srgbClr val="C00000"/>
                </a:solidFill>
                <a:latin typeface="Calibri" panose="020F0502020204030204" pitchFamily="34" charset="0"/>
              </a:rPr>
              <a:pPr algn="ctr" eaLnBrk="1" hangingPunct="1">
                <a:spcBef>
                  <a:spcPct val="0"/>
                </a:spcBef>
                <a:spcAft>
                  <a:spcPct val="0"/>
                </a:spcAft>
                <a:buClrTx/>
                <a:buSzTx/>
                <a:buFontTx/>
                <a:buNone/>
              </a:pPr>
              <a:t>21</a:t>
            </a:fld>
            <a:endParaRPr lang="ru-RU" altLang="ru-RU" sz="1400" b="1">
              <a:solidFill>
                <a:srgbClr val="C00000"/>
              </a:solidFill>
              <a:latin typeface="Calibri" panose="020F0502020204030204" pitchFamily="34" charset="0"/>
            </a:endParaRPr>
          </a:p>
        </p:txBody>
      </p:sp>
      <p:pic>
        <p:nvPicPr>
          <p:cNvPr id="5" name="Рисунок 4">
            <a:extLst>
              <a:ext uri="{FF2B5EF4-FFF2-40B4-BE49-F238E27FC236}">
                <a16:creationId xmlns:a16="http://schemas.microsoft.com/office/drawing/2014/main" id="{C10326F7-FF39-48A4-B9C8-CB7A8DD7F3AA}"/>
              </a:ext>
            </a:extLst>
          </p:cNvPr>
          <p:cNvPicPr>
            <a:picLocks noChangeAspect="1"/>
          </p:cNvPicPr>
          <p:nvPr/>
        </p:nvPicPr>
        <p:blipFill>
          <a:blip r:embed="rId2"/>
          <a:stretch>
            <a:fillRect/>
          </a:stretch>
        </p:blipFill>
        <p:spPr>
          <a:xfrm>
            <a:off x="64662" y="1365918"/>
            <a:ext cx="5652653" cy="2941811"/>
          </a:xfrm>
          <a:prstGeom prst="rect">
            <a:avLst/>
          </a:prstGeom>
        </p:spPr>
      </p:pic>
      <p:sp>
        <p:nvSpPr>
          <p:cNvPr id="10" name="TextBox 9">
            <a:extLst>
              <a:ext uri="{FF2B5EF4-FFF2-40B4-BE49-F238E27FC236}">
                <a16:creationId xmlns:a16="http://schemas.microsoft.com/office/drawing/2014/main" id="{6DE1075E-E1EF-4BCF-97B4-5272BF04038B}"/>
              </a:ext>
            </a:extLst>
          </p:cNvPr>
          <p:cNvSpPr txBox="1"/>
          <p:nvPr/>
        </p:nvSpPr>
        <p:spPr>
          <a:xfrm>
            <a:off x="5792816" y="1267162"/>
            <a:ext cx="3286522" cy="3139321"/>
          </a:xfrm>
          <a:prstGeom prst="rect">
            <a:avLst/>
          </a:prstGeom>
          <a:noFill/>
        </p:spPr>
        <p:txBody>
          <a:bodyPr wrap="square">
            <a:spAutoFit/>
          </a:bodyPr>
          <a:lstStyle/>
          <a:p>
            <a:r>
              <a:rPr lang="ru-RU" b="0" i="0" dirty="0">
                <a:solidFill>
                  <a:srgbClr val="000000"/>
                </a:solidFill>
                <a:effectLst/>
                <a:latin typeface="Open Sans" panose="020B0606030504020204" pitchFamily="34" charset="0"/>
              </a:rPr>
              <a:t>После записи обработки в справочник нажатием кнопки «Выполнить» она открывается на выполнение. Здесь же можно указать, в каких разделах (подсистемах) программы будет отображаться данная обработка и для каких пользователей.</a:t>
            </a:r>
            <a:endParaRPr lang="ru-RU" dirty="0"/>
          </a:p>
        </p:txBody>
      </p:sp>
    </p:spTree>
    <p:extLst>
      <p:ext uri="{BB962C8B-B14F-4D97-AF65-F5344CB8AC3E}">
        <p14:creationId xmlns:p14="http://schemas.microsoft.com/office/powerpoint/2010/main" val="124268222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a:extLst>
              <a:ext uri="{FF2B5EF4-FFF2-40B4-BE49-F238E27FC236}">
                <a16:creationId xmlns:a16="http://schemas.microsoft.com/office/drawing/2014/main" id="{0A7E4B96-2D54-40A0-8F68-354493F998B1}"/>
              </a:ext>
            </a:extLst>
          </p:cNvPr>
          <p:cNvSpPr>
            <a:spLocks noGrp="1"/>
          </p:cNvSpPr>
          <p:nvPr>
            <p:ph type="title" idx="4294967295"/>
          </p:nvPr>
        </p:nvSpPr>
        <p:spPr>
          <a:xfrm>
            <a:off x="0" y="9525"/>
            <a:ext cx="9144000" cy="844550"/>
          </a:xfrm>
        </p:spPr>
        <p:txBody>
          <a:bodyPr/>
          <a:lstStyle/>
          <a:p>
            <a:pPr algn="ctr"/>
            <a:r>
              <a:rPr lang="ru-RU" sz="2800" b="1" i="0" dirty="0">
                <a:solidFill>
                  <a:srgbClr val="333333"/>
                </a:solidFill>
                <a:effectLst/>
                <a:latin typeface="Inter"/>
              </a:rPr>
              <a:t>Внешние компоненты «1</a:t>
            </a:r>
            <a:r>
              <a:rPr lang="en-US" sz="2800" b="1" i="0" dirty="0">
                <a:solidFill>
                  <a:srgbClr val="333333"/>
                </a:solidFill>
                <a:effectLst/>
                <a:latin typeface="Inter"/>
              </a:rPr>
              <a:t>C: </a:t>
            </a:r>
            <a:r>
              <a:rPr lang="ru-RU" sz="2800" b="1" i="0" dirty="0">
                <a:solidFill>
                  <a:srgbClr val="333333"/>
                </a:solidFill>
                <a:effectLst/>
                <a:latin typeface="Inter"/>
              </a:rPr>
              <a:t>Предприятие»</a:t>
            </a:r>
            <a:endParaRPr lang="ru-RU" altLang="ru-RU" sz="3600" dirty="0"/>
          </a:p>
        </p:txBody>
      </p:sp>
      <p:sp>
        <p:nvSpPr>
          <p:cNvPr id="60419" name="Номер слайда 5">
            <a:extLst>
              <a:ext uri="{FF2B5EF4-FFF2-40B4-BE49-F238E27FC236}">
                <a16:creationId xmlns:a16="http://schemas.microsoft.com/office/drawing/2014/main" id="{57CE9448-03B4-4CFE-AA75-87BA905D9529}"/>
              </a:ext>
            </a:extLst>
          </p:cNvPr>
          <p:cNvSpPr txBox="1">
            <a:spLocks/>
          </p:cNvSpPr>
          <p:nvPr/>
        </p:nvSpPr>
        <p:spPr bwMode="auto">
          <a:xfrm>
            <a:off x="8459788" y="4806950"/>
            <a:ext cx="5508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gn="ctr" eaLnBrk="1" hangingPunct="1">
              <a:spcBef>
                <a:spcPct val="0"/>
              </a:spcBef>
              <a:spcAft>
                <a:spcPct val="0"/>
              </a:spcAft>
              <a:buClrTx/>
              <a:buSzTx/>
              <a:buFontTx/>
              <a:buNone/>
            </a:pPr>
            <a:fld id="{723B2920-12D1-4AE4-8879-46927FF0E769}" type="slidenum">
              <a:rPr lang="ru-RU" altLang="ru-RU" sz="1400" b="1">
                <a:solidFill>
                  <a:srgbClr val="C00000"/>
                </a:solidFill>
                <a:latin typeface="Calibri" panose="020F0502020204030204" pitchFamily="34" charset="0"/>
              </a:rPr>
              <a:pPr algn="ctr" eaLnBrk="1" hangingPunct="1">
                <a:spcBef>
                  <a:spcPct val="0"/>
                </a:spcBef>
                <a:spcAft>
                  <a:spcPct val="0"/>
                </a:spcAft>
                <a:buClrTx/>
                <a:buSzTx/>
                <a:buFontTx/>
                <a:buNone/>
              </a:pPr>
              <a:t>22</a:t>
            </a:fld>
            <a:endParaRPr lang="ru-RU" altLang="ru-RU" sz="1400" b="1">
              <a:solidFill>
                <a:srgbClr val="C00000"/>
              </a:solidFill>
              <a:latin typeface="Calibri" panose="020F0502020204030204" pitchFamily="34" charset="0"/>
            </a:endParaRPr>
          </a:p>
        </p:txBody>
      </p:sp>
      <p:sp>
        <p:nvSpPr>
          <p:cNvPr id="7" name="TextBox 6">
            <a:extLst>
              <a:ext uri="{FF2B5EF4-FFF2-40B4-BE49-F238E27FC236}">
                <a16:creationId xmlns:a16="http://schemas.microsoft.com/office/drawing/2014/main" id="{5F5AB319-6C72-4EBC-9B20-1DD6BF74EB13}"/>
              </a:ext>
            </a:extLst>
          </p:cNvPr>
          <p:cNvSpPr txBox="1"/>
          <p:nvPr/>
        </p:nvSpPr>
        <p:spPr>
          <a:xfrm>
            <a:off x="179512" y="987574"/>
            <a:ext cx="8928992" cy="2862322"/>
          </a:xfrm>
          <a:prstGeom prst="rect">
            <a:avLst/>
          </a:prstGeom>
          <a:noFill/>
        </p:spPr>
        <p:txBody>
          <a:bodyPr wrap="square">
            <a:spAutoFit/>
          </a:bodyPr>
          <a:lstStyle/>
          <a:p>
            <a:r>
              <a:rPr lang="ru-RU" dirty="0"/>
              <a:t>«1С: Предприятие» является расширяемой системой. Для расширения функциональных возможностей системы используются внешние компоненты (ВК). С точки зрения разработчика ВК представляет собой некоторый внешний объект, который имеет свойства и методы, а также может генерировать события для обработки системой «1С: Предприятие».</a:t>
            </a:r>
          </a:p>
          <a:p>
            <a:r>
              <a:rPr lang="ru-RU" dirty="0"/>
              <a:t>Внешние компоненты можно использовать для решения класса задач, которые сложно или даже невозможно реализовать на встроенном в «1C: Предприятие» языке программирования. В частности, к такому классу можно отнести задачи, требующие низкоуровневого взаимодействия с операционной системой, например, для работы с специфичным оборудованием</a:t>
            </a:r>
          </a:p>
        </p:txBody>
      </p:sp>
    </p:spTree>
    <p:extLst>
      <p:ext uri="{BB962C8B-B14F-4D97-AF65-F5344CB8AC3E}">
        <p14:creationId xmlns:p14="http://schemas.microsoft.com/office/powerpoint/2010/main" val="377407916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a:extLst>
              <a:ext uri="{FF2B5EF4-FFF2-40B4-BE49-F238E27FC236}">
                <a16:creationId xmlns:a16="http://schemas.microsoft.com/office/drawing/2014/main" id="{0A7E4B96-2D54-40A0-8F68-354493F998B1}"/>
              </a:ext>
            </a:extLst>
          </p:cNvPr>
          <p:cNvSpPr>
            <a:spLocks noGrp="1"/>
          </p:cNvSpPr>
          <p:nvPr>
            <p:ph type="title" idx="4294967295"/>
          </p:nvPr>
        </p:nvSpPr>
        <p:spPr>
          <a:xfrm>
            <a:off x="0" y="9525"/>
            <a:ext cx="9144000" cy="844550"/>
          </a:xfrm>
        </p:spPr>
        <p:txBody>
          <a:bodyPr/>
          <a:lstStyle/>
          <a:p>
            <a:pPr algn="ctr"/>
            <a:r>
              <a:rPr lang="ru-RU" sz="2800" b="1" i="0" dirty="0">
                <a:solidFill>
                  <a:srgbClr val="333333"/>
                </a:solidFill>
                <a:effectLst/>
                <a:latin typeface="Inter"/>
              </a:rPr>
              <a:t>Примеры внешних компонент</a:t>
            </a:r>
            <a:endParaRPr lang="ru-RU" altLang="ru-RU" sz="3600" dirty="0"/>
          </a:p>
        </p:txBody>
      </p:sp>
      <p:sp>
        <p:nvSpPr>
          <p:cNvPr id="60419" name="Номер слайда 5">
            <a:extLst>
              <a:ext uri="{FF2B5EF4-FFF2-40B4-BE49-F238E27FC236}">
                <a16:creationId xmlns:a16="http://schemas.microsoft.com/office/drawing/2014/main" id="{57CE9448-03B4-4CFE-AA75-87BA905D9529}"/>
              </a:ext>
            </a:extLst>
          </p:cNvPr>
          <p:cNvSpPr txBox="1">
            <a:spLocks/>
          </p:cNvSpPr>
          <p:nvPr/>
        </p:nvSpPr>
        <p:spPr bwMode="auto">
          <a:xfrm>
            <a:off x="8459788" y="4806950"/>
            <a:ext cx="5508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gn="ctr" eaLnBrk="1" hangingPunct="1">
              <a:spcBef>
                <a:spcPct val="0"/>
              </a:spcBef>
              <a:spcAft>
                <a:spcPct val="0"/>
              </a:spcAft>
              <a:buClrTx/>
              <a:buSzTx/>
              <a:buFontTx/>
              <a:buNone/>
            </a:pPr>
            <a:fld id="{723B2920-12D1-4AE4-8879-46927FF0E769}" type="slidenum">
              <a:rPr lang="ru-RU" altLang="ru-RU" sz="1400" b="1">
                <a:solidFill>
                  <a:srgbClr val="C00000"/>
                </a:solidFill>
                <a:latin typeface="Calibri" panose="020F0502020204030204" pitchFamily="34" charset="0"/>
              </a:rPr>
              <a:pPr algn="ctr" eaLnBrk="1" hangingPunct="1">
                <a:spcBef>
                  <a:spcPct val="0"/>
                </a:spcBef>
                <a:spcAft>
                  <a:spcPct val="0"/>
                </a:spcAft>
                <a:buClrTx/>
                <a:buSzTx/>
                <a:buFontTx/>
                <a:buNone/>
              </a:pPr>
              <a:t>23</a:t>
            </a:fld>
            <a:endParaRPr lang="ru-RU" altLang="ru-RU" sz="1400" b="1">
              <a:solidFill>
                <a:srgbClr val="C00000"/>
              </a:solidFill>
              <a:latin typeface="Calibri" panose="020F0502020204030204" pitchFamily="34" charset="0"/>
            </a:endParaRPr>
          </a:p>
        </p:txBody>
      </p:sp>
      <p:sp>
        <p:nvSpPr>
          <p:cNvPr id="6" name="TextBox 5">
            <a:extLst>
              <a:ext uri="{FF2B5EF4-FFF2-40B4-BE49-F238E27FC236}">
                <a16:creationId xmlns:a16="http://schemas.microsoft.com/office/drawing/2014/main" id="{489D96CA-044A-466E-B018-7978047C90A0}"/>
              </a:ext>
            </a:extLst>
          </p:cNvPr>
          <p:cNvSpPr txBox="1"/>
          <p:nvPr/>
        </p:nvSpPr>
        <p:spPr>
          <a:xfrm>
            <a:off x="251520" y="1059582"/>
            <a:ext cx="4572000" cy="369332"/>
          </a:xfrm>
          <a:prstGeom prst="rect">
            <a:avLst/>
          </a:prstGeom>
          <a:noFill/>
        </p:spPr>
        <p:txBody>
          <a:bodyPr wrap="square">
            <a:spAutoFit/>
          </a:bodyPr>
          <a:lstStyle/>
          <a:p>
            <a:pPr algn="l"/>
            <a:r>
              <a:rPr lang="ru-RU" b="1" i="0" dirty="0">
                <a:solidFill>
                  <a:srgbClr val="333333"/>
                </a:solidFill>
                <a:effectLst/>
                <a:latin typeface="Inter"/>
              </a:rPr>
              <a:t>Звуковое управление в 1С 8.3</a:t>
            </a:r>
          </a:p>
        </p:txBody>
      </p:sp>
      <p:sp>
        <p:nvSpPr>
          <p:cNvPr id="8" name="TextBox 7">
            <a:extLst>
              <a:ext uri="{FF2B5EF4-FFF2-40B4-BE49-F238E27FC236}">
                <a16:creationId xmlns:a16="http://schemas.microsoft.com/office/drawing/2014/main" id="{C7188B85-874F-4B9E-B504-AE1351D792BA}"/>
              </a:ext>
            </a:extLst>
          </p:cNvPr>
          <p:cNvSpPr txBox="1"/>
          <p:nvPr/>
        </p:nvSpPr>
        <p:spPr>
          <a:xfrm>
            <a:off x="4464496" y="3337179"/>
            <a:ext cx="4572000" cy="369332"/>
          </a:xfrm>
          <a:prstGeom prst="rect">
            <a:avLst/>
          </a:prstGeom>
          <a:noFill/>
        </p:spPr>
        <p:txBody>
          <a:bodyPr wrap="square">
            <a:spAutoFit/>
          </a:bodyPr>
          <a:lstStyle/>
          <a:p>
            <a:r>
              <a:rPr lang="ru-RU" dirty="0"/>
              <a:t>https://infostart.ru/1c/articles/1403858/</a:t>
            </a:r>
          </a:p>
        </p:txBody>
      </p:sp>
      <p:pic>
        <p:nvPicPr>
          <p:cNvPr id="5" name="Рисунок 4">
            <a:extLst>
              <a:ext uri="{FF2B5EF4-FFF2-40B4-BE49-F238E27FC236}">
                <a16:creationId xmlns:a16="http://schemas.microsoft.com/office/drawing/2014/main" id="{420B9A98-DF87-4081-BABF-7BC4DF07D367}"/>
              </a:ext>
            </a:extLst>
          </p:cNvPr>
          <p:cNvPicPr>
            <a:picLocks noChangeAspect="1"/>
          </p:cNvPicPr>
          <p:nvPr/>
        </p:nvPicPr>
        <p:blipFill>
          <a:blip r:embed="rId2"/>
          <a:stretch>
            <a:fillRect/>
          </a:stretch>
        </p:blipFill>
        <p:spPr>
          <a:xfrm>
            <a:off x="107504" y="3651870"/>
            <a:ext cx="6119390" cy="1005927"/>
          </a:xfrm>
          <a:prstGeom prst="rect">
            <a:avLst/>
          </a:prstGeom>
        </p:spPr>
      </p:pic>
      <p:sp>
        <p:nvSpPr>
          <p:cNvPr id="12" name="TextBox 11">
            <a:extLst>
              <a:ext uri="{FF2B5EF4-FFF2-40B4-BE49-F238E27FC236}">
                <a16:creationId xmlns:a16="http://schemas.microsoft.com/office/drawing/2014/main" id="{FE5655B1-A888-44E6-A32E-912F6223D1D0}"/>
              </a:ext>
            </a:extLst>
          </p:cNvPr>
          <p:cNvSpPr txBox="1"/>
          <p:nvPr/>
        </p:nvSpPr>
        <p:spPr>
          <a:xfrm>
            <a:off x="107504" y="1785728"/>
            <a:ext cx="4572000" cy="1200329"/>
          </a:xfrm>
          <a:prstGeom prst="rect">
            <a:avLst/>
          </a:prstGeom>
          <a:noFill/>
        </p:spPr>
        <p:txBody>
          <a:bodyPr wrap="square">
            <a:spAutoFit/>
          </a:bodyPr>
          <a:lstStyle/>
          <a:p>
            <a:pPr algn="l"/>
            <a:r>
              <a:rPr lang="ru-RU" b="1" i="0" dirty="0">
                <a:solidFill>
                  <a:srgbClr val="333333"/>
                </a:solidFill>
                <a:effectLst/>
                <a:latin typeface="Inter"/>
              </a:rPr>
              <a:t>Примененные технологии:</a:t>
            </a:r>
          </a:p>
          <a:p>
            <a:pPr algn="l"/>
            <a:r>
              <a:rPr lang="en-US" b="0" i="0" u="none" strike="noStrike" dirty="0" err="1">
                <a:solidFill>
                  <a:srgbClr val="3B5998"/>
                </a:solidFill>
                <a:effectLst/>
                <a:latin typeface="Inter"/>
                <a:hlinkClick r:id="rId3"/>
              </a:rPr>
              <a:t>NAudio</a:t>
            </a:r>
            <a:r>
              <a:rPr lang="en-US" b="0" i="0" u="none" strike="noStrike" dirty="0">
                <a:solidFill>
                  <a:srgbClr val="3B5998"/>
                </a:solidFill>
                <a:effectLst/>
                <a:latin typeface="Inter"/>
                <a:hlinkClick r:id="rId3"/>
              </a:rPr>
              <a:t> (open source .NET audio library) </a:t>
            </a:r>
            <a:endParaRPr lang="en-US" b="0" i="0" dirty="0">
              <a:solidFill>
                <a:srgbClr val="333333"/>
              </a:solidFill>
              <a:effectLst/>
              <a:latin typeface="Inter"/>
            </a:endParaRPr>
          </a:p>
          <a:p>
            <a:pPr algn="l"/>
            <a:r>
              <a:rPr lang="en-US" b="0" i="0" u="none" strike="noStrike" dirty="0">
                <a:solidFill>
                  <a:srgbClr val="3B5998"/>
                </a:solidFill>
                <a:effectLst/>
                <a:latin typeface="Inter"/>
                <a:hlinkClick r:id="rId4"/>
              </a:rPr>
              <a:t>Google Cloud Speech-to-Text</a:t>
            </a:r>
            <a:endParaRPr lang="en-US" b="0" i="0" dirty="0">
              <a:solidFill>
                <a:srgbClr val="333333"/>
              </a:solidFill>
              <a:effectLst/>
              <a:latin typeface="Inter"/>
            </a:endParaRPr>
          </a:p>
          <a:p>
            <a:pPr algn="l"/>
            <a:r>
              <a:rPr lang="en-US" b="0" i="0" u="none" strike="noStrike" dirty="0" err="1">
                <a:solidFill>
                  <a:srgbClr val="3B5998"/>
                </a:solidFill>
                <a:effectLst/>
                <a:latin typeface="Inter"/>
                <a:hlinkClick r:id="rId5"/>
              </a:rPr>
              <a:t>ML.Net</a:t>
            </a:r>
            <a:endParaRPr lang="en-US" b="0" i="0" dirty="0">
              <a:solidFill>
                <a:srgbClr val="333333"/>
              </a:solidFill>
              <a:effectLst/>
              <a:latin typeface="Inter"/>
            </a:endParaRPr>
          </a:p>
        </p:txBody>
      </p:sp>
      <p:sp>
        <p:nvSpPr>
          <p:cNvPr id="14" name="TextBox 13">
            <a:extLst>
              <a:ext uri="{FF2B5EF4-FFF2-40B4-BE49-F238E27FC236}">
                <a16:creationId xmlns:a16="http://schemas.microsoft.com/office/drawing/2014/main" id="{2C235AC0-1BE1-4E77-9AA5-CE3253F6CC79}"/>
              </a:ext>
            </a:extLst>
          </p:cNvPr>
          <p:cNvSpPr txBox="1"/>
          <p:nvPr/>
        </p:nvSpPr>
        <p:spPr>
          <a:xfrm>
            <a:off x="4355976" y="834804"/>
            <a:ext cx="4572000" cy="2308324"/>
          </a:xfrm>
          <a:prstGeom prst="rect">
            <a:avLst/>
          </a:prstGeom>
          <a:noFill/>
        </p:spPr>
        <p:txBody>
          <a:bodyPr wrap="square">
            <a:spAutoFit/>
          </a:bodyPr>
          <a:lstStyle/>
          <a:p>
            <a:r>
              <a:rPr lang="ru-RU" b="0" i="0" dirty="0">
                <a:solidFill>
                  <a:srgbClr val="333333"/>
                </a:solidFill>
                <a:effectLst/>
                <a:latin typeface="Inter"/>
              </a:rPr>
              <a:t>В данной статье описано создание библиотеки для звукового управления (выполнение команд голосом)  для платформы 1С 8.3. Задача была поставлена так, чтобы модуль функционировал непосредственно на клиенте 1С, осуществляя управление формами и взаимодействовал с интерфейсом.</a:t>
            </a:r>
            <a:endParaRPr lang="ru-RU" dirty="0"/>
          </a:p>
        </p:txBody>
      </p:sp>
    </p:spTree>
    <p:extLst>
      <p:ext uri="{BB962C8B-B14F-4D97-AF65-F5344CB8AC3E}">
        <p14:creationId xmlns:p14="http://schemas.microsoft.com/office/powerpoint/2010/main" val="268635958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a:extLst>
              <a:ext uri="{FF2B5EF4-FFF2-40B4-BE49-F238E27FC236}">
                <a16:creationId xmlns:a16="http://schemas.microsoft.com/office/drawing/2014/main" id="{0A7E4B96-2D54-40A0-8F68-354493F998B1}"/>
              </a:ext>
            </a:extLst>
          </p:cNvPr>
          <p:cNvSpPr>
            <a:spLocks noGrp="1"/>
          </p:cNvSpPr>
          <p:nvPr>
            <p:ph type="title" idx="4294967295"/>
          </p:nvPr>
        </p:nvSpPr>
        <p:spPr>
          <a:xfrm>
            <a:off x="0" y="9525"/>
            <a:ext cx="9144000" cy="844550"/>
          </a:xfrm>
        </p:spPr>
        <p:txBody>
          <a:bodyPr/>
          <a:lstStyle/>
          <a:p>
            <a:pPr algn="ctr"/>
            <a:r>
              <a:rPr lang="ru-RU" sz="2800" b="1" i="0" dirty="0">
                <a:solidFill>
                  <a:srgbClr val="333333"/>
                </a:solidFill>
                <a:effectLst/>
                <a:latin typeface="Inter"/>
              </a:rPr>
              <a:t>Примеры внешних компонент</a:t>
            </a:r>
            <a:endParaRPr lang="ru-RU" altLang="ru-RU" sz="3600" dirty="0"/>
          </a:p>
        </p:txBody>
      </p:sp>
      <p:sp>
        <p:nvSpPr>
          <p:cNvPr id="60419" name="Номер слайда 5">
            <a:extLst>
              <a:ext uri="{FF2B5EF4-FFF2-40B4-BE49-F238E27FC236}">
                <a16:creationId xmlns:a16="http://schemas.microsoft.com/office/drawing/2014/main" id="{57CE9448-03B4-4CFE-AA75-87BA905D9529}"/>
              </a:ext>
            </a:extLst>
          </p:cNvPr>
          <p:cNvSpPr txBox="1">
            <a:spLocks/>
          </p:cNvSpPr>
          <p:nvPr/>
        </p:nvSpPr>
        <p:spPr bwMode="auto">
          <a:xfrm>
            <a:off x="8459788" y="4806950"/>
            <a:ext cx="5508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gn="ctr" eaLnBrk="1" hangingPunct="1">
              <a:spcBef>
                <a:spcPct val="0"/>
              </a:spcBef>
              <a:spcAft>
                <a:spcPct val="0"/>
              </a:spcAft>
              <a:buClrTx/>
              <a:buSzTx/>
              <a:buFontTx/>
              <a:buNone/>
            </a:pPr>
            <a:fld id="{723B2920-12D1-4AE4-8879-46927FF0E769}" type="slidenum">
              <a:rPr lang="ru-RU" altLang="ru-RU" sz="1400" b="1">
                <a:solidFill>
                  <a:srgbClr val="C00000"/>
                </a:solidFill>
                <a:latin typeface="Calibri" panose="020F0502020204030204" pitchFamily="34" charset="0"/>
              </a:rPr>
              <a:pPr algn="ctr" eaLnBrk="1" hangingPunct="1">
                <a:spcBef>
                  <a:spcPct val="0"/>
                </a:spcBef>
                <a:spcAft>
                  <a:spcPct val="0"/>
                </a:spcAft>
                <a:buClrTx/>
                <a:buSzTx/>
                <a:buFontTx/>
                <a:buNone/>
              </a:pPr>
              <a:t>24</a:t>
            </a:fld>
            <a:endParaRPr lang="ru-RU" altLang="ru-RU" sz="1400" b="1">
              <a:solidFill>
                <a:srgbClr val="C00000"/>
              </a:solidFill>
              <a:latin typeface="Calibri" panose="020F0502020204030204" pitchFamily="34" charset="0"/>
            </a:endParaRPr>
          </a:p>
        </p:txBody>
      </p:sp>
      <p:pic>
        <p:nvPicPr>
          <p:cNvPr id="3" name="Рисунок 2">
            <a:extLst>
              <a:ext uri="{FF2B5EF4-FFF2-40B4-BE49-F238E27FC236}">
                <a16:creationId xmlns:a16="http://schemas.microsoft.com/office/drawing/2014/main" id="{39FC09B4-A535-4ABB-BB19-2B039D267299}"/>
              </a:ext>
            </a:extLst>
          </p:cNvPr>
          <p:cNvPicPr>
            <a:picLocks noChangeAspect="1"/>
          </p:cNvPicPr>
          <p:nvPr/>
        </p:nvPicPr>
        <p:blipFill>
          <a:blip r:embed="rId2"/>
          <a:stretch>
            <a:fillRect/>
          </a:stretch>
        </p:blipFill>
        <p:spPr>
          <a:xfrm>
            <a:off x="124454" y="1635646"/>
            <a:ext cx="4799886" cy="2916324"/>
          </a:xfrm>
          <a:prstGeom prst="rect">
            <a:avLst/>
          </a:prstGeom>
        </p:spPr>
      </p:pic>
      <p:sp>
        <p:nvSpPr>
          <p:cNvPr id="13" name="TextBox 12">
            <a:extLst>
              <a:ext uri="{FF2B5EF4-FFF2-40B4-BE49-F238E27FC236}">
                <a16:creationId xmlns:a16="http://schemas.microsoft.com/office/drawing/2014/main" id="{484FA7A6-1B33-4411-9196-039EE1DA6C67}"/>
              </a:ext>
            </a:extLst>
          </p:cNvPr>
          <p:cNvSpPr txBox="1"/>
          <p:nvPr/>
        </p:nvSpPr>
        <p:spPr>
          <a:xfrm>
            <a:off x="5081793" y="987574"/>
            <a:ext cx="3960440" cy="3416320"/>
          </a:xfrm>
          <a:prstGeom prst="rect">
            <a:avLst/>
          </a:prstGeom>
          <a:noFill/>
        </p:spPr>
        <p:txBody>
          <a:bodyPr wrap="square">
            <a:spAutoFit/>
          </a:bodyPr>
          <a:lstStyle/>
          <a:p>
            <a:r>
              <a:rPr lang="ru-RU" sz="1200" dirty="0"/>
              <a:t>Позволяет автоматизировать работу с картинками. С помощью компоненты можно измерять размер изображений, поворачивать их, наносить водяные знаки, конвертировать из одного формата в другой. Будет очень полезна для интернет-магазинов и всех, кому постоянно требуется работать с различными графическими форматами. Выполнена по технологии </a:t>
            </a:r>
            <a:r>
              <a:rPr lang="ru-RU" sz="1200" dirty="0" err="1"/>
              <a:t>NativeAPI</a:t>
            </a:r>
            <a:r>
              <a:rPr lang="ru-RU" sz="1200" dirty="0"/>
              <a:t>. Работает с форматами: </a:t>
            </a:r>
            <a:r>
              <a:rPr lang="ru-RU" sz="1200" dirty="0" err="1"/>
              <a:t>jpg</a:t>
            </a:r>
            <a:r>
              <a:rPr lang="ru-RU" sz="1200" dirty="0"/>
              <a:t> (</a:t>
            </a:r>
            <a:r>
              <a:rPr lang="ru-RU" sz="1200" dirty="0" err="1"/>
              <a:t>jpeg</a:t>
            </a:r>
            <a:r>
              <a:rPr lang="ru-RU" sz="1200" dirty="0"/>
              <a:t>), </a:t>
            </a:r>
            <a:r>
              <a:rPr lang="ru-RU" sz="1200" dirty="0" err="1"/>
              <a:t>png</a:t>
            </a:r>
            <a:r>
              <a:rPr lang="ru-RU" sz="1200" dirty="0"/>
              <a:t>, </a:t>
            </a:r>
            <a:r>
              <a:rPr lang="ru-RU" sz="1200" dirty="0" err="1"/>
              <a:t>bmp</a:t>
            </a:r>
            <a:r>
              <a:rPr lang="ru-RU" sz="1200" dirty="0"/>
              <a:t>, </a:t>
            </a:r>
            <a:r>
              <a:rPr lang="ru-RU" sz="1200" dirty="0" err="1"/>
              <a:t>gif</a:t>
            </a:r>
            <a:r>
              <a:rPr lang="ru-RU" sz="1200" dirty="0"/>
              <a:t>, </a:t>
            </a:r>
            <a:r>
              <a:rPr lang="ru-RU" sz="1200" dirty="0" err="1"/>
              <a:t>tif</a:t>
            </a:r>
            <a:endParaRPr lang="ru-RU" sz="1200" dirty="0"/>
          </a:p>
          <a:p>
            <a:r>
              <a:rPr lang="ru-RU" sz="1200" dirty="0"/>
              <a:t>Проект имеет следующие </a:t>
            </a:r>
            <a:r>
              <a:rPr lang="ru-RU" sz="1200" dirty="0" err="1"/>
              <a:t>премущества</a:t>
            </a:r>
            <a:r>
              <a:rPr lang="ru-RU" sz="1200" dirty="0"/>
              <a:t>:</a:t>
            </a:r>
          </a:p>
          <a:p>
            <a:endParaRPr lang="ru-RU" sz="1200" dirty="0"/>
          </a:p>
          <a:p>
            <a:pPr marL="228600" indent="-228600">
              <a:buFont typeface="+mj-lt"/>
              <a:buAutoNum type="arabicPeriod"/>
            </a:pPr>
            <a:r>
              <a:rPr lang="ru-RU" sz="1200" dirty="0"/>
              <a:t>Не требует установки на каждом компьютере, где будет осуществляться обработка картинок</a:t>
            </a:r>
          </a:p>
          <a:p>
            <a:pPr marL="228600" indent="-228600">
              <a:buFont typeface="+mj-lt"/>
              <a:buAutoNum type="arabicPeriod"/>
            </a:pPr>
            <a:r>
              <a:rPr lang="ru-RU" sz="1200" dirty="0"/>
              <a:t>Прекрасно работает даже с большими изображениями</a:t>
            </a:r>
          </a:p>
          <a:p>
            <a:pPr marL="228600" indent="-228600">
              <a:buFont typeface="+mj-lt"/>
              <a:buAutoNum type="arabicPeriod"/>
            </a:pPr>
            <a:r>
              <a:rPr lang="ru-RU" sz="1200" dirty="0"/>
              <a:t>Скорость работы выше примерно на 40%</a:t>
            </a:r>
          </a:p>
          <a:p>
            <a:pPr marL="228600" indent="-228600">
              <a:buFont typeface="+mj-lt"/>
              <a:buAutoNum type="arabicPeriod"/>
            </a:pPr>
            <a:r>
              <a:rPr lang="ru-RU" sz="1200" dirty="0"/>
              <a:t>Имеет малое потребление памяти</a:t>
            </a:r>
          </a:p>
          <a:p>
            <a:pPr marL="228600" indent="-228600">
              <a:buFont typeface="+mj-lt"/>
              <a:buAutoNum type="arabicPeriod"/>
            </a:pPr>
            <a:r>
              <a:rPr lang="ru-RU" sz="1200" dirty="0"/>
              <a:t>Может работать на сервере</a:t>
            </a:r>
          </a:p>
        </p:txBody>
      </p:sp>
      <p:sp>
        <p:nvSpPr>
          <p:cNvPr id="15" name="TextBox 14">
            <a:extLst>
              <a:ext uri="{FF2B5EF4-FFF2-40B4-BE49-F238E27FC236}">
                <a16:creationId xmlns:a16="http://schemas.microsoft.com/office/drawing/2014/main" id="{C4411859-4D76-490D-845D-BA009C8DE9CD}"/>
              </a:ext>
            </a:extLst>
          </p:cNvPr>
          <p:cNvSpPr txBox="1"/>
          <p:nvPr/>
        </p:nvSpPr>
        <p:spPr>
          <a:xfrm>
            <a:off x="107234" y="854075"/>
            <a:ext cx="4980026" cy="646331"/>
          </a:xfrm>
          <a:prstGeom prst="rect">
            <a:avLst/>
          </a:prstGeom>
          <a:noFill/>
        </p:spPr>
        <p:txBody>
          <a:bodyPr wrap="square">
            <a:spAutoFit/>
          </a:bodyPr>
          <a:lstStyle/>
          <a:p>
            <a:pPr algn="l"/>
            <a:r>
              <a:rPr lang="ru-RU" b="1" i="0" dirty="0" err="1">
                <a:solidFill>
                  <a:srgbClr val="333333"/>
                </a:solidFill>
                <a:effectLst/>
                <a:latin typeface="Inter"/>
              </a:rPr>
              <a:t>GGraphics</a:t>
            </a:r>
            <a:r>
              <a:rPr lang="ru-RU" b="1" i="0" dirty="0">
                <a:solidFill>
                  <a:srgbClr val="333333"/>
                </a:solidFill>
                <a:effectLst/>
                <a:latin typeface="Inter"/>
              </a:rPr>
              <a:t> - внешняя компонента для работы с картинками </a:t>
            </a:r>
            <a:r>
              <a:rPr lang="ru-RU" b="1" i="0" dirty="0" err="1">
                <a:solidFill>
                  <a:srgbClr val="333333"/>
                </a:solidFill>
                <a:effectLst/>
                <a:latin typeface="Inter"/>
              </a:rPr>
              <a:t>jpg</a:t>
            </a:r>
            <a:r>
              <a:rPr lang="ru-RU" b="1" i="0" dirty="0">
                <a:solidFill>
                  <a:srgbClr val="333333"/>
                </a:solidFill>
                <a:effectLst/>
                <a:latin typeface="Inter"/>
              </a:rPr>
              <a:t> (</a:t>
            </a:r>
            <a:r>
              <a:rPr lang="ru-RU" b="1" i="0" dirty="0" err="1">
                <a:solidFill>
                  <a:srgbClr val="333333"/>
                </a:solidFill>
                <a:effectLst/>
                <a:latin typeface="Inter"/>
              </a:rPr>
              <a:t>jpeg</a:t>
            </a:r>
            <a:r>
              <a:rPr lang="ru-RU" b="1" i="0" dirty="0">
                <a:solidFill>
                  <a:srgbClr val="333333"/>
                </a:solidFill>
                <a:effectLst/>
                <a:latin typeface="Inter"/>
              </a:rPr>
              <a:t>), </a:t>
            </a:r>
            <a:r>
              <a:rPr lang="ru-RU" b="1" i="0" dirty="0" err="1">
                <a:solidFill>
                  <a:srgbClr val="333333"/>
                </a:solidFill>
                <a:effectLst/>
                <a:latin typeface="Inter"/>
              </a:rPr>
              <a:t>png</a:t>
            </a:r>
            <a:r>
              <a:rPr lang="ru-RU" b="1" i="0" dirty="0">
                <a:solidFill>
                  <a:srgbClr val="333333"/>
                </a:solidFill>
                <a:effectLst/>
                <a:latin typeface="Inter"/>
              </a:rPr>
              <a:t>, </a:t>
            </a:r>
            <a:r>
              <a:rPr lang="ru-RU" b="1" i="0" dirty="0" err="1">
                <a:solidFill>
                  <a:srgbClr val="333333"/>
                </a:solidFill>
                <a:effectLst/>
                <a:latin typeface="Inter"/>
              </a:rPr>
              <a:t>bmp</a:t>
            </a:r>
            <a:r>
              <a:rPr lang="ru-RU" b="1" i="0" dirty="0">
                <a:solidFill>
                  <a:srgbClr val="333333"/>
                </a:solidFill>
                <a:effectLst/>
                <a:latin typeface="Inter"/>
              </a:rPr>
              <a:t>, </a:t>
            </a:r>
            <a:r>
              <a:rPr lang="ru-RU" b="1" i="0" dirty="0" err="1">
                <a:solidFill>
                  <a:srgbClr val="333333"/>
                </a:solidFill>
                <a:effectLst/>
                <a:latin typeface="Inter"/>
              </a:rPr>
              <a:t>gif</a:t>
            </a:r>
            <a:r>
              <a:rPr lang="ru-RU" b="1" i="0" dirty="0">
                <a:solidFill>
                  <a:srgbClr val="333333"/>
                </a:solidFill>
                <a:effectLst/>
                <a:latin typeface="Inter"/>
              </a:rPr>
              <a:t>, </a:t>
            </a:r>
            <a:r>
              <a:rPr lang="ru-RU" b="1" i="0" dirty="0" err="1">
                <a:solidFill>
                  <a:srgbClr val="333333"/>
                </a:solidFill>
                <a:effectLst/>
                <a:latin typeface="Inter"/>
              </a:rPr>
              <a:t>tif</a:t>
            </a:r>
            <a:endParaRPr lang="ru-RU" b="1" i="0" dirty="0">
              <a:solidFill>
                <a:srgbClr val="333333"/>
              </a:solidFill>
              <a:effectLst/>
              <a:latin typeface="Inter"/>
            </a:endParaRPr>
          </a:p>
        </p:txBody>
      </p:sp>
    </p:spTree>
    <p:extLst>
      <p:ext uri="{BB962C8B-B14F-4D97-AF65-F5344CB8AC3E}">
        <p14:creationId xmlns:p14="http://schemas.microsoft.com/office/powerpoint/2010/main" val="9310292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a:extLst>
              <a:ext uri="{FF2B5EF4-FFF2-40B4-BE49-F238E27FC236}">
                <a16:creationId xmlns:a16="http://schemas.microsoft.com/office/drawing/2014/main" id="{0A7E4B96-2D54-40A0-8F68-354493F998B1}"/>
              </a:ext>
            </a:extLst>
          </p:cNvPr>
          <p:cNvSpPr>
            <a:spLocks noGrp="1"/>
          </p:cNvSpPr>
          <p:nvPr>
            <p:ph type="title" idx="4294967295"/>
          </p:nvPr>
        </p:nvSpPr>
        <p:spPr>
          <a:xfrm>
            <a:off x="0" y="9525"/>
            <a:ext cx="9144000" cy="844550"/>
          </a:xfrm>
        </p:spPr>
        <p:txBody>
          <a:bodyPr/>
          <a:lstStyle/>
          <a:p>
            <a:pPr algn="ctr"/>
            <a:r>
              <a:rPr lang="ru-RU" sz="2800" b="1" i="0" dirty="0">
                <a:solidFill>
                  <a:srgbClr val="333333"/>
                </a:solidFill>
                <a:effectLst/>
                <a:latin typeface="Inter"/>
              </a:rPr>
              <a:t>Внешние компоненты</a:t>
            </a:r>
            <a:endParaRPr lang="ru-RU" altLang="ru-RU" sz="3600" dirty="0"/>
          </a:p>
        </p:txBody>
      </p:sp>
      <p:sp>
        <p:nvSpPr>
          <p:cNvPr id="60419" name="Номер слайда 5">
            <a:extLst>
              <a:ext uri="{FF2B5EF4-FFF2-40B4-BE49-F238E27FC236}">
                <a16:creationId xmlns:a16="http://schemas.microsoft.com/office/drawing/2014/main" id="{57CE9448-03B4-4CFE-AA75-87BA905D9529}"/>
              </a:ext>
            </a:extLst>
          </p:cNvPr>
          <p:cNvSpPr txBox="1">
            <a:spLocks/>
          </p:cNvSpPr>
          <p:nvPr/>
        </p:nvSpPr>
        <p:spPr bwMode="auto">
          <a:xfrm>
            <a:off x="8459788" y="4806950"/>
            <a:ext cx="5508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gn="ctr" eaLnBrk="1" hangingPunct="1">
              <a:spcBef>
                <a:spcPct val="0"/>
              </a:spcBef>
              <a:spcAft>
                <a:spcPct val="0"/>
              </a:spcAft>
              <a:buClrTx/>
              <a:buSzTx/>
              <a:buFontTx/>
              <a:buNone/>
            </a:pPr>
            <a:fld id="{723B2920-12D1-4AE4-8879-46927FF0E769}" type="slidenum">
              <a:rPr lang="ru-RU" altLang="ru-RU" sz="1400" b="1">
                <a:solidFill>
                  <a:srgbClr val="C00000"/>
                </a:solidFill>
                <a:latin typeface="Calibri" panose="020F0502020204030204" pitchFamily="34" charset="0"/>
              </a:rPr>
              <a:pPr algn="ctr" eaLnBrk="1" hangingPunct="1">
                <a:spcBef>
                  <a:spcPct val="0"/>
                </a:spcBef>
                <a:spcAft>
                  <a:spcPct val="0"/>
                </a:spcAft>
                <a:buClrTx/>
                <a:buSzTx/>
                <a:buFontTx/>
                <a:buNone/>
              </a:pPr>
              <a:t>25</a:t>
            </a:fld>
            <a:endParaRPr lang="ru-RU" altLang="ru-RU" sz="1400" b="1">
              <a:solidFill>
                <a:srgbClr val="C00000"/>
              </a:solidFill>
              <a:latin typeface="Calibri" panose="020F0502020204030204" pitchFamily="34" charset="0"/>
            </a:endParaRPr>
          </a:p>
        </p:txBody>
      </p:sp>
      <p:sp>
        <p:nvSpPr>
          <p:cNvPr id="13" name="TextBox 12">
            <a:extLst>
              <a:ext uri="{FF2B5EF4-FFF2-40B4-BE49-F238E27FC236}">
                <a16:creationId xmlns:a16="http://schemas.microsoft.com/office/drawing/2014/main" id="{484FA7A6-1B33-4411-9196-039EE1DA6C67}"/>
              </a:ext>
            </a:extLst>
          </p:cNvPr>
          <p:cNvSpPr txBox="1"/>
          <p:nvPr/>
        </p:nvSpPr>
        <p:spPr>
          <a:xfrm>
            <a:off x="251520" y="987574"/>
            <a:ext cx="8790713" cy="1200329"/>
          </a:xfrm>
          <a:prstGeom prst="rect">
            <a:avLst/>
          </a:prstGeom>
          <a:noFill/>
        </p:spPr>
        <p:txBody>
          <a:bodyPr wrap="square">
            <a:spAutoFit/>
          </a:bodyPr>
          <a:lstStyle/>
          <a:p>
            <a:pPr algn="l">
              <a:buFont typeface="Arial" panose="020B0604020202020204" pitchFamily="34" charset="0"/>
              <a:buChar char="•"/>
            </a:pPr>
            <a:r>
              <a:rPr lang="ru-RU" b="0" i="0" dirty="0">
                <a:solidFill>
                  <a:srgbClr val="111111"/>
                </a:solidFill>
                <a:effectLst/>
                <a:latin typeface="-apple-system"/>
              </a:rPr>
              <a:t>В системе «1С: Предприятие» используются две технологии создания внешних компонент:</a:t>
            </a:r>
            <a:br>
              <a:rPr lang="ru-RU" dirty="0"/>
            </a:br>
            <a:r>
              <a:rPr lang="ru-RU" b="0" i="0" dirty="0">
                <a:solidFill>
                  <a:srgbClr val="111111"/>
                </a:solidFill>
                <a:effectLst/>
                <a:latin typeface="-apple-system"/>
              </a:rPr>
              <a:t>с использованием </a:t>
            </a:r>
            <a:r>
              <a:rPr lang="ru-RU" b="0" i="0" dirty="0" err="1">
                <a:solidFill>
                  <a:srgbClr val="111111"/>
                </a:solidFill>
                <a:effectLst/>
                <a:latin typeface="-apple-system"/>
              </a:rPr>
              <a:t>Native</a:t>
            </a:r>
            <a:r>
              <a:rPr lang="ru-RU" b="0" i="0" dirty="0">
                <a:solidFill>
                  <a:srgbClr val="111111"/>
                </a:solidFill>
                <a:effectLst/>
                <a:latin typeface="-apple-system"/>
              </a:rPr>
              <a:t> API</a:t>
            </a:r>
          </a:p>
          <a:p>
            <a:pPr algn="l">
              <a:buFont typeface="Arial" panose="020B0604020202020204" pitchFamily="34" charset="0"/>
              <a:buChar char="•"/>
            </a:pPr>
            <a:r>
              <a:rPr lang="ru-RU" b="0" i="0" dirty="0">
                <a:solidFill>
                  <a:srgbClr val="111111"/>
                </a:solidFill>
                <a:effectLst/>
                <a:latin typeface="-apple-system"/>
              </a:rPr>
              <a:t>с использованием технологии COM</a:t>
            </a:r>
          </a:p>
        </p:txBody>
      </p:sp>
      <p:sp>
        <p:nvSpPr>
          <p:cNvPr id="8" name="TextBox 7">
            <a:extLst>
              <a:ext uri="{FF2B5EF4-FFF2-40B4-BE49-F238E27FC236}">
                <a16:creationId xmlns:a16="http://schemas.microsoft.com/office/drawing/2014/main" id="{D7E6BD93-B20A-4646-909D-0D05230E1642}"/>
              </a:ext>
            </a:extLst>
          </p:cNvPr>
          <p:cNvSpPr txBox="1"/>
          <p:nvPr/>
        </p:nvSpPr>
        <p:spPr>
          <a:xfrm>
            <a:off x="240802" y="2571750"/>
            <a:ext cx="8790713" cy="1477328"/>
          </a:xfrm>
          <a:prstGeom prst="rect">
            <a:avLst/>
          </a:prstGeom>
          <a:noFill/>
        </p:spPr>
        <p:txBody>
          <a:bodyPr wrap="square">
            <a:spAutoFit/>
          </a:bodyPr>
          <a:lstStyle/>
          <a:p>
            <a:r>
              <a:rPr lang="ru-RU" b="0" i="0" dirty="0">
                <a:solidFill>
                  <a:srgbClr val="111111"/>
                </a:solidFill>
                <a:effectLst/>
                <a:latin typeface="-apple-system"/>
              </a:rPr>
              <a:t>Внешняя компонента системы «1С: Предприятие» представлена в виде DLL-библиотеки. В коде библиотеки описывается класс-наследник </a:t>
            </a:r>
            <a:r>
              <a:rPr lang="ru-RU" b="0" i="0" dirty="0" err="1">
                <a:solidFill>
                  <a:srgbClr val="111111"/>
                </a:solidFill>
                <a:effectLst/>
                <a:latin typeface="-apple-system"/>
              </a:rPr>
              <a:t>IComponentBase</a:t>
            </a:r>
            <a:r>
              <a:rPr lang="ru-RU" b="0" i="0" dirty="0">
                <a:solidFill>
                  <a:srgbClr val="111111"/>
                </a:solidFill>
                <a:effectLst/>
                <a:latin typeface="-apple-system"/>
              </a:rPr>
              <a:t>. В создаваемом классе должны быть определены методы, отвечающие за реализацию функций внешней компоненты. Более подробно переопределяемые методы будут описаны ниже по ходу изложения материала.</a:t>
            </a:r>
            <a:endParaRPr lang="ru-RU" dirty="0"/>
          </a:p>
        </p:txBody>
      </p:sp>
    </p:spTree>
    <p:extLst>
      <p:ext uri="{BB962C8B-B14F-4D97-AF65-F5344CB8AC3E}">
        <p14:creationId xmlns:p14="http://schemas.microsoft.com/office/powerpoint/2010/main" val="106209594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a:extLst>
              <a:ext uri="{FF2B5EF4-FFF2-40B4-BE49-F238E27FC236}">
                <a16:creationId xmlns:a16="http://schemas.microsoft.com/office/drawing/2014/main" id="{0A7E4B96-2D54-40A0-8F68-354493F998B1}"/>
              </a:ext>
            </a:extLst>
          </p:cNvPr>
          <p:cNvSpPr>
            <a:spLocks noGrp="1"/>
          </p:cNvSpPr>
          <p:nvPr>
            <p:ph type="title" idx="4294967295"/>
          </p:nvPr>
        </p:nvSpPr>
        <p:spPr>
          <a:xfrm>
            <a:off x="0" y="9525"/>
            <a:ext cx="9144000" cy="844550"/>
          </a:xfrm>
        </p:spPr>
        <p:txBody>
          <a:bodyPr/>
          <a:lstStyle/>
          <a:p>
            <a:pPr algn="ctr"/>
            <a:r>
              <a:rPr lang="ru-RU" sz="2800" b="1" i="0" dirty="0">
                <a:solidFill>
                  <a:srgbClr val="333333"/>
                </a:solidFill>
                <a:effectLst/>
                <a:latin typeface="Inter"/>
              </a:rPr>
              <a:t>Внешние компоненты</a:t>
            </a:r>
            <a:endParaRPr lang="ru-RU" altLang="ru-RU" sz="3600" dirty="0"/>
          </a:p>
        </p:txBody>
      </p:sp>
      <p:sp>
        <p:nvSpPr>
          <p:cNvPr id="60419" name="Номер слайда 5">
            <a:extLst>
              <a:ext uri="{FF2B5EF4-FFF2-40B4-BE49-F238E27FC236}">
                <a16:creationId xmlns:a16="http://schemas.microsoft.com/office/drawing/2014/main" id="{57CE9448-03B4-4CFE-AA75-87BA905D9529}"/>
              </a:ext>
            </a:extLst>
          </p:cNvPr>
          <p:cNvSpPr txBox="1">
            <a:spLocks/>
          </p:cNvSpPr>
          <p:nvPr/>
        </p:nvSpPr>
        <p:spPr bwMode="auto">
          <a:xfrm>
            <a:off x="8459788" y="4806950"/>
            <a:ext cx="5508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gn="ctr" eaLnBrk="1" hangingPunct="1">
              <a:spcBef>
                <a:spcPct val="0"/>
              </a:spcBef>
              <a:spcAft>
                <a:spcPct val="0"/>
              </a:spcAft>
              <a:buClrTx/>
              <a:buSzTx/>
              <a:buFontTx/>
              <a:buNone/>
            </a:pPr>
            <a:fld id="{723B2920-12D1-4AE4-8879-46927FF0E769}" type="slidenum">
              <a:rPr lang="ru-RU" altLang="ru-RU" sz="1400" b="1">
                <a:solidFill>
                  <a:srgbClr val="C00000"/>
                </a:solidFill>
                <a:latin typeface="Calibri" panose="020F0502020204030204" pitchFamily="34" charset="0"/>
              </a:rPr>
              <a:pPr algn="ctr" eaLnBrk="1" hangingPunct="1">
                <a:spcBef>
                  <a:spcPct val="0"/>
                </a:spcBef>
                <a:spcAft>
                  <a:spcPct val="0"/>
                </a:spcAft>
                <a:buClrTx/>
                <a:buSzTx/>
                <a:buFontTx/>
                <a:buNone/>
              </a:pPr>
              <a:t>26</a:t>
            </a:fld>
            <a:endParaRPr lang="ru-RU" altLang="ru-RU" sz="1400" b="1">
              <a:solidFill>
                <a:srgbClr val="C00000"/>
              </a:solidFill>
              <a:latin typeface="Calibri" panose="020F0502020204030204" pitchFamily="34" charset="0"/>
            </a:endParaRPr>
          </a:p>
        </p:txBody>
      </p:sp>
      <p:sp>
        <p:nvSpPr>
          <p:cNvPr id="7" name="TextBox 6">
            <a:extLst>
              <a:ext uri="{FF2B5EF4-FFF2-40B4-BE49-F238E27FC236}">
                <a16:creationId xmlns:a16="http://schemas.microsoft.com/office/drawing/2014/main" id="{C01D211A-A730-4BBB-B82C-FA723AF29556}"/>
              </a:ext>
            </a:extLst>
          </p:cNvPr>
          <p:cNvSpPr txBox="1"/>
          <p:nvPr/>
        </p:nvSpPr>
        <p:spPr>
          <a:xfrm>
            <a:off x="251520" y="987574"/>
            <a:ext cx="4572000" cy="369332"/>
          </a:xfrm>
          <a:prstGeom prst="rect">
            <a:avLst/>
          </a:prstGeom>
          <a:noFill/>
        </p:spPr>
        <p:txBody>
          <a:bodyPr wrap="square">
            <a:spAutoFit/>
          </a:bodyPr>
          <a:lstStyle/>
          <a:p>
            <a:pPr algn="l"/>
            <a:r>
              <a:rPr lang="ru-RU" b="1" i="0" dirty="0">
                <a:solidFill>
                  <a:srgbClr val="333333"/>
                </a:solidFill>
                <a:effectLst/>
                <a:latin typeface="Inter"/>
              </a:rPr>
              <a:t>Шаблон компоненты на ИТС</a:t>
            </a:r>
          </a:p>
        </p:txBody>
      </p:sp>
      <p:sp>
        <p:nvSpPr>
          <p:cNvPr id="9" name="TextBox 8">
            <a:extLst>
              <a:ext uri="{FF2B5EF4-FFF2-40B4-BE49-F238E27FC236}">
                <a16:creationId xmlns:a16="http://schemas.microsoft.com/office/drawing/2014/main" id="{7C153DD2-83D6-4612-9D27-7BDB7FDD88B8}"/>
              </a:ext>
            </a:extLst>
          </p:cNvPr>
          <p:cNvSpPr txBox="1"/>
          <p:nvPr/>
        </p:nvSpPr>
        <p:spPr>
          <a:xfrm>
            <a:off x="273098" y="1490405"/>
            <a:ext cx="8619381" cy="738664"/>
          </a:xfrm>
          <a:prstGeom prst="rect">
            <a:avLst/>
          </a:prstGeom>
          <a:noFill/>
        </p:spPr>
        <p:txBody>
          <a:bodyPr wrap="square">
            <a:spAutoFit/>
          </a:bodyPr>
          <a:lstStyle/>
          <a:p>
            <a:r>
              <a:rPr lang="ru-RU" sz="1400" b="0" i="0" dirty="0">
                <a:solidFill>
                  <a:srgbClr val="333333"/>
                </a:solidFill>
                <a:effectLst/>
                <a:latin typeface="Inter"/>
              </a:rPr>
              <a:t>На диске ИТС имеется полная документация по механизму внешних компонент, дополненная примером проекта и шаблоном для собственной разработки. Материал так и называется "Технология внешних компонент".</a:t>
            </a:r>
            <a:endParaRPr lang="ru-RU" sz="1400" dirty="0"/>
          </a:p>
        </p:txBody>
      </p:sp>
      <p:sp>
        <p:nvSpPr>
          <p:cNvPr id="11" name="TextBox 10">
            <a:extLst>
              <a:ext uri="{FF2B5EF4-FFF2-40B4-BE49-F238E27FC236}">
                <a16:creationId xmlns:a16="http://schemas.microsoft.com/office/drawing/2014/main" id="{D03EF4EF-85EA-4A43-A8D7-0B3D36B05EDC}"/>
              </a:ext>
            </a:extLst>
          </p:cNvPr>
          <p:cNvSpPr txBox="1"/>
          <p:nvPr/>
        </p:nvSpPr>
        <p:spPr>
          <a:xfrm>
            <a:off x="242820" y="2250724"/>
            <a:ext cx="4572000" cy="369332"/>
          </a:xfrm>
          <a:prstGeom prst="rect">
            <a:avLst/>
          </a:prstGeom>
          <a:noFill/>
        </p:spPr>
        <p:txBody>
          <a:bodyPr wrap="square">
            <a:spAutoFit/>
          </a:bodyPr>
          <a:lstStyle/>
          <a:p>
            <a:pPr algn="l"/>
            <a:r>
              <a:rPr lang="ru-RU" b="1" i="0" dirty="0">
                <a:solidFill>
                  <a:srgbClr val="333333"/>
                </a:solidFill>
                <a:effectLst/>
                <a:latin typeface="Inter"/>
              </a:rPr>
              <a:t>Необходимые материалы</a:t>
            </a:r>
          </a:p>
        </p:txBody>
      </p:sp>
      <p:sp>
        <p:nvSpPr>
          <p:cNvPr id="14" name="TextBox 13">
            <a:extLst>
              <a:ext uri="{FF2B5EF4-FFF2-40B4-BE49-F238E27FC236}">
                <a16:creationId xmlns:a16="http://schemas.microsoft.com/office/drawing/2014/main" id="{C122909E-67F7-430F-BD2D-200BA8CD13CC}"/>
              </a:ext>
            </a:extLst>
          </p:cNvPr>
          <p:cNvSpPr txBox="1"/>
          <p:nvPr/>
        </p:nvSpPr>
        <p:spPr>
          <a:xfrm>
            <a:off x="214012" y="2641711"/>
            <a:ext cx="8737552" cy="2031325"/>
          </a:xfrm>
          <a:prstGeom prst="rect">
            <a:avLst/>
          </a:prstGeom>
          <a:noFill/>
        </p:spPr>
        <p:txBody>
          <a:bodyPr wrap="square">
            <a:spAutoFit/>
          </a:bodyPr>
          <a:lstStyle/>
          <a:p>
            <a:pPr algn="l">
              <a:buFont typeface="+mj-lt"/>
              <a:buAutoNum type="arabicPeriod"/>
            </a:pPr>
            <a:r>
              <a:rPr lang="ru-RU" sz="1400" b="0" i="0" dirty="0">
                <a:solidFill>
                  <a:srgbClr val="333333"/>
                </a:solidFill>
                <a:effectLst/>
                <a:latin typeface="Inter"/>
              </a:rPr>
              <a:t>Материал «Технология создания внешних компонент», расположенный на ИТС</a:t>
            </a:r>
          </a:p>
          <a:p>
            <a:pPr algn="l">
              <a:buFont typeface="+mj-lt"/>
              <a:buAutoNum type="arabicPeriod"/>
            </a:pPr>
            <a:r>
              <a:rPr lang="ru-RU" sz="1400" b="0" i="0" dirty="0">
                <a:solidFill>
                  <a:srgbClr val="333333"/>
                </a:solidFill>
                <a:effectLst/>
                <a:latin typeface="Inter"/>
              </a:rPr>
              <a:t>Шаблон пустой внешней компоненты, прилагающийся к материалу</a:t>
            </a:r>
          </a:p>
          <a:p>
            <a:pPr algn="l">
              <a:buFont typeface="+mj-lt"/>
              <a:buAutoNum type="arabicPeriod"/>
            </a:pPr>
            <a:r>
              <a:rPr lang="ru-RU" sz="1400" b="0" i="0" dirty="0">
                <a:solidFill>
                  <a:srgbClr val="333333"/>
                </a:solidFill>
                <a:effectLst/>
                <a:latin typeface="Inter"/>
              </a:rPr>
              <a:t>MS Visual Studio. Версия Express бесплатна и более чем достаточна для наших нужд.</a:t>
            </a:r>
          </a:p>
          <a:p>
            <a:pPr algn="l">
              <a:buFont typeface="+mj-lt"/>
              <a:buAutoNum type="arabicPeriod"/>
            </a:pPr>
            <a:r>
              <a:rPr lang="ru-RU" sz="1400" b="0" i="0" dirty="0">
                <a:solidFill>
                  <a:srgbClr val="333333"/>
                </a:solidFill>
                <a:effectLst/>
                <a:latin typeface="Inter"/>
              </a:rPr>
              <a:t>Наличие  базовых знаний синтаксиса C++, а именно:</a:t>
            </a:r>
          </a:p>
          <a:p>
            <a:pPr algn="l">
              <a:buFont typeface="Arial" panose="020B0604020202020204" pitchFamily="34" charset="0"/>
              <a:buChar char="•"/>
            </a:pPr>
            <a:r>
              <a:rPr lang="ru-RU" sz="1400" b="0" i="0" dirty="0">
                <a:solidFill>
                  <a:srgbClr val="333333"/>
                </a:solidFill>
                <a:effectLst/>
                <a:latin typeface="Inter"/>
              </a:rPr>
              <a:t>Умение отличить объявление переменной от цикла или условия</a:t>
            </a:r>
          </a:p>
          <a:p>
            <a:pPr algn="l">
              <a:buFont typeface="Arial" panose="020B0604020202020204" pitchFamily="34" charset="0"/>
              <a:buChar char="•"/>
            </a:pPr>
            <a:r>
              <a:rPr lang="ru-RU" sz="1400" b="0" i="0" dirty="0">
                <a:solidFill>
                  <a:srgbClr val="333333"/>
                </a:solidFill>
                <a:effectLst/>
                <a:latin typeface="Inter"/>
              </a:rPr>
              <a:t>Понимание того, что строк в чистом виде в C++ не существует, есть массивы, под которые явно требуется заморачиваться с памятью</a:t>
            </a:r>
          </a:p>
          <a:p>
            <a:pPr algn="l">
              <a:buFont typeface="Arial" panose="020B0604020202020204" pitchFamily="34" charset="0"/>
              <a:buChar char="•"/>
            </a:pPr>
            <a:r>
              <a:rPr lang="ru-RU" sz="1400" b="0" i="0" dirty="0">
                <a:solidFill>
                  <a:srgbClr val="333333"/>
                </a:solidFill>
                <a:effectLst/>
                <a:latin typeface="Inter"/>
              </a:rPr>
              <a:t>Ну и само собой, требуется умение реализовать поставленную задачу на указанном языке. Как минимум, умение вызвать из C++ какую-то стороннюю библиотечку, которая сама все сделает.</a:t>
            </a:r>
          </a:p>
        </p:txBody>
      </p:sp>
    </p:spTree>
    <p:extLst>
      <p:ext uri="{BB962C8B-B14F-4D97-AF65-F5344CB8AC3E}">
        <p14:creationId xmlns:p14="http://schemas.microsoft.com/office/powerpoint/2010/main" val="394101254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a:extLst>
              <a:ext uri="{FF2B5EF4-FFF2-40B4-BE49-F238E27FC236}">
                <a16:creationId xmlns:a16="http://schemas.microsoft.com/office/drawing/2014/main" id="{0A7E4B96-2D54-40A0-8F68-354493F998B1}"/>
              </a:ext>
            </a:extLst>
          </p:cNvPr>
          <p:cNvSpPr>
            <a:spLocks noGrp="1"/>
          </p:cNvSpPr>
          <p:nvPr>
            <p:ph type="title" idx="4294967295"/>
          </p:nvPr>
        </p:nvSpPr>
        <p:spPr>
          <a:xfrm>
            <a:off x="1403648" y="9525"/>
            <a:ext cx="7740352" cy="844550"/>
          </a:xfrm>
        </p:spPr>
        <p:txBody>
          <a:bodyPr/>
          <a:lstStyle/>
          <a:p>
            <a:pPr algn="l"/>
            <a:r>
              <a:rPr lang="ru-RU" sz="1800" b="1" i="0" dirty="0">
                <a:solidFill>
                  <a:srgbClr val="000000"/>
                </a:solidFill>
                <a:effectLst/>
                <a:latin typeface="Arial" panose="020B0604020202020204" pitchFamily="34" charset="0"/>
              </a:rPr>
              <a:t>Создание внешней компоненты</a:t>
            </a:r>
          </a:p>
        </p:txBody>
      </p:sp>
      <p:sp>
        <p:nvSpPr>
          <p:cNvPr id="60419" name="Номер слайда 5">
            <a:extLst>
              <a:ext uri="{FF2B5EF4-FFF2-40B4-BE49-F238E27FC236}">
                <a16:creationId xmlns:a16="http://schemas.microsoft.com/office/drawing/2014/main" id="{57CE9448-03B4-4CFE-AA75-87BA905D9529}"/>
              </a:ext>
            </a:extLst>
          </p:cNvPr>
          <p:cNvSpPr txBox="1">
            <a:spLocks/>
          </p:cNvSpPr>
          <p:nvPr/>
        </p:nvSpPr>
        <p:spPr bwMode="auto">
          <a:xfrm>
            <a:off x="8459788" y="4806950"/>
            <a:ext cx="5508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gn="ctr" eaLnBrk="1" hangingPunct="1">
              <a:spcBef>
                <a:spcPct val="0"/>
              </a:spcBef>
              <a:spcAft>
                <a:spcPct val="0"/>
              </a:spcAft>
              <a:buClrTx/>
              <a:buSzTx/>
              <a:buFontTx/>
              <a:buNone/>
            </a:pPr>
            <a:fld id="{723B2920-12D1-4AE4-8879-46927FF0E769}" type="slidenum">
              <a:rPr lang="ru-RU" altLang="ru-RU" sz="1400" b="1">
                <a:solidFill>
                  <a:srgbClr val="C00000"/>
                </a:solidFill>
                <a:latin typeface="Calibri" panose="020F0502020204030204" pitchFamily="34" charset="0"/>
              </a:rPr>
              <a:pPr algn="ctr" eaLnBrk="1" hangingPunct="1">
                <a:spcBef>
                  <a:spcPct val="0"/>
                </a:spcBef>
                <a:spcAft>
                  <a:spcPct val="0"/>
                </a:spcAft>
                <a:buClrTx/>
                <a:buSzTx/>
                <a:buFontTx/>
                <a:buNone/>
              </a:pPr>
              <a:t>27</a:t>
            </a:fld>
            <a:endParaRPr lang="ru-RU" altLang="ru-RU" sz="1400" b="1">
              <a:solidFill>
                <a:srgbClr val="C00000"/>
              </a:solidFill>
              <a:latin typeface="Calibri" panose="020F0502020204030204" pitchFamily="34" charset="0"/>
            </a:endParaRPr>
          </a:p>
        </p:txBody>
      </p:sp>
      <p:sp>
        <p:nvSpPr>
          <p:cNvPr id="12" name="TextBox 11">
            <a:extLst>
              <a:ext uri="{FF2B5EF4-FFF2-40B4-BE49-F238E27FC236}">
                <a16:creationId xmlns:a16="http://schemas.microsoft.com/office/drawing/2014/main" id="{8A72DA85-6A96-442A-AB17-75B699BD6DB6}"/>
              </a:ext>
            </a:extLst>
          </p:cNvPr>
          <p:cNvSpPr txBox="1"/>
          <p:nvPr/>
        </p:nvSpPr>
        <p:spPr>
          <a:xfrm>
            <a:off x="264443" y="1131590"/>
            <a:ext cx="8615114" cy="2308324"/>
          </a:xfrm>
          <a:prstGeom prst="rect">
            <a:avLst/>
          </a:prstGeom>
          <a:noFill/>
        </p:spPr>
        <p:txBody>
          <a:bodyPr wrap="square">
            <a:spAutoFit/>
          </a:bodyPr>
          <a:lstStyle/>
          <a:p>
            <a:pPr algn="l"/>
            <a:r>
              <a:rPr lang="ru-RU" b="0" i="0" dirty="0">
                <a:solidFill>
                  <a:srgbClr val="000000"/>
                </a:solidFill>
                <a:effectLst/>
                <a:latin typeface="Verdana" panose="020B0604030504040204" pitchFamily="34" charset="0"/>
              </a:rPr>
              <a:t>Создание внешней компоненты выполняется в программе Microsoft Visual Studio. В качестве примера рассмотрим создание компоненты, которая вырезает часть изображения для распознавания.</a:t>
            </a:r>
            <a:br>
              <a:rPr lang="ru-RU" b="0" i="0" dirty="0">
                <a:solidFill>
                  <a:srgbClr val="000000"/>
                </a:solidFill>
                <a:effectLst/>
                <a:latin typeface="Verdana" panose="020B0604030504040204" pitchFamily="34" charset="0"/>
              </a:rPr>
            </a:br>
            <a:r>
              <a:rPr lang="ru-RU" b="0" i="0" u="none" strike="noStrike" dirty="0">
                <a:solidFill>
                  <a:srgbClr val="CC0000"/>
                </a:solidFill>
                <a:effectLst/>
                <a:latin typeface="Verdana" panose="020B0604030504040204" pitchFamily="34" charset="0"/>
                <a:hlinkClick r:id="rId2"/>
              </a:rPr>
              <a:t>Скачать шаблон внешней компоненты</a:t>
            </a:r>
            <a:r>
              <a:rPr lang="ru-RU" b="0" i="0" dirty="0">
                <a:solidFill>
                  <a:srgbClr val="000000"/>
                </a:solidFill>
                <a:effectLst/>
                <a:latin typeface="Verdana" panose="020B0604030504040204" pitchFamily="34" charset="0"/>
              </a:rPr>
              <a:t> (шаблон разработан для сервера Windows, 32 бит).</a:t>
            </a:r>
          </a:p>
          <a:p>
            <a:pPr algn="l"/>
            <a:r>
              <a:rPr lang="ru-RU" b="0" i="0" dirty="0">
                <a:solidFill>
                  <a:srgbClr val="000000"/>
                </a:solidFill>
                <a:effectLst/>
                <a:latin typeface="Verdana" panose="020B0604030504040204" pitchFamily="34" charset="0"/>
              </a:rPr>
              <a:t>Самый простой способ создания компоненты - это заменить нижеперечисленные функции в готовом шаблоне внешней компоненты:</a:t>
            </a:r>
          </a:p>
        </p:txBody>
      </p:sp>
    </p:spTree>
    <p:extLst>
      <p:ext uri="{BB962C8B-B14F-4D97-AF65-F5344CB8AC3E}">
        <p14:creationId xmlns:p14="http://schemas.microsoft.com/office/powerpoint/2010/main" val="68166287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a:extLst>
              <a:ext uri="{FF2B5EF4-FFF2-40B4-BE49-F238E27FC236}">
                <a16:creationId xmlns:a16="http://schemas.microsoft.com/office/drawing/2014/main" id="{0A7E4B96-2D54-40A0-8F68-354493F998B1}"/>
              </a:ext>
            </a:extLst>
          </p:cNvPr>
          <p:cNvSpPr>
            <a:spLocks noGrp="1"/>
          </p:cNvSpPr>
          <p:nvPr>
            <p:ph type="title" idx="4294967295"/>
          </p:nvPr>
        </p:nvSpPr>
        <p:spPr>
          <a:xfrm>
            <a:off x="1403648" y="9525"/>
            <a:ext cx="7740352" cy="844550"/>
          </a:xfrm>
        </p:spPr>
        <p:txBody>
          <a:bodyPr/>
          <a:lstStyle/>
          <a:p>
            <a:pPr algn="l"/>
            <a:r>
              <a:rPr lang="ru-RU" sz="1800" b="1" i="0" dirty="0">
                <a:solidFill>
                  <a:srgbClr val="000000"/>
                </a:solidFill>
                <a:effectLst/>
                <a:latin typeface="Arial" panose="020B0604020202020204" pitchFamily="34" charset="0"/>
              </a:rPr>
              <a:t>Создание внешней компоненты</a:t>
            </a:r>
          </a:p>
        </p:txBody>
      </p:sp>
      <p:sp>
        <p:nvSpPr>
          <p:cNvPr id="60419" name="Номер слайда 5">
            <a:extLst>
              <a:ext uri="{FF2B5EF4-FFF2-40B4-BE49-F238E27FC236}">
                <a16:creationId xmlns:a16="http://schemas.microsoft.com/office/drawing/2014/main" id="{57CE9448-03B4-4CFE-AA75-87BA905D9529}"/>
              </a:ext>
            </a:extLst>
          </p:cNvPr>
          <p:cNvSpPr txBox="1">
            <a:spLocks/>
          </p:cNvSpPr>
          <p:nvPr/>
        </p:nvSpPr>
        <p:spPr bwMode="auto">
          <a:xfrm>
            <a:off x="8459788" y="4806950"/>
            <a:ext cx="5508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gn="ctr" eaLnBrk="1" hangingPunct="1">
              <a:spcBef>
                <a:spcPct val="0"/>
              </a:spcBef>
              <a:spcAft>
                <a:spcPct val="0"/>
              </a:spcAft>
              <a:buClrTx/>
              <a:buSzTx/>
              <a:buFontTx/>
              <a:buNone/>
            </a:pPr>
            <a:fld id="{723B2920-12D1-4AE4-8879-46927FF0E769}" type="slidenum">
              <a:rPr lang="ru-RU" altLang="ru-RU" sz="1400" b="1">
                <a:solidFill>
                  <a:srgbClr val="C00000"/>
                </a:solidFill>
                <a:latin typeface="Calibri" panose="020F0502020204030204" pitchFamily="34" charset="0"/>
              </a:rPr>
              <a:pPr algn="ctr" eaLnBrk="1" hangingPunct="1">
                <a:spcBef>
                  <a:spcPct val="0"/>
                </a:spcBef>
                <a:spcAft>
                  <a:spcPct val="0"/>
                </a:spcAft>
                <a:buClrTx/>
                <a:buSzTx/>
                <a:buFontTx/>
                <a:buNone/>
              </a:pPr>
              <a:t>28</a:t>
            </a:fld>
            <a:endParaRPr lang="ru-RU" altLang="ru-RU" sz="1400" b="1">
              <a:solidFill>
                <a:srgbClr val="C00000"/>
              </a:solidFill>
              <a:latin typeface="Calibri" panose="020F0502020204030204" pitchFamily="34" charset="0"/>
            </a:endParaRPr>
          </a:p>
        </p:txBody>
      </p:sp>
      <p:pic>
        <p:nvPicPr>
          <p:cNvPr id="3" name="Рисунок 2">
            <a:extLst>
              <a:ext uri="{FF2B5EF4-FFF2-40B4-BE49-F238E27FC236}">
                <a16:creationId xmlns:a16="http://schemas.microsoft.com/office/drawing/2014/main" id="{42E2705E-B01C-44B3-9AAF-E951C591ECF7}"/>
              </a:ext>
            </a:extLst>
          </p:cNvPr>
          <p:cNvPicPr>
            <a:picLocks noChangeAspect="1"/>
          </p:cNvPicPr>
          <p:nvPr/>
        </p:nvPicPr>
        <p:blipFill rotWithShape="1">
          <a:blip r:embed="rId2"/>
          <a:srcRect r="40646"/>
          <a:stretch/>
        </p:blipFill>
        <p:spPr>
          <a:xfrm>
            <a:off x="395536" y="1059582"/>
            <a:ext cx="8157897" cy="3384376"/>
          </a:xfrm>
          <a:prstGeom prst="rect">
            <a:avLst/>
          </a:prstGeom>
        </p:spPr>
      </p:pic>
    </p:spTree>
    <p:extLst>
      <p:ext uri="{BB962C8B-B14F-4D97-AF65-F5344CB8AC3E}">
        <p14:creationId xmlns:p14="http://schemas.microsoft.com/office/powerpoint/2010/main" val="383962660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a:extLst>
              <a:ext uri="{FF2B5EF4-FFF2-40B4-BE49-F238E27FC236}">
                <a16:creationId xmlns:a16="http://schemas.microsoft.com/office/drawing/2014/main" id="{0A7E4B96-2D54-40A0-8F68-354493F998B1}"/>
              </a:ext>
            </a:extLst>
          </p:cNvPr>
          <p:cNvSpPr>
            <a:spLocks noGrp="1"/>
          </p:cNvSpPr>
          <p:nvPr>
            <p:ph type="title" idx="4294967295"/>
          </p:nvPr>
        </p:nvSpPr>
        <p:spPr>
          <a:xfrm>
            <a:off x="1403648" y="9525"/>
            <a:ext cx="7740352" cy="844550"/>
          </a:xfrm>
        </p:spPr>
        <p:txBody>
          <a:bodyPr/>
          <a:lstStyle/>
          <a:p>
            <a:pPr algn="l"/>
            <a:r>
              <a:rPr lang="ru-RU" sz="1800" dirty="0">
                <a:solidFill>
                  <a:srgbClr val="000000"/>
                </a:solidFill>
                <a:latin typeface="Arial" panose="020B0604020202020204" pitchFamily="34" charset="0"/>
              </a:rPr>
              <a:t>Р</a:t>
            </a:r>
            <a:r>
              <a:rPr lang="ru-RU" sz="1800" b="1" i="0" dirty="0">
                <a:solidFill>
                  <a:srgbClr val="000000"/>
                </a:solidFill>
                <a:effectLst/>
                <a:latin typeface="Arial" panose="020B0604020202020204" pitchFamily="34" charset="0"/>
              </a:rPr>
              <a:t>асширения конфигурации</a:t>
            </a:r>
          </a:p>
        </p:txBody>
      </p:sp>
      <p:sp>
        <p:nvSpPr>
          <p:cNvPr id="60419" name="Номер слайда 5">
            <a:extLst>
              <a:ext uri="{FF2B5EF4-FFF2-40B4-BE49-F238E27FC236}">
                <a16:creationId xmlns:a16="http://schemas.microsoft.com/office/drawing/2014/main" id="{57CE9448-03B4-4CFE-AA75-87BA905D9529}"/>
              </a:ext>
            </a:extLst>
          </p:cNvPr>
          <p:cNvSpPr txBox="1">
            <a:spLocks/>
          </p:cNvSpPr>
          <p:nvPr/>
        </p:nvSpPr>
        <p:spPr bwMode="auto">
          <a:xfrm>
            <a:off x="8459788" y="4806950"/>
            <a:ext cx="5508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gn="ctr" eaLnBrk="1" hangingPunct="1">
              <a:spcBef>
                <a:spcPct val="0"/>
              </a:spcBef>
              <a:spcAft>
                <a:spcPct val="0"/>
              </a:spcAft>
              <a:buClrTx/>
              <a:buSzTx/>
              <a:buFontTx/>
              <a:buNone/>
            </a:pPr>
            <a:fld id="{723B2920-12D1-4AE4-8879-46927FF0E769}" type="slidenum">
              <a:rPr lang="ru-RU" altLang="ru-RU" sz="1400" b="1">
                <a:solidFill>
                  <a:srgbClr val="C00000"/>
                </a:solidFill>
                <a:latin typeface="Calibri" panose="020F0502020204030204" pitchFamily="34" charset="0"/>
              </a:rPr>
              <a:pPr algn="ctr" eaLnBrk="1" hangingPunct="1">
                <a:spcBef>
                  <a:spcPct val="0"/>
                </a:spcBef>
                <a:spcAft>
                  <a:spcPct val="0"/>
                </a:spcAft>
                <a:buClrTx/>
                <a:buSzTx/>
                <a:buFontTx/>
                <a:buNone/>
              </a:pPr>
              <a:t>29</a:t>
            </a:fld>
            <a:endParaRPr lang="ru-RU" altLang="ru-RU" sz="1400" b="1">
              <a:solidFill>
                <a:srgbClr val="C00000"/>
              </a:solidFill>
              <a:latin typeface="Calibri" panose="020F0502020204030204" pitchFamily="34" charset="0"/>
            </a:endParaRPr>
          </a:p>
        </p:txBody>
      </p:sp>
      <p:sp>
        <p:nvSpPr>
          <p:cNvPr id="8" name="TextBox 7">
            <a:extLst>
              <a:ext uri="{FF2B5EF4-FFF2-40B4-BE49-F238E27FC236}">
                <a16:creationId xmlns:a16="http://schemas.microsoft.com/office/drawing/2014/main" id="{583F086D-469A-43F1-BD74-248753F8733F}"/>
              </a:ext>
            </a:extLst>
          </p:cNvPr>
          <p:cNvSpPr txBox="1"/>
          <p:nvPr/>
        </p:nvSpPr>
        <p:spPr>
          <a:xfrm>
            <a:off x="133350" y="915566"/>
            <a:ext cx="8877300" cy="2585323"/>
          </a:xfrm>
          <a:prstGeom prst="rect">
            <a:avLst/>
          </a:prstGeom>
          <a:noFill/>
        </p:spPr>
        <p:txBody>
          <a:bodyPr wrap="square">
            <a:spAutoFit/>
          </a:bodyPr>
          <a:lstStyle/>
          <a:p>
            <a:pPr algn="l"/>
            <a:r>
              <a:rPr lang="ru-RU" b="1" i="0" dirty="0">
                <a:solidFill>
                  <a:srgbClr val="50525B"/>
                </a:solidFill>
                <a:effectLst/>
                <a:latin typeface="Open Sans" panose="020B0606030504020204" pitchFamily="34" charset="0"/>
              </a:rPr>
              <a:t>Расширения конфигурации</a:t>
            </a:r>
            <a:r>
              <a:rPr lang="ru-RU" b="0" i="0" dirty="0">
                <a:solidFill>
                  <a:srgbClr val="50525B"/>
                </a:solidFill>
                <a:effectLst/>
                <a:latin typeface="Open Sans" panose="020B0606030504020204" pitchFamily="34" charset="0"/>
              </a:rPr>
              <a:t> позволяют значительно упростить адаптацию типового прикладного решения к потребностям конкретного внедрения, конкретного заказчика.</a:t>
            </a:r>
          </a:p>
          <a:p>
            <a:pPr algn="l"/>
            <a:r>
              <a:rPr lang="ru-RU" b="1" i="0" dirty="0">
                <a:solidFill>
                  <a:srgbClr val="50525B"/>
                </a:solidFill>
                <a:effectLst/>
                <a:latin typeface="Open Sans" panose="020B0606030504020204" pitchFamily="34" charset="0"/>
              </a:rPr>
              <a:t>Назначение</a:t>
            </a:r>
          </a:p>
          <a:p>
            <a:pPr algn="l"/>
            <a:r>
              <a:rPr lang="ru-RU" b="0" i="0" dirty="0">
                <a:solidFill>
                  <a:srgbClr val="50525B"/>
                </a:solidFill>
                <a:effectLst/>
                <a:latin typeface="Open Sans" panose="020B0606030504020204" pitchFamily="34" charset="0"/>
              </a:rPr>
              <a:t>Часто заказчик хочет что-то добавить или что-то изменить в типовой конфигурации «под себя». Стратегия, предлагаемая расширениями, заключается в том, что изменять типовую конфигурацию не нужно. Все изменения выполняются в расширении, которое, по сути, тоже является конфигурацией.</a:t>
            </a:r>
          </a:p>
        </p:txBody>
      </p:sp>
    </p:spTree>
    <p:extLst>
      <p:ext uri="{BB962C8B-B14F-4D97-AF65-F5344CB8AC3E}">
        <p14:creationId xmlns:p14="http://schemas.microsoft.com/office/powerpoint/2010/main" val="314215895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a:extLst>
              <a:ext uri="{FF2B5EF4-FFF2-40B4-BE49-F238E27FC236}">
                <a16:creationId xmlns:a16="http://schemas.microsoft.com/office/drawing/2014/main" id="{0A7E4B96-2D54-40A0-8F68-354493F998B1}"/>
              </a:ext>
            </a:extLst>
          </p:cNvPr>
          <p:cNvSpPr>
            <a:spLocks noGrp="1"/>
          </p:cNvSpPr>
          <p:nvPr>
            <p:ph type="title" idx="4294967295"/>
          </p:nvPr>
        </p:nvSpPr>
        <p:spPr>
          <a:xfrm>
            <a:off x="0" y="9525"/>
            <a:ext cx="9144000" cy="844550"/>
          </a:xfrm>
        </p:spPr>
        <p:txBody>
          <a:bodyPr/>
          <a:lstStyle/>
          <a:p>
            <a:pPr algn="ctr"/>
            <a:r>
              <a:rPr lang="ru-RU" sz="2800" b="1" i="0" dirty="0">
                <a:solidFill>
                  <a:srgbClr val="333333"/>
                </a:solidFill>
                <a:effectLst/>
                <a:latin typeface="Inter"/>
              </a:rPr>
              <a:t>Классификация обработок 1С</a:t>
            </a:r>
            <a:endParaRPr lang="ru-RU" altLang="ru-RU" sz="3600" dirty="0"/>
          </a:p>
        </p:txBody>
      </p:sp>
      <p:sp>
        <p:nvSpPr>
          <p:cNvPr id="60419" name="Номер слайда 5">
            <a:extLst>
              <a:ext uri="{FF2B5EF4-FFF2-40B4-BE49-F238E27FC236}">
                <a16:creationId xmlns:a16="http://schemas.microsoft.com/office/drawing/2014/main" id="{57CE9448-03B4-4CFE-AA75-87BA905D9529}"/>
              </a:ext>
            </a:extLst>
          </p:cNvPr>
          <p:cNvSpPr txBox="1">
            <a:spLocks/>
          </p:cNvSpPr>
          <p:nvPr/>
        </p:nvSpPr>
        <p:spPr bwMode="auto">
          <a:xfrm>
            <a:off x="8459788" y="4806950"/>
            <a:ext cx="5508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gn="ctr" eaLnBrk="1" hangingPunct="1">
              <a:spcBef>
                <a:spcPct val="0"/>
              </a:spcBef>
              <a:spcAft>
                <a:spcPct val="0"/>
              </a:spcAft>
              <a:buClrTx/>
              <a:buSzTx/>
              <a:buFontTx/>
              <a:buNone/>
            </a:pPr>
            <a:fld id="{723B2920-12D1-4AE4-8879-46927FF0E769}" type="slidenum">
              <a:rPr lang="ru-RU" altLang="ru-RU" sz="1400" b="1">
                <a:solidFill>
                  <a:srgbClr val="C00000"/>
                </a:solidFill>
                <a:latin typeface="Calibri" panose="020F0502020204030204" pitchFamily="34" charset="0"/>
              </a:rPr>
              <a:pPr algn="ctr" eaLnBrk="1" hangingPunct="1">
                <a:spcBef>
                  <a:spcPct val="0"/>
                </a:spcBef>
                <a:spcAft>
                  <a:spcPct val="0"/>
                </a:spcAft>
                <a:buClrTx/>
                <a:buSzTx/>
                <a:buFontTx/>
                <a:buNone/>
              </a:pPr>
              <a:t>3</a:t>
            </a:fld>
            <a:endParaRPr lang="ru-RU" altLang="ru-RU" sz="1400" b="1">
              <a:solidFill>
                <a:srgbClr val="C00000"/>
              </a:solidFill>
              <a:latin typeface="Calibri" panose="020F0502020204030204" pitchFamily="34" charset="0"/>
            </a:endParaRPr>
          </a:p>
        </p:txBody>
      </p:sp>
      <p:sp>
        <p:nvSpPr>
          <p:cNvPr id="9" name="TextBox 8">
            <a:extLst>
              <a:ext uri="{FF2B5EF4-FFF2-40B4-BE49-F238E27FC236}">
                <a16:creationId xmlns:a16="http://schemas.microsoft.com/office/drawing/2014/main" id="{1209BE92-70C6-49B1-9688-BC8F3E0B1A23}"/>
              </a:ext>
            </a:extLst>
          </p:cNvPr>
          <p:cNvSpPr txBox="1"/>
          <p:nvPr/>
        </p:nvSpPr>
        <p:spPr>
          <a:xfrm>
            <a:off x="107504" y="987574"/>
            <a:ext cx="8712968" cy="4031873"/>
          </a:xfrm>
          <a:prstGeom prst="rect">
            <a:avLst/>
          </a:prstGeom>
          <a:noFill/>
        </p:spPr>
        <p:txBody>
          <a:bodyPr wrap="square">
            <a:spAutoFit/>
          </a:bodyPr>
          <a:lstStyle/>
          <a:p>
            <a:r>
              <a:rPr lang="ru-RU" sz="1600" dirty="0"/>
              <a:t>Следует помнить, что в момент создания обработка не выполняет действий, а ее функционал полностью зависит от 1С программиста. Условно все обработки 1С можно разделить на следующие группы:</a:t>
            </a:r>
          </a:p>
          <a:p>
            <a:endParaRPr lang="ru-RU" sz="1600" dirty="0"/>
          </a:p>
          <a:p>
            <a:r>
              <a:rPr lang="ru-RU" sz="1600" b="1" dirty="0"/>
              <a:t>Вспомогательные (встроенные) обработки 1С </a:t>
            </a:r>
            <a:r>
              <a:rPr lang="ru-RU" sz="1600" dirty="0"/>
              <a:t>– используются для автоматизации небольших участков работы программистами 1С. Могут быть выведены как дополнительные интерфейсные решения (рабочий стол пользователя, обзор конфигурации), либо как часть функционала конфигурации (начальное заполнение базы данных, закрытие месяца).</a:t>
            </a:r>
          </a:p>
          <a:p>
            <a:endParaRPr lang="ru-RU" sz="1600" dirty="0"/>
          </a:p>
          <a:p>
            <a:r>
              <a:rPr lang="ru-RU" sz="1600" b="1" dirty="0"/>
              <a:t>Внешние обработки 1С </a:t>
            </a:r>
            <a:r>
              <a:rPr lang="ru-RU" sz="1600" dirty="0"/>
              <a:t>– это обработки, которые не входят в состав прикладного решения и не привязаны к конкретной конфигурации. Такие обработки можно использовать в решениях без изменения их структуры. Главным преимуществом внешних обработок является возможность совершать их дополнительные настройки без сохранения каждый раз конфигурации прикладного решения. Файлы с внешними обработками 1С хранятся с расширениями *.</a:t>
            </a:r>
            <a:r>
              <a:rPr lang="ru-RU" sz="1600" dirty="0" err="1"/>
              <a:t>epf</a:t>
            </a:r>
            <a:r>
              <a:rPr lang="ru-RU" sz="1600" dirty="0"/>
              <a:t>.</a:t>
            </a:r>
          </a:p>
        </p:txBody>
      </p:sp>
    </p:spTree>
    <p:extLst>
      <p:ext uri="{BB962C8B-B14F-4D97-AF65-F5344CB8AC3E}">
        <p14:creationId xmlns:p14="http://schemas.microsoft.com/office/powerpoint/2010/main" val="311518656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a:extLst>
              <a:ext uri="{FF2B5EF4-FFF2-40B4-BE49-F238E27FC236}">
                <a16:creationId xmlns:a16="http://schemas.microsoft.com/office/drawing/2014/main" id="{0A7E4B96-2D54-40A0-8F68-354493F998B1}"/>
              </a:ext>
            </a:extLst>
          </p:cNvPr>
          <p:cNvSpPr>
            <a:spLocks noGrp="1"/>
          </p:cNvSpPr>
          <p:nvPr>
            <p:ph type="title" idx="4294967295"/>
          </p:nvPr>
        </p:nvSpPr>
        <p:spPr>
          <a:xfrm>
            <a:off x="1403648" y="9525"/>
            <a:ext cx="7740352" cy="844550"/>
          </a:xfrm>
        </p:spPr>
        <p:txBody>
          <a:bodyPr/>
          <a:lstStyle/>
          <a:p>
            <a:pPr algn="l"/>
            <a:r>
              <a:rPr lang="ru-RU" sz="1800" dirty="0">
                <a:solidFill>
                  <a:srgbClr val="000000"/>
                </a:solidFill>
                <a:latin typeface="Arial" panose="020B0604020202020204" pitchFamily="34" charset="0"/>
              </a:rPr>
              <a:t>Р</a:t>
            </a:r>
            <a:r>
              <a:rPr lang="ru-RU" sz="1800" b="1" i="0" dirty="0">
                <a:solidFill>
                  <a:srgbClr val="000000"/>
                </a:solidFill>
                <a:effectLst/>
                <a:latin typeface="Arial" panose="020B0604020202020204" pitchFamily="34" charset="0"/>
              </a:rPr>
              <a:t>асширения конфигурации</a:t>
            </a:r>
          </a:p>
        </p:txBody>
      </p:sp>
      <p:sp>
        <p:nvSpPr>
          <p:cNvPr id="60419" name="Номер слайда 5">
            <a:extLst>
              <a:ext uri="{FF2B5EF4-FFF2-40B4-BE49-F238E27FC236}">
                <a16:creationId xmlns:a16="http://schemas.microsoft.com/office/drawing/2014/main" id="{57CE9448-03B4-4CFE-AA75-87BA905D9529}"/>
              </a:ext>
            </a:extLst>
          </p:cNvPr>
          <p:cNvSpPr txBox="1">
            <a:spLocks/>
          </p:cNvSpPr>
          <p:nvPr/>
        </p:nvSpPr>
        <p:spPr bwMode="auto">
          <a:xfrm>
            <a:off x="8459788" y="4806950"/>
            <a:ext cx="5508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gn="ctr" eaLnBrk="1" hangingPunct="1">
              <a:spcBef>
                <a:spcPct val="0"/>
              </a:spcBef>
              <a:spcAft>
                <a:spcPct val="0"/>
              </a:spcAft>
              <a:buClrTx/>
              <a:buSzTx/>
              <a:buFontTx/>
              <a:buNone/>
            </a:pPr>
            <a:fld id="{723B2920-12D1-4AE4-8879-46927FF0E769}" type="slidenum">
              <a:rPr lang="ru-RU" altLang="ru-RU" sz="1400" b="1">
                <a:solidFill>
                  <a:srgbClr val="C00000"/>
                </a:solidFill>
                <a:latin typeface="Calibri" panose="020F0502020204030204" pitchFamily="34" charset="0"/>
              </a:rPr>
              <a:pPr algn="ctr" eaLnBrk="1" hangingPunct="1">
                <a:spcBef>
                  <a:spcPct val="0"/>
                </a:spcBef>
                <a:spcAft>
                  <a:spcPct val="0"/>
                </a:spcAft>
                <a:buClrTx/>
                <a:buSzTx/>
                <a:buFontTx/>
                <a:buNone/>
              </a:pPr>
              <a:t>30</a:t>
            </a:fld>
            <a:endParaRPr lang="ru-RU" altLang="ru-RU" sz="1400" b="1">
              <a:solidFill>
                <a:srgbClr val="C00000"/>
              </a:solidFill>
              <a:latin typeface="Calibri" panose="020F0502020204030204" pitchFamily="34" charset="0"/>
            </a:endParaRPr>
          </a:p>
        </p:txBody>
      </p:sp>
      <p:pic>
        <p:nvPicPr>
          <p:cNvPr id="1026" name="Picture 2" descr="Расширения">
            <a:extLst>
              <a:ext uri="{FF2B5EF4-FFF2-40B4-BE49-F238E27FC236}">
                <a16:creationId xmlns:a16="http://schemas.microsoft.com/office/drawing/2014/main" id="{DE32FB7E-5FA4-4723-804C-FA22E9C702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571750"/>
            <a:ext cx="6008288" cy="192422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C958D38-4590-4FD9-921C-14383BD93B08}"/>
              </a:ext>
            </a:extLst>
          </p:cNvPr>
          <p:cNvSpPr txBox="1"/>
          <p:nvPr/>
        </p:nvSpPr>
        <p:spPr>
          <a:xfrm>
            <a:off x="251520" y="915566"/>
            <a:ext cx="8496944" cy="1477328"/>
          </a:xfrm>
          <a:prstGeom prst="rect">
            <a:avLst/>
          </a:prstGeom>
          <a:noFill/>
        </p:spPr>
        <p:txBody>
          <a:bodyPr wrap="square">
            <a:spAutoFit/>
          </a:bodyPr>
          <a:lstStyle/>
          <a:p>
            <a:r>
              <a:rPr lang="ru-RU" b="0" i="0" dirty="0">
                <a:solidFill>
                  <a:srgbClr val="50525B"/>
                </a:solidFill>
                <a:effectLst/>
                <a:latin typeface="Open Sans" panose="020B0606030504020204" pitchFamily="34" charset="0"/>
              </a:rPr>
              <a:t>После этого, в режиме 1С:Предприятие, расширение просто подключается к типовой конфигурации. Платформа автоматически, в режиме 1С:Предприятие, объединяет расширение с типовой конфигурацией. В результате заказчик работает с изменённым, по его желаниям, типовым решением.</a:t>
            </a:r>
            <a:endParaRPr lang="ru-RU" dirty="0"/>
          </a:p>
        </p:txBody>
      </p:sp>
    </p:spTree>
    <p:extLst>
      <p:ext uri="{BB962C8B-B14F-4D97-AF65-F5344CB8AC3E}">
        <p14:creationId xmlns:p14="http://schemas.microsoft.com/office/powerpoint/2010/main" val="224037755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a:extLst>
              <a:ext uri="{FF2B5EF4-FFF2-40B4-BE49-F238E27FC236}">
                <a16:creationId xmlns:a16="http://schemas.microsoft.com/office/drawing/2014/main" id="{0A7E4B96-2D54-40A0-8F68-354493F998B1}"/>
              </a:ext>
            </a:extLst>
          </p:cNvPr>
          <p:cNvSpPr>
            <a:spLocks noGrp="1"/>
          </p:cNvSpPr>
          <p:nvPr>
            <p:ph type="title" idx="4294967295"/>
          </p:nvPr>
        </p:nvSpPr>
        <p:spPr>
          <a:xfrm>
            <a:off x="1403648" y="9525"/>
            <a:ext cx="7740352" cy="844550"/>
          </a:xfrm>
        </p:spPr>
        <p:txBody>
          <a:bodyPr/>
          <a:lstStyle/>
          <a:p>
            <a:pPr algn="l"/>
            <a:r>
              <a:rPr lang="ru-RU" sz="1800" dirty="0">
                <a:solidFill>
                  <a:srgbClr val="000000"/>
                </a:solidFill>
                <a:latin typeface="Arial" panose="020B0604020202020204" pitchFamily="34" charset="0"/>
              </a:rPr>
              <a:t>Р</a:t>
            </a:r>
            <a:r>
              <a:rPr lang="ru-RU" sz="1800" b="1" i="0" dirty="0">
                <a:solidFill>
                  <a:srgbClr val="000000"/>
                </a:solidFill>
                <a:effectLst/>
                <a:latin typeface="Arial" panose="020B0604020202020204" pitchFamily="34" charset="0"/>
              </a:rPr>
              <a:t>асширения конфигурации</a:t>
            </a:r>
          </a:p>
        </p:txBody>
      </p:sp>
      <p:sp>
        <p:nvSpPr>
          <p:cNvPr id="60419" name="Номер слайда 5">
            <a:extLst>
              <a:ext uri="{FF2B5EF4-FFF2-40B4-BE49-F238E27FC236}">
                <a16:creationId xmlns:a16="http://schemas.microsoft.com/office/drawing/2014/main" id="{57CE9448-03B4-4CFE-AA75-87BA905D9529}"/>
              </a:ext>
            </a:extLst>
          </p:cNvPr>
          <p:cNvSpPr txBox="1">
            <a:spLocks/>
          </p:cNvSpPr>
          <p:nvPr/>
        </p:nvSpPr>
        <p:spPr bwMode="auto">
          <a:xfrm>
            <a:off x="8459788" y="4806950"/>
            <a:ext cx="5508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gn="ctr" eaLnBrk="1" hangingPunct="1">
              <a:spcBef>
                <a:spcPct val="0"/>
              </a:spcBef>
              <a:spcAft>
                <a:spcPct val="0"/>
              </a:spcAft>
              <a:buClrTx/>
              <a:buSzTx/>
              <a:buFontTx/>
              <a:buNone/>
            </a:pPr>
            <a:fld id="{723B2920-12D1-4AE4-8879-46927FF0E769}" type="slidenum">
              <a:rPr lang="ru-RU" altLang="ru-RU" sz="1400" b="1">
                <a:solidFill>
                  <a:srgbClr val="C00000"/>
                </a:solidFill>
                <a:latin typeface="Calibri" panose="020F0502020204030204" pitchFamily="34" charset="0"/>
              </a:rPr>
              <a:pPr algn="ctr" eaLnBrk="1" hangingPunct="1">
                <a:spcBef>
                  <a:spcPct val="0"/>
                </a:spcBef>
                <a:spcAft>
                  <a:spcPct val="0"/>
                </a:spcAft>
                <a:buClrTx/>
                <a:buSzTx/>
                <a:buFontTx/>
                <a:buNone/>
              </a:pPr>
              <a:t>31</a:t>
            </a:fld>
            <a:endParaRPr lang="ru-RU" altLang="ru-RU" sz="1400" b="1">
              <a:solidFill>
                <a:srgbClr val="C00000"/>
              </a:solidFill>
              <a:latin typeface="Calibri" panose="020F0502020204030204" pitchFamily="34" charset="0"/>
            </a:endParaRPr>
          </a:p>
        </p:txBody>
      </p:sp>
      <p:sp>
        <p:nvSpPr>
          <p:cNvPr id="7" name="TextBox 6">
            <a:extLst>
              <a:ext uri="{FF2B5EF4-FFF2-40B4-BE49-F238E27FC236}">
                <a16:creationId xmlns:a16="http://schemas.microsoft.com/office/drawing/2014/main" id="{5C958D38-4590-4FD9-921C-14383BD93B08}"/>
              </a:ext>
            </a:extLst>
          </p:cNvPr>
          <p:cNvSpPr txBox="1"/>
          <p:nvPr/>
        </p:nvSpPr>
        <p:spPr>
          <a:xfrm>
            <a:off x="251520" y="915566"/>
            <a:ext cx="8496944" cy="2031325"/>
          </a:xfrm>
          <a:prstGeom prst="rect">
            <a:avLst/>
          </a:prstGeom>
          <a:noFill/>
        </p:spPr>
        <p:txBody>
          <a:bodyPr wrap="square">
            <a:spAutoFit/>
          </a:bodyPr>
          <a:lstStyle/>
          <a:p>
            <a:r>
              <a:rPr lang="ru-RU" b="0" i="0" dirty="0">
                <a:solidFill>
                  <a:srgbClr val="50525B"/>
                </a:solidFill>
                <a:effectLst/>
                <a:latin typeface="Open Sans" panose="020B0606030504020204" pitchFamily="34" charset="0"/>
              </a:rPr>
              <a:t>Когда поставщик выпускает новую версию типовой конфигурации, выполняется её </a:t>
            </a:r>
            <a:r>
              <a:rPr lang="ru-RU" b="0" i="0" u="none" strike="noStrike" dirty="0">
                <a:solidFill>
                  <a:srgbClr val="4A90E2"/>
                </a:solidFill>
                <a:effectLst/>
                <a:latin typeface="Open Sans" panose="020B0606030504020204" pitchFamily="34" charset="0"/>
                <a:hlinkClick r:id="rId2"/>
              </a:rPr>
              <a:t>автоматическое обновление</a:t>
            </a:r>
            <a:r>
              <a:rPr lang="ru-RU" b="0" i="0" dirty="0">
                <a:solidFill>
                  <a:srgbClr val="50525B"/>
                </a:solidFill>
                <a:effectLst/>
                <a:latin typeface="Open Sans" panose="020B0606030504020204" pitchFamily="34" charset="0"/>
              </a:rPr>
              <a:t>, поскольку режим поддержки типовой конфигурации не менялся. Она осталась на полной поддержке поставщика. А при запуске обновлённого прикладного решения платформа снова автоматически объединит изменённую типовую конфигурацию с расширением. И заказчик продолжит работать с изменённым, по его желаниям, типовым решением.</a:t>
            </a:r>
            <a:endParaRPr lang="ru-RU" dirty="0"/>
          </a:p>
        </p:txBody>
      </p:sp>
      <p:pic>
        <p:nvPicPr>
          <p:cNvPr id="2050" name="Picture 2" descr="Расширения">
            <a:extLst>
              <a:ext uri="{FF2B5EF4-FFF2-40B4-BE49-F238E27FC236}">
                <a16:creationId xmlns:a16="http://schemas.microsoft.com/office/drawing/2014/main" id="{460317F3-4F91-4A39-8C32-1D7D757226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818" y="2984041"/>
            <a:ext cx="5343525"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75853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a:extLst>
              <a:ext uri="{FF2B5EF4-FFF2-40B4-BE49-F238E27FC236}">
                <a16:creationId xmlns:a16="http://schemas.microsoft.com/office/drawing/2014/main" id="{0A7E4B96-2D54-40A0-8F68-354493F998B1}"/>
              </a:ext>
            </a:extLst>
          </p:cNvPr>
          <p:cNvSpPr>
            <a:spLocks noGrp="1"/>
          </p:cNvSpPr>
          <p:nvPr>
            <p:ph type="title" idx="4294967295"/>
          </p:nvPr>
        </p:nvSpPr>
        <p:spPr>
          <a:xfrm>
            <a:off x="1403648" y="9525"/>
            <a:ext cx="7740352" cy="844550"/>
          </a:xfrm>
        </p:spPr>
        <p:txBody>
          <a:bodyPr/>
          <a:lstStyle/>
          <a:p>
            <a:pPr algn="l"/>
            <a:r>
              <a:rPr lang="ru-RU" sz="1800" b="1" i="0" dirty="0">
                <a:solidFill>
                  <a:srgbClr val="000000"/>
                </a:solidFill>
                <a:effectLst/>
                <a:latin typeface="Arial" panose="020B0604020202020204" pitchFamily="34" charset="0"/>
              </a:rPr>
              <a:t>Библиотека стандартных подсистем</a:t>
            </a:r>
          </a:p>
        </p:txBody>
      </p:sp>
      <p:sp>
        <p:nvSpPr>
          <p:cNvPr id="60419" name="Номер слайда 5">
            <a:extLst>
              <a:ext uri="{FF2B5EF4-FFF2-40B4-BE49-F238E27FC236}">
                <a16:creationId xmlns:a16="http://schemas.microsoft.com/office/drawing/2014/main" id="{57CE9448-03B4-4CFE-AA75-87BA905D9529}"/>
              </a:ext>
            </a:extLst>
          </p:cNvPr>
          <p:cNvSpPr txBox="1">
            <a:spLocks/>
          </p:cNvSpPr>
          <p:nvPr/>
        </p:nvSpPr>
        <p:spPr bwMode="auto">
          <a:xfrm>
            <a:off x="8459788" y="4806950"/>
            <a:ext cx="5508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gn="ctr" eaLnBrk="1" hangingPunct="1">
              <a:spcBef>
                <a:spcPct val="0"/>
              </a:spcBef>
              <a:spcAft>
                <a:spcPct val="0"/>
              </a:spcAft>
              <a:buClrTx/>
              <a:buSzTx/>
              <a:buFontTx/>
              <a:buNone/>
            </a:pPr>
            <a:fld id="{723B2920-12D1-4AE4-8879-46927FF0E769}" type="slidenum">
              <a:rPr lang="ru-RU" altLang="ru-RU" sz="1400" b="1">
                <a:solidFill>
                  <a:srgbClr val="C00000"/>
                </a:solidFill>
                <a:latin typeface="Calibri" panose="020F0502020204030204" pitchFamily="34" charset="0"/>
              </a:rPr>
              <a:pPr algn="ctr" eaLnBrk="1" hangingPunct="1">
                <a:spcBef>
                  <a:spcPct val="0"/>
                </a:spcBef>
                <a:spcAft>
                  <a:spcPct val="0"/>
                </a:spcAft>
                <a:buClrTx/>
                <a:buSzTx/>
                <a:buFontTx/>
                <a:buNone/>
              </a:pPr>
              <a:t>32</a:t>
            </a:fld>
            <a:endParaRPr lang="ru-RU" altLang="ru-RU" sz="1400" b="1">
              <a:solidFill>
                <a:srgbClr val="C00000"/>
              </a:solidFill>
              <a:latin typeface="Calibri" panose="020F0502020204030204" pitchFamily="34" charset="0"/>
            </a:endParaRPr>
          </a:p>
        </p:txBody>
      </p:sp>
      <p:pic>
        <p:nvPicPr>
          <p:cNvPr id="4" name="Рисунок 3">
            <a:extLst>
              <a:ext uri="{FF2B5EF4-FFF2-40B4-BE49-F238E27FC236}">
                <a16:creationId xmlns:a16="http://schemas.microsoft.com/office/drawing/2014/main" id="{78267B4D-E46F-4812-8A0A-F441F1A08725}"/>
              </a:ext>
            </a:extLst>
          </p:cNvPr>
          <p:cNvPicPr>
            <a:picLocks noChangeAspect="1"/>
          </p:cNvPicPr>
          <p:nvPr/>
        </p:nvPicPr>
        <p:blipFill>
          <a:blip r:embed="rId2"/>
          <a:stretch>
            <a:fillRect/>
          </a:stretch>
        </p:blipFill>
        <p:spPr>
          <a:xfrm>
            <a:off x="581381" y="971071"/>
            <a:ext cx="7887383" cy="3718882"/>
          </a:xfrm>
          <a:prstGeom prst="rect">
            <a:avLst/>
          </a:prstGeom>
        </p:spPr>
      </p:pic>
    </p:spTree>
    <p:extLst>
      <p:ext uri="{BB962C8B-B14F-4D97-AF65-F5344CB8AC3E}">
        <p14:creationId xmlns:p14="http://schemas.microsoft.com/office/powerpoint/2010/main" val="405136583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a:extLst>
              <a:ext uri="{FF2B5EF4-FFF2-40B4-BE49-F238E27FC236}">
                <a16:creationId xmlns:a16="http://schemas.microsoft.com/office/drawing/2014/main" id="{0A7E4B96-2D54-40A0-8F68-354493F998B1}"/>
              </a:ext>
            </a:extLst>
          </p:cNvPr>
          <p:cNvSpPr>
            <a:spLocks noGrp="1"/>
          </p:cNvSpPr>
          <p:nvPr>
            <p:ph type="title" idx="4294967295"/>
          </p:nvPr>
        </p:nvSpPr>
        <p:spPr>
          <a:xfrm>
            <a:off x="1403648" y="9525"/>
            <a:ext cx="7740352" cy="844550"/>
          </a:xfrm>
        </p:spPr>
        <p:txBody>
          <a:bodyPr/>
          <a:lstStyle/>
          <a:p>
            <a:pPr algn="l"/>
            <a:r>
              <a:rPr lang="ru-RU" sz="1800" b="1" i="0" dirty="0">
                <a:solidFill>
                  <a:srgbClr val="000000"/>
                </a:solidFill>
                <a:effectLst/>
                <a:latin typeface="Arial" panose="020B0604020202020204" pitchFamily="34" charset="0"/>
              </a:rPr>
              <a:t>Библиотека стандартных подсистем</a:t>
            </a:r>
          </a:p>
        </p:txBody>
      </p:sp>
      <p:sp>
        <p:nvSpPr>
          <p:cNvPr id="60419" name="Номер слайда 5">
            <a:extLst>
              <a:ext uri="{FF2B5EF4-FFF2-40B4-BE49-F238E27FC236}">
                <a16:creationId xmlns:a16="http://schemas.microsoft.com/office/drawing/2014/main" id="{57CE9448-03B4-4CFE-AA75-87BA905D9529}"/>
              </a:ext>
            </a:extLst>
          </p:cNvPr>
          <p:cNvSpPr txBox="1">
            <a:spLocks/>
          </p:cNvSpPr>
          <p:nvPr/>
        </p:nvSpPr>
        <p:spPr bwMode="auto">
          <a:xfrm>
            <a:off x="8459788" y="4806950"/>
            <a:ext cx="5508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gn="ctr" eaLnBrk="1" hangingPunct="1">
              <a:spcBef>
                <a:spcPct val="0"/>
              </a:spcBef>
              <a:spcAft>
                <a:spcPct val="0"/>
              </a:spcAft>
              <a:buClrTx/>
              <a:buSzTx/>
              <a:buFontTx/>
              <a:buNone/>
            </a:pPr>
            <a:fld id="{723B2920-12D1-4AE4-8879-46927FF0E769}" type="slidenum">
              <a:rPr lang="ru-RU" altLang="ru-RU" sz="1400" b="1">
                <a:solidFill>
                  <a:srgbClr val="C00000"/>
                </a:solidFill>
                <a:latin typeface="Calibri" panose="020F0502020204030204" pitchFamily="34" charset="0"/>
              </a:rPr>
              <a:pPr algn="ctr" eaLnBrk="1" hangingPunct="1">
                <a:spcBef>
                  <a:spcPct val="0"/>
                </a:spcBef>
                <a:spcAft>
                  <a:spcPct val="0"/>
                </a:spcAft>
                <a:buClrTx/>
                <a:buSzTx/>
                <a:buFontTx/>
                <a:buNone/>
              </a:pPr>
              <a:t>33</a:t>
            </a:fld>
            <a:endParaRPr lang="ru-RU" altLang="ru-RU" sz="1400" b="1">
              <a:solidFill>
                <a:srgbClr val="C00000"/>
              </a:solidFill>
              <a:latin typeface="Calibri" panose="020F0502020204030204" pitchFamily="34" charset="0"/>
            </a:endParaRPr>
          </a:p>
        </p:txBody>
      </p:sp>
      <p:pic>
        <p:nvPicPr>
          <p:cNvPr id="3" name="Рисунок 2">
            <a:extLst>
              <a:ext uri="{FF2B5EF4-FFF2-40B4-BE49-F238E27FC236}">
                <a16:creationId xmlns:a16="http://schemas.microsoft.com/office/drawing/2014/main" id="{52030115-15F4-4E47-ADC3-9F2B7A94F2D7}"/>
              </a:ext>
            </a:extLst>
          </p:cNvPr>
          <p:cNvPicPr>
            <a:picLocks noChangeAspect="1"/>
          </p:cNvPicPr>
          <p:nvPr/>
        </p:nvPicPr>
        <p:blipFill>
          <a:blip r:embed="rId2"/>
          <a:stretch>
            <a:fillRect/>
          </a:stretch>
        </p:blipFill>
        <p:spPr>
          <a:xfrm>
            <a:off x="2124906" y="820759"/>
            <a:ext cx="4894188" cy="3688723"/>
          </a:xfrm>
          <a:prstGeom prst="rect">
            <a:avLst/>
          </a:prstGeom>
        </p:spPr>
      </p:pic>
    </p:spTree>
    <p:extLst>
      <p:ext uri="{BB962C8B-B14F-4D97-AF65-F5344CB8AC3E}">
        <p14:creationId xmlns:p14="http://schemas.microsoft.com/office/powerpoint/2010/main" val="232642309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a:extLst>
              <a:ext uri="{FF2B5EF4-FFF2-40B4-BE49-F238E27FC236}">
                <a16:creationId xmlns:a16="http://schemas.microsoft.com/office/drawing/2014/main" id="{0A7E4B96-2D54-40A0-8F68-354493F998B1}"/>
              </a:ext>
            </a:extLst>
          </p:cNvPr>
          <p:cNvSpPr>
            <a:spLocks noGrp="1"/>
          </p:cNvSpPr>
          <p:nvPr>
            <p:ph type="title" idx="4294967295"/>
          </p:nvPr>
        </p:nvSpPr>
        <p:spPr>
          <a:xfrm>
            <a:off x="1403648" y="9525"/>
            <a:ext cx="7740352" cy="844550"/>
          </a:xfrm>
        </p:spPr>
        <p:txBody>
          <a:bodyPr/>
          <a:lstStyle/>
          <a:p>
            <a:pPr algn="l"/>
            <a:r>
              <a:rPr lang="ru-RU" sz="1800" b="1" i="0" dirty="0">
                <a:solidFill>
                  <a:srgbClr val="000000"/>
                </a:solidFill>
                <a:effectLst/>
                <a:latin typeface="Arial" panose="020B0604020202020204" pitchFamily="34" charset="0"/>
              </a:rPr>
              <a:t>Библиотека стандартных подсистем</a:t>
            </a:r>
          </a:p>
        </p:txBody>
      </p:sp>
      <p:sp>
        <p:nvSpPr>
          <p:cNvPr id="60419" name="Номер слайда 5">
            <a:extLst>
              <a:ext uri="{FF2B5EF4-FFF2-40B4-BE49-F238E27FC236}">
                <a16:creationId xmlns:a16="http://schemas.microsoft.com/office/drawing/2014/main" id="{57CE9448-03B4-4CFE-AA75-87BA905D9529}"/>
              </a:ext>
            </a:extLst>
          </p:cNvPr>
          <p:cNvSpPr txBox="1">
            <a:spLocks/>
          </p:cNvSpPr>
          <p:nvPr/>
        </p:nvSpPr>
        <p:spPr bwMode="auto">
          <a:xfrm>
            <a:off x="8459788" y="4806950"/>
            <a:ext cx="5508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gn="ctr" eaLnBrk="1" hangingPunct="1">
              <a:spcBef>
                <a:spcPct val="0"/>
              </a:spcBef>
              <a:spcAft>
                <a:spcPct val="0"/>
              </a:spcAft>
              <a:buClrTx/>
              <a:buSzTx/>
              <a:buFontTx/>
              <a:buNone/>
            </a:pPr>
            <a:fld id="{723B2920-12D1-4AE4-8879-46927FF0E769}" type="slidenum">
              <a:rPr lang="ru-RU" altLang="ru-RU" sz="1400" b="1">
                <a:solidFill>
                  <a:srgbClr val="C00000"/>
                </a:solidFill>
                <a:latin typeface="Calibri" panose="020F0502020204030204" pitchFamily="34" charset="0"/>
              </a:rPr>
              <a:pPr algn="ctr" eaLnBrk="1" hangingPunct="1">
                <a:spcBef>
                  <a:spcPct val="0"/>
                </a:spcBef>
                <a:spcAft>
                  <a:spcPct val="0"/>
                </a:spcAft>
                <a:buClrTx/>
                <a:buSzTx/>
                <a:buFontTx/>
                <a:buNone/>
              </a:pPr>
              <a:t>34</a:t>
            </a:fld>
            <a:endParaRPr lang="ru-RU" altLang="ru-RU" sz="1400" b="1">
              <a:solidFill>
                <a:srgbClr val="C00000"/>
              </a:solidFill>
              <a:latin typeface="Calibri" panose="020F0502020204030204" pitchFamily="34" charset="0"/>
            </a:endParaRPr>
          </a:p>
        </p:txBody>
      </p:sp>
      <p:pic>
        <p:nvPicPr>
          <p:cNvPr id="4" name="Рисунок 3">
            <a:extLst>
              <a:ext uri="{FF2B5EF4-FFF2-40B4-BE49-F238E27FC236}">
                <a16:creationId xmlns:a16="http://schemas.microsoft.com/office/drawing/2014/main" id="{AF390678-A50A-462C-8910-0A192286302E}"/>
              </a:ext>
            </a:extLst>
          </p:cNvPr>
          <p:cNvPicPr>
            <a:picLocks noChangeAspect="1"/>
          </p:cNvPicPr>
          <p:nvPr/>
        </p:nvPicPr>
        <p:blipFill>
          <a:blip r:embed="rId2"/>
          <a:stretch>
            <a:fillRect/>
          </a:stretch>
        </p:blipFill>
        <p:spPr>
          <a:xfrm>
            <a:off x="683568" y="905484"/>
            <a:ext cx="7315156" cy="3916324"/>
          </a:xfrm>
          <a:prstGeom prst="rect">
            <a:avLst/>
          </a:prstGeom>
        </p:spPr>
      </p:pic>
    </p:spTree>
    <p:extLst>
      <p:ext uri="{BB962C8B-B14F-4D97-AF65-F5344CB8AC3E}">
        <p14:creationId xmlns:p14="http://schemas.microsoft.com/office/powerpoint/2010/main" val="254184898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a:extLst>
              <a:ext uri="{FF2B5EF4-FFF2-40B4-BE49-F238E27FC236}">
                <a16:creationId xmlns:a16="http://schemas.microsoft.com/office/drawing/2014/main" id="{0A7E4B96-2D54-40A0-8F68-354493F998B1}"/>
              </a:ext>
            </a:extLst>
          </p:cNvPr>
          <p:cNvSpPr>
            <a:spLocks noGrp="1"/>
          </p:cNvSpPr>
          <p:nvPr>
            <p:ph type="title" idx="4294967295"/>
          </p:nvPr>
        </p:nvSpPr>
        <p:spPr>
          <a:xfrm>
            <a:off x="1403648" y="9525"/>
            <a:ext cx="7740352" cy="844550"/>
          </a:xfrm>
        </p:spPr>
        <p:txBody>
          <a:bodyPr/>
          <a:lstStyle/>
          <a:p>
            <a:pPr algn="l"/>
            <a:r>
              <a:rPr lang="ru-RU" sz="1800" b="1" i="0" dirty="0">
                <a:solidFill>
                  <a:srgbClr val="000000"/>
                </a:solidFill>
                <a:effectLst/>
                <a:latin typeface="Arial" panose="020B0604020202020204" pitchFamily="34" charset="0"/>
              </a:rPr>
              <a:t>Библиотека стандартных подсистем</a:t>
            </a:r>
          </a:p>
        </p:txBody>
      </p:sp>
      <p:sp>
        <p:nvSpPr>
          <p:cNvPr id="60419" name="Номер слайда 5">
            <a:extLst>
              <a:ext uri="{FF2B5EF4-FFF2-40B4-BE49-F238E27FC236}">
                <a16:creationId xmlns:a16="http://schemas.microsoft.com/office/drawing/2014/main" id="{57CE9448-03B4-4CFE-AA75-87BA905D9529}"/>
              </a:ext>
            </a:extLst>
          </p:cNvPr>
          <p:cNvSpPr txBox="1">
            <a:spLocks/>
          </p:cNvSpPr>
          <p:nvPr/>
        </p:nvSpPr>
        <p:spPr bwMode="auto">
          <a:xfrm>
            <a:off x="8459788" y="4806950"/>
            <a:ext cx="5508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gn="ctr" eaLnBrk="1" hangingPunct="1">
              <a:spcBef>
                <a:spcPct val="0"/>
              </a:spcBef>
              <a:spcAft>
                <a:spcPct val="0"/>
              </a:spcAft>
              <a:buClrTx/>
              <a:buSzTx/>
              <a:buFontTx/>
              <a:buNone/>
            </a:pPr>
            <a:fld id="{723B2920-12D1-4AE4-8879-46927FF0E769}" type="slidenum">
              <a:rPr lang="ru-RU" altLang="ru-RU" sz="1400" b="1">
                <a:solidFill>
                  <a:srgbClr val="C00000"/>
                </a:solidFill>
                <a:latin typeface="Calibri" panose="020F0502020204030204" pitchFamily="34" charset="0"/>
              </a:rPr>
              <a:pPr algn="ctr" eaLnBrk="1" hangingPunct="1">
                <a:spcBef>
                  <a:spcPct val="0"/>
                </a:spcBef>
                <a:spcAft>
                  <a:spcPct val="0"/>
                </a:spcAft>
                <a:buClrTx/>
                <a:buSzTx/>
                <a:buFontTx/>
                <a:buNone/>
              </a:pPr>
              <a:t>35</a:t>
            </a:fld>
            <a:endParaRPr lang="ru-RU" altLang="ru-RU" sz="1400" b="1">
              <a:solidFill>
                <a:srgbClr val="C00000"/>
              </a:solidFill>
              <a:latin typeface="Calibri" panose="020F0502020204030204" pitchFamily="34" charset="0"/>
            </a:endParaRPr>
          </a:p>
        </p:txBody>
      </p:sp>
      <p:pic>
        <p:nvPicPr>
          <p:cNvPr id="3" name="Рисунок 2">
            <a:extLst>
              <a:ext uri="{FF2B5EF4-FFF2-40B4-BE49-F238E27FC236}">
                <a16:creationId xmlns:a16="http://schemas.microsoft.com/office/drawing/2014/main" id="{5748ADCE-DA59-43C8-BCCF-AE5418912E35}"/>
              </a:ext>
            </a:extLst>
          </p:cNvPr>
          <p:cNvPicPr>
            <a:picLocks noChangeAspect="1"/>
          </p:cNvPicPr>
          <p:nvPr/>
        </p:nvPicPr>
        <p:blipFill>
          <a:blip r:embed="rId2"/>
          <a:stretch>
            <a:fillRect/>
          </a:stretch>
        </p:blipFill>
        <p:spPr>
          <a:xfrm>
            <a:off x="353964" y="854075"/>
            <a:ext cx="8436071" cy="3848433"/>
          </a:xfrm>
          <a:prstGeom prst="rect">
            <a:avLst/>
          </a:prstGeom>
        </p:spPr>
      </p:pic>
    </p:spTree>
    <p:extLst>
      <p:ext uri="{BB962C8B-B14F-4D97-AF65-F5344CB8AC3E}">
        <p14:creationId xmlns:p14="http://schemas.microsoft.com/office/powerpoint/2010/main" val="15655056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a:extLst>
              <a:ext uri="{FF2B5EF4-FFF2-40B4-BE49-F238E27FC236}">
                <a16:creationId xmlns:a16="http://schemas.microsoft.com/office/drawing/2014/main" id="{0A7E4B96-2D54-40A0-8F68-354493F998B1}"/>
              </a:ext>
            </a:extLst>
          </p:cNvPr>
          <p:cNvSpPr>
            <a:spLocks noGrp="1"/>
          </p:cNvSpPr>
          <p:nvPr>
            <p:ph type="title" idx="4294967295"/>
          </p:nvPr>
        </p:nvSpPr>
        <p:spPr>
          <a:xfrm>
            <a:off x="1403648" y="9525"/>
            <a:ext cx="7740352" cy="844550"/>
          </a:xfrm>
        </p:spPr>
        <p:txBody>
          <a:bodyPr/>
          <a:lstStyle/>
          <a:p>
            <a:pPr algn="l"/>
            <a:r>
              <a:rPr lang="ru-RU" sz="1800" b="1" i="0" dirty="0">
                <a:solidFill>
                  <a:srgbClr val="000000"/>
                </a:solidFill>
                <a:effectLst/>
                <a:latin typeface="Arial" panose="020B0604020202020204" pitchFamily="34" charset="0"/>
              </a:rPr>
              <a:t>Библиотека стандартных подсистем</a:t>
            </a:r>
          </a:p>
        </p:txBody>
      </p:sp>
      <p:sp>
        <p:nvSpPr>
          <p:cNvPr id="60419" name="Номер слайда 5">
            <a:extLst>
              <a:ext uri="{FF2B5EF4-FFF2-40B4-BE49-F238E27FC236}">
                <a16:creationId xmlns:a16="http://schemas.microsoft.com/office/drawing/2014/main" id="{57CE9448-03B4-4CFE-AA75-87BA905D9529}"/>
              </a:ext>
            </a:extLst>
          </p:cNvPr>
          <p:cNvSpPr txBox="1">
            <a:spLocks/>
          </p:cNvSpPr>
          <p:nvPr/>
        </p:nvSpPr>
        <p:spPr bwMode="auto">
          <a:xfrm>
            <a:off x="8459788" y="4806950"/>
            <a:ext cx="5508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gn="ctr" eaLnBrk="1" hangingPunct="1">
              <a:spcBef>
                <a:spcPct val="0"/>
              </a:spcBef>
              <a:spcAft>
                <a:spcPct val="0"/>
              </a:spcAft>
              <a:buClrTx/>
              <a:buSzTx/>
              <a:buFontTx/>
              <a:buNone/>
            </a:pPr>
            <a:fld id="{723B2920-12D1-4AE4-8879-46927FF0E769}" type="slidenum">
              <a:rPr lang="ru-RU" altLang="ru-RU" sz="1400" b="1">
                <a:solidFill>
                  <a:srgbClr val="C00000"/>
                </a:solidFill>
                <a:latin typeface="Calibri" panose="020F0502020204030204" pitchFamily="34" charset="0"/>
              </a:rPr>
              <a:pPr algn="ctr" eaLnBrk="1" hangingPunct="1">
                <a:spcBef>
                  <a:spcPct val="0"/>
                </a:spcBef>
                <a:spcAft>
                  <a:spcPct val="0"/>
                </a:spcAft>
                <a:buClrTx/>
                <a:buSzTx/>
                <a:buFontTx/>
                <a:buNone/>
              </a:pPr>
              <a:t>36</a:t>
            </a:fld>
            <a:endParaRPr lang="ru-RU" altLang="ru-RU" sz="1400" b="1">
              <a:solidFill>
                <a:srgbClr val="C00000"/>
              </a:solidFill>
              <a:latin typeface="Calibri" panose="020F0502020204030204" pitchFamily="34" charset="0"/>
            </a:endParaRPr>
          </a:p>
        </p:txBody>
      </p:sp>
      <p:sp>
        <p:nvSpPr>
          <p:cNvPr id="4" name="Прямоугольник 3">
            <a:extLst>
              <a:ext uri="{FF2B5EF4-FFF2-40B4-BE49-F238E27FC236}">
                <a16:creationId xmlns:a16="http://schemas.microsoft.com/office/drawing/2014/main" id="{4033C4D1-403F-4A60-8B45-33917AD76B1E}"/>
              </a:ext>
            </a:extLst>
          </p:cNvPr>
          <p:cNvSpPr/>
          <p:nvPr/>
        </p:nvSpPr>
        <p:spPr>
          <a:xfrm>
            <a:off x="251520" y="915566"/>
            <a:ext cx="8759130" cy="246221"/>
          </a:xfrm>
          <a:prstGeom prst="rect">
            <a:avLst/>
          </a:prstGeom>
        </p:spPr>
        <p:txBody>
          <a:bodyPr wrap="square">
            <a:spAutoFit/>
          </a:bodyPr>
          <a:lstStyle/>
          <a:p>
            <a:r>
              <a:rPr lang="ru-RU" sz="1000" b="1" dirty="0"/>
              <a:t> </a:t>
            </a:r>
            <a:endParaRPr lang="ru-RU" sz="1000" dirty="0"/>
          </a:p>
        </p:txBody>
      </p:sp>
      <p:sp>
        <p:nvSpPr>
          <p:cNvPr id="6" name="Прямоугольник 5">
            <a:extLst>
              <a:ext uri="{FF2B5EF4-FFF2-40B4-BE49-F238E27FC236}">
                <a16:creationId xmlns:a16="http://schemas.microsoft.com/office/drawing/2014/main" id="{CB5E6F21-E2BC-4863-A01D-B715453ECC3A}"/>
              </a:ext>
            </a:extLst>
          </p:cNvPr>
          <p:cNvSpPr/>
          <p:nvPr/>
        </p:nvSpPr>
        <p:spPr>
          <a:xfrm>
            <a:off x="133350" y="848891"/>
            <a:ext cx="8817272" cy="4555093"/>
          </a:xfrm>
          <a:prstGeom prst="rect">
            <a:avLst/>
          </a:prstGeom>
        </p:spPr>
        <p:txBody>
          <a:bodyPr wrap="square">
            <a:spAutoFit/>
          </a:bodyPr>
          <a:lstStyle/>
          <a:p>
            <a:r>
              <a:rPr lang="ru-RU" sz="1000" b="1" dirty="0"/>
              <a:t>Сервисные подсистемы</a:t>
            </a:r>
          </a:p>
          <a:p>
            <a:endParaRPr lang="ru-RU" sz="1000" b="1" dirty="0"/>
          </a:p>
          <a:p>
            <a:r>
              <a:rPr lang="ru-RU" sz="1000" b="1" dirty="0" err="1"/>
              <a:t>Версионирование</a:t>
            </a:r>
            <a:r>
              <a:rPr lang="ru-RU" sz="1000" b="1" dirty="0"/>
              <a:t> объектов</a:t>
            </a:r>
          </a:p>
          <a:p>
            <a:r>
              <a:rPr lang="ru-RU" sz="1000" dirty="0"/>
              <a:t>хранение и просмотр истории изменений справочников и документов (пользователь, внесший изменения, время изменения и характер изменения с точностью до реквизитов объекта и реквизитов его табличных частей);</a:t>
            </a:r>
          </a:p>
          <a:p>
            <a:r>
              <a:rPr lang="ru-RU" sz="1000" dirty="0"/>
              <a:t>сравнение произвольных версий объектов;</a:t>
            </a:r>
          </a:p>
          <a:p>
            <a:r>
              <a:rPr lang="ru-RU" sz="1000" dirty="0"/>
              <a:t>просмотр и откат к ранее сохраненной версии объекта.</a:t>
            </a:r>
          </a:p>
          <a:p>
            <a:endParaRPr lang="ru-RU" sz="1000" dirty="0"/>
          </a:p>
          <a:p>
            <a:r>
              <a:rPr lang="ru-RU" sz="1000" b="1" dirty="0"/>
              <a:t>Групповое изменение объектов</a:t>
            </a:r>
          </a:p>
          <a:p>
            <a:r>
              <a:rPr lang="ru-RU" sz="1000" dirty="0"/>
              <a:t>групповое изменение произвольных реквизитов и табличных частей объектов программы (справочников, документов и пр.);</a:t>
            </a:r>
          </a:p>
          <a:p>
            <a:r>
              <a:rPr lang="ru-RU" sz="1000" dirty="0"/>
              <a:t>возможность изменения значений дополнительных реквизитов и сведений;</a:t>
            </a:r>
          </a:p>
          <a:p>
            <a:r>
              <a:rPr lang="ru-RU" sz="1000" dirty="0"/>
              <a:t>с учетом предустановленных в программе правил запрета редактирования реквизитов объектов.</a:t>
            </a:r>
          </a:p>
          <a:p>
            <a:endParaRPr lang="ru-RU" sz="1000" b="1" dirty="0"/>
          </a:p>
          <a:p>
            <a:r>
              <a:rPr lang="ru-RU" sz="1000" b="1" dirty="0"/>
              <a:t>Заметки пользователя</a:t>
            </a:r>
          </a:p>
          <a:p>
            <a:r>
              <a:rPr lang="ru-RU" sz="1000" dirty="0"/>
              <a:t>электронная замена стикеров по краям монитора, которой можно воспользоваться, не покидая окна своей программы;</a:t>
            </a:r>
          </a:p>
          <a:p>
            <a:r>
              <a:rPr lang="ru-RU" sz="1000" dirty="0"/>
              <a:t>быстрый список заметок на рабочем столе, список заметок по предмету, общий список;</a:t>
            </a:r>
          </a:p>
          <a:p>
            <a:r>
              <a:rPr lang="ru-RU" sz="1000" dirty="0"/>
              <a:t>различные цвета и оформление текста заметок, вставка картинок в заметки.</a:t>
            </a:r>
          </a:p>
          <a:p>
            <a:endParaRPr lang="ru-RU" sz="1000" dirty="0"/>
          </a:p>
          <a:p>
            <a:r>
              <a:rPr lang="ru-RU" sz="1000" b="1" dirty="0"/>
              <a:t>Контактная информация</a:t>
            </a:r>
          </a:p>
          <a:p>
            <a:r>
              <a:rPr lang="ru-RU" sz="1000" dirty="0"/>
              <a:t>добавление к произвольным справочникам и документам реквизитов для ввода контактной информации: почтовых адресов, адресов электронной почты, телефонов и </a:t>
            </a:r>
            <a:r>
              <a:rPr lang="ru-RU" sz="1000" dirty="0" err="1"/>
              <a:t>т.д</a:t>
            </a:r>
            <a:r>
              <a:rPr lang="ru-RU" sz="1000" dirty="0"/>
              <a:t>;</a:t>
            </a:r>
          </a:p>
          <a:p>
            <a:r>
              <a:rPr lang="ru-RU" sz="1000" dirty="0"/>
              <a:t>автоматическая или ручная проверка корректности адресов (при совместном использовании с подсистемой  </a:t>
            </a:r>
            <a:r>
              <a:rPr lang="ru-RU" sz="1000" dirty="0">
                <a:hlinkClick r:id="rId2"/>
              </a:rPr>
              <a:t>Адресный классификатор</a:t>
            </a:r>
            <a:r>
              <a:rPr lang="ru-RU" sz="1000" dirty="0"/>
              <a:t>);</a:t>
            </a:r>
          </a:p>
          <a:p>
            <a:r>
              <a:rPr lang="ru-RU" sz="1000" dirty="0"/>
              <a:t>предоставление классификатора стран мира (ОКСМ);</a:t>
            </a:r>
          </a:p>
          <a:p>
            <a:r>
              <a:rPr lang="ru-RU" sz="1000" dirty="0"/>
              <a:t>автоматическое получение и обновление классификатора стран мира с сайта «1С» (при совместном использовании с «1С:Библиотека интернет-поддержки»).</a:t>
            </a:r>
            <a:br>
              <a:rPr lang="ru-RU" sz="1000" dirty="0"/>
            </a:br>
            <a:endParaRPr lang="ru-RU" sz="1000" dirty="0"/>
          </a:p>
          <a:p>
            <a:br>
              <a:rPr lang="ru-RU" sz="1000" dirty="0"/>
            </a:br>
            <a:br>
              <a:rPr lang="ru-RU" sz="1000" dirty="0"/>
            </a:br>
            <a:r>
              <a:rPr lang="ru-RU" sz="1000" dirty="0"/>
              <a:t>.</a:t>
            </a:r>
          </a:p>
        </p:txBody>
      </p:sp>
    </p:spTree>
    <p:extLst>
      <p:ext uri="{BB962C8B-B14F-4D97-AF65-F5344CB8AC3E}">
        <p14:creationId xmlns:p14="http://schemas.microsoft.com/office/powerpoint/2010/main" val="27841020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a:extLst>
              <a:ext uri="{FF2B5EF4-FFF2-40B4-BE49-F238E27FC236}">
                <a16:creationId xmlns:a16="http://schemas.microsoft.com/office/drawing/2014/main" id="{0A7E4B96-2D54-40A0-8F68-354493F998B1}"/>
              </a:ext>
            </a:extLst>
          </p:cNvPr>
          <p:cNvSpPr>
            <a:spLocks noGrp="1"/>
          </p:cNvSpPr>
          <p:nvPr>
            <p:ph type="title" idx="4294967295"/>
          </p:nvPr>
        </p:nvSpPr>
        <p:spPr>
          <a:xfrm>
            <a:off x="1403648" y="9525"/>
            <a:ext cx="7740352" cy="844550"/>
          </a:xfrm>
        </p:spPr>
        <p:txBody>
          <a:bodyPr/>
          <a:lstStyle/>
          <a:p>
            <a:pPr algn="l"/>
            <a:r>
              <a:rPr lang="ru-RU" sz="1800" b="1" i="0" dirty="0">
                <a:solidFill>
                  <a:srgbClr val="000000"/>
                </a:solidFill>
                <a:effectLst/>
                <a:latin typeface="Arial" panose="020B0604020202020204" pitchFamily="34" charset="0"/>
              </a:rPr>
              <a:t>Библиотека стандартных подсистем</a:t>
            </a:r>
          </a:p>
        </p:txBody>
      </p:sp>
      <p:sp>
        <p:nvSpPr>
          <p:cNvPr id="60419" name="Номер слайда 5">
            <a:extLst>
              <a:ext uri="{FF2B5EF4-FFF2-40B4-BE49-F238E27FC236}">
                <a16:creationId xmlns:a16="http://schemas.microsoft.com/office/drawing/2014/main" id="{57CE9448-03B4-4CFE-AA75-87BA905D9529}"/>
              </a:ext>
            </a:extLst>
          </p:cNvPr>
          <p:cNvSpPr txBox="1">
            <a:spLocks/>
          </p:cNvSpPr>
          <p:nvPr/>
        </p:nvSpPr>
        <p:spPr bwMode="auto">
          <a:xfrm>
            <a:off x="8459788" y="4806950"/>
            <a:ext cx="5508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gn="ctr" eaLnBrk="1" hangingPunct="1">
              <a:spcBef>
                <a:spcPct val="0"/>
              </a:spcBef>
              <a:spcAft>
                <a:spcPct val="0"/>
              </a:spcAft>
              <a:buClrTx/>
              <a:buSzTx/>
              <a:buFontTx/>
              <a:buNone/>
            </a:pPr>
            <a:fld id="{723B2920-12D1-4AE4-8879-46927FF0E769}" type="slidenum">
              <a:rPr lang="ru-RU" altLang="ru-RU" sz="1400" b="1">
                <a:solidFill>
                  <a:srgbClr val="C00000"/>
                </a:solidFill>
                <a:latin typeface="Calibri" panose="020F0502020204030204" pitchFamily="34" charset="0"/>
              </a:rPr>
              <a:pPr algn="ctr" eaLnBrk="1" hangingPunct="1">
                <a:spcBef>
                  <a:spcPct val="0"/>
                </a:spcBef>
                <a:spcAft>
                  <a:spcPct val="0"/>
                </a:spcAft>
                <a:buClrTx/>
                <a:buSzTx/>
                <a:buFontTx/>
                <a:buNone/>
              </a:pPr>
              <a:t>37</a:t>
            </a:fld>
            <a:endParaRPr lang="ru-RU" altLang="ru-RU" sz="1400" b="1">
              <a:solidFill>
                <a:srgbClr val="C00000"/>
              </a:solidFill>
              <a:latin typeface="Calibri" panose="020F0502020204030204" pitchFamily="34" charset="0"/>
            </a:endParaRPr>
          </a:p>
        </p:txBody>
      </p:sp>
      <p:sp>
        <p:nvSpPr>
          <p:cNvPr id="4" name="Прямоугольник 3">
            <a:extLst>
              <a:ext uri="{FF2B5EF4-FFF2-40B4-BE49-F238E27FC236}">
                <a16:creationId xmlns:a16="http://schemas.microsoft.com/office/drawing/2014/main" id="{4033C4D1-403F-4A60-8B45-33917AD76B1E}"/>
              </a:ext>
            </a:extLst>
          </p:cNvPr>
          <p:cNvSpPr/>
          <p:nvPr/>
        </p:nvSpPr>
        <p:spPr>
          <a:xfrm>
            <a:off x="251520" y="915566"/>
            <a:ext cx="8759130" cy="4093428"/>
          </a:xfrm>
          <a:prstGeom prst="rect">
            <a:avLst/>
          </a:prstGeom>
        </p:spPr>
        <p:txBody>
          <a:bodyPr wrap="square">
            <a:spAutoFit/>
          </a:bodyPr>
          <a:lstStyle/>
          <a:p>
            <a:r>
              <a:rPr lang="ru-RU" sz="1000" b="1" dirty="0"/>
              <a:t>Администрирование пользователей и прав доступа</a:t>
            </a:r>
          </a:p>
          <a:p>
            <a:r>
              <a:rPr lang="ru-RU" sz="1000" b="1" dirty="0"/>
              <a:t>Завершение работы пользователей</a:t>
            </a:r>
          </a:p>
          <a:p>
            <a:r>
              <a:rPr lang="ru-RU" sz="1000" dirty="0"/>
              <a:t>просмотр и завершение активных сеансов работы в программе;</a:t>
            </a:r>
          </a:p>
          <a:p>
            <a:r>
              <a:rPr lang="ru-RU" sz="1000" dirty="0"/>
              <a:t>временная блокировка работы пользователей в программе, запрет регламентных заданий.</a:t>
            </a:r>
          </a:p>
          <a:p>
            <a:r>
              <a:rPr lang="ru-RU" sz="1000" dirty="0"/>
              <a:t>Администрирование пользователей и прав доступа, Завершение работы пользователей</a:t>
            </a:r>
          </a:p>
          <a:p>
            <a:endParaRPr lang="ru-RU" sz="1000" dirty="0"/>
          </a:p>
          <a:p>
            <a:r>
              <a:rPr lang="ru-RU" sz="1000" b="1" dirty="0"/>
              <a:t>Пользователи</a:t>
            </a:r>
          </a:p>
          <a:p>
            <a:r>
              <a:rPr lang="ru-RU" sz="1000" dirty="0"/>
              <a:t>ведение списка пользователей, работающих в программе.</a:t>
            </a:r>
          </a:p>
          <a:p>
            <a:r>
              <a:rPr lang="ru-RU" sz="1000" dirty="0"/>
              <a:t>ведение списка внешних пользователей, имеющих ограниченный доступ к специализированным рабочим местам, предусмотренным в программе (например, Мои заказы, Анкеты респондента, Оформление заявок и т.п.).</a:t>
            </a:r>
          </a:p>
          <a:p>
            <a:r>
              <a:rPr lang="ru-RU" sz="1000" dirty="0"/>
              <a:t>настройка прав доступа пользователей и внешних пользователей (при внедрении совместно с подсистемой Управление доступом осуществляется средствами подсистемы Управление доступом).</a:t>
            </a:r>
          </a:p>
          <a:p>
            <a:r>
              <a:rPr lang="ru-RU" sz="1000" dirty="0"/>
              <a:t>группировка списка пользователей (и внешних пользователей), настройки входа (сложность паролей, отключение неактивных и т.п.).</a:t>
            </a:r>
          </a:p>
          <a:p>
            <a:r>
              <a:rPr lang="ru-RU" sz="1000" dirty="0"/>
              <a:t>копирование и очистка настроек отчетов, форм, начальной страницы, разделов командного интерфейса, "Избранного", печати табличных документов и других персональных настроек пользователей (и внешних пользователей).</a:t>
            </a:r>
          </a:p>
          <a:p>
            <a:endParaRPr lang="ru-RU" sz="1000" dirty="0"/>
          </a:p>
          <a:p>
            <a:r>
              <a:rPr lang="ru-RU" sz="1000" b="1" dirty="0"/>
              <a:t>Управление доступом</a:t>
            </a:r>
          </a:p>
          <a:p>
            <a:r>
              <a:rPr lang="ru-RU" sz="1000" dirty="0"/>
              <a:t>индивидуальная и групповая настройка прав доступа пользователей с помощью профилей и групп доступа.</a:t>
            </a:r>
          </a:p>
          <a:p>
            <a:r>
              <a:rPr lang="ru-RU" sz="1000" dirty="0"/>
              <a:t>настройка ограничений прав доступа на уровне записей – для отдельных элементов данных информационной базы (элементов справочников, документов, записей регистров и т.д.).</a:t>
            </a:r>
          </a:p>
          <a:p>
            <a:r>
              <a:rPr lang="ru-RU" sz="1000" dirty="0"/>
              <a:t>отчет по правам интересующего пользователя или группы пользователей, а также по правам на интересующий объект или список.</a:t>
            </a:r>
          </a:p>
          <a:p>
            <a:r>
              <a:rPr lang="ru-RU" sz="1000" dirty="0"/>
              <a:t>два варианта внедрения в прикладное решение: 1) обычный режим настройки прав доступа рассчитан на многопользовательские прикладные решения, в которых, как правило, выполняется групповая настройка прав на базе групп доступа; 2) в упрощенном режиме настройка прав выполняется индивидуально для каждого пользователя, что лучше подходит для решений с небольшим количеством пользователей, каждый из которых обладает своим собственным уникальным набором прав.</a:t>
            </a:r>
          </a:p>
          <a:p>
            <a:endParaRPr lang="ru-RU" sz="1000" dirty="0"/>
          </a:p>
        </p:txBody>
      </p:sp>
    </p:spTree>
    <p:extLst>
      <p:ext uri="{BB962C8B-B14F-4D97-AF65-F5344CB8AC3E}">
        <p14:creationId xmlns:p14="http://schemas.microsoft.com/office/powerpoint/2010/main" val="383710587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a:extLst>
              <a:ext uri="{FF2B5EF4-FFF2-40B4-BE49-F238E27FC236}">
                <a16:creationId xmlns:a16="http://schemas.microsoft.com/office/drawing/2014/main" id="{0A7E4B96-2D54-40A0-8F68-354493F998B1}"/>
              </a:ext>
            </a:extLst>
          </p:cNvPr>
          <p:cNvSpPr>
            <a:spLocks noGrp="1"/>
          </p:cNvSpPr>
          <p:nvPr>
            <p:ph type="title" idx="4294967295"/>
          </p:nvPr>
        </p:nvSpPr>
        <p:spPr>
          <a:xfrm>
            <a:off x="1403648" y="9525"/>
            <a:ext cx="7740352" cy="844550"/>
          </a:xfrm>
        </p:spPr>
        <p:txBody>
          <a:bodyPr/>
          <a:lstStyle/>
          <a:p>
            <a:pPr algn="l"/>
            <a:r>
              <a:rPr lang="ru-RU" sz="1800" b="1" i="0" dirty="0">
                <a:solidFill>
                  <a:srgbClr val="000000"/>
                </a:solidFill>
                <a:effectLst/>
                <a:latin typeface="Arial" panose="020B0604020202020204" pitchFamily="34" charset="0"/>
              </a:rPr>
              <a:t>Библиотека стандартных подсистем</a:t>
            </a:r>
          </a:p>
        </p:txBody>
      </p:sp>
      <p:sp>
        <p:nvSpPr>
          <p:cNvPr id="60419" name="Номер слайда 5">
            <a:extLst>
              <a:ext uri="{FF2B5EF4-FFF2-40B4-BE49-F238E27FC236}">
                <a16:creationId xmlns:a16="http://schemas.microsoft.com/office/drawing/2014/main" id="{57CE9448-03B4-4CFE-AA75-87BA905D9529}"/>
              </a:ext>
            </a:extLst>
          </p:cNvPr>
          <p:cNvSpPr txBox="1">
            <a:spLocks/>
          </p:cNvSpPr>
          <p:nvPr/>
        </p:nvSpPr>
        <p:spPr bwMode="auto">
          <a:xfrm>
            <a:off x="8459788" y="4806950"/>
            <a:ext cx="5508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gn="ctr" eaLnBrk="1" hangingPunct="1">
              <a:spcBef>
                <a:spcPct val="0"/>
              </a:spcBef>
              <a:spcAft>
                <a:spcPct val="0"/>
              </a:spcAft>
              <a:buClrTx/>
              <a:buSzTx/>
              <a:buFontTx/>
              <a:buNone/>
            </a:pPr>
            <a:fld id="{723B2920-12D1-4AE4-8879-46927FF0E769}" type="slidenum">
              <a:rPr lang="ru-RU" altLang="ru-RU" sz="1400" b="1">
                <a:solidFill>
                  <a:srgbClr val="C00000"/>
                </a:solidFill>
                <a:latin typeface="Calibri" panose="020F0502020204030204" pitchFamily="34" charset="0"/>
              </a:rPr>
              <a:pPr algn="ctr" eaLnBrk="1" hangingPunct="1">
                <a:spcBef>
                  <a:spcPct val="0"/>
                </a:spcBef>
                <a:spcAft>
                  <a:spcPct val="0"/>
                </a:spcAft>
                <a:buClrTx/>
                <a:buSzTx/>
                <a:buFontTx/>
                <a:buNone/>
              </a:pPr>
              <a:t>38</a:t>
            </a:fld>
            <a:endParaRPr lang="ru-RU" altLang="ru-RU" sz="1400" b="1">
              <a:solidFill>
                <a:srgbClr val="C00000"/>
              </a:solidFill>
              <a:latin typeface="Calibri" panose="020F0502020204030204" pitchFamily="34" charset="0"/>
            </a:endParaRPr>
          </a:p>
        </p:txBody>
      </p:sp>
      <p:sp>
        <p:nvSpPr>
          <p:cNvPr id="4" name="Прямоугольник 3">
            <a:extLst>
              <a:ext uri="{FF2B5EF4-FFF2-40B4-BE49-F238E27FC236}">
                <a16:creationId xmlns:a16="http://schemas.microsoft.com/office/drawing/2014/main" id="{4033C4D1-403F-4A60-8B45-33917AD76B1E}"/>
              </a:ext>
            </a:extLst>
          </p:cNvPr>
          <p:cNvSpPr/>
          <p:nvPr/>
        </p:nvSpPr>
        <p:spPr>
          <a:xfrm>
            <a:off x="251520" y="915566"/>
            <a:ext cx="8759130" cy="3631763"/>
          </a:xfrm>
          <a:prstGeom prst="rect">
            <a:avLst/>
          </a:prstGeom>
        </p:spPr>
        <p:txBody>
          <a:bodyPr wrap="square">
            <a:spAutoFit/>
          </a:bodyPr>
          <a:lstStyle/>
          <a:p>
            <a:r>
              <a:rPr lang="ru-RU" sz="1000" b="1" dirty="0"/>
              <a:t>Средства администрирования и обслуживания</a:t>
            </a:r>
          </a:p>
          <a:p>
            <a:r>
              <a:rPr lang="ru-RU" sz="1000" b="1" dirty="0"/>
              <a:t> </a:t>
            </a:r>
            <a:endParaRPr lang="ru-RU" sz="1000" dirty="0"/>
          </a:p>
          <a:p>
            <a:r>
              <a:rPr lang="ru-RU" sz="1000" b="1" dirty="0"/>
              <a:t>Анализ журнала регистрации</a:t>
            </a:r>
          </a:p>
          <a:p>
            <a:r>
              <a:rPr lang="ru-RU" sz="1000" dirty="0"/>
              <a:t>отчеты по активности пользователей, по продолжительности работы регламентных заданий и о критичных записях в журнале регистрации.</a:t>
            </a:r>
          </a:p>
          <a:p>
            <a:r>
              <a:rPr lang="ru-RU" sz="1000" dirty="0"/>
              <a:t>Средства администрирования и обслуживания, Анализ журнала регистрации</a:t>
            </a:r>
          </a:p>
          <a:p>
            <a:endParaRPr lang="ru-RU" sz="1000" dirty="0"/>
          </a:p>
          <a:p>
            <a:r>
              <a:rPr lang="ru-RU" sz="1000" b="1" dirty="0"/>
              <a:t>Дополнительные отчеты и обработки</a:t>
            </a:r>
          </a:p>
          <a:p>
            <a:r>
              <a:rPr lang="ru-RU" sz="1000" dirty="0"/>
              <a:t>подключение к программе дополнительных (внешних) отчетов и обработок без внесения изменений в конфигурацию;</a:t>
            </a:r>
          </a:p>
          <a:p>
            <a:r>
              <a:rPr lang="ru-RU" sz="1000" dirty="0"/>
              <a:t>привязка дополнительных отчетов и обработок к конкретным типам объектов или разделам командного интерфейса;</a:t>
            </a:r>
          </a:p>
          <a:p>
            <a:r>
              <a:rPr lang="ru-RU" sz="1000" dirty="0"/>
              <a:t>регламентное выполнение обработок по расписанию;</a:t>
            </a:r>
          </a:p>
          <a:p>
            <a:r>
              <a:rPr lang="ru-RU" sz="1000" dirty="0"/>
              <a:t>средства администрирования списка дополнительных отчетов и обработок. </a:t>
            </a:r>
          </a:p>
          <a:p>
            <a:r>
              <a:rPr lang="ru-RU" sz="1000" dirty="0"/>
              <a:t>Средства администрирования и обслуживания, Дополнительные отчеты и обработки</a:t>
            </a:r>
          </a:p>
          <a:p>
            <a:endParaRPr lang="ru-RU" sz="1000" dirty="0"/>
          </a:p>
          <a:p>
            <a:r>
              <a:rPr lang="ru-RU" sz="1000" b="1" dirty="0"/>
              <a:t>Настройки программы</a:t>
            </a:r>
          </a:p>
          <a:p>
            <a:r>
              <a:rPr lang="ru-RU" sz="1000" dirty="0"/>
              <a:t>готовые рабочие места (панели) для раздела Администрирование;</a:t>
            </a:r>
          </a:p>
          <a:p>
            <a:r>
              <a:rPr lang="ru-RU" sz="1000" dirty="0"/>
              <a:t>подстройка состава панелей администрирования под текущий режим работы программ</a:t>
            </a:r>
          </a:p>
          <a:p>
            <a:endParaRPr lang="ru-RU" sz="1000" dirty="0"/>
          </a:p>
          <a:p>
            <a:r>
              <a:rPr lang="ru-RU" sz="1000" b="1" dirty="0"/>
              <a:t>Обновление конфигурации</a:t>
            </a:r>
          </a:p>
          <a:p>
            <a:r>
              <a:rPr lang="ru-RU" sz="1000" dirty="0"/>
              <a:t>автоматическое обновление на новую версию программы, а также установка исправлений ошибок (</a:t>
            </a:r>
            <a:r>
              <a:rPr lang="ru-RU" sz="1000" dirty="0" err="1"/>
              <a:t>патчей</a:t>
            </a:r>
            <a:r>
              <a:rPr lang="ru-RU" sz="1000" dirty="0"/>
              <a:t>) по требованию, в указанное время в будущем или при завершении работы программы;</a:t>
            </a:r>
          </a:p>
          <a:p>
            <a:r>
              <a:rPr lang="ru-RU" sz="1000" dirty="0"/>
              <a:t>обновление из указанного файла на локальном или сетевом диске;</a:t>
            </a:r>
          </a:p>
          <a:p>
            <a:r>
              <a:rPr lang="ru-RU" sz="1000" dirty="0"/>
              <a:t>применение изменений основной конфигурации к конфигурации базы данных. </a:t>
            </a:r>
          </a:p>
          <a:p>
            <a:endParaRPr lang="ru-RU" sz="1000" dirty="0"/>
          </a:p>
        </p:txBody>
      </p:sp>
    </p:spTree>
    <p:extLst>
      <p:ext uri="{BB962C8B-B14F-4D97-AF65-F5344CB8AC3E}">
        <p14:creationId xmlns:p14="http://schemas.microsoft.com/office/powerpoint/2010/main" val="32016060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a:extLst>
              <a:ext uri="{FF2B5EF4-FFF2-40B4-BE49-F238E27FC236}">
                <a16:creationId xmlns:a16="http://schemas.microsoft.com/office/drawing/2014/main" id="{0A7E4B96-2D54-40A0-8F68-354493F998B1}"/>
              </a:ext>
            </a:extLst>
          </p:cNvPr>
          <p:cNvSpPr>
            <a:spLocks noGrp="1"/>
          </p:cNvSpPr>
          <p:nvPr>
            <p:ph type="title" idx="4294967295"/>
          </p:nvPr>
        </p:nvSpPr>
        <p:spPr>
          <a:xfrm>
            <a:off x="1403648" y="9525"/>
            <a:ext cx="7740352" cy="844550"/>
          </a:xfrm>
        </p:spPr>
        <p:txBody>
          <a:bodyPr/>
          <a:lstStyle/>
          <a:p>
            <a:pPr algn="l"/>
            <a:r>
              <a:rPr lang="ru-RU" sz="1800" b="1" i="0" dirty="0">
                <a:solidFill>
                  <a:srgbClr val="000000"/>
                </a:solidFill>
                <a:effectLst/>
                <a:latin typeface="Arial" panose="020B0604020202020204" pitchFamily="34" charset="0"/>
              </a:rPr>
              <a:t>Библиотека стандартных подсистем</a:t>
            </a:r>
          </a:p>
        </p:txBody>
      </p:sp>
      <p:sp>
        <p:nvSpPr>
          <p:cNvPr id="60419" name="Номер слайда 5">
            <a:extLst>
              <a:ext uri="{FF2B5EF4-FFF2-40B4-BE49-F238E27FC236}">
                <a16:creationId xmlns:a16="http://schemas.microsoft.com/office/drawing/2014/main" id="{57CE9448-03B4-4CFE-AA75-87BA905D9529}"/>
              </a:ext>
            </a:extLst>
          </p:cNvPr>
          <p:cNvSpPr txBox="1">
            <a:spLocks/>
          </p:cNvSpPr>
          <p:nvPr/>
        </p:nvSpPr>
        <p:spPr bwMode="auto">
          <a:xfrm>
            <a:off x="8459788" y="4806950"/>
            <a:ext cx="5508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gn="ctr" eaLnBrk="1" hangingPunct="1">
              <a:spcBef>
                <a:spcPct val="0"/>
              </a:spcBef>
              <a:spcAft>
                <a:spcPct val="0"/>
              </a:spcAft>
              <a:buClrTx/>
              <a:buSzTx/>
              <a:buFontTx/>
              <a:buNone/>
            </a:pPr>
            <a:fld id="{723B2920-12D1-4AE4-8879-46927FF0E769}" type="slidenum">
              <a:rPr lang="ru-RU" altLang="ru-RU" sz="1400" b="1">
                <a:solidFill>
                  <a:srgbClr val="C00000"/>
                </a:solidFill>
                <a:latin typeface="Calibri" panose="020F0502020204030204" pitchFamily="34" charset="0"/>
              </a:rPr>
              <a:pPr algn="ctr" eaLnBrk="1" hangingPunct="1">
                <a:spcBef>
                  <a:spcPct val="0"/>
                </a:spcBef>
                <a:spcAft>
                  <a:spcPct val="0"/>
                </a:spcAft>
                <a:buClrTx/>
                <a:buSzTx/>
                <a:buFontTx/>
                <a:buNone/>
              </a:pPr>
              <a:t>39</a:t>
            </a:fld>
            <a:endParaRPr lang="ru-RU" altLang="ru-RU" sz="1400" b="1">
              <a:solidFill>
                <a:srgbClr val="C00000"/>
              </a:solidFill>
              <a:latin typeface="Calibri" panose="020F0502020204030204" pitchFamily="34" charset="0"/>
            </a:endParaRPr>
          </a:p>
        </p:txBody>
      </p:sp>
      <p:sp>
        <p:nvSpPr>
          <p:cNvPr id="4" name="Прямоугольник 3">
            <a:extLst>
              <a:ext uri="{FF2B5EF4-FFF2-40B4-BE49-F238E27FC236}">
                <a16:creationId xmlns:a16="http://schemas.microsoft.com/office/drawing/2014/main" id="{4033C4D1-403F-4A60-8B45-33917AD76B1E}"/>
              </a:ext>
            </a:extLst>
          </p:cNvPr>
          <p:cNvSpPr/>
          <p:nvPr/>
        </p:nvSpPr>
        <p:spPr>
          <a:xfrm>
            <a:off x="251520" y="915566"/>
            <a:ext cx="8759130" cy="400110"/>
          </a:xfrm>
          <a:prstGeom prst="rect">
            <a:avLst/>
          </a:prstGeom>
        </p:spPr>
        <p:txBody>
          <a:bodyPr wrap="square">
            <a:spAutoFit/>
          </a:bodyPr>
          <a:lstStyle/>
          <a:p>
            <a:r>
              <a:rPr lang="ru-RU" sz="1000" b="1" dirty="0"/>
              <a:t> </a:t>
            </a:r>
            <a:endParaRPr lang="ru-RU" sz="1000" dirty="0"/>
          </a:p>
          <a:p>
            <a:endParaRPr lang="ru-RU" sz="1000" dirty="0"/>
          </a:p>
        </p:txBody>
      </p:sp>
      <p:sp>
        <p:nvSpPr>
          <p:cNvPr id="2" name="Прямоугольник 1">
            <a:extLst>
              <a:ext uri="{FF2B5EF4-FFF2-40B4-BE49-F238E27FC236}">
                <a16:creationId xmlns:a16="http://schemas.microsoft.com/office/drawing/2014/main" id="{E53D8C84-1A75-4FA8-BC0C-78CD88BE4017}"/>
              </a:ext>
            </a:extLst>
          </p:cNvPr>
          <p:cNvSpPr/>
          <p:nvPr/>
        </p:nvSpPr>
        <p:spPr>
          <a:xfrm>
            <a:off x="23614" y="771550"/>
            <a:ext cx="8940874" cy="4216539"/>
          </a:xfrm>
          <a:prstGeom prst="rect">
            <a:avLst/>
          </a:prstGeom>
        </p:spPr>
        <p:txBody>
          <a:bodyPr wrap="square">
            <a:spAutoFit/>
          </a:bodyPr>
          <a:lstStyle/>
          <a:p>
            <a:r>
              <a:rPr lang="ru-RU" sz="900" b="1" dirty="0"/>
              <a:t>Нормативно-справочная информация и классификаторы</a:t>
            </a:r>
          </a:p>
          <a:p>
            <a:endParaRPr lang="ru-RU" sz="900" b="1" dirty="0"/>
          </a:p>
          <a:p>
            <a:r>
              <a:rPr lang="ru-RU" sz="1000" b="1" dirty="0"/>
              <a:t>Адресный классификатор</a:t>
            </a:r>
          </a:p>
          <a:p>
            <a:r>
              <a:rPr lang="ru-RU" sz="1000" dirty="0"/>
              <a:t>хранение и предоставление адресного классификатора (ГАР) для использования в других прикладных подсистемах;</a:t>
            </a:r>
          </a:p>
          <a:p>
            <a:r>
              <a:rPr lang="ru-RU" sz="1000" dirty="0"/>
              <a:t>ввод и проверка корректности адресов через Интернет с помощью веб-сервиса фирмы «1С»;</a:t>
            </a:r>
          </a:p>
          <a:p>
            <a:r>
              <a:rPr lang="ru-RU" sz="1000" dirty="0"/>
              <a:t>загрузка адресного классификатора в программу с пользовательского раздела сайта фирмы «1С» или из указанного каталога (при автономной работе без постоянного подключения к Интернету).</a:t>
            </a:r>
          </a:p>
          <a:p>
            <a:r>
              <a:rPr lang="ru-RU" sz="1000" dirty="0"/>
              <a:t>Нормативно-справочная информация и классификаторы, Адресный классификатор</a:t>
            </a:r>
          </a:p>
          <a:p>
            <a:endParaRPr lang="ru-RU" sz="1000" b="1" dirty="0"/>
          </a:p>
          <a:p>
            <a:r>
              <a:rPr lang="ru-RU" sz="1000" b="1" dirty="0"/>
              <a:t>Банки</a:t>
            </a:r>
          </a:p>
          <a:p>
            <a:r>
              <a:rPr lang="ru-RU" sz="1000" dirty="0"/>
              <a:t>хранение и предоставление классификатора банков РФ (БИК) для использования в других прикладных подсистемах;</a:t>
            </a:r>
          </a:p>
          <a:p>
            <a:r>
              <a:rPr lang="ru-RU" sz="1000" dirty="0"/>
              <a:t>автоматическое обновление классификатора банков РФ с сайта «1С» (при совместном использовании с «1С:Библиотека интернет-поддержки»).</a:t>
            </a:r>
          </a:p>
          <a:p>
            <a:r>
              <a:rPr lang="ru-RU" sz="1000" dirty="0"/>
              <a:t>Нормативно-справочная информация и классификаторы, Банки</a:t>
            </a:r>
          </a:p>
          <a:p>
            <a:endParaRPr lang="ru-RU" sz="1000" b="1" dirty="0"/>
          </a:p>
          <a:p>
            <a:r>
              <a:rPr lang="ru-RU" sz="1000" b="1" dirty="0"/>
              <a:t>Валюты</a:t>
            </a:r>
          </a:p>
          <a:p>
            <a:r>
              <a:rPr lang="ru-RU" sz="1000" dirty="0"/>
              <a:t>хранение и предоставление доступа к списку и курсам валют;</a:t>
            </a:r>
          </a:p>
          <a:p>
            <a:r>
              <a:rPr lang="ru-RU" sz="1000" dirty="0"/>
              <a:t>выбор валют из общероссийского классификатора (ОКВ);</a:t>
            </a:r>
          </a:p>
          <a:p>
            <a:r>
              <a:rPr lang="ru-RU" sz="1000" dirty="0"/>
              <a:t>автоматическое обновление Общероссийского классификатора валют с сайта «1С» (при совместном использовании с «1С:Библиотека интернет-поддержки»).</a:t>
            </a:r>
          </a:p>
          <a:p>
            <a:r>
              <a:rPr lang="ru-RU" sz="1000" dirty="0"/>
              <a:t>Нормативно-справочная информация и классификаторы, Валюты</a:t>
            </a:r>
          </a:p>
          <a:p>
            <a:endParaRPr lang="ru-RU" sz="1000" b="1" dirty="0"/>
          </a:p>
          <a:p>
            <a:r>
              <a:rPr lang="ru-RU" sz="1000" b="1" dirty="0"/>
              <a:t>Графики работы</a:t>
            </a:r>
          </a:p>
          <a:p>
            <a:r>
              <a:rPr lang="ru-RU" sz="1000" dirty="0"/>
              <a:t>хранение сведений о календарных графиках, используемых на предприятии. </a:t>
            </a:r>
          </a:p>
          <a:p>
            <a:r>
              <a:rPr lang="ru-RU" sz="1000" dirty="0"/>
              <a:t>Нормативно-справочная информация и классификаторы, Графики работы</a:t>
            </a:r>
          </a:p>
          <a:p>
            <a:endParaRPr lang="ru-RU" sz="1000" b="1" dirty="0"/>
          </a:p>
          <a:p>
            <a:r>
              <a:rPr lang="ru-RU" sz="1000" b="1" dirty="0"/>
              <a:t>Организации</a:t>
            </a:r>
          </a:p>
          <a:p>
            <a:r>
              <a:rPr lang="ru-RU" sz="1000" dirty="0"/>
              <a:t>унифицированный программный интерфейс для получения сведений об организациях.</a:t>
            </a:r>
          </a:p>
        </p:txBody>
      </p:sp>
    </p:spTree>
    <p:extLst>
      <p:ext uri="{BB962C8B-B14F-4D97-AF65-F5344CB8AC3E}">
        <p14:creationId xmlns:p14="http://schemas.microsoft.com/office/powerpoint/2010/main" val="296221794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a:extLst>
              <a:ext uri="{FF2B5EF4-FFF2-40B4-BE49-F238E27FC236}">
                <a16:creationId xmlns:a16="http://schemas.microsoft.com/office/drawing/2014/main" id="{0A7E4B96-2D54-40A0-8F68-354493F998B1}"/>
              </a:ext>
            </a:extLst>
          </p:cNvPr>
          <p:cNvSpPr>
            <a:spLocks noGrp="1"/>
          </p:cNvSpPr>
          <p:nvPr>
            <p:ph type="title" idx="4294967295"/>
          </p:nvPr>
        </p:nvSpPr>
        <p:spPr>
          <a:xfrm>
            <a:off x="0" y="9525"/>
            <a:ext cx="9144000" cy="844550"/>
          </a:xfrm>
        </p:spPr>
        <p:txBody>
          <a:bodyPr/>
          <a:lstStyle/>
          <a:p>
            <a:pPr algn="ctr"/>
            <a:r>
              <a:rPr lang="ru-RU" sz="2800" b="1" i="0" dirty="0">
                <a:solidFill>
                  <a:srgbClr val="333333"/>
                </a:solidFill>
                <a:effectLst/>
                <a:latin typeface="Inter"/>
              </a:rPr>
              <a:t>Где находятся обработки 1С</a:t>
            </a:r>
            <a:endParaRPr lang="ru-RU" altLang="ru-RU" sz="3600" dirty="0"/>
          </a:p>
        </p:txBody>
      </p:sp>
      <p:sp>
        <p:nvSpPr>
          <p:cNvPr id="60419" name="Номер слайда 5">
            <a:extLst>
              <a:ext uri="{FF2B5EF4-FFF2-40B4-BE49-F238E27FC236}">
                <a16:creationId xmlns:a16="http://schemas.microsoft.com/office/drawing/2014/main" id="{57CE9448-03B4-4CFE-AA75-87BA905D9529}"/>
              </a:ext>
            </a:extLst>
          </p:cNvPr>
          <p:cNvSpPr txBox="1">
            <a:spLocks/>
          </p:cNvSpPr>
          <p:nvPr/>
        </p:nvSpPr>
        <p:spPr bwMode="auto">
          <a:xfrm>
            <a:off x="8459788" y="4806950"/>
            <a:ext cx="5508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gn="ctr" eaLnBrk="1" hangingPunct="1">
              <a:spcBef>
                <a:spcPct val="0"/>
              </a:spcBef>
              <a:spcAft>
                <a:spcPct val="0"/>
              </a:spcAft>
              <a:buClrTx/>
              <a:buSzTx/>
              <a:buFontTx/>
              <a:buNone/>
            </a:pPr>
            <a:fld id="{723B2920-12D1-4AE4-8879-46927FF0E769}" type="slidenum">
              <a:rPr lang="ru-RU" altLang="ru-RU" sz="1400" b="1">
                <a:solidFill>
                  <a:srgbClr val="C00000"/>
                </a:solidFill>
                <a:latin typeface="Calibri" panose="020F0502020204030204" pitchFamily="34" charset="0"/>
              </a:rPr>
              <a:pPr algn="ctr" eaLnBrk="1" hangingPunct="1">
                <a:spcBef>
                  <a:spcPct val="0"/>
                </a:spcBef>
                <a:spcAft>
                  <a:spcPct val="0"/>
                </a:spcAft>
                <a:buClrTx/>
                <a:buSzTx/>
                <a:buFontTx/>
                <a:buNone/>
              </a:pPr>
              <a:t>4</a:t>
            </a:fld>
            <a:endParaRPr lang="ru-RU" altLang="ru-RU" sz="1400" b="1">
              <a:solidFill>
                <a:srgbClr val="C00000"/>
              </a:solidFill>
              <a:latin typeface="Calibri" panose="020F0502020204030204" pitchFamily="34" charset="0"/>
            </a:endParaRPr>
          </a:p>
        </p:txBody>
      </p:sp>
      <p:sp>
        <p:nvSpPr>
          <p:cNvPr id="9" name="TextBox 8">
            <a:extLst>
              <a:ext uri="{FF2B5EF4-FFF2-40B4-BE49-F238E27FC236}">
                <a16:creationId xmlns:a16="http://schemas.microsoft.com/office/drawing/2014/main" id="{1209BE92-70C6-49B1-9688-BC8F3E0B1A23}"/>
              </a:ext>
            </a:extLst>
          </p:cNvPr>
          <p:cNvSpPr txBox="1"/>
          <p:nvPr/>
        </p:nvSpPr>
        <p:spPr>
          <a:xfrm>
            <a:off x="203943" y="1117327"/>
            <a:ext cx="4320480" cy="2908845"/>
          </a:xfrm>
          <a:prstGeom prst="rect">
            <a:avLst/>
          </a:prstGeom>
          <a:noFill/>
        </p:spPr>
        <p:txBody>
          <a:bodyPr wrap="square">
            <a:spAutoFit/>
          </a:bodyPr>
          <a:lstStyle/>
          <a:p>
            <a:r>
              <a:rPr lang="ru-RU" sz="1600" dirty="0"/>
              <a:t>Для того, чтобы найти перечень обработок 1С, подключенных к вашей конфигурации, необходимо зайти в нее в режиме конфигуратора. Встроенные обработки 1С находятся в ветке «Обработки» в левом меню.</a:t>
            </a:r>
          </a:p>
          <a:p>
            <a:endParaRPr lang="ru-RU" sz="1600" dirty="0"/>
          </a:p>
          <a:p>
            <a:r>
              <a:rPr lang="ru-RU" sz="1600" dirty="0"/>
              <a:t>Внешние обработки 1С можно увидеть как через конфигуратор, так и в режиме Предприятия, с помощью меню Файл/Открыть.</a:t>
            </a:r>
          </a:p>
        </p:txBody>
      </p:sp>
      <p:pic>
        <p:nvPicPr>
          <p:cNvPr id="9218" name="Picture 2" descr="Внешняя обработка 1С">
            <a:extLst>
              <a:ext uri="{FF2B5EF4-FFF2-40B4-BE49-F238E27FC236}">
                <a16:creationId xmlns:a16="http://schemas.microsoft.com/office/drawing/2014/main" id="{69645C57-C7FF-47C8-A1D0-1F9E812F60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854074"/>
            <a:ext cx="3817067" cy="417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56964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a:extLst>
              <a:ext uri="{FF2B5EF4-FFF2-40B4-BE49-F238E27FC236}">
                <a16:creationId xmlns:a16="http://schemas.microsoft.com/office/drawing/2014/main" id="{0A7E4B96-2D54-40A0-8F68-354493F998B1}"/>
              </a:ext>
            </a:extLst>
          </p:cNvPr>
          <p:cNvSpPr>
            <a:spLocks noGrp="1"/>
          </p:cNvSpPr>
          <p:nvPr>
            <p:ph type="title" idx="4294967295"/>
          </p:nvPr>
        </p:nvSpPr>
        <p:spPr>
          <a:xfrm>
            <a:off x="1403648" y="9525"/>
            <a:ext cx="7740352" cy="844550"/>
          </a:xfrm>
        </p:spPr>
        <p:txBody>
          <a:bodyPr/>
          <a:lstStyle/>
          <a:p>
            <a:pPr algn="l"/>
            <a:r>
              <a:rPr lang="ru-RU" sz="1800" b="1" i="0" dirty="0">
                <a:solidFill>
                  <a:srgbClr val="000000"/>
                </a:solidFill>
                <a:effectLst/>
                <a:latin typeface="Arial" panose="020B0604020202020204" pitchFamily="34" charset="0"/>
              </a:rPr>
              <a:t>Библиотека стандартных подсистем</a:t>
            </a:r>
          </a:p>
        </p:txBody>
      </p:sp>
      <p:sp>
        <p:nvSpPr>
          <p:cNvPr id="60419" name="Номер слайда 5">
            <a:extLst>
              <a:ext uri="{FF2B5EF4-FFF2-40B4-BE49-F238E27FC236}">
                <a16:creationId xmlns:a16="http://schemas.microsoft.com/office/drawing/2014/main" id="{57CE9448-03B4-4CFE-AA75-87BA905D9529}"/>
              </a:ext>
            </a:extLst>
          </p:cNvPr>
          <p:cNvSpPr txBox="1">
            <a:spLocks/>
          </p:cNvSpPr>
          <p:nvPr/>
        </p:nvSpPr>
        <p:spPr bwMode="auto">
          <a:xfrm>
            <a:off x="8459788" y="4806950"/>
            <a:ext cx="5508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gn="ctr" eaLnBrk="1" hangingPunct="1">
              <a:spcBef>
                <a:spcPct val="0"/>
              </a:spcBef>
              <a:spcAft>
                <a:spcPct val="0"/>
              </a:spcAft>
              <a:buClrTx/>
              <a:buSzTx/>
              <a:buFontTx/>
              <a:buNone/>
            </a:pPr>
            <a:fld id="{723B2920-12D1-4AE4-8879-46927FF0E769}" type="slidenum">
              <a:rPr lang="ru-RU" altLang="ru-RU" sz="1400" b="1">
                <a:solidFill>
                  <a:srgbClr val="C00000"/>
                </a:solidFill>
                <a:latin typeface="Calibri" panose="020F0502020204030204" pitchFamily="34" charset="0"/>
              </a:rPr>
              <a:pPr algn="ctr" eaLnBrk="1" hangingPunct="1">
                <a:spcBef>
                  <a:spcPct val="0"/>
                </a:spcBef>
                <a:spcAft>
                  <a:spcPct val="0"/>
                </a:spcAft>
                <a:buClrTx/>
                <a:buSzTx/>
                <a:buFontTx/>
                <a:buNone/>
              </a:pPr>
              <a:t>40</a:t>
            </a:fld>
            <a:endParaRPr lang="ru-RU" altLang="ru-RU" sz="1400" b="1">
              <a:solidFill>
                <a:srgbClr val="C00000"/>
              </a:solidFill>
              <a:latin typeface="Calibri" panose="020F0502020204030204" pitchFamily="34" charset="0"/>
            </a:endParaRPr>
          </a:p>
        </p:txBody>
      </p:sp>
      <p:pic>
        <p:nvPicPr>
          <p:cNvPr id="4" name="Рисунок 3">
            <a:extLst>
              <a:ext uri="{FF2B5EF4-FFF2-40B4-BE49-F238E27FC236}">
                <a16:creationId xmlns:a16="http://schemas.microsoft.com/office/drawing/2014/main" id="{F74DA0AC-C859-420B-A9EA-90A49641446D}"/>
              </a:ext>
            </a:extLst>
          </p:cNvPr>
          <p:cNvPicPr>
            <a:picLocks noChangeAspect="1"/>
          </p:cNvPicPr>
          <p:nvPr/>
        </p:nvPicPr>
        <p:blipFill>
          <a:blip r:embed="rId2"/>
          <a:stretch>
            <a:fillRect/>
          </a:stretch>
        </p:blipFill>
        <p:spPr>
          <a:xfrm>
            <a:off x="179512" y="987574"/>
            <a:ext cx="4680520" cy="1006656"/>
          </a:xfrm>
          <a:prstGeom prst="rect">
            <a:avLst/>
          </a:prstGeom>
        </p:spPr>
      </p:pic>
      <p:pic>
        <p:nvPicPr>
          <p:cNvPr id="6" name="Рисунок 5">
            <a:extLst>
              <a:ext uri="{FF2B5EF4-FFF2-40B4-BE49-F238E27FC236}">
                <a16:creationId xmlns:a16="http://schemas.microsoft.com/office/drawing/2014/main" id="{B550F41A-F0B9-4D1E-8024-16B57710852C}"/>
              </a:ext>
            </a:extLst>
          </p:cNvPr>
          <p:cNvPicPr>
            <a:picLocks noChangeAspect="1"/>
          </p:cNvPicPr>
          <p:nvPr/>
        </p:nvPicPr>
        <p:blipFill>
          <a:blip r:embed="rId3"/>
          <a:stretch>
            <a:fillRect/>
          </a:stretch>
        </p:blipFill>
        <p:spPr>
          <a:xfrm>
            <a:off x="182244" y="1979533"/>
            <a:ext cx="4893811" cy="2619224"/>
          </a:xfrm>
          <a:prstGeom prst="rect">
            <a:avLst/>
          </a:prstGeom>
        </p:spPr>
      </p:pic>
    </p:spTree>
    <p:extLst>
      <p:ext uri="{BB962C8B-B14F-4D97-AF65-F5344CB8AC3E}">
        <p14:creationId xmlns:p14="http://schemas.microsoft.com/office/powerpoint/2010/main" val="74918083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a:extLst>
              <a:ext uri="{FF2B5EF4-FFF2-40B4-BE49-F238E27FC236}">
                <a16:creationId xmlns:a16="http://schemas.microsoft.com/office/drawing/2014/main" id="{0A7E4B96-2D54-40A0-8F68-354493F998B1}"/>
              </a:ext>
            </a:extLst>
          </p:cNvPr>
          <p:cNvSpPr>
            <a:spLocks noGrp="1"/>
          </p:cNvSpPr>
          <p:nvPr>
            <p:ph type="title" idx="4294967295"/>
          </p:nvPr>
        </p:nvSpPr>
        <p:spPr>
          <a:xfrm>
            <a:off x="0" y="9525"/>
            <a:ext cx="9144000" cy="844550"/>
          </a:xfrm>
        </p:spPr>
        <p:txBody>
          <a:bodyPr/>
          <a:lstStyle/>
          <a:p>
            <a:pPr algn="ctr"/>
            <a:endParaRPr lang="ru-RU" altLang="ru-RU" sz="3600" dirty="0"/>
          </a:p>
        </p:txBody>
      </p:sp>
      <p:sp>
        <p:nvSpPr>
          <p:cNvPr id="60419" name="Номер слайда 5">
            <a:extLst>
              <a:ext uri="{FF2B5EF4-FFF2-40B4-BE49-F238E27FC236}">
                <a16:creationId xmlns:a16="http://schemas.microsoft.com/office/drawing/2014/main" id="{57CE9448-03B4-4CFE-AA75-87BA905D9529}"/>
              </a:ext>
            </a:extLst>
          </p:cNvPr>
          <p:cNvSpPr txBox="1">
            <a:spLocks/>
          </p:cNvSpPr>
          <p:nvPr/>
        </p:nvSpPr>
        <p:spPr bwMode="auto">
          <a:xfrm>
            <a:off x="8459788" y="4806950"/>
            <a:ext cx="5508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gn="ctr" eaLnBrk="1" hangingPunct="1">
              <a:spcBef>
                <a:spcPct val="0"/>
              </a:spcBef>
              <a:spcAft>
                <a:spcPct val="0"/>
              </a:spcAft>
              <a:buClrTx/>
              <a:buSzTx/>
              <a:buFontTx/>
              <a:buNone/>
            </a:pPr>
            <a:fld id="{723B2920-12D1-4AE4-8879-46927FF0E769}" type="slidenum">
              <a:rPr lang="ru-RU" altLang="ru-RU" sz="1400" b="1">
                <a:solidFill>
                  <a:srgbClr val="C00000"/>
                </a:solidFill>
                <a:latin typeface="Calibri" panose="020F0502020204030204" pitchFamily="34" charset="0"/>
              </a:rPr>
              <a:pPr algn="ctr" eaLnBrk="1" hangingPunct="1">
                <a:spcBef>
                  <a:spcPct val="0"/>
                </a:spcBef>
                <a:spcAft>
                  <a:spcPct val="0"/>
                </a:spcAft>
                <a:buClrTx/>
                <a:buSzTx/>
                <a:buFontTx/>
                <a:buNone/>
              </a:pPr>
              <a:t>41</a:t>
            </a:fld>
            <a:endParaRPr lang="ru-RU" altLang="ru-RU" sz="1400" b="1">
              <a:solidFill>
                <a:srgbClr val="C00000"/>
              </a:solidFill>
              <a:latin typeface="Calibri" panose="020F0502020204030204" pitchFamily="34" charset="0"/>
            </a:endParaRPr>
          </a:p>
        </p:txBody>
      </p:sp>
      <p:sp>
        <p:nvSpPr>
          <p:cNvPr id="60421" name="Содержимое 2">
            <a:extLst>
              <a:ext uri="{FF2B5EF4-FFF2-40B4-BE49-F238E27FC236}">
                <a16:creationId xmlns:a16="http://schemas.microsoft.com/office/drawing/2014/main" id="{FE227C38-B9D8-4F42-B812-690A0122118E}"/>
              </a:ext>
            </a:extLst>
          </p:cNvPr>
          <p:cNvSpPr txBox="1">
            <a:spLocks/>
          </p:cNvSpPr>
          <p:nvPr/>
        </p:nvSpPr>
        <p:spPr bwMode="auto">
          <a:xfrm>
            <a:off x="1547664" y="2067719"/>
            <a:ext cx="648017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eaLnBrk="1" hangingPunct="1">
              <a:spcBef>
                <a:spcPct val="0"/>
              </a:spcBef>
              <a:spcAft>
                <a:spcPts val="600"/>
              </a:spcAft>
              <a:buClrTx/>
              <a:buSzTx/>
              <a:buFontTx/>
              <a:buNone/>
            </a:pPr>
            <a:r>
              <a:rPr lang="ru-RU" altLang="ru-RU" sz="4400" dirty="0"/>
              <a:t>Спасибо за внимание</a:t>
            </a:r>
          </a:p>
        </p:txBody>
      </p:sp>
    </p:spTree>
    <p:extLst>
      <p:ext uri="{BB962C8B-B14F-4D97-AF65-F5344CB8AC3E}">
        <p14:creationId xmlns:p14="http://schemas.microsoft.com/office/powerpoint/2010/main" val="323121899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a:extLst>
              <a:ext uri="{FF2B5EF4-FFF2-40B4-BE49-F238E27FC236}">
                <a16:creationId xmlns:a16="http://schemas.microsoft.com/office/drawing/2014/main" id="{0A7E4B96-2D54-40A0-8F68-354493F998B1}"/>
              </a:ext>
            </a:extLst>
          </p:cNvPr>
          <p:cNvSpPr>
            <a:spLocks noGrp="1"/>
          </p:cNvSpPr>
          <p:nvPr>
            <p:ph type="title" idx="4294967295"/>
          </p:nvPr>
        </p:nvSpPr>
        <p:spPr>
          <a:xfrm>
            <a:off x="0" y="9525"/>
            <a:ext cx="9144000" cy="844550"/>
          </a:xfrm>
        </p:spPr>
        <p:txBody>
          <a:bodyPr/>
          <a:lstStyle/>
          <a:p>
            <a:pPr algn="ctr"/>
            <a:r>
              <a:rPr lang="ru-RU" sz="2800" b="1" i="0" dirty="0">
                <a:solidFill>
                  <a:srgbClr val="333333"/>
                </a:solidFill>
                <a:effectLst/>
                <a:latin typeface="Inter"/>
              </a:rPr>
              <a:t>Внешние отчеты</a:t>
            </a:r>
            <a:endParaRPr lang="ru-RU" altLang="ru-RU" sz="3600" dirty="0"/>
          </a:p>
        </p:txBody>
      </p:sp>
      <p:sp>
        <p:nvSpPr>
          <p:cNvPr id="60419" name="Номер слайда 5">
            <a:extLst>
              <a:ext uri="{FF2B5EF4-FFF2-40B4-BE49-F238E27FC236}">
                <a16:creationId xmlns:a16="http://schemas.microsoft.com/office/drawing/2014/main" id="{57CE9448-03B4-4CFE-AA75-87BA905D9529}"/>
              </a:ext>
            </a:extLst>
          </p:cNvPr>
          <p:cNvSpPr txBox="1">
            <a:spLocks/>
          </p:cNvSpPr>
          <p:nvPr/>
        </p:nvSpPr>
        <p:spPr bwMode="auto">
          <a:xfrm>
            <a:off x="8459788" y="4806950"/>
            <a:ext cx="5508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gn="ctr" eaLnBrk="1" hangingPunct="1">
              <a:spcBef>
                <a:spcPct val="0"/>
              </a:spcBef>
              <a:spcAft>
                <a:spcPct val="0"/>
              </a:spcAft>
              <a:buClrTx/>
              <a:buSzTx/>
              <a:buFontTx/>
              <a:buNone/>
            </a:pPr>
            <a:fld id="{723B2920-12D1-4AE4-8879-46927FF0E769}" type="slidenum">
              <a:rPr lang="ru-RU" altLang="ru-RU" sz="1400" b="1">
                <a:solidFill>
                  <a:srgbClr val="C00000"/>
                </a:solidFill>
                <a:latin typeface="Calibri" panose="020F0502020204030204" pitchFamily="34" charset="0"/>
              </a:rPr>
              <a:pPr algn="ctr" eaLnBrk="1" hangingPunct="1">
                <a:spcBef>
                  <a:spcPct val="0"/>
                </a:spcBef>
                <a:spcAft>
                  <a:spcPct val="0"/>
                </a:spcAft>
                <a:buClrTx/>
                <a:buSzTx/>
                <a:buFontTx/>
                <a:buNone/>
              </a:pPr>
              <a:t>5</a:t>
            </a:fld>
            <a:endParaRPr lang="ru-RU" altLang="ru-RU" sz="1400" b="1">
              <a:solidFill>
                <a:srgbClr val="C00000"/>
              </a:solidFill>
              <a:latin typeface="Calibri" panose="020F0502020204030204" pitchFamily="34" charset="0"/>
            </a:endParaRPr>
          </a:p>
        </p:txBody>
      </p:sp>
      <p:sp>
        <p:nvSpPr>
          <p:cNvPr id="9" name="TextBox 8">
            <a:extLst>
              <a:ext uri="{FF2B5EF4-FFF2-40B4-BE49-F238E27FC236}">
                <a16:creationId xmlns:a16="http://schemas.microsoft.com/office/drawing/2014/main" id="{1209BE92-70C6-49B1-9688-BC8F3E0B1A23}"/>
              </a:ext>
            </a:extLst>
          </p:cNvPr>
          <p:cNvSpPr txBox="1"/>
          <p:nvPr/>
        </p:nvSpPr>
        <p:spPr>
          <a:xfrm>
            <a:off x="107504" y="987574"/>
            <a:ext cx="8712968" cy="2585323"/>
          </a:xfrm>
          <a:prstGeom prst="rect">
            <a:avLst/>
          </a:prstGeom>
          <a:noFill/>
        </p:spPr>
        <p:txBody>
          <a:bodyPr wrap="square">
            <a:spAutoFit/>
          </a:bodyPr>
          <a:lstStyle/>
          <a:p>
            <a:r>
              <a:rPr lang="ru-RU" dirty="0"/>
              <a:t>Внешние отчеты представляют собой отчеты, которые не входят в состав прикладного решения и хранятся в отдельных файлах с расширением *.</a:t>
            </a:r>
            <a:r>
              <a:rPr lang="ru-RU" dirty="0" err="1"/>
              <a:t>erf</a:t>
            </a:r>
            <a:r>
              <a:rPr lang="ru-RU" dirty="0"/>
              <a:t>.</a:t>
            </a:r>
          </a:p>
          <a:p>
            <a:endParaRPr lang="ru-RU" dirty="0"/>
          </a:p>
          <a:p>
            <a:r>
              <a:rPr lang="ru-RU" dirty="0"/>
              <a:t>Основное их преимущество заключается в том, что такие отчеты можно использовать в различных прикладных решениях без изменения структуры самих решений. Кроме того, важным преимуществом внешних отчетов является возможность проектировать и отлаживать их в процессе работы 1С:Предприятия, без необходимости сохранения каждый раз конфигурации прикладного решения.</a:t>
            </a:r>
          </a:p>
        </p:txBody>
      </p:sp>
    </p:spTree>
    <p:extLst>
      <p:ext uri="{BB962C8B-B14F-4D97-AF65-F5344CB8AC3E}">
        <p14:creationId xmlns:p14="http://schemas.microsoft.com/office/powerpoint/2010/main" val="211881501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a:extLst>
              <a:ext uri="{FF2B5EF4-FFF2-40B4-BE49-F238E27FC236}">
                <a16:creationId xmlns:a16="http://schemas.microsoft.com/office/drawing/2014/main" id="{0A7E4B96-2D54-40A0-8F68-354493F998B1}"/>
              </a:ext>
            </a:extLst>
          </p:cNvPr>
          <p:cNvSpPr>
            <a:spLocks noGrp="1"/>
          </p:cNvSpPr>
          <p:nvPr>
            <p:ph type="title" idx="4294967295"/>
          </p:nvPr>
        </p:nvSpPr>
        <p:spPr>
          <a:xfrm>
            <a:off x="0" y="9525"/>
            <a:ext cx="9144000" cy="844550"/>
          </a:xfrm>
        </p:spPr>
        <p:txBody>
          <a:bodyPr/>
          <a:lstStyle/>
          <a:p>
            <a:pPr algn="ctr"/>
            <a:r>
              <a:rPr lang="ru-RU" sz="2800" b="1" i="0" dirty="0">
                <a:solidFill>
                  <a:srgbClr val="333333"/>
                </a:solidFill>
                <a:effectLst/>
                <a:latin typeface="Inter"/>
              </a:rPr>
              <a:t>Внешние отчеты</a:t>
            </a:r>
            <a:endParaRPr lang="ru-RU" altLang="ru-RU" sz="3600" dirty="0"/>
          </a:p>
        </p:txBody>
      </p:sp>
      <p:sp>
        <p:nvSpPr>
          <p:cNvPr id="60419" name="Номер слайда 5">
            <a:extLst>
              <a:ext uri="{FF2B5EF4-FFF2-40B4-BE49-F238E27FC236}">
                <a16:creationId xmlns:a16="http://schemas.microsoft.com/office/drawing/2014/main" id="{57CE9448-03B4-4CFE-AA75-87BA905D9529}"/>
              </a:ext>
            </a:extLst>
          </p:cNvPr>
          <p:cNvSpPr txBox="1">
            <a:spLocks/>
          </p:cNvSpPr>
          <p:nvPr/>
        </p:nvSpPr>
        <p:spPr bwMode="auto">
          <a:xfrm>
            <a:off x="8459788" y="4806950"/>
            <a:ext cx="5508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gn="ctr" eaLnBrk="1" hangingPunct="1">
              <a:spcBef>
                <a:spcPct val="0"/>
              </a:spcBef>
              <a:spcAft>
                <a:spcPct val="0"/>
              </a:spcAft>
              <a:buClrTx/>
              <a:buSzTx/>
              <a:buFontTx/>
              <a:buNone/>
            </a:pPr>
            <a:fld id="{723B2920-12D1-4AE4-8879-46927FF0E769}" type="slidenum">
              <a:rPr lang="ru-RU" altLang="ru-RU" sz="1400" b="1">
                <a:solidFill>
                  <a:srgbClr val="C00000"/>
                </a:solidFill>
                <a:latin typeface="Calibri" panose="020F0502020204030204" pitchFamily="34" charset="0"/>
              </a:rPr>
              <a:pPr algn="ctr" eaLnBrk="1" hangingPunct="1">
                <a:spcBef>
                  <a:spcPct val="0"/>
                </a:spcBef>
                <a:spcAft>
                  <a:spcPct val="0"/>
                </a:spcAft>
                <a:buClrTx/>
                <a:buSzTx/>
                <a:buFontTx/>
                <a:buNone/>
              </a:pPr>
              <a:t>6</a:t>
            </a:fld>
            <a:endParaRPr lang="ru-RU" altLang="ru-RU" sz="1400" b="1">
              <a:solidFill>
                <a:srgbClr val="C00000"/>
              </a:solidFill>
              <a:latin typeface="Calibri" panose="020F0502020204030204" pitchFamily="34" charset="0"/>
            </a:endParaRPr>
          </a:p>
        </p:txBody>
      </p:sp>
      <p:pic>
        <p:nvPicPr>
          <p:cNvPr id="8194" name="Picture 2" descr="Внешние отчеты">
            <a:extLst>
              <a:ext uri="{FF2B5EF4-FFF2-40B4-BE49-F238E27FC236}">
                <a16:creationId xmlns:a16="http://schemas.microsoft.com/office/drawing/2014/main" id="{6BE683D9-1504-433F-9E0E-7BDD1EE07C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915566"/>
            <a:ext cx="3672408" cy="396091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226FD5D-D734-4772-8669-B93D17873FD1}"/>
              </a:ext>
            </a:extLst>
          </p:cNvPr>
          <p:cNvSpPr txBox="1"/>
          <p:nvPr/>
        </p:nvSpPr>
        <p:spPr>
          <a:xfrm>
            <a:off x="4446492" y="915566"/>
            <a:ext cx="4572000" cy="646331"/>
          </a:xfrm>
          <a:prstGeom prst="rect">
            <a:avLst/>
          </a:prstGeom>
          <a:noFill/>
        </p:spPr>
        <p:txBody>
          <a:bodyPr wrap="square">
            <a:spAutoFit/>
          </a:bodyPr>
          <a:lstStyle/>
          <a:p>
            <a:r>
              <a:rPr lang="ru-RU" b="0" i="0" dirty="0">
                <a:solidFill>
                  <a:srgbClr val="50525B"/>
                </a:solidFill>
                <a:effectLst/>
                <a:latin typeface="Open Sans" panose="020B0606030504020204" pitchFamily="34" charset="0"/>
              </a:rPr>
              <a:t>Создать внешний отчет можно в конфигураторе:</a:t>
            </a:r>
            <a:endParaRPr lang="ru-RU" dirty="0"/>
          </a:p>
        </p:txBody>
      </p:sp>
      <p:sp>
        <p:nvSpPr>
          <p:cNvPr id="10" name="TextBox 9">
            <a:extLst>
              <a:ext uri="{FF2B5EF4-FFF2-40B4-BE49-F238E27FC236}">
                <a16:creationId xmlns:a16="http://schemas.microsoft.com/office/drawing/2014/main" id="{8C871FBD-E688-40B3-B60C-E801111D1A76}"/>
              </a:ext>
            </a:extLst>
          </p:cNvPr>
          <p:cNvSpPr txBox="1"/>
          <p:nvPr/>
        </p:nvSpPr>
        <p:spPr>
          <a:xfrm>
            <a:off x="4163219" y="2355726"/>
            <a:ext cx="4572000" cy="2031325"/>
          </a:xfrm>
          <a:prstGeom prst="rect">
            <a:avLst/>
          </a:prstGeom>
          <a:noFill/>
        </p:spPr>
        <p:txBody>
          <a:bodyPr wrap="square">
            <a:spAutoFit/>
          </a:bodyPr>
          <a:lstStyle/>
          <a:p>
            <a:r>
              <a:rPr lang="ru-RU" b="0" i="0" dirty="0">
                <a:solidFill>
                  <a:srgbClr val="50525B"/>
                </a:solidFill>
                <a:effectLst/>
                <a:latin typeface="Open Sans" panose="020B0606030504020204" pitchFamily="34" charset="0"/>
              </a:rPr>
              <a:t>В режиме 1С:Предприятие внешний  отчет можно запустить на выполнение, открыв его как любой другой файл, хранящийся на диске. Такой отчет будет работать точно так же, как если бы он входил в состав прикладного решения.</a:t>
            </a:r>
            <a:endParaRPr lang="ru-RU" dirty="0"/>
          </a:p>
        </p:txBody>
      </p:sp>
    </p:spTree>
    <p:extLst>
      <p:ext uri="{BB962C8B-B14F-4D97-AF65-F5344CB8AC3E}">
        <p14:creationId xmlns:p14="http://schemas.microsoft.com/office/powerpoint/2010/main" val="386218743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a:extLst>
              <a:ext uri="{FF2B5EF4-FFF2-40B4-BE49-F238E27FC236}">
                <a16:creationId xmlns:a16="http://schemas.microsoft.com/office/drawing/2014/main" id="{0A7E4B96-2D54-40A0-8F68-354493F998B1}"/>
              </a:ext>
            </a:extLst>
          </p:cNvPr>
          <p:cNvSpPr>
            <a:spLocks noGrp="1"/>
          </p:cNvSpPr>
          <p:nvPr>
            <p:ph type="title" idx="4294967295"/>
          </p:nvPr>
        </p:nvSpPr>
        <p:spPr>
          <a:xfrm>
            <a:off x="0" y="9525"/>
            <a:ext cx="9144000" cy="844550"/>
          </a:xfrm>
        </p:spPr>
        <p:txBody>
          <a:bodyPr/>
          <a:lstStyle/>
          <a:p>
            <a:pPr algn="ctr"/>
            <a:r>
              <a:rPr lang="ru-RU" altLang="ru-RU" sz="2800" dirty="0">
                <a:solidFill>
                  <a:srgbClr val="333333"/>
                </a:solidFill>
                <a:latin typeface="Inter"/>
              </a:rPr>
              <a:t>Примеры интересных обработок</a:t>
            </a:r>
            <a:endParaRPr lang="ru-RU" altLang="ru-RU" sz="3600" dirty="0"/>
          </a:p>
        </p:txBody>
      </p:sp>
      <p:sp>
        <p:nvSpPr>
          <p:cNvPr id="60419" name="Номер слайда 5">
            <a:extLst>
              <a:ext uri="{FF2B5EF4-FFF2-40B4-BE49-F238E27FC236}">
                <a16:creationId xmlns:a16="http://schemas.microsoft.com/office/drawing/2014/main" id="{57CE9448-03B4-4CFE-AA75-87BA905D9529}"/>
              </a:ext>
            </a:extLst>
          </p:cNvPr>
          <p:cNvSpPr txBox="1">
            <a:spLocks/>
          </p:cNvSpPr>
          <p:nvPr/>
        </p:nvSpPr>
        <p:spPr bwMode="auto">
          <a:xfrm>
            <a:off x="8459788" y="4806950"/>
            <a:ext cx="5508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gn="ctr" eaLnBrk="1" hangingPunct="1">
              <a:spcBef>
                <a:spcPct val="0"/>
              </a:spcBef>
              <a:spcAft>
                <a:spcPct val="0"/>
              </a:spcAft>
              <a:buClrTx/>
              <a:buSzTx/>
              <a:buFontTx/>
              <a:buNone/>
            </a:pPr>
            <a:fld id="{723B2920-12D1-4AE4-8879-46927FF0E769}" type="slidenum">
              <a:rPr lang="ru-RU" altLang="ru-RU" sz="1400" b="1">
                <a:solidFill>
                  <a:srgbClr val="C00000"/>
                </a:solidFill>
                <a:latin typeface="Calibri" panose="020F0502020204030204" pitchFamily="34" charset="0"/>
              </a:rPr>
              <a:pPr algn="ctr" eaLnBrk="1" hangingPunct="1">
                <a:spcBef>
                  <a:spcPct val="0"/>
                </a:spcBef>
                <a:spcAft>
                  <a:spcPct val="0"/>
                </a:spcAft>
                <a:buClrTx/>
                <a:buSzTx/>
                <a:buFontTx/>
                <a:buNone/>
              </a:pPr>
              <a:t>7</a:t>
            </a:fld>
            <a:endParaRPr lang="ru-RU" altLang="ru-RU" sz="1400" b="1">
              <a:solidFill>
                <a:srgbClr val="C00000"/>
              </a:solidFill>
              <a:latin typeface="Calibri" panose="020F0502020204030204" pitchFamily="34" charset="0"/>
            </a:endParaRPr>
          </a:p>
        </p:txBody>
      </p:sp>
      <p:pic>
        <p:nvPicPr>
          <p:cNvPr id="10" name="Рисунок 9">
            <a:extLst>
              <a:ext uri="{FF2B5EF4-FFF2-40B4-BE49-F238E27FC236}">
                <a16:creationId xmlns:a16="http://schemas.microsoft.com/office/drawing/2014/main" id="{284D1C21-D3E0-45C8-A240-F473FB3DE302}"/>
              </a:ext>
            </a:extLst>
          </p:cNvPr>
          <p:cNvPicPr>
            <a:picLocks noChangeAspect="1"/>
          </p:cNvPicPr>
          <p:nvPr/>
        </p:nvPicPr>
        <p:blipFill rotWithShape="1">
          <a:blip r:embed="rId2"/>
          <a:srcRect r="45301"/>
          <a:stretch/>
        </p:blipFill>
        <p:spPr>
          <a:xfrm>
            <a:off x="128178" y="854075"/>
            <a:ext cx="4619179" cy="3979035"/>
          </a:xfrm>
          <a:prstGeom prst="rect">
            <a:avLst/>
          </a:prstGeom>
        </p:spPr>
      </p:pic>
      <p:sp>
        <p:nvSpPr>
          <p:cNvPr id="15" name="TextBox 14">
            <a:extLst>
              <a:ext uri="{FF2B5EF4-FFF2-40B4-BE49-F238E27FC236}">
                <a16:creationId xmlns:a16="http://schemas.microsoft.com/office/drawing/2014/main" id="{B8278EDB-037C-42F9-A53A-3D902A25AE76}"/>
              </a:ext>
            </a:extLst>
          </p:cNvPr>
          <p:cNvSpPr txBox="1"/>
          <p:nvPr/>
        </p:nvSpPr>
        <p:spPr>
          <a:xfrm>
            <a:off x="4739988" y="987574"/>
            <a:ext cx="4032448" cy="2031325"/>
          </a:xfrm>
          <a:prstGeom prst="rect">
            <a:avLst/>
          </a:prstGeom>
          <a:noFill/>
        </p:spPr>
        <p:txBody>
          <a:bodyPr wrap="square">
            <a:spAutoFit/>
          </a:bodyPr>
          <a:lstStyle/>
          <a:p>
            <a:r>
              <a:rPr lang="ru-RU" dirty="0"/>
              <a:t>Пример работы с сервисом </a:t>
            </a:r>
            <a:r>
              <a:rPr lang="ru-RU" dirty="0" err="1"/>
              <a:t>Яндекс.Карты</a:t>
            </a:r>
            <a:r>
              <a:rPr lang="ru-RU" dirty="0"/>
              <a:t> в 1С 8. На базе API </a:t>
            </a:r>
            <a:r>
              <a:rPr lang="ru-RU" dirty="0" err="1"/>
              <a:t>Яндекс.Карт</a:t>
            </a:r>
            <a:r>
              <a:rPr lang="ru-RU" dirty="0"/>
              <a:t> и элемента управления </a:t>
            </a:r>
            <a:r>
              <a:rPr lang="ru-RU" dirty="0" err="1"/>
              <a:t>ПолеHTMLДокумента</a:t>
            </a:r>
            <a:r>
              <a:rPr lang="ru-RU" dirty="0"/>
              <a:t>. Обработка строит маршрут из точки </a:t>
            </a:r>
            <a:r>
              <a:rPr lang="ru-RU" dirty="0" err="1"/>
              <a:t>АдресОтгрузки</a:t>
            </a:r>
            <a:r>
              <a:rPr lang="ru-RU" dirty="0"/>
              <a:t> в точку </a:t>
            </a:r>
            <a:r>
              <a:rPr lang="ru-RU" dirty="0" err="1"/>
              <a:t>АдресДоставки</a:t>
            </a:r>
            <a:r>
              <a:rPr lang="ru-RU" dirty="0"/>
              <a:t> с учетом пробок.</a:t>
            </a:r>
          </a:p>
        </p:txBody>
      </p:sp>
      <p:sp>
        <p:nvSpPr>
          <p:cNvPr id="17" name="TextBox 16">
            <a:extLst>
              <a:ext uri="{FF2B5EF4-FFF2-40B4-BE49-F238E27FC236}">
                <a16:creationId xmlns:a16="http://schemas.microsoft.com/office/drawing/2014/main" id="{E4425CB0-1B22-46EC-8E0B-EE54F6AFA9D9}"/>
              </a:ext>
            </a:extLst>
          </p:cNvPr>
          <p:cNvSpPr txBox="1"/>
          <p:nvPr/>
        </p:nvSpPr>
        <p:spPr>
          <a:xfrm>
            <a:off x="5076056" y="4155926"/>
            <a:ext cx="4572000" cy="369332"/>
          </a:xfrm>
          <a:prstGeom prst="rect">
            <a:avLst/>
          </a:prstGeom>
          <a:noFill/>
        </p:spPr>
        <p:txBody>
          <a:bodyPr wrap="square">
            <a:spAutoFit/>
          </a:bodyPr>
          <a:lstStyle/>
          <a:p>
            <a:r>
              <a:rPr lang="ru-RU" dirty="0"/>
              <a:t>https://v8book.ru/public/88304/</a:t>
            </a:r>
          </a:p>
        </p:txBody>
      </p:sp>
    </p:spTree>
    <p:extLst>
      <p:ext uri="{BB962C8B-B14F-4D97-AF65-F5344CB8AC3E}">
        <p14:creationId xmlns:p14="http://schemas.microsoft.com/office/powerpoint/2010/main" val="312426181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a:extLst>
              <a:ext uri="{FF2B5EF4-FFF2-40B4-BE49-F238E27FC236}">
                <a16:creationId xmlns:a16="http://schemas.microsoft.com/office/drawing/2014/main" id="{0A7E4B96-2D54-40A0-8F68-354493F998B1}"/>
              </a:ext>
            </a:extLst>
          </p:cNvPr>
          <p:cNvSpPr>
            <a:spLocks noGrp="1"/>
          </p:cNvSpPr>
          <p:nvPr>
            <p:ph type="title" idx="4294967295"/>
          </p:nvPr>
        </p:nvSpPr>
        <p:spPr>
          <a:xfrm>
            <a:off x="0" y="9525"/>
            <a:ext cx="9144000" cy="844550"/>
          </a:xfrm>
        </p:spPr>
        <p:txBody>
          <a:bodyPr/>
          <a:lstStyle/>
          <a:p>
            <a:pPr algn="ctr"/>
            <a:r>
              <a:rPr lang="ru-RU" altLang="ru-RU" sz="2800" dirty="0">
                <a:solidFill>
                  <a:srgbClr val="333333"/>
                </a:solidFill>
                <a:latin typeface="Inter"/>
              </a:rPr>
              <a:t>Примеры интересных обработок</a:t>
            </a:r>
            <a:endParaRPr lang="ru-RU" altLang="ru-RU" sz="3600" dirty="0"/>
          </a:p>
        </p:txBody>
      </p:sp>
      <p:sp>
        <p:nvSpPr>
          <p:cNvPr id="60419" name="Номер слайда 5">
            <a:extLst>
              <a:ext uri="{FF2B5EF4-FFF2-40B4-BE49-F238E27FC236}">
                <a16:creationId xmlns:a16="http://schemas.microsoft.com/office/drawing/2014/main" id="{57CE9448-03B4-4CFE-AA75-87BA905D9529}"/>
              </a:ext>
            </a:extLst>
          </p:cNvPr>
          <p:cNvSpPr txBox="1">
            <a:spLocks/>
          </p:cNvSpPr>
          <p:nvPr/>
        </p:nvSpPr>
        <p:spPr bwMode="auto">
          <a:xfrm>
            <a:off x="8459788" y="4806950"/>
            <a:ext cx="5508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gn="ctr" eaLnBrk="1" hangingPunct="1">
              <a:spcBef>
                <a:spcPct val="0"/>
              </a:spcBef>
              <a:spcAft>
                <a:spcPct val="0"/>
              </a:spcAft>
              <a:buClrTx/>
              <a:buSzTx/>
              <a:buFontTx/>
              <a:buNone/>
            </a:pPr>
            <a:fld id="{723B2920-12D1-4AE4-8879-46927FF0E769}" type="slidenum">
              <a:rPr lang="ru-RU" altLang="ru-RU" sz="1400" b="1">
                <a:solidFill>
                  <a:srgbClr val="C00000"/>
                </a:solidFill>
                <a:latin typeface="Calibri" panose="020F0502020204030204" pitchFamily="34" charset="0"/>
              </a:rPr>
              <a:pPr algn="ctr" eaLnBrk="1" hangingPunct="1">
                <a:spcBef>
                  <a:spcPct val="0"/>
                </a:spcBef>
                <a:spcAft>
                  <a:spcPct val="0"/>
                </a:spcAft>
                <a:buClrTx/>
                <a:buSzTx/>
                <a:buFontTx/>
                <a:buNone/>
              </a:pPr>
              <a:t>8</a:t>
            </a:fld>
            <a:endParaRPr lang="ru-RU" altLang="ru-RU" sz="1400" b="1">
              <a:solidFill>
                <a:srgbClr val="C00000"/>
              </a:solidFill>
              <a:latin typeface="Calibri" panose="020F0502020204030204" pitchFamily="34" charset="0"/>
            </a:endParaRPr>
          </a:p>
        </p:txBody>
      </p:sp>
      <p:sp>
        <p:nvSpPr>
          <p:cNvPr id="15" name="TextBox 14">
            <a:extLst>
              <a:ext uri="{FF2B5EF4-FFF2-40B4-BE49-F238E27FC236}">
                <a16:creationId xmlns:a16="http://schemas.microsoft.com/office/drawing/2014/main" id="{B8278EDB-037C-42F9-A53A-3D902A25AE76}"/>
              </a:ext>
            </a:extLst>
          </p:cNvPr>
          <p:cNvSpPr txBox="1"/>
          <p:nvPr/>
        </p:nvSpPr>
        <p:spPr>
          <a:xfrm>
            <a:off x="6012160" y="854075"/>
            <a:ext cx="3126056" cy="3046988"/>
          </a:xfrm>
          <a:prstGeom prst="rect">
            <a:avLst/>
          </a:prstGeom>
          <a:noFill/>
        </p:spPr>
        <p:txBody>
          <a:bodyPr wrap="square">
            <a:spAutoFit/>
          </a:bodyPr>
          <a:lstStyle/>
          <a:p>
            <a:pPr algn="l"/>
            <a:r>
              <a:rPr lang="ru-RU" sz="1600" i="0" dirty="0">
                <a:solidFill>
                  <a:srgbClr val="333333"/>
                </a:solidFill>
                <a:effectLst/>
                <a:latin typeface="Inter"/>
              </a:rPr>
              <a:t>Обработка содержит примеры использования Tinkoff Invest API. Сервис Tinkoff Invest API предоставляет широкие возможности управления инвестициями, такими как получение текущих котировок акций, облигаций, получение исторических данных, получение списка брокерских счетов, отправка ордеров на покупку/продажу и др.</a:t>
            </a:r>
          </a:p>
        </p:txBody>
      </p:sp>
      <p:pic>
        <p:nvPicPr>
          <p:cNvPr id="3" name="Рисунок 2">
            <a:extLst>
              <a:ext uri="{FF2B5EF4-FFF2-40B4-BE49-F238E27FC236}">
                <a16:creationId xmlns:a16="http://schemas.microsoft.com/office/drawing/2014/main" id="{48CAC412-0B69-48DB-8865-73C331A0FC6C}"/>
              </a:ext>
            </a:extLst>
          </p:cNvPr>
          <p:cNvPicPr>
            <a:picLocks noChangeAspect="1"/>
          </p:cNvPicPr>
          <p:nvPr/>
        </p:nvPicPr>
        <p:blipFill>
          <a:blip r:embed="rId2"/>
          <a:stretch>
            <a:fillRect/>
          </a:stretch>
        </p:blipFill>
        <p:spPr>
          <a:xfrm>
            <a:off x="5784" y="854075"/>
            <a:ext cx="5852062" cy="3954762"/>
          </a:xfrm>
          <a:prstGeom prst="rect">
            <a:avLst/>
          </a:prstGeom>
        </p:spPr>
      </p:pic>
      <p:sp>
        <p:nvSpPr>
          <p:cNvPr id="17" name="TextBox 16">
            <a:extLst>
              <a:ext uri="{FF2B5EF4-FFF2-40B4-BE49-F238E27FC236}">
                <a16:creationId xmlns:a16="http://schemas.microsoft.com/office/drawing/2014/main" id="{E4425CB0-1B22-46EC-8E0B-EE54F6AFA9D9}"/>
              </a:ext>
            </a:extLst>
          </p:cNvPr>
          <p:cNvSpPr txBox="1"/>
          <p:nvPr/>
        </p:nvSpPr>
        <p:spPr>
          <a:xfrm>
            <a:off x="5220072" y="4289425"/>
            <a:ext cx="4932040" cy="369332"/>
          </a:xfrm>
          <a:prstGeom prst="rect">
            <a:avLst/>
          </a:prstGeom>
          <a:noFill/>
        </p:spPr>
        <p:txBody>
          <a:bodyPr wrap="square">
            <a:spAutoFit/>
          </a:bodyPr>
          <a:lstStyle/>
          <a:p>
            <a:r>
              <a:rPr lang="en-US" dirty="0"/>
              <a:t>https://infostart.ru/public/1794849/</a:t>
            </a:r>
            <a:endParaRPr lang="ru-RU" dirty="0"/>
          </a:p>
        </p:txBody>
      </p:sp>
    </p:spTree>
    <p:extLst>
      <p:ext uri="{BB962C8B-B14F-4D97-AF65-F5344CB8AC3E}">
        <p14:creationId xmlns:p14="http://schemas.microsoft.com/office/powerpoint/2010/main" val="419592689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a:extLst>
              <a:ext uri="{FF2B5EF4-FFF2-40B4-BE49-F238E27FC236}">
                <a16:creationId xmlns:a16="http://schemas.microsoft.com/office/drawing/2014/main" id="{0A7E4B96-2D54-40A0-8F68-354493F998B1}"/>
              </a:ext>
            </a:extLst>
          </p:cNvPr>
          <p:cNvSpPr>
            <a:spLocks noGrp="1"/>
          </p:cNvSpPr>
          <p:nvPr>
            <p:ph type="title" idx="4294967295"/>
          </p:nvPr>
        </p:nvSpPr>
        <p:spPr>
          <a:xfrm>
            <a:off x="0" y="9525"/>
            <a:ext cx="9144000" cy="844550"/>
          </a:xfrm>
        </p:spPr>
        <p:txBody>
          <a:bodyPr/>
          <a:lstStyle/>
          <a:p>
            <a:pPr algn="ctr"/>
            <a:r>
              <a:rPr lang="ru-RU" altLang="ru-RU" sz="2800" dirty="0">
                <a:solidFill>
                  <a:srgbClr val="333333"/>
                </a:solidFill>
                <a:latin typeface="Inter"/>
              </a:rPr>
              <a:t>Примеры интересных обработок</a:t>
            </a:r>
            <a:endParaRPr lang="ru-RU" altLang="ru-RU" sz="3600" dirty="0"/>
          </a:p>
        </p:txBody>
      </p:sp>
      <p:sp>
        <p:nvSpPr>
          <p:cNvPr id="60419" name="Номер слайда 5">
            <a:extLst>
              <a:ext uri="{FF2B5EF4-FFF2-40B4-BE49-F238E27FC236}">
                <a16:creationId xmlns:a16="http://schemas.microsoft.com/office/drawing/2014/main" id="{57CE9448-03B4-4CFE-AA75-87BA905D9529}"/>
              </a:ext>
            </a:extLst>
          </p:cNvPr>
          <p:cNvSpPr txBox="1">
            <a:spLocks/>
          </p:cNvSpPr>
          <p:nvPr/>
        </p:nvSpPr>
        <p:spPr bwMode="auto">
          <a:xfrm>
            <a:off x="8459788" y="4806950"/>
            <a:ext cx="5508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gn="ctr" eaLnBrk="1" hangingPunct="1">
              <a:spcBef>
                <a:spcPct val="0"/>
              </a:spcBef>
              <a:spcAft>
                <a:spcPct val="0"/>
              </a:spcAft>
              <a:buClrTx/>
              <a:buSzTx/>
              <a:buFontTx/>
              <a:buNone/>
            </a:pPr>
            <a:fld id="{723B2920-12D1-4AE4-8879-46927FF0E769}" type="slidenum">
              <a:rPr lang="ru-RU" altLang="ru-RU" sz="1400" b="1">
                <a:solidFill>
                  <a:srgbClr val="C00000"/>
                </a:solidFill>
                <a:latin typeface="Calibri" panose="020F0502020204030204" pitchFamily="34" charset="0"/>
              </a:rPr>
              <a:pPr algn="ctr" eaLnBrk="1" hangingPunct="1">
                <a:spcBef>
                  <a:spcPct val="0"/>
                </a:spcBef>
                <a:spcAft>
                  <a:spcPct val="0"/>
                </a:spcAft>
                <a:buClrTx/>
                <a:buSzTx/>
                <a:buFontTx/>
                <a:buNone/>
              </a:pPr>
              <a:t>9</a:t>
            </a:fld>
            <a:endParaRPr lang="ru-RU" altLang="ru-RU" sz="1400" b="1">
              <a:solidFill>
                <a:srgbClr val="C00000"/>
              </a:solidFill>
              <a:latin typeface="Calibri" panose="020F0502020204030204" pitchFamily="34" charset="0"/>
            </a:endParaRPr>
          </a:p>
        </p:txBody>
      </p:sp>
      <p:pic>
        <p:nvPicPr>
          <p:cNvPr id="3" name="Рисунок 2">
            <a:extLst>
              <a:ext uri="{FF2B5EF4-FFF2-40B4-BE49-F238E27FC236}">
                <a16:creationId xmlns:a16="http://schemas.microsoft.com/office/drawing/2014/main" id="{3E9D9D30-1FC5-4BF8-9C71-75200333DB88}"/>
              </a:ext>
            </a:extLst>
          </p:cNvPr>
          <p:cNvPicPr>
            <a:picLocks noChangeAspect="1"/>
          </p:cNvPicPr>
          <p:nvPr/>
        </p:nvPicPr>
        <p:blipFill>
          <a:blip r:embed="rId2"/>
          <a:stretch>
            <a:fillRect/>
          </a:stretch>
        </p:blipFill>
        <p:spPr>
          <a:xfrm>
            <a:off x="171057" y="2177513"/>
            <a:ext cx="6281024" cy="2629437"/>
          </a:xfrm>
          <a:prstGeom prst="rect">
            <a:avLst/>
          </a:prstGeom>
        </p:spPr>
      </p:pic>
      <p:sp>
        <p:nvSpPr>
          <p:cNvPr id="11" name="TextBox 10">
            <a:extLst>
              <a:ext uri="{FF2B5EF4-FFF2-40B4-BE49-F238E27FC236}">
                <a16:creationId xmlns:a16="http://schemas.microsoft.com/office/drawing/2014/main" id="{26056F91-2421-47DE-8A1E-FDECB9E076D2}"/>
              </a:ext>
            </a:extLst>
          </p:cNvPr>
          <p:cNvSpPr txBox="1"/>
          <p:nvPr/>
        </p:nvSpPr>
        <p:spPr>
          <a:xfrm>
            <a:off x="0" y="854074"/>
            <a:ext cx="9010650" cy="1323439"/>
          </a:xfrm>
          <a:prstGeom prst="rect">
            <a:avLst/>
          </a:prstGeom>
          <a:noFill/>
        </p:spPr>
        <p:txBody>
          <a:bodyPr wrap="square">
            <a:spAutoFit/>
          </a:bodyPr>
          <a:lstStyle/>
          <a:p>
            <a:r>
              <a:rPr lang="ru-RU" sz="1600" i="0" dirty="0">
                <a:solidFill>
                  <a:srgbClr val="333333"/>
                </a:solidFill>
                <a:effectLst/>
                <a:latin typeface="Inter"/>
              </a:rPr>
              <a:t>Конфигурация для автоматизации быта программиста 1C и не только. В данной статье будет рассказано, как можно использовать 1С для задач, не входящих в стандартные рамки этой платформы. Например, управление домом. В качестве периферии для подключения будет использован микроконтроллер (МК) </a:t>
            </a:r>
            <a:r>
              <a:rPr lang="ru-RU" sz="1600" i="0" dirty="0" err="1">
                <a:solidFill>
                  <a:srgbClr val="333333"/>
                </a:solidFill>
                <a:effectLst/>
                <a:latin typeface="Inter"/>
              </a:rPr>
              <a:t>Ардуино</a:t>
            </a:r>
            <a:r>
              <a:rPr lang="ru-RU" sz="1600" i="0" dirty="0">
                <a:solidFill>
                  <a:srgbClr val="333333"/>
                </a:solidFill>
                <a:effectLst/>
                <a:latin typeface="Inter"/>
              </a:rPr>
              <a:t>, но на нём не будет никакой логической нагрузки, весь процесс будет проходить на сервере 1С. Работа с </a:t>
            </a:r>
            <a:r>
              <a:rPr lang="ru-RU" sz="1600" i="0" dirty="0" err="1">
                <a:solidFill>
                  <a:srgbClr val="333333"/>
                </a:solidFill>
                <a:effectLst/>
                <a:latin typeface="Inter"/>
              </a:rPr>
              <a:t>пинами</a:t>
            </a:r>
            <a:r>
              <a:rPr lang="ru-RU" sz="1600" i="0" dirty="0">
                <a:solidFill>
                  <a:srgbClr val="333333"/>
                </a:solidFill>
                <a:effectLst/>
                <a:latin typeface="Inter"/>
              </a:rPr>
              <a:t> ввода/вывода происходит напрямую из 1С</a:t>
            </a:r>
            <a:endParaRPr lang="ru-RU" sz="1600" dirty="0"/>
          </a:p>
        </p:txBody>
      </p:sp>
      <p:sp>
        <p:nvSpPr>
          <p:cNvPr id="12" name="TextBox 11">
            <a:extLst>
              <a:ext uri="{FF2B5EF4-FFF2-40B4-BE49-F238E27FC236}">
                <a16:creationId xmlns:a16="http://schemas.microsoft.com/office/drawing/2014/main" id="{DDC66A54-4B91-4B20-A8C8-AE5945D48694}"/>
              </a:ext>
            </a:extLst>
          </p:cNvPr>
          <p:cNvSpPr txBox="1"/>
          <p:nvPr/>
        </p:nvSpPr>
        <p:spPr>
          <a:xfrm>
            <a:off x="5220072" y="4429038"/>
            <a:ext cx="4590852" cy="369332"/>
          </a:xfrm>
          <a:prstGeom prst="rect">
            <a:avLst/>
          </a:prstGeom>
          <a:noFill/>
        </p:spPr>
        <p:txBody>
          <a:bodyPr wrap="square">
            <a:spAutoFit/>
          </a:bodyPr>
          <a:lstStyle/>
          <a:p>
            <a:r>
              <a:rPr lang="ru-RU" dirty="0"/>
              <a:t>https://infostart.ru/public/653542/</a:t>
            </a:r>
          </a:p>
        </p:txBody>
      </p:sp>
    </p:spTree>
    <p:extLst>
      <p:ext uri="{BB962C8B-B14F-4D97-AF65-F5344CB8AC3E}">
        <p14:creationId xmlns:p14="http://schemas.microsoft.com/office/powerpoint/2010/main" val="2471594858"/>
      </p:ext>
    </p:extLst>
  </p:cSld>
  <p:clrMapOvr>
    <a:masterClrMapping/>
  </p:clrMapOvr>
  <p:transition/>
</p:sld>
</file>

<file path=ppt/theme/theme1.xml><?xml version="1.0" encoding="utf-8"?>
<a:theme xmlns:a="http://schemas.openxmlformats.org/drawingml/2006/main" name="whit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262699"/>
      </a:hlink>
      <a:folHlink>
        <a:srgbClr val="B2B2B2"/>
      </a:folHlink>
    </a:clrScheme>
    <a:fontScheme name="whi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hi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hi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hi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hi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hi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hi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Radial</Template>
  <TotalTime>3620</TotalTime>
  <Words>3046</Words>
  <Application>Microsoft Office PowerPoint</Application>
  <PresentationFormat>Экран (16:9)</PresentationFormat>
  <Paragraphs>294</Paragraphs>
  <Slides>41</Slides>
  <Notes>2</Notes>
  <HiddenSlides>0</HiddenSlides>
  <MMClips>0</MMClips>
  <ScaleCrop>false</ScaleCrop>
  <HeadingPairs>
    <vt:vector size="6" baseType="variant">
      <vt:variant>
        <vt:lpstr>Использованные шрифты</vt:lpstr>
      </vt:variant>
      <vt:variant>
        <vt:i4>9</vt:i4>
      </vt:variant>
      <vt:variant>
        <vt:lpstr>Тема</vt:lpstr>
      </vt:variant>
      <vt:variant>
        <vt:i4>2</vt:i4>
      </vt:variant>
      <vt:variant>
        <vt:lpstr>Заголовки слайдов</vt:lpstr>
      </vt:variant>
      <vt:variant>
        <vt:i4>41</vt:i4>
      </vt:variant>
    </vt:vector>
  </HeadingPairs>
  <TitlesOfParts>
    <vt:vector size="52" baseType="lpstr">
      <vt:lpstr>-apple-system</vt:lpstr>
      <vt:lpstr>Arial</vt:lpstr>
      <vt:lpstr>Calibri</vt:lpstr>
      <vt:lpstr>Inter</vt:lpstr>
      <vt:lpstr>Menlo</vt:lpstr>
      <vt:lpstr>Open Sans</vt:lpstr>
      <vt:lpstr>Times New Roman</vt:lpstr>
      <vt:lpstr>Verdana</vt:lpstr>
      <vt:lpstr>Wingdings</vt:lpstr>
      <vt:lpstr>white</vt:lpstr>
      <vt:lpstr>Тема Office</vt:lpstr>
      <vt:lpstr>Отчеты и обработки. Доработка типовых конфигураций  </vt:lpstr>
      <vt:lpstr>Обработки 1С – что это такое?</vt:lpstr>
      <vt:lpstr>Классификация обработок 1С</vt:lpstr>
      <vt:lpstr>Где находятся обработки 1С</vt:lpstr>
      <vt:lpstr>Внешние отчеты</vt:lpstr>
      <vt:lpstr>Внешние отчеты</vt:lpstr>
      <vt:lpstr>Примеры интересных обработок</vt:lpstr>
      <vt:lpstr>Примеры интересных обработок</vt:lpstr>
      <vt:lpstr>Примеры интересных обработок</vt:lpstr>
      <vt:lpstr>Сведения о внешней обработке</vt:lpstr>
      <vt:lpstr>Сведения о внешней обработке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Включение механизма внешних обработок в программе</vt:lpstr>
      <vt:lpstr>Подключение внешней обработки в 1С 8.3</vt:lpstr>
      <vt:lpstr>Подключение внешней обработки в 1С 8.3</vt:lpstr>
      <vt:lpstr>Внешние компоненты «1C: Предприятие»</vt:lpstr>
      <vt:lpstr>Примеры внешних компонент</vt:lpstr>
      <vt:lpstr>Примеры внешних компонент</vt:lpstr>
      <vt:lpstr>Внешние компоненты</vt:lpstr>
      <vt:lpstr>Внешние компоненты</vt:lpstr>
      <vt:lpstr>Создание внешней компоненты</vt:lpstr>
      <vt:lpstr>Создание внешней компоненты</vt:lpstr>
      <vt:lpstr>Расширения конфигурации</vt:lpstr>
      <vt:lpstr>Расширения конфигурации</vt:lpstr>
      <vt:lpstr>Расширения конфигурации</vt:lpstr>
      <vt:lpstr>Библиотека стандартных подсистем</vt:lpstr>
      <vt:lpstr>Библиотека стандартных подсистем</vt:lpstr>
      <vt:lpstr>Библиотека стандартных подсистем</vt:lpstr>
      <vt:lpstr>Библиотека стандартных подсистем</vt:lpstr>
      <vt:lpstr>Библиотека стандартных подсистем</vt:lpstr>
      <vt:lpstr>Библиотека стандартных подсистем</vt:lpstr>
      <vt:lpstr>Библиотека стандартных подсистем</vt:lpstr>
      <vt:lpstr>Библиотека стандартных подсистем</vt:lpstr>
      <vt:lpstr>Библиотека стандартных подсистем</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Многослойная модель сети</dc:title>
  <dc:creator>Кисточка</dc:creator>
  <cp:lastModifiedBy>Маркин Иван Сергеевич</cp:lastModifiedBy>
  <cp:revision>295</cp:revision>
  <dcterms:created xsi:type="dcterms:W3CDTF">2010-03-09T13:02:41Z</dcterms:created>
  <dcterms:modified xsi:type="dcterms:W3CDTF">2023-03-03T13:41:48Z</dcterms:modified>
</cp:coreProperties>
</file>