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4" r:id="rId4"/>
    <p:sldId id="361" r:id="rId5"/>
    <p:sldId id="286" r:id="rId6"/>
    <p:sldId id="342" r:id="rId7"/>
    <p:sldId id="362" r:id="rId8"/>
    <p:sldId id="343" r:id="rId9"/>
    <p:sldId id="345" r:id="rId10"/>
    <p:sldId id="347" r:id="rId11"/>
    <p:sldId id="348" r:id="rId12"/>
    <p:sldId id="346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285" r:id="rId25"/>
    <p:sldId id="360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" initials="R" lastIdx="2" clrIdx="0">
    <p:extLst>
      <p:ext uri="{19B8F6BF-5375-455C-9EA6-DF929625EA0E}">
        <p15:presenceInfo xmlns:p15="http://schemas.microsoft.com/office/powerpoint/2012/main" userId="Ro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45211-D6D7-4480-97FB-287A739A766C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97BC-65E7-4EAA-BFF2-0F8C45AD4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1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87FC-CBF1-4B21-9CD3-FCE7C47A4CCB}" type="datetime1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4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41D-0CAB-4155-A982-CCA5D7D43192}" type="datetime1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6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BD76-8900-4EAE-9B45-D232190466FC}" type="datetime1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9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881D-1270-44C2-B180-97560E787A48}" type="datetime1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A3C90C3-78DA-49BE-A6ED-634E82DEDDC3}" type="datetime1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8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C55-160B-43F4-890F-87979CD69390}" type="datetime1">
              <a:rPr lang="ru-RU" smtClean="0"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6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9DD-8263-445F-B7CF-1C06CE928C47}" type="datetime1">
              <a:rPr lang="ru-RU" smtClean="0"/>
              <a:t>28.01.2023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DAA-25D1-4B9B-9779-9D9D13FA314A}" type="datetime1">
              <a:rPr lang="ru-RU" smtClean="0"/>
              <a:t>28.01.2023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3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FC87-91CB-460C-800F-E68584E4E423}" type="datetime1">
              <a:rPr lang="ru-RU" smtClean="0"/>
              <a:t>28.01.2023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07B2-F575-458A-8D31-44467512B8B7}" type="datetime1">
              <a:rPr lang="ru-RU" smtClean="0"/>
              <a:t>28.01.2023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9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7629-3AE5-4F4B-97BE-68FA3C511C8D}" type="datetime1">
              <a:rPr lang="ru-RU" smtClean="0"/>
              <a:t>28.01.2023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47FADFE-8AB4-4681-B7EB-CACD424C0923}" type="datetime1">
              <a:rPr lang="ru-RU" smtClean="0"/>
              <a:t>28.01.2023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pythonworld.ru/nump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py.org/" TargetMode="External"/><Relationship Id="rId5" Type="http://schemas.openxmlformats.org/officeDocument/2006/relationships/hyperlink" Target="https://pythonworld.ru/novosti-mira-python/scientific-graphics-in-python.html" TargetMode="External"/><Relationship Id="rId4" Type="http://schemas.openxmlformats.org/officeDocument/2006/relationships/hyperlink" Target="https://matplotlib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93EF-0A07-4B99-AE7C-63E5ADD70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Библиотеки языка </a:t>
            </a:r>
            <a:r>
              <a:rPr lang="ru-RU" sz="4800" b="1" dirty="0" err="1"/>
              <a:t>Python</a:t>
            </a:r>
            <a:r>
              <a:rPr lang="ru-RU" sz="4800" b="1" dirty="0"/>
              <a:t> </a:t>
            </a:r>
            <a:r>
              <a:rPr lang="ru-RU" sz="4800" dirty="0"/>
              <a:t>для компьютерных вычислений и моделирования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BB3FC-6447-4782-9D74-A2326C5A4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Библиотеки </a:t>
            </a:r>
            <a:r>
              <a:rPr lang="en-US" dirty="0" smtClean="0"/>
              <a:t>NumPy, Matplotlib, SciPy </a:t>
            </a:r>
            <a:r>
              <a:rPr lang="ru-RU" dirty="0" smtClean="0"/>
              <a:t>языка </a:t>
            </a:r>
            <a:r>
              <a:rPr lang="en-US" dirty="0" smtClean="0"/>
              <a:t>Python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57444-3318-9710-EEA2-72E0F7981B39}"/>
              </a:ext>
            </a:extLst>
          </p:cNvPr>
          <p:cNvSpPr txBox="1"/>
          <p:nvPr/>
        </p:nvSpPr>
        <p:spPr>
          <a:xfrm>
            <a:off x="5095783" y="5458968"/>
            <a:ext cx="61855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Лобанов Алексей Владимирович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 специалист отдела разработки и внедрения АИС, </a:t>
            </a:r>
            <a:r>
              <a:rPr lang="ru-RU" dirty="0"/>
              <a:t>Ассистент кафедры информационных компьютерных технологий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РХТУ им. Д.И. Менделеева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82530E-3DA5-26CF-0821-D54C6527D350}"/>
              </a:ext>
            </a:extLst>
          </p:cNvPr>
          <p:cNvSpPr/>
          <p:nvPr/>
        </p:nvSpPr>
        <p:spPr>
          <a:xfrm>
            <a:off x="9785501" y="4296763"/>
            <a:ext cx="8049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52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matplotlib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MatPlotLib</a:t>
            </a:r>
            <a:r>
              <a:rPr lang="ru-RU" dirty="0"/>
              <a:t> - Matrix </a:t>
            </a:r>
            <a:r>
              <a:rPr lang="ru-RU" dirty="0" err="1"/>
              <a:t>Plotting</a:t>
            </a:r>
            <a:r>
              <a:rPr lang="ru-RU" dirty="0"/>
              <a:t> Library, обширная</a:t>
            </a:r>
            <a:r>
              <a:rPr lang="en-US" dirty="0"/>
              <a:t> </a:t>
            </a:r>
            <a:r>
              <a:rPr lang="ru-RU" dirty="0"/>
              <a:t>библиотека предоставляющая функционал для</a:t>
            </a:r>
            <a:r>
              <a:rPr lang="en-US" dirty="0"/>
              <a:t> </a:t>
            </a:r>
            <a:r>
              <a:rPr lang="ru-RU" dirty="0"/>
              <a:t>реализации двумерной и трехмерной графики.</a:t>
            </a:r>
            <a:r>
              <a:rPr lang="en-US" dirty="0"/>
              <a:t> </a:t>
            </a:r>
            <a:r>
              <a:rPr lang="ru-RU" dirty="0"/>
              <a:t>Генерируемые изображения могут быть</a:t>
            </a:r>
            <a:r>
              <a:rPr lang="en-US" dirty="0"/>
              <a:t> </a:t>
            </a:r>
            <a:r>
              <a:rPr lang="ru-RU" dirty="0"/>
              <a:t>использованы в интерактивной графике, научных публикациях и пользовательских графических интерфейсах. </a:t>
            </a:r>
            <a:r>
              <a:rPr lang="ru-RU" dirty="0" err="1"/>
              <a:t>MatPlotLib</a:t>
            </a:r>
            <a:r>
              <a:rPr lang="ru-RU" dirty="0"/>
              <a:t> предоставляет несколько интерфейсов для построения графиков: функциональный и объектно-ориентированный. Функциональный подход является более простым и практически аналогичен MATLAB, а объектно-ориентированный подход предоставляет более гибкие возможности настройки получаемых графиков.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3C577-67BF-17BA-D2F2-228FB0353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10" y="4039340"/>
            <a:ext cx="3758213" cy="2818660"/>
          </a:xfrm>
          <a:prstGeom prst="rect">
            <a:avLst/>
          </a:prstGeom>
        </p:spPr>
      </p:pic>
      <p:pic>
        <p:nvPicPr>
          <p:cNvPr id="6" name="video">
            <a:hlinkClick r:id="" action="ppaction://media"/>
            <a:extLst>
              <a:ext uri="{FF2B5EF4-FFF2-40B4-BE49-F238E27FC236}">
                <a16:creationId xmlns:a16="http://schemas.microsoft.com/office/drawing/2014/main" id="{E8260FE8-7DE9-4DAF-1712-49C637DFFD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7858" y="4125788"/>
            <a:ext cx="3423676" cy="256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matplotlib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При построении графиков в блокнотах </a:t>
            </a:r>
            <a:r>
              <a:rPr lang="ru-RU" dirty="0" err="1"/>
              <a:t>Jupyter</a:t>
            </a:r>
            <a:r>
              <a:rPr lang="ru-RU" dirty="0"/>
              <a:t>, получившиеся изображения будут становиться частью блокнота, а при построении графиков с использованием файлов с разрешением .</a:t>
            </a:r>
            <a:r>
              <a:rPr lang="ru-RU" dirty="0" err="1"/>
              <a:t>py</a:t>
            </a:r>
            <a:r>
              <a:rPr lang="ru-RU"/>
              <a:t> </a:t>
            </a:r>
            <a:r>
              <a:rPr lang="ru-RU" smtClean="0"/>
              <a:t>они </a:t>
            </a:r>
            <a:r>
              <a:rPr lang="ru-RU" dirty="0"/>
              <a:t>будут выводиться в интерактивном окне.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11</a:t>
            </a:fld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444F989-4C18-8896-1D3D-138906427C9E}"/>
              </a:ext>
            </a:extLst>
          </p:cNvPr>
          <p:cNvCxnSpPr/>
          <p:nvPr/>
        </p:nvCxnSpPr>
        <p:spPr>
          <a:xfrm>
            <a:off x="4376696" y="4321951"/>
            <a:ext cx="1876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8758AE-7BC2-7C6E-29CC-B7C7D80F1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99" y="2618738"/>
            <a:ext cx="2157147" cy="42392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25BB8B-236C-4776-E33D-27ED2EFCA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812" y="2742625"/>
            <a:ext cx="5079365" cy="35301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7EAAEB-78A0-CF38-1F4B-C024AD8BBF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246" y="159838"/>
            <a:ext cx="2157148" cy="14111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9617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matplotlib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Графики поддерживают различного рода форматирование, формат указывается как строка, содержащая определенный набор символов, который отвечает за стиль отображения данных.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12</a:t>
            </a:fld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444F989-4C18-8896-1D3D-138906427C9E}"/>
              </a:ext>
            </a:extLst>
          </p:cNvPr>
          <p:cNvCxnSpPr/>
          <p:nvPr/>
        </p:nvCxnSpPr>
        <p:spPr>
          <a:xfrm>
            <a:off x="4376696" y="4321951"/>
            <a:ext cx="1876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452197-37B5-B784-9D2D-A00F9542B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3" y="2722654"/>
            <a:ext cx="3475247" cy="35118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693319-AE54-D6DC-B598-B4AF5A3F7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3" t="1660" r="2418" b="2655"/>
          <a:stretch/>
        </p:blipFill>
        <p:spPr>
          <a:xfrm>
            <a:off x="6252755" y="2825460"/>
            <a:ext cx="5007007" cy="37463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1572D1-E081-884C-407E-044A92F549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626" y="291614"/>
            <a:ext cx="2157148" cy="14111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5267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matplotlib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рамках одного графика можно создавать несколько </a:t>
            </a:r>
            <a:r>
              <a:rPr lang="ru-RU" dirty="0" err="1"/>
              <a:t>подграфиков</a:t>
            </a:r>
            <a:r>
              <a:rPr lang="ru-RU" dirty="0"/>
              <a:t> при помощи функции </a:t>
            </a:r>
            <a:r>
              <a:rPr lang="en-US" dirty="0"/>
              <a:t>subplot. </a:t>
            </a:r>
            <a:r>
              <a:rPr lang="ru-RU" dirty="0"/>
              <a:t>Первые два числа – размеры матрицы для выстраивания графиков, третье – номер ячейки, где строится график.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13</a:t>
            </a:fld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444F989-4C18-8896-1D3D-138906427C9E}"/>
              </a:ext>
            </a:extLst>
          </p:cNvPr>
          <p:cNvCxnSpPr/>
          <p:nvPr/>
        </p:nvCxnSpPr>
        <p:spPr>
          <a:xfrm>
            <a:off x="4376696" y="4321951"/>
            <a:ext cx="1876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2677E5-B305-C8CB-6A77-9AC54C0E1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793436"/>
            <a:ext cx="2777498" cy="37783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9E79E4-F2B4-870E-023A-D50234037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627" y="2870816"/>
            <a:ext cx="4943056" cy="32642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2D2267-B25A-2FF9-528B-D7F6D65DBA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70" y="206737"/>
            <a:ext cx="2157148" cy="14111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6546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matplotlib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Библиотека позволяет стоить графики различных типов, в том числе гистограммы и точечные диаграммы.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14</a:t>
            </a:fld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444F989-4C18-8896-1D3D-138906427C9E}"/>
              </a:ext>
            </a:extLst>
          </p:cNvPr>
          <p:cNvCxnSpPr/>
          <p:nvPr/>
        </p:nvCxnSpPr>
        <p:spPr>
          <a:xfrm>
            <a:off x="4802824" y="4321951"/>
            <a:ext cx="1876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AC0452-7974-E259-19EC-BF201B9B2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10" y="2765525"/>
            <a:ext cx="3429478" cy="32642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A38F1A-C263-B2A3-A010-8A43AEFCE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21" y="2841241"/>
            <a:ext cx="4121239" cy="31128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8095CD-5FD7-97AA-9BC0-F2248D058A4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852" y="236312"/>
            <a:ext cx="2157148" cy="14111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18954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matplotlib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Использование ООП открывает доступ к гораздо большему количеству настроек и модификаций, в том числе упрощает построение трехмерных графиков. Практически все примеры на официальном сайте </a:t>
            </a:r>
            <a:r>
              <a:rPr lang="ru-RU" dirty="0" err="1"/>
              <a:t>MatPlotLib</a:t>
            </a:r>
            <a:r>
              <a:rPr lang="ru-RU" dirty="0"/>
              <a:t> выполнены с применением ООП.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15</a:t>
            </a:fld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444F989-4C18-8896-1D3D-138906427C9E}"/>
              </a:ext>
            </a:extLst>
          </p:cNvPr>
          <p:cNvCxnSpPr/>
          <p:nvPr/>
        </p:nvCxnSpPr>
        <p:spPr>
          <a:xfrm>
            <a:off x="4802824" y="4321951"/>
            <a:ext cx="1876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B86CC7-A7AC-DB45-CCC6-6BD6D2493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193" y="2899791"/>
            <a:ext cx="4749206" cy="35555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3FFFD6-F480-66CC-348A-51D3551D2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85" y="2861875"/>
            <a:ext cx="3321017" cy="38042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7768E8-2252-D385-AC10-F3612BC623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78" y="215678"/>
            <a:ext cx="2157148" cy="14111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4660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SciPy</a:t>
            </a:r>
            <a:r>
              <a:rPr lang="ru-RU" dirty="0"/>
              <a:t> — это библиотека Python с открытым исходным кодом, предназначенная для решения научных и математических проблем. Она построена на базе </a:t>
            </a:r>
            <a:r>
              <a:rPr lang="ru-RU" dirty="0" err="1"/>
              <a:t>NumPy</a:t>
            </a:r>
            <a:r>
              <a:rPr lang="ru-RU" dirty="0"/>
              <a:t> и позволяет управлять данными, а также визуализировать их с помощью разных высокоуровневых команд. 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4DAC7C-B464-9E30-1E35-2D397C7BD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3109120"/>
            <a:ext cx="4639919" cy="33098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F2D93D-528F-0658-ECCE-9073764A1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82" y="3153711"/>
            <a:ext cx="4487517" cy="33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3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r>
              <a:rPr lang="ru-RU" dirty="0"/>
              <a:t> (интерполяция)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AAD5EA-E933-B71B-CDF5-49CDB5E97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825954"/>
            <a:ext cx="4342750" cy="33652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A5A40-AD23-DAC0-CF6E-89C8C266182E}"/>
              </a:ext>
            </a:extLst>
          </p:cNvPr>
          <p:cNvSpPr txBox="1"/>
          <p:nvPr/>
        </p:nvSpPr>
        <p:spPr>
          <a:xfrm>
            <a:off x="1742928" y="2456622"/>
            <a:ext cx="299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Интерполяция полиномом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BDC113-6BB9-640B-A52B-F5156BF9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669" y="2825954"/>
            <a:ext cx="4342750" cy="3424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F15DE3-3898-1C38-3005-F180766C4F5B}"/>
              </a:ext>
            </a:extLst>
          </p:cNvPr>
          <p:cNvSpPr txBox="1"/>
          <p:nvPr/>
        </p:nvSpPr>
        <p:spPr>
          <a:xfrm>
            <a:off x="6342171" y="2456622"/>
            <a:ext cx="440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Интерполяция многочленом Лагранжа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ADB16D-21A2-6F77-4EAA-EB3F21D5D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08" y="115300"/>
            <a:ext cx="2156656" cy="21566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5483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r>
              <a:rPr lang="ru-RU" dirty="0"/>
              <a:t> (аппроксимация)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18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A5A40-AD23-DAC0-CF6E-89C8C266182E}"/>
              </a:ext>
            </a:extLst>
          </p:cNvPr>
          <p:cNvSpPr txBox="1"/>
          <p:nvPr/>
        </p:nvSpPr>
        <p:spPr>
          <a:xfrm>
            <a:off x="1069354" y="2552106"/>
            <a:ext cx="452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Аппроксимация произвольной функцией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2FBF98-9CD1-DCF1-4131-A5BD9F87A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61" y="2921438"/>
            <a:ext cx="4150752" cy="36851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76182D-F5AA-8499-1B4E-D89762588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6" t="2885"/>
          <a:stretch/>
        </p:blipFill>
        <p:spPr>
          <a:xfrm>
            <a:off x="6391958" y="2645546"/>
            <a:ext cx="4588681" cy="34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r>
              <a:rPr lang="ru-RU" dirty="0"/>
              <a:t> (интегрирование)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19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A5A40-AD23-DAC0-CF6E-89C8C266182E}"/>
              </a:ext>
            </a:extLst>
          </p:cNvPr>
          <p:cNvSpPr txBox="1"/>
          <p:nvPr/>
        </p:nvSpPr>
        <p:spPr>
          <a:xfrm>
            <a:off x="1843885" y="2552106"/>
            <a:ext cx="279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Определённый интеграл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954327-B4A0-D0B6-EF79-670FE52A7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89" y="2921438"/>
            <a:ext cx="3721871" cy="36281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2D6F84-C12E-D605-E97B-86057F829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7"/>
          <a:stretch/>
        </p:blipFill>
        <p:spPr>
          <a:xfrm>
            <a:off x="5845819" y="2736772"/>
            <a:ext cx="5025991" cy="35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9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Менеджер пакетов </a:t>
            </a:r>
            <a:r>
              <a:rPr lang="ru-RU" dirty="0" err="1"/>
              <a:t>pip</a:t>
            </a:r>
            <a:endParaRPr lang="en-US" dirty="0"/>
          </a:p>
          <a:p>
            <a:r>
              <a:rPr lang="ru-RU" dirty="0"/>
              <a:t>Библиотека </a:t>
            </a:r>
            <a:r>
              <a:rPr lang="en-US" dirty="0" err="1"/>
              <a:t>numpy</a:t>
            </a:r>
            <a:endParaRPr lang="en-US" dirty="0"/>
          </a:p>
          <a:p>
            <a:r>
              <a:rPr lang="ru-RU" dirty="0"/>
              <a:t>Библиотека </a:t>
            </a:r>
            <a:r>
              <a:rPr lang="en-US" dirty="0" err="1"/>
              <a:t>matplotlib</a:t>
            </a:r>
            <a:endParaRPr lang="en-US" dirty="0"/>
          </a:p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821C65-CA0F-81A6-B9B0-6D1C2709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51" y="1403604"/>
            <a:ext cx="4050792" cy="405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398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r>
              <a:rPr lang="ru-RU" dirty="0"/>
              <a:t> (корень нелинейного уравнения)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20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A5A40-AD23-DAC0-CF6E-89C8C266182E}"/>
              </a:ext>
            </a:extLst>
          </p:cNvPr>
          <p:cNvSpPr txBox="1"/>
          <p:nvPr/>
        </p:nvSpPr>
        <p:spPr>
          <a:xfrm>
            <a:off x="2257686" y="2558279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Корень уравнения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A3D949-E6B0-F525-2653-DFDB2A11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927611"/>
            <a:ext cx="4493565" cy="22184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2CFC04-F32D-B02A-7706-8101E2290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43" y="2265018"/>
            <a:ext cx="3234537" cy="399560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69305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r>
              <a:rPr lang="ru-RU" dirty="0"/>
              <a:t> (решение СНАУ)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21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A5A40-AD23-DAC0-CF6E-89C8C266182E}"/>
              </a:ext>
            </a:extLst>
          </p:cNvPr>
          <p:cNvSpPr txBox="1"/>
          <p:nvPr/>
        </p:nvSpPr>
        <p:spPr>
          <a:xfrm>
            <a:off x="2928700" y="2265018"/>
            <a:ext cx="147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Корни СНАУ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10D82B-AD6A-BC44-B097-423301A0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20" y="2634350"/>
            <a:ext cx="4010585" cy="34961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7C1E79-3E08-1E6F-1A4A-D4C290B81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43" y="2265018"/>
            <a:ext cx="3234537" cy="399560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63392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r>
              <a:rPr lang="ru-RU" dirty="0"/>
              <a:t> (оптимизация)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22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A5A40-AD23-DAC0-CF6E-89C8C266182E}"/>
              </a:ext>
            </a:extLst>
          </p:cNvPr>
          <p:cNvSpPr txBox="1"/>
          <p:nvPr/>
        </p:nvSpPr>
        <p:spPr>
          <a:xfrm>
            <a:off x="1843308" y="2646611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Одномерная оптимизация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077F6-F091-039A-6BEC-B22209CA5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62" y="3015943"/>
            <a:ext cx="4172532" cy="27531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51D39F-FB2A-3AA0-C387-C650C29CB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251" y="3160549"/>
            <a:ext cx="4906997" cy="2463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303C47-838C-802A-86C9-9844BE7D7481}"/>
              </a:ext>
            </a:extLst>
          </p:cNvPr>
          <p:cNvSpPr txBox="1"/>
          <p:nvPr/>
        </p:nvSpPr>
        <p:spPr>
          <a:xfrm>
            <a:off x="7134776" y="2646611"/>
            <a:ext cx="307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Многомерная оптимизация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BCF9DA-B78C-ACE3-EB9F-A81D60657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22" y="291471"/>
            <a:ext cx="2159930" cy="18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2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r>
              <a:rPr lang="ru-RU" dirty="0"/>
              <a:t> (</a:t>
            </a:r>
            <a:r>
              <a:rPr lang="ru-RU" dirty="0" err="1"/>
              <a:t>диффуры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23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A5A40-AD23-DAC0-CF6E-89C8C266182E}"/>
              </a:ext>
            </a:extLst>
          </p:cNvPr>
          <p:cNvSpPr txBox="1"/>
          <p:nvPr/>
        </p:nvSpPr>
        <p:spPr>
          <a:xfrm>
            <a:off x="2610759" y="1805760"/>
            <a:ext cx="158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Решение ОДУ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03C47-838C-802A-86C9-9844BE7D7481}"/>
              </a:ext>
            </a:extLst>
          </p:cNvPr>
          <p:cNvSpPr txBox="1"/>
          <p:nvPr/>
        </p:nvSpPr>
        <p:spPr>
          <a:xfrm>
            <a:off x="7582676" y="1805760"/>
            <a:ext cx="236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Решение систем ОДУ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896EAE-F32F-7183-2903-95EB4D2AB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13" y="2256207"/>
            <a:ext cx="3918300" cy="41171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EAD226-98D7-450E-4144-AF0D22409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23" y="2256207"/>
            <a:ext cx="4730625" cy="359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10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7CA14-78FC-683B-9F0A-21C76512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для самоконтроля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97EF0-C01D-ABDF-3FA3-069DDDF8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6200964" cy="4581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Исследовалась структура потока жидкости в аппарате колонного типа. Импульсным методом вводился индикатор на вход потока в аппарате, и измерялась его концентрация на выходе из аппарата через интервал времени </a:t>
            </a:r>
            <a:r>
              <a:rPr lang="ru-RU" dirty="0" err="1"/>
              <a:t>delta</a:t>
            </a:r>
            <a:r>
              <a:rPr lang="ru-RU" dirty="0"/>
              <a:t> t = 1мин. Ординаты экспериментальной кривой представлены в таблице. Начальное условие: при t=0 С(0)=0.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При помощи  библиотеки  </a:t>
            </a:r>
            <a:r>
              <a:rPr lang="ru-RU" dirty="0" err="1"/>
              <a:t>numpy</a:t>
            </a:r>
            <a:r>
              <a:rPr lang="ru-RU" dirty="0"/>
              <a:t>, создать программу, интерполирующую экспериментальные и вычислить значение концентрации в моменты времени t1=1,5мин t=2,5 мин. 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0D9C47-2823-DD09-15B5-724AD5A4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4FC025-D1DD-F21D-C9B0-3481AE3A01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68" y="2290261"/>
            <a:ext cx="4408474" cy="3116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A83737-F771-7BA5-22E2-545333E84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38" y="4474346"/>
            <a:ext cx="6649384" cy="356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725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7CA14-78FC-683B-9F0A-21C76512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для самоконтроля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0D9C47-2823-DD09-15B5-724AD5A4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4FC025-D1DD-F21D-C9B0-3481AE3A01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68" y="2290261"/>
            <a:ext cx="4408474" cy="3116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C64C29-239A-6567-A7F4-F9F38E9AC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48" y="2902432"/>
            <a:ext cx="2067725" cy="8106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CF4DA720-3405-00CA-BEB6-0525EE648F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121407"/>
                <a:ext cx="6200964" cy="458123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ru-RU" dirty="0"/>
                  <a:t>Построить кривые изменения концентрации компонентов приведённой реакции</a:t>
                </a:r>
                <a:r>
                  <a:rPr lang="en-US" dirty="0"/>
                  <a:t> </a:t>
                </a:r>
                <a:r>
                  <a:rPr lang="ru-RU" dirty="0"/>
                  <a:t>во временном интервале от 0 до 175:</a:t>
                </a:r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just">
                  <a:buNone/>
                </a:pPr>
                <a:r>
                  <a:rPr lang="ru-RU" dirty="0"/>
                  <a:t>Описать изменение концентраций можно при помощи системы </a:t>
                </a:r>
                <a:r>
                  <a:rPr lang="ru-RU" dirty="0" err="1"/>
                  <a:t>дифф</a:t>
                </a:r>
                <a:r>
                  <a:rPr lang="ru-RU" dirty="0"/>
                  <a:t>. уравнений:</a:t>
                </a:r>
                <a:endParaRPr lang="en-US" dirty="0"/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ru-RU" dirty="0"/>
                  <a:t>В исходной смеси 5% </a:t>
                </a:r>
                <a:r>
                  <a:rPr lang="en-US" dirty="0"/>
                  <a:t>R </a:t>
                </a:r>
                <a:r>
                  <a:rPr lang="ru-RU" dirty="0"/>
                  <a:t>и 95% </a:t>
                </a:r>
                <a:r>
                  <a:rPr lang="en-US" dirty="0"/>
                  <a:t>A. k1 = 0,05 k2=0,01.</a:t>
                </a:r>
                <a:endParaRPr lang="ru-RU" dirty="0"/>
              </a:p>
            </p:txBody>
          </p:sp>
        </mc:Choice>
        <mc:Fallback xmlns="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CF4DA720-3405-00CA-BEB6-0525EE648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121407"/>
                <a:ext cx="6200964" cy="4581234"/>
              </a:xfrm>
              <a:blipFill>
                <a:blip r:embed="rId5"/>
                <a:stretch>
                  <a:fillRect l="-983" t="-1995" r="-885" b="-1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572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232A726-C55F-11AA-5F67-7C0D14F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hlinkClick r:id="rId2"/>
              </a:rPr>
              <a:t>Библиотека </a:t>
            </a:r>
            <a:r>
              <a:rPr lang="en-US" dirty="0" err="1">
                <a:hlinkClick r:id="rId2"/>
              </a:rPr>
              <a:t>numpy</a:t>
            </a:r>
            <a:endParaRPr lang="ru-RU" dirty="0"/>
          </a:p>
          <a:p>
            <a:r>
              <a:rPr lang="ru-RU" dirty="0">
                <a:hlinkClick r:id="rId3"/>
              </a:rPr>
              <a:t>Библиотека </a:t>
            </a:r>
            <a:r>
              <a:rPr lang="en-US" dirty="0" err="1">
                <a:hlinkClick r:id="rId3"/>
              </a:rPr>
              <a:t>numpy</a:t>
            </a:r>
            <a:r>
              <a:rPr lang="en-US" dirty="0">
                <a:hlinkClick r:id="rId3"/>
              </a:rPr>
              <a:t> (</a:t>
            </a:r>
            <a:r>
              <a:rPr lang="ru-RU" dirty="0">
                <a:hlinkClick r:id="rId3"/>
              </a:rPr>
              <a:t>оф. сайт)</a:t>
            </a:r>
            <a:endParaRPr lang="en-US" dirty="0"/>
          </a:p>
          <a:p>
            <a:r>
              <a:rPr lang="ru-RU" dirty="0">
                <a:hlinkClick r:id="rId4"/>
              </a:rPr>
              <a:t>Библиотека </a:t>
            </a:r>
            <a:r>
              <a:rPr lang="en-US" dirty="0" err="1">
                <a:hlinkClick r:id="rId4"/>
              </a:rPr>
              <a:t>matplotlib</a:t>
            </a:r>
            <a:r>
              <a:rPr lang="en-US" dirty="0">
                <a:hlinkClick r:id="rId4"/>
              </a:rPr>
              <a:t> (</a:t>
            </a:r>
            <a:r>
              <a:rPr lang="ru-RU" dirty="0">
                <a:hlinkClick r:id="rId4"/>
              </a:rPr>
              <a:t>оф. сайт</a:t>
            </a:r>
            <a:r>
              <a:rPr lang="en-US" dirty="0">
                <a:hlinkClick r:id="rId4"/>
              </a:rPr>
              <a:t>)</a:t>
            </a:r>
            <a:endParaRPr lang="ru-RU" dirty="0"/>
          </a:p>
          <a:p>
            <a:r>
              <a:rPr lang="ru-RU" dirty="0">
                <a:hlinkClick r:id="rId5"/>
              </a:rPr>
              <a:t>Библиотека </a:t>
            </a:r>
            <a:r>
              <a:rPr lang="en-US" dirty="0" err="1">
                <a:hlinkClick r:id="rId5"/>
              </a:rPr>
              <a:t>matplotlib</a:t>
            </a:r>
            <a:r>
              <a:rPr lang="en-US" dirty="0">
                <a:hlinkClick r:id="rId5"/>
              </a:rPr>
              <a:t> (</a:t>
            </a:r>
            <a:r>
              <a:rPr lang="ru-RU" dirty="0">
                <a:hlinkClick r:id="rId5"/>
              </a:rPr>
              <a:t>курс)</a:t>
            </a:r>
            <a:endParaRPr lang="en-US" dirty="0"/>
          </a:p>
          <a:p>
            <a:r>
              <a:rPr lang="ru-RU" dirty="0">
                <a:hlinkClick r:id="rId6"/>
              </a:rPr>
              <a:t>Библиотека </a:t>
            </a:r>
            <a:r>
              <a:rPr lang="en-US" dirty="0" err="1">
                <a:hlinkClick r:id="rId6"/>
              </a:rPr>
              <a:t>scipy</a:t>
            </a:r>
            <a:r>
              <a:rPr lang="en-US" dirty="0">
                <a:hlinkClick r:id="rId6"/>
              </a:rPr>
              <a:t> (</a:t>
            </a:r>
            <a:r>
              <a:rPr lang="ru-RU" dirty="0">
                <a:hlinkClick r:id="rId6"/>
              </a:rPr>
              <a:t>оф. сайт)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939751-8C5D-36FB-158D-6561CA519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85" y="1778819"/>
            <a:ext cx="6500480" cy="4596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95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Сторонние библиотеки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964351"/>
            <a:ext cx="5032248" cy="40507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Библиотеки Python — это коллекции дополнительных модульных компонентов кода для «змеиного языка», заточенных под определенные тонкие задачи. Для управления ими необходимы специальные навыки, овладев которыми можно сделать программирование на «Питоне» значительно более эффективным.</a:t>
            </a:r>
          </a:p>
          <a:p>
            <a:pPr marL="0" indent="0" algn="just">
              <a:buNone/>
            </a:pPr>
            <a:r>
              <a:rPr lang="ru-RU" dirty="0"/>
              <a:t>Модули сторонних библиотек нужны для расширения функционала стандартной библиотеки Python. С помощью набора функций, который они предлагают, можно поэтапно работать над большими проектами и решать различные комплексные задачи.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AE27FA-77E9-90BA-23AF-6A33A721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51" y="1964351"/>
            <a:ext cx="4753608" cy="36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9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Менеджер пакетов </a:t>
            </a:r>
            <a:r>
              <a:rPr lang="ru-RU" dirty="0" err="1"/>
              <a:t>pip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pip</a:t>
            </a:r>
            <a:r>
              <a:rPr lang="ru-RU" dirty="0"/>
              <a:t> — это система управления пакетами, которая используется для установки и управления программными пакетами, написанными на Python. Не все пакеты нужны в повседневной практике или отдельном проекте, да и места они занимают не мало. Для этих целей создан удаленный репозиторий модулей https://pypi.org/, в котором на сегодня имеется более 260 тыс. проектов на все случаи практики программирования. Вам не обязательно создавать код с нуля, так как под многие задачи уже имеется соответствующий пакет.</a:t>
            </a:r>
            <a:r>
              <a:rPr lang="en-US" dirty="0"/>
              <a:t> </a:t>
            </a:r>
            <a:r>
              <a:rPr lang="ru-RU" dirty="0"/>
              <a:t>Работа с этим хранилищем расширений осуществляется через команду </a:t>
            </a:r>
            <a:r>
              <a:rPr lang="ru-RU" dirty="0" err="1"/>
              <a:t>pip</a:t>
            </a:r>
            <a:r>
              <a:rPr lang="ru-RU" dirty="0"/>
              <a:t>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4B7E16-1177-EA54-A95A-132DF8C1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62" y="4764025"/>
            <a:ext cx="3113878" cy="12014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684434-94E1-9F37-B3E7-3119DC43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274" y="4859560"/>
            <a:ext cx="3421539" cy="1008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8C3B67-85EE-5226-9E6A-6CB936696DF4}"/>
              </a:ext>
            </a:extLst>
          </p:cNvPr>
          <p:cNvSpPr txBox="1"/>
          <p:nvPr/>
        </p:nvSpPr>
        <p:spPr>
          <a:xfrm>
            <a:off x="2371187" y="4490228"/>
            <a:ext cx="200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Установка пакета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BBF86F-7747-9A49-4FA6-0CB57B9037ED}"/>
              </a:ext>
            </a:extLst>
          </p:cNvPr>
          <p:cNvSpPr txBox="1"/>
          <p:nvPr/>
        </p:nvSpPr>
        <p:spPr>
          <a:xfrm>
            <a:off x="7208504" y="4490228"/>
            <a:ext cx="192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Удаление пакета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C79CD8-2C86-FD7C-C240-8165AAD099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37" y="50382"/>
            <a:ext cx="2738183" cy="151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1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numpy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NumPy</a:t>
            </a:r>
            <a:r>
              <a:rPr lang="ru-RU" dirty="0"/>
              <a:t> — это библиотека языка Python, добавляющая поддержку больших многомерных массивов и матриц, вместе с большой библиотекой высокоуровневых (и очень быстрых) математических функций для операций с этими массивами.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3D2681-1A42-2BB1-94D6-868E6D4A35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68" y="2878584"/>
            <a:ext cx="5041296" cy="34437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12D34A-44ED-4BEC-74CD-D31E7670E8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68" y="2699875"/>
            <a:ext cx="4636398" cy="32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numpy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Для создания массива в </a:t>
            </a:r>
            <a:r>
              <a:rPr lang="en-US" dirty="0" err="1"/>
              <a:t>numpy</a:t>
            </a:r>
            <a:r>
              <a:rPr lang="ru-RU" dirty="0"/>
              <a:t> используется функция </a:t>
            </a:r>
            <a:r>
              <a:rPr lang="en-US" dirty="0"/>
              <a:t>array, </a:t>
            </a:r>
            <a:r>
              <a:rPr lang="ru-RU" dirty="0"/>
              <a:t>кроме того, существует ряд функций, создающих специализированные массивы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93339-7EDA-3A75-25B5-3544E64F6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37" y="2949237"/>
            <a:ext cx="3688672" cy="36886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69DA1F-CB6C-32A0-1E99-7B42357AC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21" y="2393233"/>
            <a:ext cx="3356195" cy="41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2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numpy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Массивы </a:t>
            </a:r>
            <a:r>
              <a:rPr lang="en-US" dirty="0" err="1"/>
              <a:t>numpy</a:t>
            </a:r>
            <a:r>
              <a:rPr lang="en-US" dirty="0"/>
              <a:t> </a:t>
            </a:r>
            <a:r>
              <a:rPr lang="ru-RU" dirty="0"/>
              <a:t>поддерживают ряд матричных операций и преобразований, таких как транспонирование, сложение, вычитание, матричное и поэлементное умножение. Помимо этого, существует модуль </a:t>
            </a:r>
            <a:r>
              <a:rPr lang="en-US" dirty="0" err="1"/>
              <a:t>linalg</a:t>
            </a:r>
            <a:r>
              <a:rPr lang="en-US" dirty="0"/>
              <a:t>, </a:t>
            </a:r>
            <a:r>
              <a:rPr lang="ru-RU" dirty="0"/>
              <a:t>позволяющий решать различные задачки линейной алгебры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8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2A21E8-3B66-971C-D180-9863FBFCB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952" y="2645142"/>
            <a:ext cx="2156061" cy="41099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A47591-E825-E6B7-0282-5E980D87A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748" y="2649541"/>
            <a:ext cx="2383389" cy="41099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18488C-7028-9F9B-6A1B-616987837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37" y="2949237"/>
            <a:ext cx="3688672" cy="36886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1167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numpy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/>
              <a:t>numpy</a:t>
            </a:r>
            <a:r>
              <a:rPr lang="en-US" dirty="0"/>
              <a:t> </a:t>
            </a:r>
            <a:r>
              <a:rPr lang="ru-RU" dirty="0"/>
              <a:t>позволяет без лишних усилий для программиста решать различные вычислительные задачи,</a:t>
            </a:r>
            <a:r>
              <a:rPr lang="en-US" dirty="0"/>
              <a:t> </a:t>
            </a:r>
            <a:r>
              <a:rPr lang="ru-RU" dirty="0"/>
              <a:t>связанные с векторами и матрицами, кроме того библиотеки имеет ряд встроенных функций,  например функции для аппроксимации  данных многочленом любой степени, при помощи функций </a:t>
            </a:r>
            <a:r>
              <a:rPr lang="en-US" dirty="0" err="1"/>
              <a:t>polyfit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polyval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E1AC73-EF6F-C528-4096-563F0B785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3538185"/>
            <a:ext cx="5576480" cy="2312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09243-C54A-D755-D85F-986ADB12E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03" y="3278634"/>
            <a:ext cx="37338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57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3999</TotalTime>
  <Words>838</Words>
  <Application>Microsoft Office PowerPoint</Application>
  <PresentationFormat>Широкоэкранный</PresentationFormat>
  <Paragraphs>100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Calibri</vt:lpstr>
      <vt:lpstr>Cambria</vt:lpstr>
      <vt:lpstr>Cambria Math</vt:lpstr>
      <vt:lpstr>Rockwell</vt:lpstr>
      <vt:lpstr>Rockwell Condensed</vt:lpstr>
      <vt:lpstr>Times New Roman</vt:lpstr>
      <vt:lpstr>Wingdings</vt:lpstr>
      <vt:lpstr>Дерево</vt:lpstr>
      <vt:lpstr>Библиотеки языка Python для компьютерных вычислений и моделирования</vt:lpstr>
      <vt:lpstr>Темы</vt:lpstr>
      <vt:lpstr>Полезные ресурсы</vt:lpstr>
      <vt:lpstr>Сторонние библиотеки</vt:lpstr>
      <vt:lpstr>Менеджер пакетов pip</vt:lpstr>
      <vt:lpstr>Библиотека numpy</vt:lpstr>
      <vt:lpstr>Библиотека numpy</vt:lpstr>
      <vt:lpstr>Библиотека numpy</vt:lpstr>
      <vt:lpstr>Библиотека numpy</vt:lpstr>
      <vt:lpstr>Библиотека matplotlib</vt:lpstr>
      <vt:lpstr>Библиотека matplotlib</vt:lpstr>
      <vt:lpstr>Библиотека matplotlib</vt:lpstr>
      <vt:lpstr>Библиотека matplotlib</vt:lpstr>
      <vt:lpstr>Библиотека matplotlib</vt:lpstr>
      <vt:lpstr>Библиотека matplotlib</vt:lpstr>
      <vt:lpstr>Библиотека Scipy</vt:lpstr>
      <vt:lpstr>Библиотека Scipy (интерполяция)</vt:lpstr>
      <vt:lpstr>Библиотека Scipy (аппроксимация)</vt:lpstr>
      <vt:lpstr>Библиотека Scipy (интегрирование)</vt:lpstr>
      <vt:lpstr>Библиотека Scipy (корень нелинейного уравнения)</vt:lpstr>
      <vt:lpstr>Библиотека Scipy (решение СНАУ)</vt:lpstr>
      <vt:lpstr>Библиотека Scipy (оптимизация)</vt:lpstr>
      <vt:lpstr>Библиотека Scipy (диффуры)</vt:lpstr>
      <vt:lpstr>Задание для самоконтроля</vt:lpstr>
      <vt:lpstr>Задание для самоконтроля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Roman</dc:creator>
  <cp:lastModifiedBy>Алексей Лобанов</cp:lastModifiedBy>
  <cp:revision>59</cp:revision>
  <dcterms:created xsi:type="dcterms:W3CDTF">2022-01-12T12:48:55Z</dcterms:created>
  <dcterms:modified xsi:type="dcterms:W3CDTF">2023-01-28T20:38:30Z</dcterms:modified>
</cp:coreProperties>
</file>