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83" r:id="rId6"/>
    <p:sldId id="284" r:id="rId7"/>
    <p:sldId id="285" r:id="rId8"/>
    <p:sldId id="286" r:id="rId9"/>
    <p:sldId id="287" r:id="rId10"/>
    <p:sldId id="288" r:id="rId11"/>
    <p:sldId id="280" r:id="rId12"/>
    <p:sldId id="289" r:id="rId13"/>
    <p:sldId id="290" r:id="rId14"/>
    <p:sldId id="291" r:id="rId15"/>
    <p:sldId id="292" r:id="rId16"/>
    <p:sldId id="293" r:id="rId17"/>
    <p:sldId id="294" r:id="rId18"/>
    <p:sldId id="295" r:id="rId19"/>
    <p:sldId id="296" r:id="rId20"/>
    <p:sldId id="297" r:id="rId21"/>
    <p:sldId id="298" r:id="rId22"/>
    <p:sldId id="261"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114" d="100"/>
          <a:sy n="114" d="100"/>
        </p:scale>
        <p:origin x="150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38168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541470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6849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01953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D5C11EB-D329-41AC-A27B-AABF4C979710}" type="datetimeFigureOut">
              <a:rPr lang="ru-RU" smtClean="0"/>
              <a:t>27.05.2021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06190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61479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D5C11EB-D329-41AC-A27B-AABF4C979710}" type="datetimeFigureOut">
              <a:rPr lang="ru-RU" smtClean="0"/>
              <a:t>27.05.2021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295169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D5C11EB-D329-41AC-A27B-AABF4C979710}" type="datetimeFigureOut">
              <a:rPr lang="ru-RU" smtClean="0"/>
              <a:t>27.05.2021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347769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C11EB-D329-41AC-A27B-AABF4C979710}" type="datetimeFigureOut">
              <a:rPr lang="ru-RU" smtClean="0"/>
              <a:t>27.05.2021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414595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88763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D5C11EB-D329-41AC-A27B-AABF4C979710}" type="datetimeFigureOut">
              <a:rPr lang="ru-RU" smtClean="0"/>
              <a:t>27.05.2021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B2F6E2-0908-4D29-8778-2BC2E0C33BC7}" type="slidenum">
              <a:rPr lang="ru-RU" smtClean="0"/>
              <a:t>‹#›</a:t>
            </a:fld>
            <a:endParaRPr lang="ru-RU"/>
          </a:p>
        </p:txBody>
      </p:sp>
    </p:spTree>
    <p:extLst>
      <p:ext uri="{BB962C8B-B14F-4D97-AF65-F5344CB8AC3E}">
        <p14:creationId xmlns:p14="http://schemas.microsoft.com/office/powerpoint/2010/main" val="190171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C11EB-D329-41AC-A27B-AABF4C979710}" type="datetimeFigureOut">
              <a:rPr lang="ru-RU" smtClean="0"/>
              <a:t>27.05.2021</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2F6E2-0908-4D29-8778-2BC2E0C33BC7}" type="slidenum">
              <a:rPr lang="ru-RU" smtClean="0"/>
              <a:t>‹#›</a:t>
            </a:fld>
            <a:endParaRPr lang="ru-RU"/>
          </a:p>
        </p:txBody>
      </p:sp>
    </p:spTree>
    <p:extLst>
      <p:ext uri="{BB962C8B-B14F-4D97-AF65-F5344CB8AC3E}">
        <p14:creationId xmlns:p14="http://schemas.microsoft.com/office/powerpoint/2010/main" val="2169073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9220201" cy="6870713"/>
          </a:xfrm>
          <a:prstGeom prst="rect">
            <a:avLst/>
          </a:prstGeom>
        </p:spPr>
      </p:pic>
      <p:sp>
        <p:nvSpPr>
          <p:cNvPr id="5" name="TextBox 4"/>
          <p:cNvSpPr txBox="1"/>
          <p:nvPr/>
        </p:nvSpPr>
        <p:spPr>
          <a:xfrm>
            <a:off x="85725" y="2848402"/>
            <a:ext cx="8972550" cy="1173907"/>
          </a:xfrm>
          <a:prstGeom prst="rect">
            <a:avLst/>
          </a:prstGeom>
          <a:noFill/>
        </p:spPr>
        <p:txBody>
          <a:bodyPr wrap="square" lIns="65274" tIns="32637" rIns="65274" bIns="32637" rtlCol="0">
            <a:spAutoFit/>
          </a:bodyPr>
          <a:lstStyle/>
          <a:p>
            <a:pPr algn="ctr"/>
            <a:r>
              <a:rPr lang="ru-RU"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t>Технологии изделий из фарфора</a:t>
            </a:r>
            <a:r>
              <a:rPr lang="en-US"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t> </a:t>
            </a:r>
            <a:br>
              <a:rPr lang="en-US"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br>
            <a:r>
              <a:rPr lang="ru-RU"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t>и</a:t>
            </a:r>
            <a:r>
              <a:rPr lang="en-US"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t> </a:t>
            </a:r>
            <a:r>
              <a:rPr lang="ru-RU" sz="3600" b="1" i="1" dirty="0">
                <a:ln w="10160">
                  <a:solidFill>
                    <a:schemeClr val="accent1"/>
                  </a:solidFill>
                  <a:prstDash val="solid"/>
                </a:ln>
                <a:solidFill>
                  <a:srgbClr val="FFFFFF"/>
                </a:solidFill>
                <a:effectLst>
                  <a:outerShdw blurRad="38100" dist="32000" dir="5400000" algn="tl">
                    <a:srgbClr val="000000">
                      <a:alpha val="30000"/>
                    </a:srgbClr>
                  </a:outerShdw>
                </a:effectLst>
                <a:latin typeface="Arial" panose="020B0604020202020204" pitchFamily="34" charset="0"/>
                <a:cs typeface="Arial" panose="020B0604020202020204" pitchFamily="34" charset="0"/>
              </a:rPr>
              <a:t>фаянса</a:t>
            </a:r>
          </a:p>
        </p:txBody>
      </p:sp>
    </p:spTree>
    <p:extLst>
      <p:ext uri="{BB962C8B-B14F-4D97-AF65-F5344CB8AC3E}">
        <p14:creationId xmlns:p14="http://schemas.microsoft.com/office/powerpoint/2010/main" val="253948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1"/>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10</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2" name="Прямая соединительная линия 11">
            <a:extLst>
              <a:ext uri="{FF2B5EF4-FFF2-40B4-BE49-F238E27FC236}">
                <a16:creationId xmlns:a16="http://schemas.microsoft.com/office/drawing/2014/main" id="{FC4A3B8B-9E49-42BD-8B7C-BB8F4DE91D8C}"/>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F10F9B05-AD15-4157-9E5B-4A1CEEBD34B7}"/>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01C957C9-D7A4-4E84-B812-D82E2C18ADAF}"/>
              </a:ext>
            </a:extLst>
          </p:cNvPr>
          <p:cNvSpPr txBox="1"/>
          <p:nvPr/>
        </p:nvSpPr>
        <p:spPr>
          <a:xfrm>
            <a:off x="97819" y="1266738"/>
            <a:ext cx="7594886" cy="1169551"/>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Непластичные минералы – плавни и отощители совместно с 8 – 10 % беложгущейся глины размалываются в шаровых футерованных мельницах корундовыми или уралитовыми шарами мокрым способом до остатка на сите № 0063 не более 0,5-1,0 %, после чего сливаются в приемный бассейн, также при непрерывном перемешивании лопастными пропеллерными мешалками.</a:t>
            </a:r>
          </a:p>
        </p:txBody>
      </p:sp>
      <p:pic>
        <p:nvPicPr>
          <p:cNvPr id="1026" name="Picture 2">
            <a:extLst>
              <a:ext uri="{FF2B5EF4-FFF2-40B4-BE49-F238E27FC236}">
                <a16:creationId xmlns:a16="http://schemas.microsoft.com/office/drawing/2014/main" id="{FC77A36F-068E-429F-A06F-49F050E787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8736" y="2267399"/>
            <a:ext cx="3881181" cy="209287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pic>
        <p:nvPicPr>
          <p:cNvPr id="1028" name="Picture 4">
            <a:extLst>
              <a:ext uri="{FF2B5EF4-FFF2-40B4-BE49-F238E27FC236}">
                <a16:creationId xmlns:a16="http://schemas.microsoft.com/office/drawing/2014/main" id="{008A7722-6337-47CC-B363-746CC91282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2965" y="3721585"/>
            <a:ext cx="2053904" cy="154042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
        <p:nvSpPr>
          <p:cNvPr id="6" name="TextBox 5">
            <a:extLst>
              <a:ext uri="{FF2B5EF4-FFF2-40B4-BE49-F238E27FC236}">
                <a16:creationId xmlns:a16="http://schemas.microsoft.com/office/drawing/2014/main" id="{01B43CC0-3782-4C1B-8728-2B26ED58D00F}"/>
              </a:ext>
            </a:extLst>
          </p:cNvPr>
          <p:cNvSpPr txBox="1"/>
          <p:nvPr/>
        </p:nvSpPr>
        <p:spPr>
          <a:xfrm>
            <a:off x="5062397" y="4591068"/>
            <a:ext cx="1543574" cy="461665"/>
          </a:xfrm>
          <a:prstGeom prst="rect">
            <a:avLst/>
          </a:prstGeom>
          <a:noFill/>
        </p:spPr>
        <p:txBody>
          <a:bodyPr wrap="square" rtlCol="0">
            <a:spAutoFit/>
          </a:bodyPr>
          <a:lstStyle/>
          <a:p>
            <a:pPr algn="ctr"/>
            <a:r>
              <a:rPr lang="ru-RU" sz="1200" i="1" dirty="0">
                <a:latin typeface="Times New Roman" panose="02020603050405020304" pitchFamily="18" charset="0"/>
                <a:cs typeface="Times New Roman" panose="02020603050405020304" pitchFamily="18" charset="0"/>
              </a:rPr>
              <a:t>Шаровая мельница и ее футеровка</a:t>
            </a:r>
          </a:p>
        </p:txBody>
      </p:sp>
      <p:sp>
        <p:nvSpPr>
          <p:cNvPr id="14" name="TextBox 13">
            <a:extLst>
              <a:ext uri="{FF2B5EF4-FFF2-40B4-BE49-F238E27FC236}">
                <a16:creationId xmlns:a16="http://schemas.microsoft.com/office/drawing/2014/main" id="{0F7F2693-C6C8-40DE-9ECD-99F682CA8C91}"/>
              </a:ext>
            </a:extLst>
          </p:cNvPr>
          <p:cNvSpPr txBox="1"/>
          <p:nvPr/>
        </p:nvSpPr>
        <p:spPr>
          <a:xfrm>
            <a:off x="97819" y="2706768"/>
            <a:ext cx="3983786" cy="2462213"/>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недалеком прошлом, когда на заводы плавни и отощители поступали в крупных кусках, для облегчения дробления куски предварительно разогревались до 600-700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после чего их поливали водой. Полиморфные превращения кварцсодержащих минералов приводили при нагреве и резком охлаждении их к возникновению таких напряжений, что куски разрушались на достаточно мелкие частицы, которые затем размалывали в щековых или конусных дробилках до размеров не более 10 мм.</a:t>
            </a:r>
          </a:p>
        </p:txBody>
      </p:sp>
      <p:sp>
        <p:nvSpPr>
          <p:cNvPr id="15" name="TextBox 14">
            <a:extLst>
              <a:ext uri="{FF2B5EF4-FFF2-40B4-BE49-F238E27FC236}">
                <a16:creationId xmlns:a16="http://schemas.microsoft.com/office/drawing/2014/main" id="{AF05FCFF-BC23-4D73-859A-7A6F7635BF84}"/>
              </a:ext>
            </a:extLst>
          </p:cNvPr>
          <p:cNvSpPr txBox="1"/>
          <p:nvPr/>
        </p:nvSpPr>
        <p:spPr>
          <a:xfrm>
            <a:off x="97819" y="5439460"/>
            <a:ext cx="8674216" cy="523220"/>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настоящее время ГОКи (горно-обогатительные комбинаты) поставляют на заводы порошкообразные материалы и надобность в грубодисперсном дроблении отпала</a:t>
            </a:r>
          </a:p>
        </p:txBody>
      </p:sp>
    </p:spTree>
    <p:extLst>
      <p:ext uri="{BB962C8B-B14F-4D97-AF65-F5344CB8AC3E}">
        <p14:creationId xmlns:p14="http://schemas.microsoft.com/office/powerpoint/2010/main" val="106316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29853"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11</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4A0A198E-2BCA-4671-BF06-270ECB4B6267}"/>
              </a:ext>
            </a:extLst>
          </p:cNvPr>
          <p:cNvSpPr txBox="1"/>
          <p:nvPr/>
        </p:nvSpPr>
        <p:spPr>
          <a:xfrm>
            <a:off x="325372" y="1252246"/>
            <a:ext cx="7509945" cy="1169551"/>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Готовые шликера – каолиновый и из непластичных минералов сливаются в приемный бассейн, где перемешиваются лопастными пропеллерными мешалками до получения однородной гомогенизированной суспензии, которая затем подается в фильтр-пресс и обезвоживается до влажности 24 – 26 %. Перекачки шликеров из бассейна в бассейн и далее в фильтр-пресс сопровождаются ситовым и магнитным обогащением.</a:t>
            </a:r>
          </a:p>
        </p:txBody>
      </p:sp>
      <p:pic>
        <p:nvPicPr>
          <p:cNvPr id="4098" name="Picture 2">
            <a:extLst>
              <a:ext uri="{FF2B5EF4-FFF2-40B4-BE49-F238E27FC236}">
                <a16:creationId xmlns:a16="http://schemas.microsoft.com/office/drawing/2014/main" id="{7197F3AB-D67B-4CA3-9007-767CCD926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626" y="2290538"/>
            <a:ext cx="3683397" cy="2089360"/>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
        <p:nvSpPr>
          <p:cNvPr id="7" name="TextBox 6">
            <a:extLst>
              <a:ext uri="{FF2B5EF4-FFF2-40B4-BE49-F238E27FC236}">
                <a16:creationId xmlns:a16="http://schemas.microsoft.com/office/drawing/2014/main" id="{6010AFDA-0DAE-419B-ABC1-FEBA2862DBCA}"/>
              </a:ext>
            </a:extLst>
          </p:cNvPr>
          <p:cNvSpPr txBox="1"/>
          <p:nvPr/>
        </p:nvSpPr>
        <p:spPr>
          <a:xfrm>
            <a:off x="5003403" y="4523012"/>
            <a:ext cx="3794552" cy="830997"/>
          </a:xfrm>
          <a:prstGeom prst="rect">
            <a:avLst/>
          </a:prstGeom>
          <a:noFill/>
        </p:spPr>
        <p:txBody>
          <a:bodyPr wrap="square" rtlCol="0">
            <a:spAutoFit/>
          </a:bodyPr>
          <a:lstStyle/>
          <a:p>
            <a:pPr algn="ctr"/>
            <a:r>
              <a:rPr lang="ru-RU" sz="1200" b="0" i="1" dirty="0">
                <a:effectLst/>
                <a:latin typeface="Times New Roman" panose="02020603050405020304" pitchFamily="18" charset="0"/>
                <a:cs typeface="Times New Roman" panose="02020603050405020304" pitchFamily="18" charset="0"/>
              </a:rPr>
              <a:t>Установка магнитно-ситового обогащения СМК-327:</a:t>
            </a:r>
            <a:br>
              <a:rPr lang="ru-RU" sz="1200" i="1" dirty="0">
                <a:latin typeface="Times New Roman" panose="02020603050405020304" pitchFamily="18" charset="0"/>
                <a:cs typeface="Times New Roman" panose="02020603050405020304" pitchFamily="18" charset="0"/>
              </a:rPr>
            </a:br>
            <a:r>
              <a:rPr lang="ru-RU" sz="1200" b="0" i="1" dirty="0">
                <a:effectLst/>
                <a:latin typeface="Times New Roman" panose="02020603050405020304" pitchFamily="18" charset="0"/>
                <a:cs typeface="Times New Roman" panose="02020603050405020304" pitchFamily="18" charset="0"/>
              </a:rPr>
              <a:t>1 — вибросито СМК-329; 2 — ванночка; </a:t>
            </a:r>
            <a:br>
              <a:rPr lang="ru-RU" sz="1200" b="0" i="1" dirty="0">
                <a:effectLst/>
                <a:latin typeface="Times New Roman" panose="02020603050405020304" pitchFamily="18" charset="0"/>
                <a:cs typeface="Times New Roman" panose="02020603050405020304" pitchFamily="18" charset="0"/>
              </a:rPr>
            </a:br>
            <a:r>
              <a:rPr lang="ru-RU" sz="1200" b="0" i="1" dirty="0">
                <a:effectLst/>
                <a:latin typeface="Times New Roman" panose="02020603050405020304" pitchFamily="18" charset="0"/>
                <a:cs typeface="Times New Roman" panose="02020603050405020304" pitchFamily="18" charset="0"/>
              </a:rPr>
              <a:t>3 — магнитные блоки; 4 — узел магнитной сепарации; 5 — сливной лоток</a:t>
            </a:r>
            <a:endParaRPr lang="ru-RU" sz="12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1D9587B-5FF3-45DF-8D49-C59B7FC9B909}"/>
              </a:ext>
            </a:extLst>
          </p:cNvPr>
          <p:cNvSpPr txBox="1"/>
          <p:nvPr/>
        </p:nvSpPr>
        <p:spPr>
          <a:xfrm>
            <a:off x="325372" y="2567031"/>
            <a:ext cx="4331985" cy="203132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Часть полученного таким образом формовочного теста направляется на формирование изделий пластическим способом, а часть распускается дистиллированной водой в литейный шликер, для формования наиболее сложных изделий методом литья в гипсовые формы. Обычно для снижения влажности литейного шликера до величины не более 40 % используют разнообразные электролиты (соду, жидкое стекло, полифосфаты натрия и др.)</a:t>
            </a:r>
          </a:p>
        </p:txBody>
      </p:sp>
      <p:sp>
        <p:nvSpPr>
          <p:cNvPr id="64" name="TextBox 63">
            <a:extLst>
              <a:ext uri="{FF2B5EF4-FFF2-40B4-BE49-F238E27FC236}">
                <a16:creationId xmlns:a16="http://schemas.microsoft.com/office/drawing/2014/main" id="{AFAD651F-42E9-48F2-923E-1764E607BFDE}"/>
              </a:ext>
            </a:extLst>
          </p:cNvPr>
          <p:cNvSpPr txBox="1"/>
          <p:nvPr/>
        </p:nvSpPr>
        <p:spPr>
          <a:xfrm>
            <a:off x="325373" y="4769699"/>
            <a:ext cx="4615743"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Формование изделий обычно осуществляют пластическим способом, шликерным литьем или обточкой предварительно подсушенных заготовок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 случае электроизоляторов). </a:t>
            </a:r>
          </a:p>
        </p:txBody>
      </p:sp>
      <p:sp>
        <p:nvSpPr>
          <p:cNvPr id="14" name="TextBox 13">
            <a:extLst>
              <a:ext uri="{FF2B5EF4-FFF2-40B4-BE49-F238E27FC236}">
                <a16:creationId xmlns:a16="http://schemas.microsoft.com/office/drawing/2014/main" id="{26274CBE-0B7B-4D0F-AF4F-C43DAB3A620F}"/>
              </a:ext>
            </a:extLst>
          </p:cNvPr>
          <p:cNvSpPr txBox="1"/>
          <p:nvPr/>
        </p:nvSpPr>
        <p:spPr>
          <a:xfrm>
            <a:off x="325372" y="5696606"/>
            <a:ext cx="8361428"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Высушенный полуфабрикат подвергают </a:t>
            </a: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утильному обжигу</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при 800 – 900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º</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 глазуруют (обычно сырыми полевошпатовыми глазурями), а затем подвергают </a:t>
            </a:r>
            <a:r>
              <a:rPr kumimoji="0" lang="ru-RU" sz="1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политому обжигу</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3072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8389"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12</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9FD85D79-F85A-47C1-8D9E-916190D4FAB6}"/>
              </a:ext>
            </a:extLst>
          </p:cNvPr>
          <p:cNvSpPr txBox="1"/>
          <p:nvPr/>
        </p:nvSpPr>
        <p:spPr>
          <a:xfrm>
            <a:off x="325373" y="1501278"/>
            <a:ext cx="8189453"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При обжиге фарфора протекают разнообразные и сложные процессы. Фарфоровый полуфабрикат, поступающий ан обжиг, состоит из относительно крупных зерен кварца и полевого шпата, распределенных в тонкозернистом глинистом веществе. В интервале 500 – 650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заканчивается дегидратация глинистого вещества </a:t>
            </a:r>
            <a:r>
              <a:rPr lang="ru-RU" sz="1400" b="1" i="1" dirty="0">
                <a:latin typeface="Times New Roman" panose="02020603050405020304" pitchFamily="18" charset="0"/>
                <a:cs typeface="Times New Roman" panose="02020603050405020304" pitchFamily="18" charset="0"/>
              </a:rPr>
              <a:t>(каолинита), </a:t>
            </a:r>
            <a:r>
              <a:rPr lang="ru-RU" sz="1400" dirty="0">
                <a:latin typeface="Times New Roman" panose="02020603050405020304" pitchFamily="18" charset="0"/>
                <a:cs typeface="Times New Roman" panose="02020603050405020304" pitchFamily="18" charset="0"/>
              </a:rPr>
              <a:t>в результате чего образуется метакаолинит:</a:t>
            </a:r>
            <a:endParaRPr lang="ru-RU" sz="14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3D35835-0AFB-4B85-8799-E7FF27157F78}"/>
              </a:ext>
            </a:extLst>
          </p:cNvPr>
          <p:cNvSpPr txBox="1"/>
          <p:nvPr/>
        </p:nvSpPr>
        <p:spPr>
          <a:xfrm>
            <a:off x="1882629" y="2556215"/>
            <a:ext cx="6204358" cy="369332"/>
          </a:xfrm>
          <a:prstGeom prst="rect">
            <a:avLst/>
          </a:prstGeom>
          <a:noFill/>
        </p:spPr>
        <p:txBody>
          <a:bodyPr wrap="square" rtlCol="0">
            <a:spAutoFit/>
          </a:bodyPr>
          <a:lstStyle/>
          <a:p>
            <a:pPr algn="ctr"/>
            <a:r>
              <a:rPr lang="en-US" b="1" i="1" dirty="0">
                <a:latin typeface="Times New Roman" panose="02020603050405020304" pitchFamily="18" charset="0"/>
                <a:cs typeface="Times New Roman" panose="02020603050405020304" pitchFamily="18" charset="0"/>
              </a:rPr>
              <a:t>Al</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a:t>
            </a:r>
            <a:r>
              <a:rPr lang="en-US" sz="1050" b="1" i="1" dirty="0">
                <a:latin typeface="Times New Roman" panose="02020603050405020304" pitchFamily="18" charset="0"/>
                <a:cs typeface="Times New Roman" panose="02020603050405020304" pitchFamily="18" charset="0"/>
              </a:rPr>
              <a:t>3 </a:t>
            </a:r>
            <a:r>
              <a:rPr lang="en-US" b="1" i="1" dirty="0">
                <a:latin typeface="Times New Roman" panose="02020603050405020304" pitchFamily="18" charset="0"/>
                <a:cs typeface="Times New Roman" panose="02020603050405020304" pitchFamily="18" charset="0"/>
              </a:rPr>
              <a:t>· 2SiO</a:t>
            </a:r>
            <a:r>
              <a:rPr lang="en-US" sz="1050" b="1" i="1" dirty="0">
                <a:latin typeface="Times New Roman" panose="02020603050405020304" pitchFamily="18" charset="0"/>
                <a:cs typeface="Times New Roman" panose="02020603050405020304" pitchFamily="18" charset="0"/>
              </a:rPr>
              <a:t>2 </a:t>
            </a:r>
            <a:r>
              <a:rPr lang="en-US" b="1" i="1" dirty="0">
                <a:latin typeface="Times New Roman" panose="02020603050405020304" pitchFamily="18" charset="0"/>
                <a:cs typeface="Times New Roman" panose="02020603050405020304" pitchFamily="18" charset="0"/>
              </a:rPr>
              <a:t>· 2H</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 → Al</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a:t>
            </a:r>
            <a:r>
              <a:rPr lang="en-US" sz="1050" b="1" i="1" dirty="0">
                <a:latin typeface="Times New Roman" panose="02020603050405020304" pitchFamily="18" charset="0"/>
                <a:cs typeface="Times New Roman" panose="02020603050405020304" pitchFamily="18" charset="0"/>
              </a:rPr>
              <a:t>3 </a:t>
            </a:r>
            <a:r>
              <a:rPr lang="en-US" b="1" i="1" dirty="0">
                <a:latin typeface="Times New Roman" panose="02020603050405020304" pitchFamily="18" charset="0"/>
                <a:cs typeface="Times New Roman" panose="02020603050405020304" pitchFamily="18" charset="0"/>
              </a:rPr>
              <a:t>· 2SiO</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 + 2H</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  </a:t>
            </a:r>
            <a:r>
              <a:rPr lang="ru-RU" b="1" i="1" dirty="0">
                <a:latin typeface="Times New Roman" panose="02020603050405020304" pitchFamily="18" charset="0"/>
                <a:cs typeface="Times New Roman" panose="02020603050405020304" pitchFamily="18" charset="0"/>
              </a:rPr>
              <a:t>		(1)</a:t>
            </a:r>
          </a:p>
        </p:txBody>
      </p:sp>
      <p:sp>
        <p:nvSpPr>
          <p:cNvPr id="4" name="TextBox 3">
            <a:extLst>
              <a:ext uri="{FF2B5EF4-FFF2-40B4-BE49-F238E27FC236}">
                <a16:creationId xmlns:a16="http://schemas.microsoft.com/office/drawing/2014/main" id="{56ED07CB-A531-4D79-A07F-CFD799097A64}"/>
              </a:ext>
            </a:extLst>
          </p:cNvPr>
          <p:cNvSpPr txBox="1"/>
          <p:nvPr/>
        </p:nvSpPr>
        <p:spPr>
          <a:xfrm>
            <a:off x="325373" y="2994869"/>
            <a:ext cx="8109128" cy="203132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При дальнейшем нагревании полевой шпат образует с другими компонентами массы легкоплавкие эвтектики (расплав); кроме того между компонентами массы протекают твердофазовые реакции. В результате этих процессов обжигаемый материал при 800 – 900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(т.е. задолго до плавления самого полевого шпата) приобретает некоторую прочность. Именно поэтому утильный обжиг фарфора проводят при указанной температуре. Полевой шпат начинает плавиться ~ 1150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но ввиду высокой вязкости образующегося расплава наиболее крупные зерна полевого шпата сохраняют свою индивидуальность (не расплываются) до ~ 1200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Полное расплавление зерен полевого шпата происходит лишь при ~ 1250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Примерно в этом же температурном интервале (1100-1250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происходит муллитизация ранее образовавшегося метакаолинита:</a:t>
            </a:r>
          </a:p>
        </p:txBody>
      </p:sp>
      <p:sp>
        <p:nvSpPr>
          <p:cNvPr id="10" name="TextBox 9">
            <a:extLst>
              <a:ext uri="{FF2B5EF4-FFF2-40B4-BE49-F238E27FC236}">
                <a16:creationId xmlns:a16="http://schemas.microsoft.com/office/drawing/2014/main" id="{42D49A0D-E2FE-4A06-BAF9-E7930A06F4D4}"/>
              </a:ext>
            </a:extLst>
          </p:cNvPr>
          <p:cNvSpPr txBox="1"/>
          <p:nvPr/>
        </p:nvSpPr>
        <p:spPr>
          <a:xfrm>
            <a:off x="1838306" y="5196346"/>
            <a:ext cx="6330194" cy="369332"/>
          </a:xfrm>
          <a:prstGeom prst="rect">
            <a:avLst/>
          </a:prstGeom>
          <a:noFill/>
        </p:spPr>
        <p:txBody>
          <a:bodyPr wrap="square" rtlCol="0">
            <a:spAutoFit/>
          </a:bodyPr>
          <a:lstStyle/>
          <a:p>
            <a:pPr algn="ctr"/>
            <a:r>
              <a:rPr lang="ru-RU" b="1" i="1" dirty="0">
                <a:latin typeface="Times New Roman" panose="02020603050405020304" pitchFamily="18" charset="0"/>
                <a:cs typeface="Times New Roman" panose="02020603050405020304" pitchFamily="18" charset="0"/>
              </a:rPr>
              <a:t>3(</a:t>
            </a:r>
            <a:r>
              <a:rPr lang="en-US" b="1" i="1" dirty="0">
                <a:latin typeface="Times New Roman" panose="02020603050405020304" pitchFamily="18" charset="0"/>
                <a:cs typeface="Times New Roman" panose="02020603050405020304" pitchFamily="18" charset="0"/>
              </a:rPr>
              <a:t>Al</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a:t>
            </a:r>
            <a:r>
              <a:rPr lang="en-US" sz="1050" b="1" i="1" dirty="0">
                <a:latin typeface="Times New Roman" panose="02020603050405020304" pitchFamily="18" charset="0"/>
                <a:cs typeface="Times New Roman" panose="02020603050405020304" pitchFamily="18" charset="0"/>
              </a:rPr>
              <a:t>3 </a:t>
            </a:r>
            <a:r>
              <a:rPr lang="en-US" b="1" i="1" dirty="0">
                <a:latin typeface="Times New Roman" panose="02020603050405020304" pitchFamily="18" charset="0"/>
                <a:cs typeface="Times New Roman" panose="02020603050405020304" pitchFamily="18" charset="0"/>
              </a:rPr>
              <a:t>· 2SiO</a:t>
            </a:r>
            <a:r>
              <a:rPr lang="en-US" sz="1050" b="1" i="1" dirty="0">
                <a:latin typeface="Times New Roman" panose="02020603050405020304" pitchFamily="18" charset="0"/>
                <a:cs typeface="Times New Roman" panose="02020603050405020304" pitchFamily="18" charset="0"/>
              </a:rPr>
              <a:t>2 </a:t>
            </a:r>
            <a:r>
              <a:rPr lang="ru-RU"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3</a:t>
            </a:r>
            <a:r>
              <a:rPr lang="en-US" b="1" i="1" dirty="0">
                <a:latin typeface="Times New Roman" panose="02020603050405020304" pitchFamily="18" charset="0"/>
                <a:cs typeface="Times New Roman" panose="02020603050405020304" pitchFamily="18" charset="0"/>
              </a:rPr>
              <a:t>Al</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O</a:t>
            </a:r>
            <a:r>
              <a:rPr lang="en-US" sz="1050" b="1" i="1" dirty="0">
                <a:latin typeface="Times New Roman" panose="02020603050405020304" pitchFamily="18" charset="0"/>
                <a:cs typeface="Times New Roman" panose="02020603050405020304" pitchFamily="18" charset="0"/>
              </a:rPr>
              <a:t>3 </a:t>
            </a:r>
            <a:r>
              <a:rPr lang="en-US" b="1" i="1" dirty="0">
                <a:latin typeface="Times New Roman" panose="02020603050405020304" pitchFamily="18" charset="0"/>
                <a:cs typeface="Times New Roman" panose="02020603050405020304" pitchFamily="18" charset="0"/>
              </a:rPr>
              <a:t>· 2SiO</a:t>
            </a:r>
            <a:r>
              <a:rPr lang="en-US" sz="1050"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 + </a:t>
            </a:r>
            <a:r>
              <a:rPr lang="ru-RU" b="1" i="1" dirty="0">
                <a:latin typeface="Times New Roman" panose="02020603050405020304" pitchFamily="18" charset="0"/>
                <a:cs typeface="Times New Roman" panose="02020603050405020304" pitchFamily="18" charset="0"/>
              </a:rPr>
              <a:t>4</a:t>
            </a:r>
            <a:r>
              <a:rPr lang="en-US" b="1" i="1" dirty="0">
                <a:latin typeface="Times New Roman" panose="02020603050405020304" pitchFamily="18" charset="0"/>
                <a:cs typeface="Times New Roman" panose="02020603050405020304" pitchFamily="18" charset="0"/>
              </a:rPr>
              <a:t>SiO</a:t>
            </a:r>
            <a:r>
              <a:rPr lang="en-US" sz="1050" b="1" i="1" dirty="0">
                <a:latin typeface="Times New Roman" panose="02020603050405020304" pitchFamily="18" charset="0"/>
                <a:cs typeface="Times New Roman" panose="02020603050405020304" pitchFamily="18" charset="0"/>
              </a:rPr>
              <a:t>2</a:t>
            </a:r>
            <a:r>
              <a:rPr lang="ru-RU" sz="1050" b="1" i="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a:t>
            </a:r>
            <a:r>
              <a:rPr lang="ru-RU" b="1" i="1" dirty="0">
                <a:latin typeface="Times New Roman" panose="02020603050405020304" pitchFamily="18" charset="0"/>
                <a:cs typeface="Times New Roman" panose="02020603050405020304" pitchFamily="18" charset="0"/>
              </a:rPr>
              <a:t>2</a:t>
            </a:r>
            <a:r>
              <a:rPr lang="en-US" b="1" i="1" dirty="0">
                <a:latin typeface="Times New Roman" panose="02020603050405020304" pitchFamily="18" charset="0"/>
                <a:cs typeface="Times New Roman" panose="02020603050405020304" pitchFamily="18" charset="0"/>
              </a:rPr>
              <a:t>)</a:t>
            </a:r>
            <a:endParaRPr lang="ru-RU"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254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2686"/>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13</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7" name="TextBox 6">
            <a:extLst>
              <a:ext uri="{FF2B5EF4-FFF2-40B4-BE49-F238E27FC236}">
                <a16:creationId xmlns:a16="http://schemas.microsoft.com/office/drawing/2014/main" id="{D99238AD-C16C-4106-A2B9-834B02A7EC3D}"/>
              </a:ext>
            </a:extLst>
          </p:cNvPr>
          <p:cNvSpPr txBox="1"/>
          <p:nvPr/>
        </p:nvSpPr>
        <p:spPr>
          <a:xfrm>
            <a:off x="104573" y="1137954"/>
            <a:ext cx="7759817" cy="2893100"/>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Образующиеся мелкие иглоподобные кристаллики первичного муллита пронизывают массу обжигаемого материала, создавая в нем армирующий упрочняющий скелет. Присутствующие в материалы зерна кварца вплоть до 1250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по существу не претерпевают никаких изменений.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Выше 1250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количество жидкой фазы в материалы заметно увеличивается в результате ее взаимодействия с метакаолинитом (образовавшимся по реакции (1)), а также с первичным муллитом и аморфным кремнеземом (образовавшимся по реакции (2)). Одновременно на зернах кварца появляются каемки. Свидетельствующие о его взаимодействии с жидкой фазой. В интервале от 1250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до конечной температуры обжига в материалы наблюдается непрерывное увеличение содержания муллита. Это обусловлено как увеличением числа и размеров кристаллов первичного муллита, так и пересыщением жидкой фазы, приводящим к кристаллизации из нее вторичного муллита. Кроме того, в этом же температурном интервале продолжается растворение зерен кварца и их фазы (образующей после охлаждения стекловидную фазу), муллита, остатков зерен кварца и замкнутых пор (2-5 об.%)</a:t>
            </a:r>
            <a:endParaRPr lang="ru-RU" sz="1400" b="1" i="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6E5F32A-41DA-44F9-965E-4FD0B9D9B88F}"/>
              </a:ext>
            </a:extLst>
          </p:cNvPr>
          <p:cNvSpPr txBox="1"/>
          <p:nvPr/>
        </p:nvSpPr>
        <p:spPr>
          <a:xfrm>
            <a:off x="104573" y="4031054"/>
            <a:ext cx="8762590" cy="203132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Соотношение между фазами, входящими в состав фарфора, предопределяет его важнейшие свойства.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Так, муллит является важной составляющей фарфора, поскольку от содержания муллита в материале зависят его механическая прочность, термостойкость, химическая стойкость и электрофизические свойства. Остаточные (нерастворенные) зерна кварца также являются немаловажной фазой, поскольку вместе с муллитом они образуют в материале армирующий скелет, препятствующий деформации изделий на завершающей стадии обжига. Стекловидная фаза, присутствующая в фарфоре в значительных количествах (до 60 об.%), предопределяет просвечиваемость художественных изделий, но в то же время снижает механическую прочность, жаростойкость и диэлектрические свойства изделий технического назначения. Наконец, поры несколько снижают прочность и просвечиваемость изделий.</a:t>
            </a:r>
          </a:p>
        </p:txBody>
      </p:sp>
    </p:spTree>
    <p:extLst>
      <p:ext uri="{BB962C8B-B14F-4D97-AF65-F5344CB8AC3E}">
        <p14:creationId xmlns:p14="http://schemas.microsoft.com/office/powerpoint/2010/main" val="2320684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2686"/>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14</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7" name="TextBox 6">
            <a:extLst>
              <a:ext uri="{FF2B5EF4-FFF2-40B4-BE49-F238E27FC236}">
                <a16:creationId xmlns:a16="http://schemas.microsoft.com/office/drawing/2014/main" id="{D99238AD-C16C-4106-A2B9-834B02A7EC3D}"/>
              </a:ext>
            </a:extLst>
          </p:cNvPr>
          <p:cNvSpPr txBox="1"/>
          <p:nvPr/>
        </p:nvSpPr>
        <p:spPr>
          <a:xfrm>
            <a:off x="435114" y="1398155"/>
            <a:ext cx="7759817" cy="4616648"/>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Существенное значение имеет не только температурно-временной режим обжига изделий, но и создание определенной газовой среды в различных периодах обжига.</a:t>
            </a:r>
          </a:p>
          <a:p>
            <a:pPr algn="just"/>
            <a:r>
              <a:rPr lang="ru-RU" sz="1400" dirty="0">
                <a:latin typeface="Times New Roman" panose="02020603050405020304" pitchFamily="18" charset="0"/>
                <a:cs typeface="Times New Roman" panose="02020603050405020304" pitchFamily="18" charset="0"/>
              </a:rPr>
              <a:t>По характеру газовой среды различают </a:t>
            </a:r>
            <a:r>
              <a:rPr lang="ru-RU" sz="1400" b="1" i="1" dirty="0">
                <a:latin typeface="Times New Roman" panose="02020603050405020304" pitchFamily="18" charset="0"/>
                <a:cs typeface="Times New Roman" panose="02020603050405020304" pitchFamily="18" charset="0"/>
              </a:rPr>
              <a:t>три периода обжига фарфора</a:t>
            </a:r>
            <a:r>
              <a:rPr lang="ru-RU" sz="1400" dirty="0">
                <a:latin typeface="Times New Roman" panose="02020603050405020304" pitchFamily="18" charset="0"/>
                <a:cs typeface="Times New Roman" panose="02020603050405020304" pitchFamily="18" charset="0"/>
              </a:rPr>
              <a:t>:</a:t>
            </a:r>
          </a:p>
          <a:p>
            <a:pPr algn="just"/>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a:p>
            <a:pPr marL="342900" indent="-342900" algn="just">
              <a:buAutoNum type="arabicParenR"/>
            </a:pPr>
            <a:r>
              <a:rPr lang="ru-RU" sz="1400" dirty="0">
                <a:latin typeface="Times New Roman" panose="02020603050405020304" pitchFamily="18" charset="0"/>
                <a:cs typeface="Times New Roman" panose="02020603050405020304" pitchFamily="18" charset="0"/>
              </a:rPr>
              <a:t>В первом периоде (</a:t>
            </a:r>
            <a:r>
              <a:rPr lang="ru-RU" sz="1400" i="1" dirty="0">
                <a:latin typeface="Times New Roman" panose="02020603050405020304" pitchFamily="18" charset="0"/>
                <a:cs typeface="Times New Roman" panose="02020603050405020304" pitchFamily="18" charset="0"/>
              </a:rPr>
              <a:t>нагрев до 1040 </a:t>
            </a:r>
            <a:r>
              <a:rPr lang="en-US" sz="1400" i="1" dirty="0">
                <a:latin typeface="Times New Roman" panose="02020603050405020304" pitchFamily="18" charset="0"/>
                <a:cs typeface="Times New Roman" panose="02020603050405020304" pitchFamily="18" charset="0"/>
              </a:rPr>
              <a:t>º</a:t>
            </a:r>
            <a:r>
              <a:rPr lang="ru-RU" sz="1400" i="1" dirty="0">
                <a:latin typeface="Times New Roman" panose="02020603050405020304" pitchFamily="18" charset="0"/>
                <a:cs typeface="Times New Roman" panose="02020603050405020304" pitchFamily="18" charset="0"/>
              </a:rPr>
              <a:t>С</a:t>
            </a:r>
            <a:r>
              <a:rPr lang="ru-RU" sz="1400" dirty="0">
                <a:latin typeface="Times New Roman" panose="02020603050405020304" pitchFamily="18" charset="0"/>
                <a:cs typeface="Times New Roman" panose="02020603050405020304" pitchFamily="18" charset="0"/>
              </a:rPr>
              <a:t>) в печи создают окислительную газовую среду. Концентрация </a:t>
            </a:r>
            <a:r>
              <a:rPr lang="en-US" sz="1400" b="1" i="1" dirty="0">
                <a:latin typeface="Times New Roman" panose="02020603050405020304" pitchFamily="18" charset="0"/>
                <a:cs typeface="Times New Roman" panose="02020603050405020304" pitchFamily="18" charset="0"/>
              </a:rPr>
              <a:t>CO</a:t>
            </a:r>
            <a:r>
              <a:rPr lang="en-US" sz="1050" b="1" i="1" dirty="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в продуктах сгорания топлива в этом периоде составляет 10-14 %. Цель окислительного периода обжига – предупредить осаждение сажистого углерода, образующего при сгорании топлива, в порах спекающихся изделий. Однако примеси соединений железа, содержащиеся в массе, во время окислительного периода переходят в окисную форму (окисляются до </a:t>
            </a:r>
            <a:r>
              <a:rPr lang="en-US" sz="1400" b="1" i="1" dirty="0">
                <a:latin typeface="Times New Roman" panose="02020603050405020304" pitchFamily="18" charset="0"/>
                <a:cs typeface="Times New Roman" panose="02020603050405020304" pitchFamily="18" charset="0"/>
              </a:rPr>
              <a:t>Fe</a:t>
            </a:r>
            <a:r>
              <a:rPr lang="en-US" sz="1050" b="1" i="1" dirty="0">
                <a:latin typeface="Times New Roman" panose="02020603050405020304" pitchFamily="18" charset="0"/>
                <a:cs typeface="Times New Roman" panose="02020603050405020304" pitchFamily="18" charset="0"/>
              </a:rPr>
              <a:t>2</a:t>
            </a:r>
            <a:r>
              <a:rPr lang="en-US" sz="1400" b="1" i="1" dirty="0">
                <a:latin typeface="Times New Roman" panose="02020603050405020304" pitchFamily="18" charset="0"/>
                <a:cs typeface="Times New Roman" panose="02020603050405020304" pitchFamily="18" charset="0"/>
              </a:rPr>
              <a:t>O</a:t>
            </a:r>
            <a:r>
              <a:rPr lang="en-US" sz="1050" b="1" i="1"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из-за чего изделия приобретают желтоватую окраску.</a:t>
            </a:r>
          </a:p>
          <a:p>
            <a:pPr marL="342900" indent="-342900" algn="just">
              <a:buAutoNum type="arabicParenR"/>
            </a:pPr>
            <a:endParaRPr lang="ru-RU" sz="1400" dirty="0">
              <a:latin typeface="Times New Roman" panose="02020603050405020304" pitchFamily="18" charset="0"/>
              <a:cs typeface="Times New Roman" panose="02020603050405020304" pitchFamily="18" charset="0"/>
            </a:endParaRPr>
          </a:p>
          <a:p>
            <a:pPr marL="342900" indent="-342900" algn="just">
              <a:buAutoNum type="arabicParenR"/>
            </a:pPr>
            <a:r>
              <a:rPr lang="ru-RU" sz="1400" dirty="0">
                <a:latin typeface="Times New Roman" panose="02020603050405020304" pitchFamily="18" charset="0"/>
                <a:cs typeface="Times New Roman" panose="02020603050405020304" pitchFamily="18" charset="0"/>
              </a:rPr>
              <a:t>В связи с этим, во втором периоде обжига (</a:t>
            </a:r>
            <a:r>
              <a:rPr lang="ru-RU" sz="1400" i="1" dirty="0">
                <a:latin typeface="Times New Roman" panose="02020603050405020304" pitchFamily="18" charset="0"/>
                <a:cs typeface="Times New Roman" panose="02020603050405020304" pitchFamily="18" charset="0"/>
              </a:rPr>
              <a:t>в интервале от 1040 </a:t>
            </a:r>
            <a:r>
              <a:rPr lang="en-US" sz="1400" i="1" dirty="0">
                <a:latin typeface="Times New Roman" panose="02020603050405020304" pitchFamily="18" charset="0"/>
                <a:cs typeface="Times New Roman" panose="02020603050405020304" pitchFamily="18" charset="0"/>
              </a:rPr>
              <a:t>º</a:t>
            </a:r>
            <a:r>
              <a:rPr lang="ru-RU" sz="1400" i="1" dirty="0">
                <a:latin typeface="Times New Roman" panose="02020603050405020304" pitchFamily="18" charset="0"/>
                <a:cs typeface="Times New Roman" panose="02020603050405020304" pitchFamily="18" charset="0"/>
              </a:rPr>
              <a:t>С до 1200-1250 </a:t>
            </a:r>
            <a:r>
              <a:rPr lang="en-US" sz="1400" i="1" dirty="0">
                <a:latin typeface="Times New Roman" panose="02020603050405020304" pitchFamily="18" charset="0"/>
                <a:cs typeface="Times New Roman" panose="02020603050405020304" pitchFamily="18" charset="0"/>
              </a:rPr>
              <a:t>º</a:t>
            </a:r>
            <a:r>
              <a:rPr lang="ru-RU" sz="1400" i="1" dirty="0">
                <a:latin typeface="Times New Roman" panose="02020603050405020304" pitchFamily="18" charset="0"/>
                <a:cs typeface="Times New Roman" panose="02020603050405020304" pitchFamily="18" charset="0"/>
              </a:rPr>
              <a:t>С</a:t>
            </a:r>
            <a:r>
              <a:rPr lang="ru-RU" sz="1400" dirty="0">
                <a:latin typeface="Times New Roman" panose="02020603050405020304" pitchFamily="18" charset="0"/>
                <a:cs typeface="Times New Roman" panose="02020603050405020304" pitchFamily="18" charset="0"/>
              </a:rPr>
              <a:t>) в печи создают восстановительную газовую среду. В этом периоде контролируют концентрацию </a:t>
            </a:r>
            <a:r>
              <a:rPr lang="en-US" sz="1400" b="1" i="1" dirty="0">
                <a:latin typeface="Times New Roman" panose="02020603050405020304" pitchFamily="18" charset="0"/>
                <a:cs typeface="Times New Roman" panose="02020603050405020304" pitchFamily="18" charset="0"/>
              </a:rPr>
              <a:t>CO</a:t>
            </a:r>
            <a:r>
              <a:rPr lang="en-US" sz="14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продуктах сгорания топлива, поддерживая ее равной 2-6 %. В восстановительном периоде соединения железа переходят из окисной в закисную форму (восстанавливается до </a:t>
            </a:r>
            <a:r>
              <a:rPr lang="en-US" sz="1400" b="1" i="1" dirty="0" err="1">
                <a:latin typeface="Times New Roman" panose="02020603050405020304" pitchFamily="18" charset="0"/>
                <a:cs typeface="Times New Roman" panose="02020603050405020304" pitchFamily="18" charset="0"/>
              </a:rPr>
              <a:t>FeO</a:t>
            </a:r>
            <a:r>
              <a:rPr lang="en-US"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еще до закрытия пор, благодаря чему существенно повышается белизна изделий, так как закисные соединения железа имеют голубоватую окраску.</a:t>
            </a:r>
          </a:p>
          <a:p>
            <a:pPr marL="342900" indent="-342900" algn="just">
              <a:buAutoNum type="arabicParenR"/>
            </a:pPr>
            <a:endParaRPr lang="ru-RU" sz="1400" dirty="0">
              <a:latin typeface="Times New Roman" panose="02020603050405020304" pitchFamily="18" charset="0"/>
              <a:cs typeface="Times New Roman" panose="02020603050405020304" pitchFamily="18" charset="0"/>
            </a:endParaRPr>
          </a:p>
          <a:p>
            <a:pPr marL="342900" indent="-342900" algn="just">
              <a:buAutoNum type="arabicParenR"/>
            </a:pPr>
            <a:r>
              <a:rPr lang="ru-RU" sz="1400" dirty="0">
                <a:latin typeface="Times New Roman" panose="02020603050405020304" pitchFamily="18" charset="0"/>
                <a:cs typeface="Times New Roman" panose="02020603050405020304" pitchFamily="18" charset="0"/>
              </a:rPr>
              <a:t>Наконец, в третьем периоде обжига (</a:t>
            </a:r>
            <a:r>
              <a:rPr lang="ru-RU" sz="1400" i="1" dirty="0">
                <a:latin typeface="Times New Roman" panose="02020603050405020304" pitchFamily="18" charset="0"/>
                <a:cs typeface="Times New Roman" panose="02020603050405020304" pitchFamily="18" charset="0"/>
              </a:rPr>
              <a:t>выше 1200-1250 </a:t>
            </a:r>
            <a:r>
              <a:rPr lang="en-US" sz="1400" i="1" dirty="0">
                <a:latin typeface="Times New Roman" panose="02020603050405020304" pitchFamily="18" charset="0"/>
                <a:cs typeface="Times New Roman" panose="02020603050405020304" pitchFamily="18" charset="0"/>
              </a:rPr>
              <a:t>º</a:t>
            </a:r>
            <a:r>
              <a:rPr lang="ru-RU" sz="1400" i="1" dirty="0">
                <a:latin typeface="Times New Roman" panose="02020603050405020304" pitchFamily="18" charset="0"/>
                <a:cs typeface="Times New Roman" panose="02020603050405020304" pitchFamily="18" charset="0"/>
              </a:rPr>
              <a:t>С</a:t>
            </a:r>
            <a:r>
              <a:rPr lang="ru-RU" sz="1400" dirty="0">
                <a:latin typeface="Times New Roman" panose="02020603050405020304" pitchFamily="18" charset="0"/>
                <a:cs typeface="Times New Roman" panose="02020603050405020304" pitchFamily="18" charset="0"/>
              </a:rPr>
              <a:t>) в печи поддерживают нейтральную газовую среду.</a:t>
            </a:r>
          </a:p>
        </p:txBody>
      </p:sp>
    </p:spTree>
    <p:extLst>
      <p:ext uri="{BB962C8B-B14F-4D97-AF65-F5344CB8AC3E}">
        <p14:creationId xmlns:p14="http://schemas.microsoft.com/office/powerpoint/2010/main" val="303537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4927" y="1"/>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15</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CAFE2472-7330-4662-8F4F-70467E117DE0}"/>
              </a:ext>
            </a:extLst>
          </p:cNvPr>
          <p:cNvSpPr txBox="1"/>
          <p:nvPr/>
        </p:nvSpPr>
        <p:spPr>
          <a:xfrm>
            <a:off x="325373" y="1463843"/>
            <a:ext cx="8320650" cy="2677656"/>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После осмотра и сортировки обожженные изделия поступают на глазурование, методом окунания, сырой прозрачной глазурью и направляются на политой обжиг  при 1350-1450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в зависимости от вида фарфора (мягкий или твердый) и после сортировки изделия следуют в цех росписи, где фарфор декорируется разнообразными способами.</a:t>
            </a:r>
          </a:p>
          <a:p>
            <a:pPr algn="just"/>
            <a:r>
              <a:rPr lang="ru-RU" sz="1400" dirty="0">
                <a:latin typeface="Times New Roman" panose="02020603050405020304" pitchFamily="18" charset="0"/>
                <a:cs typeface="Times New Roman" panose="02020603050405020304" pitchFamily="18" charset="0"/>
              </a:rPr>
              <a:t>Способы декорирования – ручная роспись, шелкография, деколькомания (переводные картинки), трафаретная печать, аэрография (нанесение рисунка с помощью сверхтонкого распыления) и отводка (нанесение золотого или голубого ободка на кромку вращающегося изделия). </a:t>
            </a:r>
          </a:p>
          <a:p>
            <a:pPr algn="just"/>
            <a:r>
              <a:rPr lang="ru-RU" sz="1400" dirty="0">
                <a:latin typeface="Times New Roman" panose="02020603050405020304" pitchFamily="18" charset="0"/>
                <a:cs typeface="Times New Roman" panose="02020603050405020304" pitchFamily="18" charset="0"/>
              </a:rPr>
              <a:t>Декорированный фарфор подвергается закрепительному обжигу при 600-800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и после осмотра и разбраковки направляется на склад готовой продукции.</a:t>
            </a:r>
          </a:p>
          <a:p>
            <a:pPr algn="just"/>
            <a:r>
              <a:rPr lang="ru-RU" sz="1400" b="0" dirty="0">
                <a:solidFill>
                  <a:srgbClr val="000000"/>
                </a:solidFill>
                <a:effectLst/>
                <a:latin typeface="Times New Roman" panose="02020603050405020304" pitchFamily="18" charset="0"/>
                <a:cs typeface="Times New Roman" panose="02020603050405020304" pitchFamily="18" charset="0"/>
              </a:rPr>
              <a:t>Наиболее широкое распространение получили такие виды декорирования фарфоровых и фаянсовых изделий бытового назначения, как </a:t>
            </a:r>
            <a:r>
              <a:rPr lang="ru-RU" sz="1400" b="1" i="1" dirty="0">
                <a:solidFill>
                  <a:srgbClr val="000000"/>
                </a:solidFill>
                <a:effectLst/>
                <a:latin typeface="Times New Roman" panose="02020603050405020304" pitchFamily="18" charset="0"/>
                <a:cs typeface="Times New Roman" panose="02020603050405020304" pitchFamily="18" charset="0"/>
              </a:rPr>
              <a:t>подглазурное</a:t>
            </a:r>
            <a:r>
              <a:rPr lang="ru-RU" sz="1400" b="0" dirty="0">
                <a:solidFill>
                  <a:srgbClr val="000000"/>
                </a:solidFill>
                <a:effectLst/>
                <a:latin typeface="Times New Roman" panose="02020603050405020304" pitchFamily="18" charset="0"/>
                <a:cs typeface="Times New Roman" panose="02020603050405020304" pitchFamily="18" charset="0"/>
              </a:rPr>
              <a:t> и </a:t>
            </a:r>
            <a:r>
              <a:rPr lang="ru-RU" sz="1400" b="1" i="1" dirty="0">
                <a:solidFill>
                  <a:srgbClr val="000000"/>
                </a:solidFill>
                <a:effectLst/>
                <a:latin typeface="Times New Roman" panose="02020603050405020304" pitchFamily="18" charset="0"/>
                <a:cs typeface="Times New Roman" panose="02020603050405020304" pitchFamily="18" charset="0"/>
              </a:rPr>
              <a:t>надглазурное</a:t>
            </a:r>
            <a:r>
              <a:rPr lang="ru-RU" sz="1400" b="0" dirty="0">
                <a:solidFill>
                  <a:srgbClr val="000000"/>
                </a:solidFill>
                <a:effectLst/>
                <a:latin typeface="Times New Roman" panose="02020603050405020304" pitchFamily="18" charset="0"/>
                <a:cs typeface="Times New Roman" panose="02020603050405020304" pitchFamily="18" charset="0"/>
              </a:rPr>
              <a:t>, реже применяются рельефный декор, декорирование цветными глазурями, эмалями, ангобами.</a:t>
            </a:r>
            <a:endParaRPr lang="ru-RU" sz="14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4068C3A4-7D82-4750-876E-A482ACA8D867}"/>
              </a:ext>
            </a:extLst>
          </p:cNvPr>
          <p:cNvPicPr>
            <a:picLocks noChangeAspect="1"/>
          </p:cNvPicPr>
          <p:nvPr/>
        </p:nvPicPr>
        <p:blipFill>
          <a:blip r:embed="rId4"/>
          <a:stretch>
            <a:fillRect/>
          </a:stretch>
        </p:blipFill>
        <p:spPr>
          <a:xfrm>
            <a:off x="2277113" y="4229632"/>
            <a:ext cx="4619625" cy="857250"/>
          </a:xfrm>
          <a:prstGeom prst="rect">
            <a:avLst/>
          </a:prstGeom>
        </p:spPr>
      </p:pic>
      <p:sp>
        <p:nvSpPr>
          <p:cNvPr id="4" name="TextBox 3">
            <a:extLst>
              <a:ext uri="{FF2B5EF4-FFF2-40B4-BE49-F238E27FC236}">
                <a16:creationId xmlns:a16="http://schemas.microsoft.com/office/drawing/2014/main" id="{D689D561-BB85-4F61-804D-468D9FE15609}"/>
              </a:ext>
            </a:extLst>
          </p:cNvPr>
          <p:cNvSpPr txBox="1"/>
          <p:nvPr/>
        </p:nvSpPr>
        <p:spPr>
          <a:xfrm>
            <a:off x="2806558" y="5187157"/>
            <a:ext cx="3746642" cy="830997"/>
          </a:xfrm>
          <a:prstGeom prst="rect">
            <a:avLst/>
          </a:prstGeom>
          <a:noFill/>
        </p:spPr>
        <p:txBody>
          <a:bodyPr wrap="square" rtlCol="0">
            <a:spAutoFit/>
          </a:bodyPr>
          <a:lstStyle/>
          <a:p>
            <a:pPr algn="ctr"/>
            <a:r>
              <a:rPr lang="ru-RU" sz="1200" b="0" i="1" dirty="0">
                <a:solidFill>
                  <a:srgbClr val="000000"/>
                </a:solidFill>
                <a:effectLst/>
                <a:latin typeface="Times New Roman" panose="02020603050405020304" pitchFamily="18" charset="0"/>
                <a:cs typeface="Times New Roman" panose="02020603050405020304" pitchFamily="18" charset="0"/>
              </a:rPr>
              <a:t>Схема декорирования: </a:t>
            </a:r>
            <a:r>
              <a:rPr lang="ru-RU" sz="1200" b="1" i="1" dirty="0">
                <a:solidFill>
                  <a:srgbClr val="000000"/>
                </a:solidFill>
                <a:effectLst/>
                <a:latin typeface="Times New Roman" panose="02020603050405020304" pitchFamily="18" charset="0"/>
                <a:cs typeface="Times New Roman" panose="02020603050405020304" pitchFamily="18" charset="0"/>
              </a:rPr>
              <a:t>а - подглазурного, </a:t>
            </a:r>
            <a:br>
              <a:rPr lang="ru-RU" sz="1200" b="1" i="1" dirty="0">
                <a:solidFill>
                  <a:srgbClr val="000000"/>
                </a:solidFill>
                <a:effectLst/>
                <a:latin typeface="Times New Roman" panose="02020603050405020304" pitchFamily="18" charset="0"/>
                <a:cs typeface="Times New Roman" panose="02020603050405020304" pitchFamily="18" charset="0"/>
              </a:rPr>
            </a:br>
            <a:r>
              <a:rPr lang="ru-RU" sz="1200" i="1" dirty="0">
                <a:solidFill>
                  <a:srgbClr val="000000"/>
                </a:solidFill>
                <a:effectLst/>
                <a:latin typeface="Times New Roman" panose="02020603050405020304" pitchFamily="18" charset="0"/>
                <a:cs typeface="Times New Roman" panose="02020603050405020304" pitchFamily="18" charset="0"/>
              </a:rPr>
              <a:t>б - межглазурного, </a:t>
            </a:r>
            <a:r>
              <a:rPr lang="ru-RU" sz="1200" b="1" i="1" dirty="0">
                <a:solidFill>
                  <a:srgbClr val="000000"/>
                </a:solidFill>
                <a:effectLst/>
                <a:latin typeface="Times New Roman" panose="02020603050405020304" pitchFamily="18" charset="0"/>
                <a:cs typeface="Times New Roman" panose="02020603050405020304" pitchFamily="18" charset="0"/>
              </a:rPr>
              <a:t>в - надглазурного</a:t>
            </a:r>
            <a:r>
              <a:rPr lang="ru-RU" sz="1200" b="0" i="1" dirty="0">
                <a:solidFill>
                  <a:srgbClr val="000000"/>
                </a:solidFill>
                <a:effectLst/>
                <a:latin typeface="Times New Roman" panose="02020603050405020304" pitchFamily="18" charset="0"/>
                <a:cs typeface="Times New Roman" panose="02020603050405020304" pitchFamily="18" charset="0"/>
              </a:rPr>
              <a:t>; </a:t>
            </a:r>
            <a:br>
              <a:rPr lang="ru-RU" sz="1200" b="0" i="1" dirty="0">
                <a:solidFill>
                  <a:srgbClr val="000000"/>
                </a:solidFill>
                <a:effectLst/>
                <a:latin typeface="Times New Roman" panose="02020603050405020304" pitchFamily="18" charset="0"/>
                <a:cs typeface="Times New Roman" panose="02020603050405020304" pitchFamily="18" charset="0"/>
              </a:rPr>
            </a:br>
            <a:r>
              <a:rPr lang="ru-RU" sz="1200" b="0" i="1" dirty="0">
                <a:solidFill>
                  <a:srgbClr val="000000"/>
                </a:solidFill>
                <a:effectLst/>
                <a:latin typeface="Times New Roman" panose="02020603050405020304" pitchFamily="18" charset="0"/>
                <a:cs typeface="Times New Roman" panose="02020603050405020304" pitchFamily="18" charset="0"/>
              </a:rPr>
              <a:t>1 — краска, 2 — глазурь, 3 — материал изделия (фарфор, фаянс, майолика, каменная масса)</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93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16</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1C94253E-12FA-434B-9901-8B9008330B20}"/>
              </a:ext>
            </a:extLst>
          </p:cNvPr>
          <p:cNvSpPr txBox="1"/>
          <p:nvPr/>
        </p:nvSpPr>
        <p:spPr>
          <a:xfrm>
            <a:off x="325373" y="1283516"/>
            <a:ext cx="7115760" cy="523220"/>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У нас в стране выпускается два вида фарфора – твердый и мягкий, отличающиеся как составом шихты, так и температурой политого обжига.</a:t>
            </a:r>
          </a:p>
        </p:txBody>
      </p:sp>
      <p:graphicFrame>
        <p:nvGraphicFramePr>
          <p:cNvPr id="3" name="Таблица 3">
            <a:extLst>
              <a:ext uri="{FF2B5EF4-FFF2-40B4-BE49-F238E27FC236}">
                <a16:creationId xmlns:a16="http://schemas.microsoft.com/office/drawing/2014/main" id="{91E70707-FDCF-4F17-8F9F-D6397DD966E4}"/>
              </a:ext>
            </a:extLst>
          </p:cNvPr>
          <p:cNvGraphicFramePr>
            <a:graphicFrameLocks noGrp="1"/>
          </p:cNvGraphicFramePr>
          <p:nvPr>
            <p:extLst>
              <p:ext uri="{D42A27DB-BD31-4B8C-83A1-F6EECF244321}">
                <p14:modId xmlns:p14="http://schemas.microsoft.com/office/powerpoint/2010/main" val="2204607959"/>
              </p:ext>
            </p:extLst>
          </p:nvPr>
        </p:nvGraphicFramePr>
        <p:xfrm>
          <a:off x="1132514" y="2737387"/>
          <a:ext cx="6836449" cy="2579045"/>
        </p:xfrm>
        <a:graphic>
          <a:graphicData uri="http://schemas.openxmlformats.org/drawingml/2006/table">
            <a:tbl>
              <a:tblPr firstRow="1" bandRow="1">
                <a:tableStyleId>{5C22544A-7EE6-4342-B048-85BDC9FD1C3A}</a:tableStyleId>
              </a:tblPr>
              <a:tblGrid>
                <a:gridCol w="2569283">
                  <a:extLst>
                    <a:ext uri="{9D8B030D-6E8A-4147-A177-3AD203B41FA5}">
                      <a16:colId xmlns:a16="http://schemas.microsoft.com/office/drawing/2014/main" val="1658862893"/>
                    </a:ext>
                  </a:extLst>
                </a:gridCol>
                <a:gridCol w="2156042">
                  <a:extLst>
                    <a:ext uri="{9D8B030D-6E8A-4147-A177-3AD203B41FA5}">
                      <a16:colId xmlns:a16="http://schemas.microsoft.com/office/drawing/2014/main" val="521087255"/>
                    </a:ext>
                  </a:extLst>
                </a:gridCol>
                <a:gridCol w="2111124">
                  <a:extLst>
                    <a:ext uri="{9D8B030D-6E8A-4147-A177-3AD203B41FA5}">
                      <a16:colId xmlns:a16="http://schemas.microsoft.com/office/drawing/2014/main" val="426638461"/>
                    </a:ext>
                  </a:extLst>
                </a:gridCol>
              </a:tblGrid>
              <a:tr h="493581">
                <a:tc rowSpan="2">
                  <a:txBody>
                    <a:bodyPr/>
                    <a:lstStyle/>
                    <a:p>
                      <a:pPr algn="ctr"/>
                      <a:r>
                        <a:rPr lang="ru-RU" sz="1400" dirty="0">
                          <a:latin typeface="Times New Roman" panose="02020603050405020304" pitchFamily="18" charset="0"/>
                          <a:cs typeface="Times New Roman" panose="02020603050405020304" pitchFamily="18" charset="0"/>
                        </a:rPr>
                        <a:t>Материалы</a:t>
                      </a: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ru-RU" sz="1400" dirty="0">
                          <a:latin typeface="Times New Roman" panose="02020603050405020304" pitchFamily="18" charset="0"/>
                          <a:cs typeface="Times New Roman" panose="02020603050405020304" pitchFamily="18" charset="0"/>
                        </a:rPr>
                        <a:t>Состав фарфора, масс.%</a:t>
                      </a: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ru-RU" dirty="0"/>
                    </a:p>
                  </a:txBody>
                  <a:tcPr/>
                </a:tc>
                <a:extLst>
                  <a:ext uri="{0D108BD9-81ED-4DB2-BD59-A6C34878D82A}">
                    <a16:rowId xmlns:a16="http://schemas.microsoft.com/office/drawing/2014/main" val="4140951259"/>
                  </a:ext>
                </a:extLst>
              </a:tr>
              <a:tr h="539892">
                <a:tc vMerge="1">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a:latin typeface="Times New Roman" panose="02020603050405020304" pitchFamily="18" charset="0"/>
                          <a:cs typeface="Times New Roman" panose="02020603050405020304" pitchFamily="18" charset="0"/>
                        </a:rPr>
                        <a:t>Полевошпатный фарфор</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Костяной фарфор</a:t>
                      </a: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6760835"/>
                  </a:ext>
                </a:extLst>
              </a:tr>
              <a:tr h="386393">
                <a:tc>
                  <a:txBody>
                    <a:bodyPr/>
                    <a:lstStyle/>
                    <a:p>
                      <a:pPr algn="ctr"/>
                      <a:r>
                        <a:rPr lang="ru-RU" sz="1400" dirty="0">
                          <a:latin typeface="Times New Roman" panose="02020603050405020304" pitchFamily="18" charset="0"/>
                          <a:cs typeface="Times New Roman" panose="02020603050405020304" pitchFamily="18" charset="0"/>
                        </a:rPr>
                        <a:t>Каолин и пластичная глина</a:t>
                      </a: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30 – 40 </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20 – 45 </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4009061850"/>
                  </a:ext>
                </a:extLst>
              </a:tr>
              <a:tr h="386393">
                <a:tc>
                  <a:txBody>
                    <a:bodyPr/>
                    <a:lstStyle/>
                    <a:p>
                      <a:pPr algn="ctr"/>
                      <a:r>
                        <a:rPr lang="ru-RU" sz="1400" dirty="0">
                          <a:latin typeface="Times New Roman" panose="02020603050405020304" pitchFamily="18" charset="0"/>
                          <a:cs typeface="Times New Roman" panose="02020603050405020304" pitchFamily="18" charset="0"/>
                        </a:rPr>
                        <a:t>Кварц</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25 – 40 </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9 – 20 </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144867524"/>
                  </a:ext>
                </a:extLst>
              </a:tr>
              <a:tr h="386393">
                <a:tc>
                  <a:txBody>
                    <a:bodyPr/>
                    <a:lstStyle/>
                    <a:p>
                      <a:pPr algn="ctr"/>
                      <a:r>
                        <a:rPr lang="ru-RU" sz="1400" dirty="0">
                          <a:latin typeface="Times New Roman" panose="02020603050405020304" pitchFamily="18" charset="0"/>
                          <a:cs typeface="Times New Roman" panose="02020603050405020304" pitchFamily="18" charset="0"/>
                        </a:rPr>
                        <a:t>Полевой шпат</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30 – 36 </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8 – 22 </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368254198"/>
                  </a:ext>
                </a:extLst>
              </a:tr>
              <a:tr h="386393">
                <a:tc>
                  <a:txBody>
                    <a:bodyPr/>
                    <a:lstStyle/>
                    <a:p>
                      <a:pPr algn="ctr"/>
                      <a:r>
                        <a:rPr lang="ru-RU" sz="1400" dirty="0">
                          <a:latin typeface="Times New Roman" panose="02020603050405020304" pitchFamily="18" charset="0"/>
                          <a:cs typeface="Times New Roman" panose="02020603050405020304" pitchFamily="18" charset="0"/>
                        </a:rPr>
                        <a:t>Костяная зола</a:t>
                      </a:r>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20 – 60 </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94608273"/>
                  </a:ext>
                </a:extLst>
              </a:tr>
            </a:tbl>
          </a:graphicData>
        </a:graphic>
      </p:graphicFrame>
      <p:sp>
        <p:nvSpPr>
          <p:cNvPr id="10" name="TextBox 9">
            <a:extLst>
              <a:ext uri="{FF2B5EF4-FFF2-40B4-BE49-F238E27FC236}">
                <a16:creationId xmlns:a16="http://schemas.microsoft.com/office/drawing/2014/main" id="{9F6F7298-A963-4E04-8C7C-9CDA028FED39}"/>
              </a:ext>
            </a:extLst>
          </p:cNvPr>
          <p:cNvSpPr txBox="1"/>
          <p:nvPr/>
        </p:nvSpPr>
        <p:spPr>
          <a:xfrm>
            <a:off x="1132514" y="2199649"/>
            <a:ext cx="6836449"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Состав масс для мягкого фарфора</a:t>
            </a:r>
          </a:p>
        </p:txBody>
      </p:sp>
    </p:spTree>
    <p:extLst>
      <p:ext uri="{BB962C8B-B14F-4D97-AF65-F5344CB8AC3E}">
        <p14:creationId xmlns:p14="http://schemas.microsoft.com/office/powerpoint/2010/main" val="345184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1"/>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17</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graphicFrame>
        <p:nvGraphicFramePr>
          <p:cNvPr id="7" name="Таблица 3">
            <a:extLst>
              <a:ext uri="{FF2B5EF4-FFF2-40B4-BE49-F238E27FC236}">
                <a16:creationId xmlns:a16="http://schemas.microsoft.com/office/drawing/2014/main" id="{C383DE36-8D29-4CF1-8743-F592E69874F6}"/>
              </a:ext>
            </a:extLst>
          </p:cNvPr>
          <p:cNvGraphicFramePr>
            <a:graphicFrameLocks noGrp="1"/>
          </p:cNvGraphicFramePr>
          <p:nvPr>
            <p:extLst>
              <p:ext uri="{D42A27DB-BD31-4B8C-83A1-F6EECF244321}">
                <p14:modId xmlns:p14="http://schemas.microsoft.com/office/powerpoint/2010/main" val="1999874545"/>
              </p:ext>
            </p:extLst>
          </p:nvPr>
        </p:nvGraphicFramePr>
        <p:xfrm>
          <a:off x="713064" y="1946046"/>
          <a:ext cx="7717872" cy="4139213"/>
        </p:xfrm>
        <a:graphic>
          <a:graphicData uri="http://schemas.openxmlformats.org/drawingml/2006/table">
            <a:tbl>
              <a:tblPr firstRow="1" bandRow="1">
                <a:tableStyleId>{5C22544A-7EE6-4342-B048-85BDC9FD1C3A}</a:tableStyleId>
              </a:tblPr>
              <a:tblGrid>
                <a:gridCol w="1887523">
                  <a:extLst>
                    <a:ext uri="{9D8B030D-6E8A-4147-A177-3AD203B41FA5}">
                      <a16:colId xmlns:a16="http://schemas.microsoft.com/office/drawing/2014/main" val="1658862893"/>
                    </a:ext>
                  </a:extLst>
                </a:gridCol>
                <a:gridCol w="1157681">
                  <a:extLst>
                    <a:ext uri="{9D8B030D-6E8A-4147-A177-3AD203B41FA5}">
                      <a16:colId xmlns:a16="http://schemas.microsoft.com/office/drawing/2014/main" val="521087255"/>
                    </a:ext>
                  </a:extLst>
                </a:gridCol>
                <a:gridCol w="1182848">
                  <a:extLst>
                    <a:ext uri="{9D8B030D-6E8A-4147-A177-3AD203B41FA5}">
                      <a16:colId xmlns:a16="http://schemas.microsoft.com/office/drawing/2014/main" val="426638461"/>
                    </a:ext>
                  </a:extLst>
                </a:gridCol>
                <a:gridCol w="1216403">
                  <a:extLst>
                    <a:ext uri="{9D8B030D-6E8A-4147-A177-3AD203B41FA5}">
                      <a16:colId xmlns:a16="http://schemas.microsoft.com/office/drawing/2014/main" val="2546537352"/>
                    </a:ext>
                  </a:extLst>
                </a:gridCol>
                <a:gridCol w="1073791">
                  <a:extLst>
                    <a:ext uri="{9D8B030D-6E8A-4147-A177-3AD203B41FA5}">
                      <a16:colId xmlns:a16="http://schemas.microsoft.com/office/drawing/2014/main" val="3540181903"/>
                    </a:ext>
                  </a:extLst>
                </a:gridCol>
                <a:gridCol w="1199626">
                  <a:extLst>
                    <a:ext uri="{9D8B030D-6E8A-4147-A177-3AD203B41FA5}">
                      <a16:colId xmlns:a16="http://schemas.microsoft.com/office/drawing/2014/main" val="3294005928"/>
                    </a:ext>
                  </a:extLst>
                </a:gridCol>
              </a:tblGrid>
              <a:tr h="496267">
                <a:tc rowSpan="2">
                  <a:txBody>
                    <a:bodyPr/>
                    <a:lstStyle/>
                    <a:p>
                      <a:pPr algn="ctr"/>
                      <a:r>
                        <a:rPr lang="ru-RU" sz="1400" dirty="0">
                          <a:latin typeface="Times New Roman" panose="02020603050405020304" pitchFamily="18" charset="0"/>
                          <a:cs typeface="Times New Roman" panose="02020603050405020304" pitchFamily="18" charset="0"/>
                        </a:rPr>
                        <a:t>Материал</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5">
                  <a:txBody>
                    <a:bodyPr/>
                    <a:lstStyle/>
                    <a:p>
                      <a:pPr algn="ctr"/>
                      <a:r>
                        <a:rPr lang="ru-RU" sz="1400" dirty="0">
                          <a:latin typeface="Times New Roman" panose="02020603050405020304" pitchFamily="18" charset="0"/>
                          <a:cs typeface="Times New Roman" panose="02020603050405020304" pitchFamily="18" charset="0"/>
                        </a:rPr>
                        <a:t>Состав, масс.%</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4140951259"/>
                  </a:ext>
                </a:extLst>
              </a:tr>
              <a:tr h="536896">
                <a:tc vMerge="1">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a:latin typeface="Times New Roman" panose="02020603050405020304" pitchFamily="18" charset="0"/>
                          <a:cs typeface="Times New Roman" panose="02020603050405020304" pitchFamily="18" charset="0"/>
                        </a:rPr>
                        <a:t>Ⅰ</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Ⅱ</a:t>
                      </a:r>
                    </a:p>
                  </a:txBody>
                  <a:tcPr anchor="ctr">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Ⅲ</a:t>
                      </a:r>
                    </a:p>
                  </a:txBody>
                  <a:tcPr anchor="ctr">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Ⅳ</a:t>
                      </a:r>
                    </a:p>
                  </a:txBody>
                  <a:tcPr anchor="ctr">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Ⅴ</a:t>
                      </a: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6760835"/>
                  </a:ext>
                </a:extLst>
              </a:tr>
              <a:tr h="413946">
                <a:tc>
                  <a:txBody>
                    <a:bodyPr/>
                    <a:lstStyle/>
                    <a:p>
                      <a:pPr algn="ctr"/>
                      <a:r>
                        <a:rPr lang="ru-RU" sz="1400" dirty="0">
                          <a:latin typeface="Times New Roman" panose="02020603050405020304" pitchFamily="18" charset="0"/>
                          <a:cs typeface="Times New Roman" panose="02020603050405020304" pitchFamily="18" charset="0"/>
                        </a:rPr>
                        <a:t>Часов-Ярская глина</a:t>
                      </a: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13</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20</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16</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4009061850"/>
                  </a:ext>
                </a:extLst>
              </a:tr>
              <a:tr h="413946">
                <a:tc>
                  <a:txBody>
                    <a:bodyPr/>
                    <a:lstStyle/>
                    <a:p>
                      <a:pPr algn="ctr"/>
                      <a:r>
                        <a:rPr lang="ru-RU" sz="1400" dirty="0">
                          <a:latin typeface="Times New Roman" panose="02020603050405020304" pitchFamily="18" charset="0"/>
                          <a:cs typeface="Times New Roman" panose="02020603050405020304" pitchFamily="18" charset="0"/>
                        </a:rPr>
                        <a:t>Глуховецкий каолин отмученный</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41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144867524"/>
                  </a:ext>
                </a:extLst>
              </a:tr>
              <a:tr h="413946">
                <a:tc>
                  <a:txBody>
                    <a:bodyPr/>
                    <a:lstStyle/>
                    <a:p>
                      <a:pPr algn="ctr"/>
                      <a:r>
                        <a:rPr lang="ru-RU" sz="1400" dirty="0">
                          <a:latin typeface="Times New Roman" panose="02020603050405020304" pitchFamily="18" charset="0"/>
                          <a:cs typeface="Times New Roman" panose="02020603050405020304" pitchFamily="18" charset="0"/>
                        </a:rPr>
                        <a:t>Просяновский каолин отмученный</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23</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56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24</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368254198"/>
                  </a:ext>
                </a:extLst>
              </a:tr>
              <a:tr h="413946">
                <a:tc>
                  <a:txBody>
                    <a:bodyPr/>
                    <a:lstStyle/>
                    <a:p>
                      <a:pPr algn="ctr"/>
                      <a:r>
                        <a:rPr lang="ru-RU" sz="1400" dirty="0">
                          <a:latin typeface="Times New Roman" panose="02020603050405020304" pitchFamily="18" charset="0"/>
                          <a:cs typeface="Times New Roman" panose="02020603050405020304" pitchFamily="18" charset="0"/>
                        </a:rPr>
                        <a:t>Кварц</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24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33</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29</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694608273"/>
                  </a:ext>
                </a:extLst>
              </a:tr>
              <a:tr h="413946">
                <a:tc>
                  <a:txBody>
                    <a:bodyPr/>
                    <a:lstStyle/>
                    <a:p>
                      <a:pPr algn="ctr"/>
                      <a:r>
                        <a:rPr lang="ru-RU" sz="1400" dirty="0">
                          <a:latin typeface="Times New Roman" panose="02020603050405020304" pitchFamily="18" charset="0"/>
                          <a:cs typeface="Times New Roman" panose="02020603050405020304" pitchFamily="18" charset="0"/>
                        </a:rPr>
                        <a:t>Полевой шпат</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21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24</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16</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19</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20</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554796433"/>
                  </a:ext>
                </a:extLst>
              </a:tr>
              <a:tr h="413946">
                <a:tc>
                  <a:txBody>
                    <a:bodyPr/>
                    <a:lstStyle/>
                    <a:p>
                      <a:pPr algn="ctr"/>
                      <a:r>
                        <a:rPr lang="ru-RU" sz="1400" dirty="0">
                          <a:latin typeface="Times New Roman" panose="02020603050405020304" pitchFamily="18" charset="0"/>
                          <a:cs typeface="Times New Roman" panose="02020603050405020304" pitchFamily="18" charset="0"/>
                        </a:rPr>
                        <a:t>Мел</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2</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2966553211"/>
                  </a:ext>
                </a:extLst>
              </a:tr>
              <a:tr h="413946">
                <a:tc>
                  <a:txBody>
                    <a:bodyPr/>
                    <a:lstStyle/>
                    <a:p>
                      <a:pPr algn="ctr"/>
                      <a:r>
                        <a:rPr lang="ru-RU" sz="1400" dirty="0">
                          <a:latin typeface="Times New Roman" panose="02020603050405020304" pitchFamily="18" charset="0"/>
                          <a:cs typeface="Times New Roman" panose="02020603050405020304" pitchFamily="18" charset="0"/>
                        </a:rPr>
                        <a:t>Фарфоровый бой</a:t>
                      </a:r>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5</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7</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17</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11</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218318594"/>
                  </a:ext>
                </a:extLst>
              </a:tr>
            </a:tbl>
          </a:graphicData>
        </a:graphic>
      </p:graphicFrame>
      <p:sp>
        <p:nvSpPr>
          <p:cNvPr id="10" name="TextBox 9">
            <a:extLst>
              <a:ext uri="{FF2B5EF4-FFF2-40B4-BE49-F238E27FC236}">
                <a16:creationId xmlns:a16="http://schemas.microsoft.com/office/drawing/2014/main" id="{6B48B19A-6665-4EB8-AD45-66435A37E919}"/>
              </a:ext>
            </a:extLst>
          </p:cNvPr>
          <p:cNvSpPr txBox="1"/>
          <p:nvPr/>
        </p:nvSpPr>
        <p:spPr>
          <a:xfrm>
            <a:off x="1168701" y="1441815"/>
            <a:ext cx="6836449"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Состав масс для твердого фарфора</a:t>
            </a:r>
          </a:p>
        </p:txBody>
      </p:sp>
    </p:spTree>
    <p:extLst>
      <p:ext uri="{BB962C8B-B14F-4D97-AF65-F5344CB8AC3E}">
        <p14:creationId xmlns:p14="http://schemas.microsoft.com/office/powerpoint/2010/main" val="259416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18</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4" name="TextBox 3">
            <a:extLst>
              <a:ext uri="{FF2B5EF4-FFF2-40B4-BE49-F238E27FC236}">
                <a16:creationId xmlns:a16="http://schemas.microsoft.com/office/drawing/2014/main" id="{9C691F92-BDBE-48C4-AA37-D3984D1F055B}"/>
              </a:ext>
            </a:extLst>
          </p:cNvPr>
          <p:cNvSpPr txBox="1"/>
          <p:nvPr/>
        </p:nvSpPr>
        <p:spPr>
          <a:xfrm>
            <a:off x="672704" y="1727242"/>
            <a:ext cx="7006019" cy="3539430"/>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Свойства фарфора регламентирует ГОСТ 28390-89 по следующим показателям:</a:t>
            </a:r>
          </a:p>
          <a:p>
            <a:pPr algn="just"/>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Водопоглощение не более 0,2 %</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Открытая пористость – 0-0,5</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Средняя плотность (г/см2) – 2,25-2,50</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Предел прочности при сжатии (МПа) – 350-800</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Предел прочности при изгибе (МПа) – 60-140</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Белизна – 55-60</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Сосуды из фарфора должны быть прозрачными при толщине стенок до 2 мм и при ударе деревянной палочкой издавать долгий мелодичный звук.</a:t>
            </a:r>
          </a:p>
        </p:txBody>
      </p:sp>
    </p:spTree>
    <p:extLst>
      <p:ext uri="{BB962C8B-B14F-4D97-AF65-F5344CB8AC3E}">
        <p14:creationId xmlns:p14="http://schemas.microsoft.com/office/powerpoint/2010/main" val="3208212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19</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фаянса</a:t>
            </a:r>
          </a:p>
        </p:txBody>
      </p:sp>
      <p:sp>
        <p:nvSpPr>
          <p:cNvPr id="4" name="TextBox 3">
            <a:extLst>
              <a:ext uri="{FF2B5EF4-FFF2-40B4-BE49-F238E27FC236}">
                <a16:creationId xmlns:a16="http://schemas.microsoft.com/office/drawing/2014/main" id="{9C691F92-BDBE-48C4-AA37-D3984D1F055B}"/>
              </a:ext>
            </a:extLst>
          </p:cNvPr>
          <p:cNvSpPr txBox="1"/>
          <p:nvPr/>
        </p:nvSpPr>
        <p:spPr>
          <a:xfrm>
            <a:off x="243281" y="1082954"/>
            <a:ext cx="7634098" cy="203132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	Фаянс, как и фарфор, представляет класс тонкокерамических изделий и, несмотря на относительно высокую пористость, имеет совершенную структуру, излом блестящий раковистый, дискретность частиц и пор незаметна невооруженным глазом.</a:t>
            </a:r>
          </a:p>
          <a:p>
            <a:pPr algn="just"/>
            <a:r>
              <a:rPr lang="ru-RU" sz="1400" dirty="0">
                <a:latin typeface="Times New Roman" panose="02020603050405020304" pitchFamily="18" charset="0"/>
                <a:cs typeface="Times New Roman" panose="02020603050405020304" pitchFamily="18" charset="0"/>
              </a:rPr>
              <a:t>	Сырьем для производства фаянса, как и для фарфора, служит сырье исключительной чистоты, причем классический фаянс не содержит плавней, а в состав шихты входят только глинистые минералы и отощители. Примерный </a:t>
            </a:r>
            <a:r>
              <a:rPr lang="ru-RU" sz="1400" b="1" i="1" dirty="0">
                <a:latin typeface="Times New Roman" panose="02020603050405020304" pitchFamily="18" charset="0"/>
                <a:cs typeface="Times New Roman" panose="02020603050405020304" pitchFamily="18" charset="0"/>
              </a:rPr>
              <a:t>состав такого фаянса </a:t>
            </a:r>
            <a:r>
              <a:rPr lang="ru-RU" sz="1400" dirty="0">
                <a:latin typeface="Times New Roman" panose="02020603050405020304" pitchFamily="18" charset="0"/>
                <a:cs typeface="Times New Roman" panose="02020603050405020304" pitchFamily="18" charset="0"/>
              </a:rPr>
              <a:t>(масс. %) – </a:t>
            </a:r>
            <a:r>
              <a:rPr lang="ru-RU" sz="1400" b="1" i="1" dirty="0">
                <a:latin typeface="Times New Roman" panose="02020603050405020304" pitchFamily="18" charset="0"/>
                <a:cs typeface="Times New Roman" panose="02020603050405020304" pitchFamily="18" charset="0"/>
              </a:rPr>
              <a:t>75 – 80 глинистых минералов</a:t>
            </a:r>
            <a:r>
              <a:rPr lang="ru-RU" sz="1400" dirty="0">
                <a:latin typeface="Times New Roman" panose="02020603050405020304" pitchFamily="18" charset="0"/>
                <a:cs typeface="Times New Roman" panose="02020603050405020304" pitchFamily="18" charset="0"/>
              </a:rPr>
              <a:t> и </a:t>
            </a:r>
            <a:r>
              <a:rPr lang="ru-RU" sz="1400" b="1" i="1" dirty="0">
                <a:latin typeface="Times New Roman" panose="02020603050405020304" pitchFamily="18" charset="0"/>
                <a:cs typeface="Times New Roman" panose="02020603050405020304" pitchFamily="18" charset="0"/>
              </a:rPr>
              <a:t>20 – 25 кварцитов </a:t>
            </a:r>
            <a:r>
              <a:rPr lang="ru-RU" sz="1400" dirty="0">
                <a:latin typeface="Times New Roman" panose="02020603050405020304" pitchFamily="18" charset="0"/>
                <a:cs typeface="Times New Roman" panose="02020603050405020304" pitchFamily="18" charset="0"/>
              </a:rPr>
              <a:t>или кварцевого песка. </a:t>
            </a:r>
          </a:p>
          <a:p>
            <a:pPr algn="just"/>
            <a:r>
              <a:rPr lang="ru-RU" sz="1400" dirty="0">
                <a:latin typeface="Times New Roman" panose="02020603050405020304" pitchFamily="18" charset="0"/>
                <a:cs typeface="Times New Roman" panose="02020603050405020304" pitchFamily="18" charset="0"/>
              </a:rPr>
              <a:t>	Однако многие заводы для повышения качества фаянса вводят в состав шихты </a:t>
            </a:r>
            <a:br>
              <a:rPr lang="ru-RU" sz="1400" dirty="0">
                <a:latin typeface="Times New Roman" panose="02020603050405020304" pitchFamily="18" charset="0"/>
                <a:cs typeface="Times New Roman" panose="02020603050405020304" pitchFamily="18" charset="0"/>
              </a:rPr>
            </a:br>
            <a:r>
              <a:rPr lang="ru-RU" sz="1400" b="1" i="1" dirty="0">
                <a:latin typeface="Times New Roman" panose="02020603050405020304" pitchFamily="18" charset="0"/>
                <a:cs typeface="Times New Roman" panose="02020603050405020304" pitchFamily="18" charset="0"/>
              </a:rPr>
              <a:t>5 – 15 % плавней</a:t>
            </a:r>
            <a:r>
              <a:rPr lang="ru-RU" sz="1400" dirty="0">
                <a:latin typeface="Times New Roman" panose="02020603050405020304" pitchFamily="18" charset="0"/>
                <a:cs typeface="Times New Roman" panose="02020603050405020304" pitchFamily="18" charset="0"/>
              </a:rPr>
              <a:t>, переводя фаянс в класс полуфарфора.</a:t>
            </a:r>
          </a:p>
        </p:txBody>
      </p:sp>
      <p:sp>
        <p:nvSpPr>
          <p:cNvPr id="2" name="TextBox 1">
            <a:extLst>
              <a:ext uri="{FF2B5EF4-FFF2-40B4-BE49-F238E27FC236}">
                <a16:creationId xmlns:a16="http://schemas.microsoft.com/office/drawing/2014/main" id="{8C2095AB-8E09-4C74-AD2D-DD9BF90232A0}"/>
              </a:ext>
            </a:extLst>
          </p:cNvPr>
          <p:cNvSpPr txBox="1"/>
          <p:nvPr/>
        </p:nvSpPr>
        <p:spPr>
          <a:xfrm>
            <a:off x="233040" y="3017816"/>
            <a:ext cx="8707771" cy="3539430"/>
          </a:xfrm>
          <a:prstGeom prst="rect">
            <a:avLst/>
          </a:prstGeom>
          <a:noFill/>
        </p:spPr>
        <p:txBody>
          <a:bodyPr wrap="square" rtlCol="0">
            <a:spAutoFit/>
          </a:bodyPr>
          <a:lstStyle/>
          <a:p>
            <a:pPr lvl="0" algn="just"/>
            <a:r>
              <a:rPr lang="ru-RU" sz="1400" dirty="0">
                <a:solidFill>
                  <a:prstClr val="black"/>
                </a:solidFill>
                <a:latin typeface="Times New Roman" panose="02020603050405020304" pitchFamily="18" charset="0"/>
                <a:cs typeface="Times New Roman" panose="02020603050405020304" pitchFamily="18" charset="0"/>
              </a:rPr>
              <a:t>	Технологическая схема производства фаянса не отличается от технологии производства фарфора. Массоприготовление раздельное, каолин предварительно распускается в бассейне роспуска с помощью лопастных пропеллерных мешалок в </a:t>
            </a:r>
            <a:r>
              <a:rPr lang="ru-RU" sz="1400" b="1" i="1" dirty="0">
                <a:solidFill>
                  <a:prstClr val="black"/>
                </a:solidFill>
                <a:latin typeface="Times New Roman" panose="02020603050405020304" pitchFamily="18" charset="0"/>
                <a:cs typeface="Times New Roman" panose="02020603050405020304" pitchFamily="18" charset="0"/>
              </a:rPr>
              <a:t>шликер влажностью 50 – 55 %, </a:t>
            </a:r>
            <a:r>
              <a:rPr lang="ru-RU" sz="1400" dirty="0">
                <a:solidFill>
                  <a:prstClr val="black"/>
                </a:solidFill>
                <a:latin typeface="Times New Roman" panose="02020603050405020304" pitchFamily="18" charset="0"/>
                <a:cs typeface="Times New Roman" panose="02020603050405020304" pitchFamily="18" charset="0"/>
              </a:rPr>
              <a:t>а непластичные минералы совместно с </a:t>
            </a:r>
            <a:r>
              <a:rPr lang="ru-RU" sz="1400" b="1" i="1" dirty="0">
                <a:solidFill>
                  <a:prstClr val="black"/>
                </a:solidFill>
                <a:latin typeface="Times New Roman" panose="02020603050405020304" pitchFamily="18" charset="0"/>
                <a:cs typeface="Times New Roman" panose="02020603050405020304" pitchFamily="18" charset="0"/>
              </a:rPr>
              <a:t>10 % глины </a:t>
            </a:r>
            <a:r>
              <a:rPr lang="ru-RU" sz="1400" dirty="0">
                <a:solidFill>
                  <a:prstClr val="black"/>
                </a:solidFill>
                <a:latin typeface="Times New Roman" panose="02020603050405020304" pitchFamily="18" charset="0"/>
                <a:cs typeface="Times New Roman" panose="02020603050405020304" pitchFamily="18" charset="0"/>
              </a:rPr>
              <a:t>размалываются в шаровых мельницах корундовыми или уралитовыми шарами мокрым способом до </a:t>
            </a:r>
            <a:r>
              <a:rPr lang="ru-RU" sz="1400" b="1" i="1" dirty="0">
                <a:solidFill>
                  <a:prstClr val="black"/>
                </a:solidFill>
                <a:latin typeface="Times New Roman" panose="02020603050405020304" pitchFamily="18" charset="0"/>
                <a:cs typeface="Times New Roman" panose="02020603050405020304" pitchFamily="18" charset="0"/>
              </a:rPr>
              <a:t>остатка на сите № 0063 не более 10 %, </a:t>
            </a:r>
            <a:r>
              <a:rPr lang="ru-RU" sz="1400" dirty="0">
                <a:solidFill>
                  <a:prstClr val="black"/>
                </a:solidFill>
                <a:latin typeface="Times New Roman" panose="02020603050405020304" pitchFamily="18" charset="0"/>
                <a:cs typeface="Times New Roman" panose="02020603050405020304" pitchFamily="18" charset="0"/>
              </a:rPr>
              <a:t>после чего сливаются в приемный бассейн, также снабженный лопастными пропеллерными мешалками, работающими непрерывно. </a:t>
            </a:r>
          </a:p>
          <a:p>
            <a:pPr lvl="0" algn="just"/>
            <a:r>
              <a:rPr lang="ru-RU" sz="1400" dirty="0">
                <a:solidFill>
                  <a:prstClr val="black"/>
                </a:solidFill>
                <a:latin typeface="Times New Roman" panose="02020603050405020304" pitchFamily="18" charset="0"/>
                <a:cs typeface="Times New Roman" panose="02020603050405020304" pitchFamily="18" charset="0"/>
              </a:rPr>
              <a:t>	Подготовленные таким образом шликера перекачиваются в смесительный бассейн при непрерывном перемешивании, а затем </a:t>
            </a:r>
            <a:r>
              <a:rPr lang="ru-RU" sz="1400" b="1" i="1" dirty="0">
                <a:solidFill>
                  <a:prstClr val="black"/>
                </a:solidFill>
                <a:latin typeface="Times New Roman" panose="02020603050405020304" pitchFamily="18" charset="0"/>
                <a:cs typeface="Times New Roman" panose="02020603050405020304" pitchFamily="18" charset="0"/>
              </a:rPr>
              <a:t>поступают в фильтр-пресс и обезвоживаются до влажности </a:t>
            </a:r>
            <a:br>
              <a:rPr lang="ru-RU" sz="1400" b="1" i="1" dirty="0">
                <a:solidFill>
                  <a:prstClr val="black"/>
                </a:solidFill>
                <a:latin typeface="Times New Roman" panose="02020603050405020304" pitchFamily="18" charset="0"/>
                <a:cs typeface="Times New Roman" panose="02020603050405020304" pitchFamily="18" charset="0"/>
              </a:rPr>
            </a:br>
            <a:r>
              <a:rPr lang="ru-RU" sz="1400" b="1" i="1" dirty="0">
                <a:solidFill>
                  <a:prstClr val="black"/>
                </a:solidFill>
                <a:latin typeface="Times New Roman" panose="02020603050405020304" pitchFamily="18" charset="0"/>
                <a:cs typeface="Times New Roman" panose="02020603050405020304" pitchFamily="18" charset="0"/>
              </a:rPr>
              <a:t>24 – 26 %</a:t>
            </a:r>
            <a:r>
              <a:rPr lang="ru-RU" sz="1400" dirty="0">
                <a:solidFill>
                  <a:prstClr val="black"/>
                </a:solidFill>
                <a:latin typeface="Times New Roman" panose="02020603050405020304" pitchFamily="18" charset="0"/>
                <a:cs typeface="Times New Roman" panose="02020603050405020304" pitchFamily="18" charset="0"/>
              </a:rPr>
              <a:t>. Часть массы поступает на формование пластическим способом, а часть распускается дистиллированной водой в литейный шликер и поступает в литейный цех, где изделия формуются методом литья в гипсовые формы. </a:t>
            </a:r>
          </a:p>
          <a:p>
            <a:pPr lvl="0" algn="just"/>
            <a:r>
              <a:rPr lang="ru-RU" sz="1400" dirty="0">
                <a:solidFill>
                  <a:prstClr val="black"/>
                </a:solidFill>
                <a:latin typeface="Times New Roman" panose="02020603050405020304" pitchFamily="18" charset="0"/>
                <a:cs typeface="Times New Roman" panose="02020603050405020304" pitchFamily="18" charset="0"/>
              </a:rPr>
              <a:t>	После подвялки в естественных условиях </a:t>
            </a:r>
            <a:r>
              <a:rPr lang="ru-RU" sz="1400" b="1" i="1" dirty="0">
                <a:solidFill>
                  <a:prstClr val="black"/>
                </a:solidFill>
                <a:latin typeface="Times New Roman" panose="02020603050405020304" pitchFamily="18" charset="0"/>
                <a:cs typeface="Times New Roman" panose="02020603050405020304" pitchFamily="18" charset="0"/>
              </a:rPr>
              <a:t>изделия сушатся </a:t>
            </a:r>
            <a:r>
              <a:rPr lang="ru-RU" sz="1400" dirty="0">
                <a:solidFill>
                  <a:prstClr val="black"/>
                </a:solidFill>
                <a:latin typeface="Times New Roman" panose="02020603050405020304" pitchFamily="18" charset="0"/>
                <a:cs typeface="Times New Roman" panose="02020603050405020304" pitchFamily="18" charset="0"/>
              </a:rPr>
              <a:t>в камерных сушилках </a:t>
            </a:r>
            <a:r>
              <a:rPr lang="ru-RU" sz="1400" b="1" i="1" dirty="0">
                <a:solidFill>
                  <a:prstClr val="black"/>
                </a:solidFill>
                <a:latin typeface="Times New Roman" panose="02020603050405020304" pitchFamily="18" charset="0"/>
                <a:cs typeface="Times New Roman" panose="02020603050405020304" pitchFamily="18" charset="0"/>
              </a:rPr>
              <a:t>до влажности 2 –5 % </a:t>
            </a:r>
            <a:r>
              <a:rPr lang="ru-RU" sz="1400" dirty="0">
                <a:solidFill>
                  <a:prstClr val="black"/>
                </a:solidFill>
                <a:latin typeface="Times New Roman" panose="02020603050405020304" pitchFamily="18" charset="0"/>
                <a:cs typeface="Times New Roman" panose="02020603050405020304" pitchFamily="18" charset="0"/>
              </a:rPr>
              <a:t>и </a:t>
            </a:r>
            <a:r>
              <a:rPr lang="ru-RU" sz="1400" b="1" i="1" dirty="0">
                <a:solidFill>
                  <a:prstClr val="black"/>
                </a:solidFill>
                <a:latin typeface="Times New Roman" panose="02020603050405020304" pitchFamily="18" charset="0"/>
                <a:cs typeface="Times New Roman" panose="02020603050405020304" pitchFamily="18" charset="0"/>
              </a:rPr>
              <a:t>обжигаются</a:t>
            </a:r>
            <a:r>
              <a:rPr lang="ru-RU" sz="1400" dirty="0">
                <a:solidFill>
                  <a:prstClr val="black"/>
                </a:solidFill>
                <a:latin typeface="Times New Roman" panose="02020603050405020304" pitchFamily="18" charset="0"/>
                <a:cs typeface="Times New Roman" panose="02020603050405020304" pitchFamily="18" charset="0"/>
              </a:rPr>
              <a:t> утильным обжигом </a:t>
            </a:r>
            <a:r>
              <a:rPr lang="ru-RU" sz="1400" b="1" i="1" dirty="0">
                <a:solidFill>
                  <a:prstClr val="black"/>
                </a:solidFill>
                <a:latin typeface="Times New Roman" panose="02020603050405020304" pitchFamily="18" charset="0"/>
                <a:cs typeface="Times New Roman" panose="02020603050405020304" pitchFamily="18" charset="0"/>
              </a:rPr>
              <a:t>при 1250 – 1300 °C</a:t>
            </a:r>
            <a:r>
              <a:rPr lang="ru-RU" sz="1400" dirty="0">
                <a:solidFill>
                  <a:prstClr val="black"/>
                </a:solidFill>
                <a:latin typeface="Times New Roman" panose="02020603050405020304" pitchFamily="18" charset="0"/>
                <a:cs typeface="Times New Roman" panose="02020603050405020304" pitchFamily="18" charset="0"/>
              </a:rPr>
              <a:t>, после чего </a:t>
            </a:r>
            <a:r>
              <a:rPr lang="ru-RU" sz="1400" b="1" i="1" dirty="0">
                <a:solidFill>
                  <a:prstClr val="black"/>
                </a:solidFill>
                <a:latin typeface="Times New Roman" panose="02020603050405020304" pitchFamily="18" charset="0"/>
                <a:cs typeface="Times New Roman" panose="02020603050405020304" pitchFamily="18" charset="0"/>
              </a:rPr>
              <a:t>глазуруются</a:t>
            </a:r>
            <a:r>
              <a:rPr lang="ru-RU" sz="1400" dirty="0">
                <a:solidFill>
                  <a:prstClr val="black"/>
                </a:solidFill>
                <a:latin typeface="Times New Roman" panose="02020603050405020304" pitchFamily="18" charset="0"/>
                <a:cs typeface="Times New Roman" panose="02020603050405020304" pitchFamily="18" charset="0"/>
              </a:rPr>
              <a:t> прозрачной сырой или фриттованной глазурью и поступают на </a:t>
            </a:r>
            <a:r>
              <a:rPr lang="ru-RU" sz="1400" b="1" i="1" dirty="0">
                <a:solidFill>
                  <a:prstClr val="black"/>
                </a:solidFill>
                <a:latin typeface="Times New Roman" panose="02020603050405020304" pitchFamily="18" charset="0"/>
                <a:cs typeface="Times New Roman" panose="02020603050405020304" pitchFamily="18" charset="0"/>
              </a:rPr>
              <a:t>политой обжиг при 1050 – 1180 °C </a:t>
            </a:r>
            <a:r>
              <a:rPr lang="ru-RU" sz="1400" dirty="0">
                <a:solidFill>
                  <a:prstClr val="black"/>
                </a:solidFill>
                <a:latin typeface="Times New Roman" panose="02020603050405020304" pitchFamily="18" charset="0"/>
                <a:cs typeface="Times New Roman" panose="02020603050405020304" pitchFamily="18" charset="0"/>
              </a:rPr>
              <a:t>(в зависимости от вида фаянса). После сортировки и отбраковки обожженные изделия поступают в цех росписи, где декорируются теми же способами, как и фарфор.</a:t>
            </a:r>
          </a:p>
        </p:txBody>
      </p:sp>
    </p:spTree>
    <p:extLst>
      <p:ext uri="{BB962C8B-B14F-4D97-AF65-F5344CB8AC3E}">
        <p14:creationId xmlns:p14="http://schemas.microsoft.com/office/powerpoint/2010/main" val="14433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2</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6" name="TextBox 5">
            <a:extLst>
              <a:ext uri="{FF2B5EF4-FFF2-40B4-BE49-F238E27FC236}">
                <a16:creationId xmlns:a16="http://schemas.microsoft.com/office/drawing/2014/main" id="{EF5DEE27-8FF5-4EA5-A256-7B92E54E6C6F}"/>
              </a:ext>
            </a:extLst>
          </p:cNvPr>
          <p:cNvSpPr txBox="1"/>
          <p:nvPr/>
        </p:nvSpPr>
        <p:spPr>
          <a:xfrm>
            <a:off x="550564" y="118496"/>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Историческая справка</a:t>
            </a:r>
          </a:p>
        </p:txBody>
      </p:sp>
      <p:sp>
        <p:nvSpPr>
          <p:cNvPr id="11" name="TextBox 10">
            <a:extLst>
              <a:ext uri="{FF2B5EF4-FFF2-40B4-BE49-F238E27FC236}">
                <a16:creationId xmlns:a16="http://schemas.microsoft.com/office/drawing/2014/main" id="{D175CBE4-79ED-4852-8934-990186EBE8F3}"/>
              </a:ext>
            </a:extLst>
          </p:cNvPr>
          <p:cNvSpPr txBox="1"/>
          <p:nvPr/>
        </p:nvSpPr>
        <p:spPr>
          <a:xfrm>
            <a:off x="143155" y="764704"/>
            <a:ext cx="7592036"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История возникновения фарфора загадочна и скрыта во тьме веков. Как известно, фарфор впервые появился в Китае приблизительно за два века до Новой Эры. Секрет производства фарфора китайцы берегли столь тщательно, что, несмотря на многочисленные попытки европейцев, раскрыть этот секрет не удалось. Настойчивость этих попыток объясняется невероятной стоимостью фарфора, превосходящей стоимость золота. Например, за столовый сервиз на 36 персон саксонский курфюрст Август отдал полк солдат в полном снаряжении. </a:t>
            </a:r>
          </a:p>
        </p:txBody>
      </p:sp>
      <p:pic>
        <p:nvPicPr>
          <p:cNvPr id="1026" name="Picture 2" descr="Почему китайский фарфор считается самым ценным?">
            <a:extLst>
              <a:ext uri="{FF2B5EF4-FFF2-40B4-BE49-F238E27FC236}">
                <a16:creationId xmlns:a16="http://schemas.microsoft.com/office/drawing/2014/main" id="{2B45B877-86A3-4CEE-9EAE-AED3FFF6C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40" y="2386764"/>
            <a:ext cx="3296873" cy="213266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0BE017F9-AF34-497D-A70C-B9D847D9EBFA}"/>
              </a:ext>
            </a:extLst>
          </p:cNvPr>
          <p:cNvSpPr txBox="1"/>
          <p:nvPr/>
        </p:nvSpPr>
        <p:spPr>
          <a:xfrm>
            <a:off x="3711008" y="2217288"/>
            <a:ext cx="5041783" cy="2462213"/>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Многочисленные попытки европейских учёных получить собственный фарфор долго не увенчались успехом. В Италии начали производить изделия (в г. Фаэнса) по структуре близкие к современному фаянсу. Во Франции наладили производство так называемого севрского фарфора, который на самом деле представлял матовое глушенное стекло, своим видом напоминающее фарфор. Лишь в 1708 г., вероятно совершенно случайно, алхимик саксонского курфюрста Августа Иоганн </a:t>
            </a:r>
            <a:r>
              <a:rPr lang="ru-RU" sz="1400" dirty="0" err="1">
                <a:latin typeface="Times New Roman" panose="02020603050405020304" pitchFamily="18" charset="0"/>
                <a:cs typeface="Times New Roman" panose="02020603050405020304" pitchFamily="18" charset="0"/>
              </a:rPr>
              <a:t>Бетгер</a:t>
            </a:r>
            <a:r>
              <a:rPr lang="ru-RU" sz="1400" dirty="0">
                <a:latin typeface="Times New Roman" panose="02020603050405020304" pitchFamily="18" charset="0"/>
                <a:cs typeface="Times New Roman" panose="02020603050405020304" pitchFamily="18" charset="0"/>
              </a:rPr>
              <a:t> получил изделия, близкие по своим свойствам к классическому фарфору, после чего производство фарфора в Европе начало бурно развиваться во многих странах. </a:t>
            </a:r>
          </a:p>
        </p:txBody>
      </p:sp>
      <p:sp>
        <p:nvSpPr>
          <p:cNvPr id="17" name="TextBox 16">
            <a:extLst>
              <a:ext uri="{FF2B5EF4-FFF2-40B4-BE49-F238E27FC236}">
                <a16:creationId xmlns:a16="http://schemas.microsoft.com/office/drawing/2014/main" id="{B6BC36EC-F2C9-470A-8655-972BCF5AA124}"/>
              </a:ext>
            </a:extLst>
          </p:cNvPr>
          <p:cNvSpPr txBox="1"/>
          <p:nvPr/>
        </p:nvSpPr>
        <p:spPr>
          <a:xfrm>
            <a:off x="251940" y="4756495"/>
            <a:ext cx="8500851"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России пытались наладить производство фарфора, приглашая иностранных мастеров, однако эти попытки оказались неудачными. Дело изменилось, когда за разработку составов фарфоровых масс принялись русские учёные. Благодаря исследованиям Д.И. Виноградова и М.В. Ломоносова были разработаны составы фарфоровых масс на основе отечественного сырья, а также составы сырых глазурей. В 1744 году в Петербурге был построен первый завод по производству фарфора (ныне завод имени М.В. Ломоносова), поставляющий продукцию ко двору его императорского величества.</a:t>
            </a:r>
          </a:p>
        </p:txBody>
      </p:sp>
    </p:spTree>
    <p:extLst>
      <p:ext uri="{BB962C8B-B14F-4D97-AF65-F5344CB8AC3E}">
        <p14:creationId xmlns:p14="http://schemas.microsoft.com/office/powerpoint/2010/main" val="117820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20</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фаянса</a:t>
            </a:r>
          </a:p>
        </p:txBody>
      </p:sp>
      <p:sp>
        <p:nvSpPr>
          <p:cNvPr id="4" name="TextBox 3">
            <a:extLst>
              <a:ext uri="{FF2B5EF4-FFF2-40B4-BE49-F238E27FC236}">
                <a16:creationId xmlns:a16="http://schemas.microsoft.com/office/drawing/2014/main" id="{9C691F92-BDBE-48C4-AA37-D3984D1F055B}"/>
              </a:ext>
            </a:extLst>
          </p:cNvPr>
          <p:cNvSpPr txBox="1"/>
          <p:nvPr/>
        </p:nvSpPr>
        <p:spPr>
          <a:xfrm>
            <a:off x="613981" y="1393449"/>
            <a:ext cx="7006019"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При производстве фаянса, в отличие от фарфора, утельный обжиг является окончательным, а поскольку содержание плавней в шихте может колебаться в зависимости от вида фаянса от 0 до 12 %, пористость изделий достаточно высокая для нормального их глазурования.</a:t>
            </a:r>
          </a:p>
        </p:txBody>
      </p:sp>
      <p:graphicFrame>
        <p:nvGraphicFramePr>
          <p:cNvPr id="10" name="Таблица 3">
            <a:extLst>
              <a:ext uri="{FF2B5EF4-FFF2-40B4-BE49-F238E27FC236}">
                <a16:creationId xmlns:a16="http://schemas.microsoft.com/office/drawing/2014/main" id="{E5C1D09F-B0F1-420D-B308-AB44134935CD}"/>
              </a:ext>
            </a:extLst>
          </p:cNvPr>
          <p:cNvGraphicFramePr>
            <a:graphicFrameLocks noGrp="1"/>
          </p:cNvGraphicFramePr>
          <p:nvPr>
            <p:extLst>
              <p:ext uri="{D42A27DB-BD31-4B8C-83A1-F6EECF244321}">
                <p14:modId xmlns:p14="http://schemas.microsoft.com/office/powerpoint/2010/main" val="2739154420"/>
              </p:ext>
            </p:extLst>
          </p:nvPr>
        </p:nvGraphicFramePr>
        <p:xfrm>
          <a:off x="1168701" y="2711487"/>
          <a:ext cx="6836449" cy="3097205"/>
        </p:xfrm>
        <a:graphic>
          <a:graphicData uri="http://schemas.openxmlformats.org/drawingml/2006/table">
            <a:tbl>
              <a:tblPr firstRow="1" bandRow="1">
                <a:tableStyleId>{5C22544A-7EE6-4342-B048-85BDC9FD1C3A}</a:tableStyleId>
              </a:tblPr>
              <a:tblGrid>
                <a:gridCol w="2569283">
                  <a:extLst>
                    <a:ext uri="{9D8B030D-6E8A-4147-A177-3AD203B41FA5}">
                      <a16:colId xmlns:a16="http://schemas.microsoft.com/office/drawing/2014/main" val="1658862893"/>
                    </a:ext>
                  </a:extLst>
                </a:gridCol>
                <a:gridCol w="2156042">
                  <a:extLst>
                    <a:ext uri="{9D8B030D-6E8A-4147-A177-3AD203B41FA5}">
                      <a16:colId xmlns:a16="http://schemas.microsoft.com/office/drawing/2014/main" val="521087255"/>
                    </a:ext>
                  </a:extLst>
                </a:gridCol>
                <a:gridCol w="2111124">
                  <a:extLst>
                    <a:ext uri="{9D8B030D-6E8A-4147-A177-3AD203B41FA5}">
                      <a16:colId xmlns:a16="http://schemas.microsoft.com/office/drawing/2014/main" val="426638461"/>
                    </a:ext>
                  </a:extLst>
                </a:gridCol>
              </a:tblGrid>
              <a:tr h="493581">
                <a:tc rowSpan="2">
                  <a:txBody>
                    <a:bodyPr/>
                    <a:lstStyle/>
                    <a:p>
                      <a:pPr algn="ctr"/>
                      <a:r>
                        <a:rPr lang="ru-RU" sz="1400" dirty="0">
                          <a:latin typeface="Times New Roman" panose="02020603050405020304" pitchFamily="18" charset="0"/>
                          <a:cs typeface="Times New Roman" panose="02020603050405020304" pitchFamily="18" charset="0"/>
                        </a:rPr>
                        <a:t>Материалы</a:t>
                      </a: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ru-RU" sz="1400" dirty="0">
                          <a:latin typeface="Times New Roman" panose="02020603050405020304" pitchFamily="18" charset="0"/>
                          <a:cs typeface="Times New Roman" panose="02020603050405020304" pitchFamily="18" charset="0"/>
                        </a:rPr>
                        <a:t>Состав, масс.%</a:t>
                      </a: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ru-RU" dirty="0"/>
                    </a:p>
                  </a:txBody>
                  <a:tcPr/>
                </a:tc>
                <a:extLst>
                  <a:ext uri="{0D108BD9-81ED-4DB2-BD59-A6C34878D82A}">
                    <a16:rowId xmlns:a16="http://schemas.microsoft.com/office/drawing/2014/main" val="4140951259"/>
                  </a:ext>
                </a:extLst>
              </a:tr>
              <a:tr h="539892">
                <a:tc vMerge="1">
                  <a:txBody>
                    <a:bodyPr/>
                    <a:lstStyle/>
                    <a:p>
                      <a:pPr algn="ctr"/>
                      <a:endParaRPr lang="ru-RU" sz="12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a:latin typeface="Times New Roman" panose="02020603050405020304" pitchFamily="18" charset="0"/>
                          <a:cs typeface="Times New Roman" panose="02020603050405020304" pitchFamily="18" charset="0"/>
                        </a:rPr>
                        <a:t>Ⅰ</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Ⅱ</a:t>
                      </a:r>
                    </a:p>
                  </a:txBody>
                  <a:tcPr anchor="ctr">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86760835"/>
                  </a:ext>
                </a:extLst>
              </a:tr>
              <a:tr h="386393">
                <a:tc>
                  <a:txBody>
                    <a:bodyPr/>
                    <a:lstStyle/>
                    <a:p>
                      <a:pPr algn="ctr"/>
                      <a:r>
                        <a:rPr lang="ru-RU" sz="1400" dirty="0">
                          <a:latin typeface="Times New Roman" panose="02020603050405020304" pitchFamily="18" charset="0"/>
                          <a:cs typeface="Times New Roman" panose="02020603050405020304" pitchFamily="18" charset="0"/>
                        </a:rPr>
                        <a:t>Просяновский каолин обогащенный</a:t>
                      </a:r>
                    </a:p>
                  </a:txBody>
                  <a:tcPr anchor="ctr">
                    <a:lnL w="12700" cap="flat" cmpd="sng" algn="ctr">
                      <a:solidFill>
                        <a:schemeClr val="accent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ru-RU" sz="1400" dirty="0">
                          <a:latin typeface="Times New Roman" panose="02020603050405020304" pitchFamily="18" charset="0"/>
                          <a:cs typeface="Times New Roman" panose="02020603050405020304" pitchFamily="18" charset="0"/>
                        </a:rPr>
                        <a:t>32,5</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30</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4009061850"/>
                  </a:ext>
                </a:extLst>
              </a:tr>
              <a:tr h="386393">
                <a:tc>
                  <a:txBody>
                    <a:bodyPr/>
                    <a:lstStyle/>
                    <a:p>
                      <a:pPr algn="ctr"/>
                      <a:r>
                        <a:rPr lang="ru-RU" sz="1400" dirty="0">
                          <a:latin typeface="Times New Roman" panose="02020603050405020304" pitchFamily="18" charset="0"/>
                          <a:cs typeface="Times New Roman" panose="02020603050405020304" pitchFamily="18" charset="0"/>
                        </a:rPr>
                        <a:t>Часов-</a:t>
                      </a:r>
                      <a:r>
                        <a:rPr lang="ru-RU" sz="1400" dirty="0" err="1">
                          <a:latin typeface="Times New Roman" panose="02020603050405020304" pitchFamily="18" charset="0"/>
                          <a:cs typeface="Times New Roman" panose="02020603050405020304" pitchFamily="18" charset="0"/>
                        </a:rPr>
                        <a:t>Ярская</a:t>
                      </a:r>
                      <a:r>
                        <a:rPr lang="ru-RU" sz="1400" dirty="0">
                          <a:latin typeface="Times New Roman" panose="02020603050405020304" pitchFamily="18" charset="0"/>
                          <a:cs typeface="Times New Roman" panose="02020603050405020304" pitchFamily="18" charset="0"/>
                        </a:rPr>
                        <a:t> глина</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30,5</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30</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144867524"/>
                  </a:ext>
                </a:extLst>
              </a:tr>
              <a:tr h="386393">
                <a:tc>
                  <a:txBody>
                    <a:bodyPr/>
                    <a:lstStyle/>
                    <a:p>
                      <a:pPr algn="ctr"/>
                      <a:r>
                        <a:rPr lang="ru-RU" sz="1400" dirty="0">
                          <a:latin typeface="Times New Roman" panose="02020603050405020304" pitchFamily="18" charset="0"/>
                          <a:cs typeface="Times New Roman" panose="02020603050405020304" pitchFamily="18" charset="0"/>
                        </a:rPr>
                        <a:t>Кварцевый песок</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33</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35</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1368254198"/>
                  </a:ext>
                </a:extLst>
              </a:tr>
              <a:tr h="386393">
                <a:tc>
                  <a:txBody>
                    <a:bodyPr/>
                    <a:lstStyle/>
                    <a:p>
                      <a:pPr algn="ctr"/>
                      <a:r>
                        <a:rPr lang="ru-RU" sz="1400" dirty="0">
                          <a:latin typeface="Times New Roman" panose="02020603050405020304" pitchFamily="18" charset="0"/>
                          <a:cs typeface="Times New Roman" panose="02020603050405020304" pitchFamily="18" charset="0"/>
                        </a:rPr>
                        <a:t>Полевой шпат</a:t>
                      </a:r>
                    </a:p>
                  </a:txBody>
                  <a:tcPr anchor="ctr">
                    <a:lnL w="12700" cap="flat" cmpd="sng" algn="ctr">
                      <a:solidFill>
                        <a:schemeClr val="accent1">
                          <a:lumMod val="75000"/>
                        </a:schemeClr>
                      </a:solidFill>
                      <a:prstDash val="solid"/>
                      <a:round/>
                      <a:headEnd type="none" w="med" len="med"/>
                      <a:tailEnd type="none" w="med" len="med"/>
                    </a:lnL>
                  </a:tcPr>
                </a:tc>
                <a:tc>
                  <a:txBody>
                    <a:bodyPr/>
                    <a:lstStyle/>
                    <a:p>
                      <a:pPr algn="ctr"/>
                      <a:r>
                        <a:rPr lang="ru-RU" sz="1400" dirty="0">
                          <a:latin typeface="Times New Roman" panose="02020603050405020304" pitchFamily="18" charset="0"/>
                          <a:cs typeface="Times New Roman" panose="02020603050405020304" pitchFamily="18" charset="0"/>
                        </a:rPr>
                        <a:t>1</a:t>
                      </a:r>
                    </a:p>
                  </a:txBody>
                  <a:tcPr anchor="ctr"/>
                </a:tc>
                <a:tc>
                  <a:txBody>
                    <a:bodyPr/>
                    <a:lstStyle/>
                    <a:p>
                      <a:pPr algn="ctr"/>
                      <a:r>
                        <a:rPr lang="ru-RU" sz="1400" dirty="0">
                          <a:latin typeface="Times New Roman" panose="02020603050405020304" pitchFamily="18" charset="0"/>
                          <a:cs typeface="Times New Roman" panose="02020603050405020304" pitchFamily="18" charset="0"/>
                        </a:rPr>
                        <a:t>1</a:t>
                      </a:r>
                    </a:p>
                  </a:txBody>
                  <a:tcPr anchor="ctr">
                    <a:lnR w="12700" cap="flat" cmpd="sng" algn="ctr">
                      <a:solidFill>
                        <a:schemeClr val="accent1">
                          <a:lumMod val="75000"/>
                        </a:schemeClr>
                      </a:solidFill>
                      <a:prstDash val="solid"/>
                      <a:round/>
                      <a:headEnd type="none" w="med" len="med"/>
                      <a:tailEnd type="none" w="med" len="med"/>
                    </a:lnR>
                  </a:tcPr>
                </a:tc>
                <a:extLst>
                  <a:ext uri="{0D108BD9-81ED-4DB2-BD59-A6C34878D82A}">
                    <a16:rowId xmlns:a16="http://schemas.microsoft.com/office/drawing/2014/main" val="632703954"/>
                  </a:ext>
                </a:extLst>
              </a:tr>
              <a:tr h="386393">
                <a:tc>
                  <a:txBody>
                    <a:bodyPr/>
                    <a:lstStyle/>
                    <a:p>
                      <a:pPr algn="ctr"/>
                      <a:r>
                        <a:rPr lang="ru-RU" sz="1400" dirty="0">
                          <a:latin typeface="Times New Roman" panose="02020603050405020304" pitchFamily="18" charset="0"/>
                          <a:cs typeface="Times New Roman" panose="02020603050405020304" pitchFamily="18" charset="0"/>
                        </a:rPr>
                        <a:t>Фаянсовый бой</a:t>
                      </a:r>
                    </a:p>
                  </a:txBody>
                  <a:tcPr anchor="ctr">
                    <a:lnL w="12700" cap="flat" cmpd="sng" algn="ctr">
                      <a:solidFill>
                        <a:schemeClr val="accent1">
                          <a:lumMod val="75000"/>
                        </a:schemeClr>
                      </a:solidFill>
                      <a:prstDash val="solid"/>
                      <a:round/>
                      <a:headEnd type="none" w="med" len="med"/>
                      <a:tailEnd type="none" w="med" len="med"/>
                    </a:lnL>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3,5</a:t>
                      </a:r>
                    </a:p>
                  </a:txBody>
                  <a:tcPr anchor="ct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4</a:t>
                      </a:r>
                    </a:p>
                  </a:txBody>
                  <a:tcPr anchor="ct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694608273"/>
                  </a:ext>
                </a:extLst>
              </a:tr>
            </a:tbl>
          </a:graphicData>
        </a:graphic>
      </p:graphicFrame>
    </p:spTree>
    <p:extLst>
      <p:ext uri="{BB962C8B-B14F-4D97-AF65-F5344CB8AC3E}">
        <p14:creationId xmlns:p14="http://schemas.microsoft.com/office/powerpoint/2010/main" val="1351201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73853" cy="6857999"/>
          </a:xfrm>
          <a:prstGeom prst="rect">
            <a:avLst/>
          </a:prstGeom>
          <a:ln>
            <a:solidFill>
              <a:schemeClr val="tx1"/>
            </a:solidFill>
          </a:ln>
        </p:spPr>
      </p:pic>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21</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61" name="Прямая соединительная линия 60">
            <a:extLst>
              <a:ext uri="{FF2B5EF4-FFF2-40B4-BE49-F238E27FC236}">
                <a16:creationId xmlns:a16="http://schemas.microsoft.com/office/drawing/2014/main" id="{8FC39C42-484B-40D5-99A6-6EF01943599E}"/>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62" name="TextBox 61">
            <a:extLst>
              <a:ext uri="{FF2B5EF4-FFF2-40B4-BE49-F238E27FC236}">
                <a16:creationId xmlns:a16="http://schemas.microsoft.com/office/drawing/2014/main" id="{B8319040-C64F-4DD5-873E-6B55E0C7BD48}"/>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фаянса</a:t>
            </a:r>
          </a:p>
        </p:txBody>
      </p:sp>
      <p:sp>
        <p:nvSpPr>
          <p:cNvPr id="4" name="TextBox 3">
            <a:extLst>
              <a:ext uri="{FF2B5EF4-FFF2-40B4-BE49-F238E27FC236}">
                <a16:creationId xmlns:a16="http://schemas.microsoft.com/office/drawing/2014/main" id="{9C691F92-BDBE-48C4-AA37-D3984D1F055B}"/>
              </a:ext>
            </a:extLst>
          </p:cNvPr>
          <p:cNvSpPr txBox="1"/>
          <p:nvPr/>
        </p:nvSpPr>
        <p:spPr>
          <a:xfrm>
            <a:off x="756593" y="2098617"/>
            <a:ext cx="7006019" cy="3108543"/>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Свойства фаянса регламентирует ГОСТ 28391-89, по следующим показателям:</a:t>
            </a:r>
          </a:p>
          <a:p>
            <a:pPr algn="just"/>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водопоглощение не более 12 %, </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средняя плотность (г/см3) – 1,90 –1,96, </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предел прочности при сжатии (МПа) – 60 – 90, </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при изгибе – 15 – 30. </a:t>
            </a:r>
          </a:p>
          <a:p>
            <a:pPr marL="285750" indent="-285750" algn="just">
              <a:buFont typeface="Arial" panose="020B0604020202020204" pitchFamily="34" charset="0"/>
              <a:buChar char="•"/>
            </a:pPr>
            <a:endParaRPr lang="ru-RU" sz="1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400" dirty="0">
                <a:latin typeface="Times New Roman" panose="02020603050405020304" pitchFamily="18" charset="0"/>
                <a:cs typeface="Times New Roman" panose="02020603050405020304" pitchFamily="18" charset="0"/>
              </a:rPr>
              <a:t>Белизна лучших сортов фаянса достигает 70 – 75 %, </a:t>
            </a:r>
          </a:p>
          <a:p>
            <a:pPr algn="just"/>
            <a:endParaRPr lang="ru-RU" sz="1400" dirty="0">
              <a:latin typeface="Times New Roman" panose="02020603050405020304" pitchFamily="18" charset="0"/>
              <a:cs typeface="Times New Roman" panose="02020603050405020304" pitchFamily="18" charset="0"/>
            </a:endParaRPr>
          </a:p>
          <a:p>
            <a:pPr algn="just"/>
            <a:r>
              <a:rPr lang="ru-RU" sz="1400" dirty="0">
                <a:latin typeface="Times New Roman" panose="02020603050405020304" pitchFamily="18" charset="0"/>
                <a:cs typeface="Times New Roman" panose="02020603050405020304" pitchFamily="18" charset="0"/>
              </a:rPr>
              <a:t>В силу высокой пористости черепок фаянса не обладает просвечиваемостью, а при ударе деревянной палочкой издает глухой, быстро затихающий звук</a:t>
            </a:r>
          </a:p>
        </p:txBody>
      </p:sp>
    </p:spTree>
    <p:extLst>
      <p:ext uri="{BB962C8B-B14F-4D97-AF65-F5344CB8AC3E}">
        <p14:creationId xmlns:p14="http://schemas.microsoft.com/office/powerpoint/2010/main" val="192592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2412" y="1752"/>
            <a:ext cx="9179688" cy="6870713"/>
          </a:xfrm>
          <a:prstGeom prst="rect">
            <a:avLst/>
          </a:prstGeom>
        </p:spPr>
      </p:pic>
      <p:sp>
        <p:nvSpPr>
          <p:cNvPr id="5" name="TextBox 4"/>
          <p:cNvSpPr txBox="1"/>
          <p:nvPr/>
        </p:nvSpPr>
        <p:spPr>
          <a:xfrm>
            <a:off x="777493" y="2988654"/>
            <a:ext cx="7591425" cy="896908"/>
          </a:xfrm>
          <a:prstGeom prst="rect">
            <a:avLst/>
          </a:prstGeom>
          <a:noFill/>
        </p:spPr>
        <p:txBody>
          <a:bodyPr wrap="square" lIns="65274" tIns="32637" rIns="65274" bIns="32637" rtlCol="0">
            <a:spAutoFit/>
          </a:bodyPr>
          <a:lstStyle/>
          <a:p>
            <a:pPr algn="ctr"/>
            <a:r>
              <a:rPr lang="ru-RU"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32309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0344" y="1"/>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3</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sp>
        <p:nvSpPr>
          <p:cNvPr id="11" name="TextBox 10">
            <a:extLst>
              <a:ext uri="{FF2B5EF4-FFF2-40B4-BE49-F238E27FC236}">
                <a16:creationId xmlns:a16="http://schemas.microsoft.com/office/drawing/2014/main" id="{A4669649-E08B-4DD6-B730-2152AC3B06A9}"/>
              </a:ext>
            </a:extLst>
          </p:cNvPr>
          <p:cNvSpPr txBox="1"/>
          <p:nvPr/>
        </p:nvSpPr>
        <p:spPr>
          <a:xfrm>
            <a:off x="550564" y="118496"/>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Историческая справка</a:t>
            </a:r>
          </a:p>
        </p:txBody>
      </p:sp>
      <p:cxnSp>
        <p:nvCxnSpPr>
          <p:cNvPr id="12" name="Прямая соединительная линия 11">
            <a:extLst>
              <a:ext uri="{FF2B5EF4-FFF2-40B4-BE49-F238E27FC236}">
                <a16:creationId xmlns:a16="http://schemas.microsoft.com/office/drawing/2014/main" id="{424432CC-D222-45D6-AF63-13FF10A820BC}"/>
              </a:ext>
            </a:extLst>
          </p:cNvPr>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A3BC6194-C1D6-45CA-A0D8-B627BDBFF94C}"/>
              </a:ext>
            </a:extLst>
          </p:cNvPr>
          <p:cNvSpPr txBox="1"/>
          <p:nvPr/>
        </p:nvSpPr>
        <p:spPr>
          <a:xfrm>
            <a:off x="264795" y="796354"/>
            <a:ext cx="7533314"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дальнейшем развитие фарфорового производства в России достигло нового уровня благодаря деятельности Ф.Я. Гарднера, построившего первый частный завод в с. Вербилки (ныне Дмитровский завод), выпускавший парадные сервизы, замечательную посуду, разнообразную миниатюру. Наибольший вклад в производство фарфоровых и фаянсовых изделий внесли братья Кузнецовы, монополизировавшие в России почти все частные заводы и построившие крупнейшие в Европе Дулевский фарфоровый и Конаковский фаянсовый заводы.</a:t>
            </a:r>
          </a:p>
        </p:txBody>
      </p:sp>
      <p:pic>
        <p:nvPicPr>
          <p:cNvPr id="15" name="Рисунок 14">
            <a:extLst>
              <a:ext uri="{FF2B5EF4-FFF2-40B4-BE49-F238E27FC236}">
                <a16:creationId xmlns:a16="http://schemas.microsoft.com/office/drawing/2014/main" id="{38612413-0EAD-47A7-BFA5-EE8C80874FF2}"/>
              </a:ext>
            </a:extLst>
          </p:cNvPr>
          <p:cNvPicPr>
            <a:picLocks noChangeAspect="1"/>
          </p:cNvPicPr>
          <p:nvPr/>
        </p:nvPicPr>
        <p:blipFill>
          <a:blip r:embed="rId4"/>
          <a:stretch>
            <a:fillRect/>
          </a:stretch>
        </p:blipFill>
        <p:spPr>
          <a:xfrm>
            <a:off x="364637" y="2458561"/>
            <a:ext cx="3295038" cy="185400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6146" name="Picture 2">
            <a:extLst>
              <a:ext uri="{FF2B5EF4-FFF2-40B4-BE49-F238E27FC236}">
                <a16:creationId xmlns:a16="http://schemas.microsoft.com/office/drawing/2014/main" id="{FACD46DC-0FA3-48A6-BE59-ABFE524CC8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9682" y="4340711"/>
            <a:ext cx="3070369" cy="1863986"/>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6" name="TextBox 15">
            <a:extLst>
              <a:ext uri="{FF2B5EF4-FFF2-40B4-BE49-F238E27FC236}">
                <a16:creationId xmlns:a16="http://schemas.microsoft.com/office/drawing/2014/main" id="{22986A2E-46A5-4564-99A8-ACBB9F9B71FE}"/>
              </a:ext>
            </a:extLst>
          </p:cNvPr>
          <p:cNvSpPr txBox="1"/>
          <p:nvPr/>
        </p:nvSpPr>
        <p:spPr>
          <a:xfrm>
            <a:off x="3967993" y="2270102"/>
            <a:ext cx="4832058" cy="203132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После революции, находившиеся в разоренном состоянии фарфоровые заводы начали постепенно восстанавливать производство, особенно после создания Государственного научно-исследовательского института керамической промышленности (ГИКИ). Трудами ученых которого были разработаны составы масс исключительно на основе отечественного сырья, а фарфор и фаянс по своему качеству не только не уступал зарубежным аналогам, но в значительной степени их превосходил.</a:t>
            </a:r>
          </a:p>
        </p:txBody>
      </p:sp>
      <p:sp>
        <p:nvSpPr>
          <p:cNvPr id="17" name="TextBox 16">
            <a:extLst>
              <a:ext uri="{FF2B5EF4-FFF2-40B4-BE49-F238E27FC236}">
                <a16:creationId xmlns:a16="http://schemas.microsoft.com/office/drawing/2014/main" id="{3CBC0A41-BD1E-42F9-BDAE-B719D4071784}"/>
              </a:ext>
            </a:extLst>
          </p:cNvPr>
          <p:cNvSpPr txBox="1"/>
          <p:nvPr/>
        </p:nvSpPr>
        <p:spPr>
          <a:xfrm>
            <a:off x="264795" y="4557634"/>
            <a:ext cx="4345497"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данный момент Дулевский фарфоровый завод до сих пор функционирует и ведет активную деятельность в рамках изготовления широкоизвестной продукции, в то же время Конаковский фаянсовый завод заброшен. На базе художественной лаборатории завода работает компания «Конаковский Фаянс».</a:t>
            </a:r>
          </a:p>
        </p:txBody>
      </p:sp>
      <p:pic>
        <p:nvPicPr>
          <p:cNvPr id="6148" name="Picture 4">
            <a:extLst>
              <a:ext uri="{FF2B5EF4-FFF2-40B4-BE49-F238E27FC236}">
                <a16:creationId xmlns:a16="http://schemas.microsoft.com/office/drawing/2014/main" id="{788F5C10-4CEE-4BCC-AAAD-AFF3E1A3DE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3041" y="5250131"/>
            <a:ext cx="1240085" cy="12400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12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a:cxnSpLocks/>
          </p:cNvCxnSpPr>
          <p:nvPr/>
        </p:nvCxnSpPr>
        <p:spPr>
          <a:xfrm>
            <a:off x="550564" y="697114"/>
            <a:ext cx="233551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4</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0" name="Прямая соединительная линия 9">
            <a:extLst>
              <a:ext uri="{FF2B5EF4-FFF2-40B4-BE49-F238E27FC236}">
                <a16:creationId xmlns:a16="http://schemas.microsoft.com/office/drawing/2014/main" id="{8F24B968-1485-470C-B3CC-1212CCC868FC}"/>
              </a:ext>
            </a:extLst>
          </p:cNvPr>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186534FA-A36A-4864-B920-38FCCAB24675}"/>
              </a:ext>
            </a:extLst>
          </p:cNvPr>
          <p:cNvSpPr txBox="1"/>
          <p:nvPr/>
        </p:nvSpPr>
        <p:spPr>
          <a:xfrm>
            <a:off x="550564" y="118496"/>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Что же такое фарфор?</a:t>
            </a:r>
          </a:p>
        </p:txBody>
      </p:sp>
      <p:sp>
        <p:nvSpPr>
          <p:cNvPr id="2" name="TextBox 1">
            <a:extLst>
              <a:ext uri="{FF2B5EF4-FFF2-40B4-BE49-F238E27FC236}">
                <a16:creationId xmlns:a16="http://schemas.microsoft.com/office/drawing/2014/main" id="{6725CD45-F834-438E-B782-6A40CFC5D5EC}"/>
              </a:ext>
            </a:extLst>
          </p:cNvPr>
          <p:cNvSpPr txBox="1"/>
          <p:nvPr/>
        </p:nvSpPr>
        <p:spPr>
          <a:xfrm>
            <a:off x="336101" y="858839"/>
            <a:ext cx="7399090" cy="1815882"/>
          </a:xfrm>
          <a:prstGeom prst="rect">
            <a:avLst/>
          </a:prstGeom>
          <a:noFill/>
        </p:spPr>
        <p:txBody>
          <a:bodyPr wrap="square" rtlCol="0">
            <a:spAutoFit/>
          </a:bodyPr>
          <a:lstStyle/>
          <a:p>
            <a:pPr algn="just"/>
            <a:r>
              <a:rPr lang="ru-RU" sz="1400" b="1" dirty="0">
                <a:latin typeface="Times New Roman" panose="02020603050405020304" pitchFamily="18" charset="0"/>
                <a:cs typeface="Times New Roman" panose="02020603050405020304" pitchFamily="18" charset="0"/>
              </a:rPr>
              <a:t>Фарфор</a:t>
            </a:r>
            <a:r>
              <a:rPr lang="ru-RU" sz="1400" dirty="0">
                <a:latin typeface="Times New Roman" panose="02020603050405020304" pitchFamily="18" charset="0"/>
                <a:cs typeface="Times New Roman" panose="02020603050405020304" pitchFamily="18" charset="0"/>
              </a:rPr>
              <a:t> – спекшийся тонкозернистый, водо- и газонепроницаемый керамический материал с блестящим раковистым изломом, обладающий просвечиваемостью в тонких слоях. Его производят из традиционных трехкомпонентных масс, включающих </a:t>
            </a:r>
            <a:r>
              <a:rPr lang="ru-RU" sz="1400" i="1" dirty="0">
                <a:latin typeface="Times New Roman" panose="02020603050405020304" pitchFamily="18" charset="0"/>
                <a:cs typeface="Times New Roman" panose="02020603050405020304" pitchFamily="18" charset="0"/>
              </a:rPr>
              <a:t>глинистый компонент</a:t>
            </a:r>
            <a:r>
              <a:rPr lang="ru-RU" sz="1400" dirty="0">
                <a:latin typeface="Times New Roman" panose="02020603050405020304" pitchFamily="18" charset="0"/>
                <a:cs typeface="Times New Roman" panose="02020603050405020304" pitchFamily="18" charset="0"/>
              </a:rPr>
              <a:t> (каолин и беложгущуюся пластичную глину), </a:t>
            </a:r>
            <a:r>
              <a:rPr lang="ru-RU" sz="1400" i="1" dirty="0">
                <a:latin typeface="Times New Roman" panose="02020603050405020304" pitchFamily="18" charset="0"/>
                <a:cs typeface="Times New Roman" panose="02020603050405020304" pitchFamily="18" charset="0"/>
              </a:rPr>
              <a:t>кварц</a:t>
            </a:r>
            <a:r>
              <a:rPr lang="ru-RU" sz="1400" dirty="0">
                <a:latin typeface="Times New Roman" panose="02020603050405020304" pitchFamily="18" charset="0"/>
                <a:cs typeface="Times New Roman" panose="02020603050405020304" pitchFamily="18" charset="0"/>
              </a:rPr>
              <a:t> и </a:t>
            </a:r>
            <a:r>
              <a:rPr lang="ru-RU" sz="1400" i="1" dirty="0">
                <a:latin typeface="Times New Roman" panose="02020603050405020304" pitchFamily="18" charset="0"/>
                <a:cs typeface="Times New Roman" panose="02020603050405020304" pitchFamily="18" charset="0"/>
              </a:rPr>
              <a:t>полевой шпат</a:t>
            </a:r>
            <a:r>
              <a:rPr lang="ru-RU" sz="1400" dirty="0">
                <a:latin typeface="Times New Roman" panose="02020603050405020304" pitchFamily="18" charset="0"/>
                <a:cs typeface="Times New Roman" panose="02020603050405020304" pitchFamily="18" charset="0"/>
              </a:rPr>
              <a:t>. По содержанию плавней (полевого шпата) различают </a:t>
            </a:r>
            <a:r>
              <a:rPr lang="ru-RU" sz="1400" b="1" i="1" dirty="0">
                <a:latin typeface="Times New Roman" panose="02020603050405020304" pitchFamily="18" charset="0"/>
                <a:cs typeface="Times New Roman" panose="02020603050405020304" pitchFamily="18" charset="0"/>
              </a:rPr>
              <a:t>мягкий</a:t>
            </a:r>
            <a:r>
              <a:rPr lang="ru-RU" sz="1400" dirty="0">
                <a:latin typeface="Times New Roman" panose="02020603050405020304" pitchFamily="18" charset="0"/>
                <a:cs typeface="Times New Roman" panose="02020603050405020304" pitchFamily="18" charset="0"/>
              </a:rPr>
              <a:t> (с температурой политого обжига 1250-1350 </a:t>
            </a:r>
            <a:r>
              <a:rPr lang="en-US" sz="1400" dirty="0">
                <a:latin typeface="Times New Roman" panose="02020603050405020304" pitchFamily="18" charset="0"/>
                <a:cs typeface="Times New Roman" panose="02020603050405020304" pitchFamily="18" charset="0"/>
              </a:rPr>
              <a:t>º</a:t>
            </a:r>
            <a:r>
              <a:rPr lang="ru-RU" sz="1400" dirty="0">
                <a:latin typeface="Times New Roman" panose="02020603050405020304" pitchFamily="18" charset="0"/>
                <a:cs typeface="Times New Roman" panose="02020603050405020304" pitchFamily="18" charset="0"/>
              </a:rPr>
              <a:t>С) и </a:t>
            </a:r>
            <a:r>
              <a:rPr lang="ru-RU" sz="1400" b="1" i="1" dirty="0">
                <a:latin typeface="Times New Roman" panose="02020603050405020304" pitchFamily="18" charset="0"/>
                <a:cs typeface="Times New Roman" panose="02020603050405020304" pitchFamily="18" charset="0"/>
              </a:rPr>
              <a:t>твердый фарфор</a:t>
            </a:r>
            <a:r>
              <a:rPr lang="ru-RU" sz="1400" dirty="0">
                <a:latin typeface="Times New Roman" panose="02020603050405020304" pitchFamily="18" charset="0"/>
                <a:cs typeface="Times New Roman" panose="02020603050405020304" pitchFamily="18" charset="0"/>
              </a:rPr>
              <a:t> (с температурой политого обжига 1400-1450</a:t>
            </a:r>
            <a:r>
              <a:rPr lang="en-US" sz="1400" dirty="0">
                <a:latin typeface="Times New Roman" panose="02020603050405020304" pitchFamily="18" charset="0"/>
                <a:cs typeface="Times New Roman" panose="02020603050405020304" pitchFamily="18" charset="0"/>
              </a:rPr>
              <a:t> º</a:t>
            </a:r>
            <a:r>
              <a:rPr lang="ru-RU" sz="1400" dirty="0">
                <a:latin typeface="Times New Roman" panose="02020603050405020304" pitchFamily="18" charset="0"/>
                <a:cs typeface="Times New Roman" panose="02020603050405020304" pitchFamily="18" charset="0"/>
              </a:rPr>
              <a:t>С). В массах для твердого фарфора содержание полевого шпата обычно составляет ~ 25, а в случае мягкого фарфора – до 35 масс.%</a:t>
            </a:r>
          </a:p>
        </p:txBody>
      </p:sp>
      <p:sp>
        <p:nvSpPr>
          <p:cNvPr id="12" name="TextBox 11">
            <a:extLst>
              <a:ext uri="{FF2B5EF4-FFF2-40B4-BE49-F238E27FC236}">
                <a16:creationId xmlns:a16="http://schemas.microsoft.com/office/drawing/2014/main" id="{33D2358C-B770-4DA5-9CF9-1ADD8589D29B}"/>
              </a:ext>
            </a:extLst>
          </p:cNvPr>
          <p:cNvSpPr txBox="1"/>
          <p:nvPr/>
        </p:nvSpPr>
        <p:spPr>
          <a:xfrm>
            <a:off x="336101" y="2818701"/>
            <a:ext cx="8229600" cy="1600438"/>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По назначению различают хозяйственный и художественный, санитарно-строительный, для химической посуды, жаростойкий и </a:t>
            </a:r>
            <a:r>
              <a:rPr lang="ru-RU" sz="1400" b="1" i="1" dirty="0">
                <a:latin typeface="Times New Roman" panose="02020603050405020304" pitchFamily="18" charset="0"/>
                <a:cs typeface="Times New Roman" panose="02020603050405020304" pitchFamily="18" charset="0"/>
              </a:rPr>
              <a:t>электрофарфор</a:t>
            </a:r>
            <a:r>
              <a:rPr lang="ru-RU" sz="1400" dirty="0">
                <a:latin typeface="Times New Roman" panose="02020603050405020304" pitchFamily="18" charset="0"/>
                <a:cs typeface="Times New Roman" panose="02020603050405020304" pitchFamily="18" charset="0"/>
              </a:rPr>
              <a:t>. Лучшие сорта бытовой керамики и изделия технического назначения производят из твердого фарфора; они обладают высокими прочностью, химической стойкостью, термостойкостью, жаростойкостью и диэлектрическими характеристиками. Для улучшения электрофизических свойств фарфора часть полевого шпата в используемых массах заменяют на </a:t>
            </a:r>
            <a:r>
              <a:rPr lang="ru-RU" sz="1400" b="1" i="1" dirty="0">
                <a:latin typeface="Times New Roman" panose="02020603050405020304" pitchFamily="18" charset="0"/>
                <a:cs typeface="Times New Roman" panose="02020603050405020304" pitchFamily="18" charset="0"/>
              </a:rPr>
              <a:t>глинозем</a:t>
            </a:r>
            <a:r>
              <a:rPr lang="ru-RU" sz="1400" dirty="0">
                <a:latin typeface="Times New Roman" panose="02020603050405020304" pitchFamily="18" charset="0"/>
                <a:cs typeface="Times New Roman" panose="02020603050405020304" pitchFamily="18" charset="0"/>
              </a:rPr>
              <a:t>, </a:t>
            </a:r>
            <a:r>
              <a:rPr lang="ru-RU" sz="1400" b="1" i="1" dirty="0">
                <a:latin typeface="Times New Roman" panose="02020603050405020304" pitchFamily="18" charset="0"/>
                <a:cs typeface="Times New Roman" panose="02020603050405020304" pitchFamily="18" charset="0"/>
              </a:rPr>
              <a:t>циркон</a:t>
            </a:r>
            <a:r>
              <a:rPr lang="ru-RU" sz="1400" dirty="0">
                <a:latin typeface="Times New Roman" panose="02020603050405020304" pitchFamily="18" charset="0"/>
                <a:cs typeface="Times New Roman" panose="02020603050405020304" pitchFamily="18" charset="0"/>
              </a:rPr>
              <a:t> или бесщелочные </a:t>
            </a:r>
            <a:r>
              <a:rPr lang="ru-RU" sz="1400" b="1" i="1" dirty="0">
                <a:latin typeface="Times New Roman" panose="02020603050405020304" pitchFamily="18" charset="0"/>
                <a:cs typeface="Times New Roman" panose="02020603050405020304" pitchFamily="18" charset="0"/>
              </a:rPr>
              <a:t>фритты</a:t>
            </a:r>
            <a:r>
              <a:rPr lang="ru-RU" sz="1400" dirty="0">
                <a:latin typeface="Times New Roman" panose="02020603050405020304" pitchFamily="18" charset="0"/>
                <a:cs typeface="Times New Roman" panose="02020603050405020304" pitchFamily="18" charset="0"/>
              </a:rPr>
              <a:t>. Из мягкого фарфора производят хозяйственные и художественные, а также санитарно-строительные изделия.</a:t>
            </a:r>
          </a:p>
        </p:txBody>
      </p:sp>
      <p:graphicFrame>
        <p:nvGraphicFramePr>
          <p:cNvPr id="13" name="Таблица 13">
            <a:extLst>
              <a:ext uri="{FF2B5EF4-FFF2-40B4-BE49-F238E27FC236}">
                <a16:creationId xmlns:a16="http://schemas.microsoft.com/office/drawing/2014/main" id="{4D65AD0F-2C2C-43F1-9593-602C1DAD029D}"/>
              </a:ext>
            </a:extLst>
          </p:cNvPr>
          <p:cNvGraphicFramePr>
            <a:graphicFrameLocks noGrp="1"/>
          </p:cNvGraphicFramePr>
          <p:nvPr>
            <p:extLst>
              <p:ext uri="{D42A27DB-BD31-4B8C-83A1-F6EECF244321}">
                <p14:modId xmlns:p14="http://schemas.microsoft.com/office/powerpoint/2010/main" val="3156449097"/>
              </p:ext>
            </p:extLst>
          </p:nvPr>
        </p:nvGraphicFramePr>
        <p:xfrm>
          <a:off x="887778" y="4881461"/>
          <a:ext cx="6831435" cy="1572593"/>
        </p:xfrm>
        <a:graphic>
          <a:graphicData uri="http://schemas.openxmlformats.org/drawingml/2006/table">
            <a:tbl>
              <a:tblPr firstRow="1" bandRow="1">
                <a:tableStyleId>{7DF18680-E054-41AD-8BC1-D1AEF772440D}</a:tableStyleId>
              </a:tblPr>
              <a:tblGrid>
                <a:gridCol w="1837189">
                  <a:extLst>
                    <a:ext uri="{9D8B030D-6E8A-4147-A177-3AD203B41FA5}">
                      <a16:colId xmlns:a16="http://schemas.microsoft.com/office/drawing/2014/main" val="26257050"/>
                    </a:ext>
                  </a:extLst>
                </a:gridCol>
                <a:gridCol w="1579919">
                  <a:extLst>
                    <a:ext uri="{9D8B030D-6E8A-4147-A177-3AD203B41FA5}">
                      <a16:colId xmlns:a16="http://schemas.microsoft.com/office/drawing/2014/main" val="3674315030"/>
                    </a:ext>
                  </a:extLst>
                </a:gridCol>
                <a:gridCol w="1834328">
                  <a:extLst>
                    <a:ext uri="{9D8B030D-6E8A-4147-A177-3AD203B41FA5}">
                      <a16:colId xmlns:a16="http://schemas.microsoft.com/office/drawing/2014/main" val="926790023"/>
                    </a:ext>
                  </a:extLst>
                </a:gridCol>
                <a:gridCol w="1579999">
                  <a:extLst>
                    <a:ext uri="{9D8B030D-6E8A-4147-A177-3AD203B41FA5}">
                      <a16:colId xmlns:a16="http://schemas.microsoft.com/office/drawing/2014/main" val="3682642497"/>
                    </a:ext>
                  </a:extLst>
                </a:gridCol>
              </a:tblGrid>
              <a:tr h="322913">
                <a:tc rowSpan="2">
                  <a:txBody>
                    <a:bodyPr/>
                    <a:lstStyle/>
                    <a:p>
                      <a:pPr algn="ctr"/>
                      <a:r>
                        <a:rPr lang="ru-RU" sz="1400" dirty="0">
                          <a:latin typeface="Times New Roman" panose="02020603050405020304" pitchFamily="18" charset="0"/>
                          <a:cs typeface="Times New Roman" panose="02020603050405020304" pitchFamily="18" charset="0"/>
                        </a:rPr>
                        <a:t>Сырьевые материалы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a:r>
                        <a:rPr lang="ru-RU" sz="1400" dirty="0">
                          <a:latin typeface="Times New Roman" panose="02020603050405020304" pitchFamily="18" charset="0"/>
                          <a:cs typeface="Times New Roman" panose="02020603050405020304" pitchFamily="18" charset="0"/>
                        </a:rPr>
                        <a:t>Состав, масс.%</a:t>
                      </a:r>
                    </a:p>
                  </a:txBody>
                  <a:tcP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587564181"/>
                  </a:ext>
                </a:extLst>
              </a:tr>
              <a:tr h="509803">
                <a:tc vMerge="1">
                  <a:txBody>
                    <a:bodyPr/>
                    <a:lstStyle/>
                    <a:p>
                      <a:endParaRPr lang="ru-RU" dirty="0"/>
                    </a:p>
                  </a:txBody>
                  <a:tcPr/>
                </a:tc>
                <a:tc>
                  <a:txBody>
                    <a:bodyPr/>
                    <a:lstStyle/>
                    <a:p>
                      <a:pPr algn="ctr"/>
                      <a:r>
                        <a:rPr lang="ru-RU" sz="1400" dirty="0">
                          <a:latin typeface="Times New Roman" panose="02020603050405020304" pitchFamily="18" charset="0"/>
                          <a:cs typeface="Times New Roman" panose="02020603050405020304" pitchFamily="18" charset="0"/>
                        </a:rPr>
                        <a:t>Фарфор твердый хозяйственный</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Фарфор твердый электротехнический</a:t>
                      </a:r>
                    </a:p>
                  </a:txBody>
                  <a:tcPr>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Times New Roman" panose="02020603050405020304" pitchFamily="18" charset="0"/>
                          <a:cs typeface="Times New Roman" panose="02020603050405020304" pitchFamily="18" charset="0"/>
                        </a:rPr>
                        <a:t>Фарфор мягкий полевошпатовый</a:t>
                      </a:r>
                    </a:p>
                  </a:txBody>
                  <a:tcPr>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323441"/>
                  </a:ext>
                </a:extLst>
              </a:tr>
              <a:tr h="719722">
                <a:tc>
                  <a:txBody>
                    <a:bodyPr/>
                    <a:lstStyle/>
                    <a:p>
                      <a:pPr algn="ctr"/>
                      <a:r>
                        <a:rPr lang="ru-RU" sz="1400" dirty="0">
                          <a:latin typeface="Times New Roman" panose="02020603050405020304" pitchFamily="18" charset="0"/>
                          <a:cs typeface="Times New Roman" panose="02020603050405020304" pitchFamily="18" charset="0"/>
                        </a:rPr>
                        <a:t>Глинистое вещество</a:t>
                      </a:r>
                    </a:p>
                    <a:p>
                      <a:pPr algn="ctr"/>
                      <a:r>
                        <a:rPr lang="ru-RU" sz="1400" dirty="0">
                          <a:latin typeface="Times New Roman" panose="02020603050405020304" pitchFamily="18" charset="0"/>
                          <a:cs typeface="Times New Roman" panose="02020603050405020304" pitchFamily="18" charset="0"/>
                        </a:rPr>
                        <a:t>Кварц</a:t>
                      </a:r>
                    </a:p>
                    <a:p>
                      <a:pPr algn="ctr"/>
                      <a:r>
                        <a:rPr lang="ru-RU" sz="1400" dirty="0">
                          <a:latin typeface="Times New Roman" panose="02020603050405020304" pitchFamily="18" charset="0"/>
                          <a:cs typeface="Times New Roman" panose="02020603050405020304" pitchFamily="18" charset="0"/>
                        </a:rPr>
                        <a:t>Полевой шпат</a:t>
                      </a:r>
                    </a:p>
                  </a:txBody>
                  <a:tcPr>
                    <a:lnL w="12700" cap="flat" cmpd="sng" algn="ctr">
                      <a:solidFill>
                        <a:schemeClr val="accent1">
                          <a:lumMod val="7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40-50</a:t>
                      </a:r>
                    </a:p>
                    <a:p>
                      <a:pPr algn="ctr"/>
                      <a:r>
                        <a:rPr lang="ru-RU" sz="1400" dirty="0">
                          <a:latin typeface="Times New Roman" panose="02020603050405020304" pitchFamily="18" charset="0"/>
                          <a:cs typeface="Times New Roman" panose="02020603050405020304" pitchFamily="18" charset="0"/>
                        </a:rPr>
                        <a:t>20-30</a:t>
                      </a:r>
                    </a:p>
                    <a:p>
                      <a:pPr algn="ctr"/>
                      <a:r>
                        <a:rPr lang="ru-RU" sz="1400" dirty="0">
                          <a:latin typeface="Times New Roman" panose="02020603050405020304" pitchFamily="18" charset="0"/>
                          <a:cs typeface="Times New Roman" panose="02020603050405020304" pitchFamily="18" charset="0"/>
                        </a:rPr>
                        <a:t>20-25</a:t>
                      </a:r>
                    </a:p>
                  </a:txBody>
                  <a:tcP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40-50</a:t>
                      </a:r>
                    </a:p>
                    <a:p>
                      <a:pPr algn="ctr"/>
                      <a:r>
                        <a:rPr lang="ru-RU" sz="1400" dirty="0">
                          <a:latin typeface="Times New Roman" panose="02020603050405020304" pitchFamily="18" charset="0"/>
                          <a:cs typeface="Times New Roman" panose="02020603050405020304" pitchFamily="18" charset="0"/>
                        </a:rPr>
                        <a:t>30-40</a:t>
                      </a:r>
                    </a:p>
                    <a:p>
                      <a:pPr algn="ctr"/>
                      <a:r>
                        <a:rPr lang="ru-RU" sz="1400" dirty="0">
                          <a:latin typeface="Times New Roman" panose="02020603050405020304" pitchFamily="18" charset="0"/>
                          <a:cs typeface="Times New Roman" panose="02020603050405020304" pitchFamily="18" charset="0"/>
                        </a:rPr>
                        <a:t>20-30</a:t>
                      </a:r>
                    </a:p>
                  </a:txBody>
                  <a:tcPr>
                    <a:lnB w="12700" cap="flat" cmpd="sng" algn="ctr">
                      <a:solidFill>
                        <a:schemeClr val="accent1">
                          <a:lumMod val="75000"/>
                        </a:schemeClr>
                      </a:solidFill>
                      <a:prstDash val="solid"/>
                      <a:round/>
                      <a:headEnd type="none" w="med" len="med"/>
                      <a:tailEnd type="none" w="med" len="med"/>
                    </a:lnB>
                  </a:tcPr>
                </a:tc>
                <a:tc>
                  <a:txBody>
                    <a:bodyPr/>
                    <a:lstStyle/>
                    <a:p>
                      <a:pPr algn="ctr"/>
                      <a:r>
                        <a:rPr lang="ru-RU" sz="1400" dirty="0">
                          <a:latin typeface="Times New Roman" panose="02020603050405020304" pitchFamily="18" charset="0"/>
                          <a:cs typeface="Times New Roman" panose="02020603050405020304" pitchFamily="18" charset="0"/>
                        </a:rPr>
                        <a:t>30-40</a:t>
                      </a:r>
                    </a:p>
                    <a:p>
                      <a:pPr algn="ctr"/>
                      <a:r>
                        <a:rPr lang="ru-RU" sz="1400" dirty="0">
                          <a:latin typeface="Times New Roman" panose="02020603050405020304" pitchFamily="18" charset="0"/>
                          <a:cs typeface="Times New Roman" panose="02020603050405020304" pitchFamily="18" charset="0"/>
                        </a:rPr>
                        <a:t>25-40</a:t>
                      </a:r>
                    </a:p>
                    <a:p>
                      <a:pPr algn="ctr"/>
                      <a:r>
                        <a:rPr lang="ru-RU" sz="1400" dirty="0">
                          <a:latin typeface="Times New Roman" panose="02020603050405020304" pitchFamily="18" charset="0"/>
                          <a:cs typeface="Times New Roman" panose="02020603050405020304" pitchFamily="18" charset="0"/>
                        </a:rPr>
                        <a:t>30-36</a:t>
                      </a:r>
                    </a:p>
                  </a:txBody>
                  <a:tcPr>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49491373"/>
                  </a:ext>
                </a:extLst>
              </a:tr>
            </a:tbl>
          </a:graphicData>
        </a:graphic>
      </p:graphicFrame>
      <p:sp>
        <p:nvSpPr>
          <p:cNvPr id="14" name="TextBox 13">
            <a:extLst>
              <a:ext uri="{FF2B5EF4-FFF2-40B4-BE49-F238E27FC236}">
                <a16:creationId xmlns:a16="http://schemas.microsoft.com/office/drawing/2014/main" id="{FA6F3414-8CC6-4221-A357-CDE9DD29CADA}"/>
              </a:ext>
            </a:extLst>
          </p:cNvPr>
          <p:cNvSpPr txBox="1"/>
          <p:nvPr/>
        </p:nvSpPr>
        <p:spPr>
          <a:xfrm>
            <a:off x="1946188" y="4493331"/>
            <a:ext cx="4714613"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Составы масс для производства фарфора</a:t>
            </a:r>
          </a:p>
        </p:txBody>
      </p:sp>
    </p:spTree>
    <p:extLst>
      <p:ext uri="{BB962C8B-B14F-4D97-AF65-F5344CB8AC3E}">
        <p14:creationId xmlns:p14="http://schemas.microsoft.com/office/powerpoint/2010/main" val="291539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a:cxnSpLocks/>
          </p:cNvCxnSpPr>
          <p:nvPr/>
        </p:nvCxnSpPr>
        <p:spPr>
          <a:xfrm>
            <a:off x="550564" y="697114"/>
            <a:ext cx="233551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5</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0" name="Прямая соединительная линия 9">
            <a:extLst>
              <a:ext uri="{FF2B5EF4-FFF2-40B4-BE49-F238E27FC236}">
                <a16:creationId xmlns:a16="http://schemas.microsoft.com/office/drawing/2014/main" id="{40A29CCB-F79E-4838-B4A2-F3A355842090}"/>
              </a:ext>
            </a:extLst>
          </p:cNvPr>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CB3AE7E1-3CDB-4368-9D38-BD45C3DD42A1}"/>
              </a:ext>
            </a:extLst>
          </p:cNvPr>
          <p:cNvSpPr txBox="1"/>
          <p:nvPr/>
        </p:nvSpPr>
        <p:spPr>
          <a:xfrm>
            <a:off x="550564" y="118496"/>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Химический состав</a:t>
            </a:r>
          </a:p>
        </p:txBody>
      </p:sp>
      <p:graphicFrame>
        <p:nvGraphicFramePr>
          <p:cNvPr id="2" name="Таблица 1">
            <a:extLst>
              <a:ext uri="{FF2B5EF4-FFF2-40B4-BE49-F238E27FC236}">
                <a16:creationId xmlns:a16="http://schemas.microsoft.com/office/drawing/2014/main" id="{614C14F0-8D64-4A90-87AF-2FFDEAE76AE7}"/>
              </a:ext>
            </a:extLst>
          </p:cNvPr>
          <p:cNvGraphicFramePr>
            <a:graphicFrameLocks noGrp="1"/>
          </p:cNvGraphicFramePr>
          <p:nvPr>
            <p:extLst>
              <p:ext uri="{D42A27DB-BD31-4B8C-83A1-F6EECF244321}">
                <p14:modId xmlns:p14="http://schemas.microsoft.com/office/powerpoint/2010/main" val="3338617356"/>
              </p:ext>
            </p:extLst>
          </p:nvPr>
        </p:nvGraphicFramePr>
        <p:xfrm>
          <a:off x="228853" y="1554564"/>
          <a:ext cx="8706979" cy="3506816"/>
        </p:xfrm>
        <a:graphic>
          <a:graphicData uri="http://schemas.openxmlformats.org/drawingml/2006/table">
            <a:tbl>
              <a:tblPr firstRow="1" bandRow="1">
                <a:tableStyleId>{7DF18680-E054-41AD-8BC1-D1AEF772440D}</a:tableStyleId>
              </a:tblPr>
              <a:tblGrid>
                <a:gridCol w="1345746">
                  <a:extLst>
                    <a:ext uri="{9D8B030D-6E8A-4147-A177-3AD203B41FA5}">
                      <a16:colId xmlns:a16="http://schemas.microsoft.com/office/drawing/2014/main" val="1768672314"/>
                    </a:ext>
                  </a:extLst>
                </a:gridCol>
                <a:gridCol w="753648">
                  <a:extLst>
                    <a:ext uri="{9D8B030D-6E8A-4147-A177-3AD203B41FA5}">
                      <a16:colId xmlns:a16="http://schemas.microsoft.com/office/drawing/2014/main" val="861660732"/>
                    </a:ext>
                  </a:extLst>
                </a:gridCol>
                <a:gridCol w="691840">
                  <a:extLst>
                    <a:ext uri="{9D8B030D-6E8A-4147-A177-3AD203B41FA5}">
                      <a16:colId xmlns:a16="http://schemas.microsoft.com/office/drawing/2014/main" val="2131221764"/>
                    </a:ext>
                  </a:extLst>
                </a:gridCol>
                <a:gridCol w="695075">
                  <a:extLst>
                    <a:ext uri="{9D8B030D-6E8A-4147-A177-3AD203B41FA5}">
                      <a16:colId xmlns:a16="http://schemas.microsoft.com/office/drawing/2014/main" val="4173655380"/>
                    </a:ext>
                  </a:extLst>
                </a:gridCol>
                <a:gridCol w="774511">
                  <a:extLst>
                    <a:ext uri="{9D8B030D-6E8A-4147-A177-3AD203B41FA5}">
                      <a16:colId xmlns:a16="http://schemas.microsoft.com/office/drawing/2014/main" val="2520225754"/>
                    </a:ext>
                  </a:extLst>
                </a:gridCol>
                <a:gridCol w="734793">
                  <a:extLst>
                    <a:ext uri="{9D8B030D-6E8A-4147-A177-3AD203B41FA5}">
                      <a16:colId xmlns:a16="http://schemas.microsoft.com/office/drawing/2014/main" val="1913167875"/>
                    </a:ext>
                  </a:extLst>
                </a:gridCol>
                <a:gridCol w="774511">
                  <a:extLst>
                    <a:ext uri="{9D8B030D-6E8A-4147-A177-3AD203B41FA5}">
                      <a16:colId xmlns:a16="http://schemas.microsoft.com/office/drawing/2014/main" val="2953496021"/>
                    </a:ext>
                  </a:extLst>
                </a:gridCol>
                <a:gridCol w="724862">
                  <a:extLst>
                    <a:ext uri="{9D8B030D-6E8A-4147-A177-3AD203B41FA5}">
                      <a16:colId xmlns:a16="http://schemas.microsoft.com/office/drawing/2014/main" val="1999688017"/>
                    </a:ext>
                  </a:extLst>
                </a:gridCol>
                <a:gridCol w="675214">
                  <a:extLst>
                    <a:ext uri="{9D8B030D-6E8A-4147-A177-3AD203B41FA5}">
                      <a16:colId xmlns:a16="http://schemas.microsoft.com/office/drawing/2014/main" val="1929595355"/>
                    </a:ext>
                  </a:extLst>
                </a:gridCol>
                <a:gridCol w="841703">
                  <a:extLst>
                    <a:ext uri="{9D8B030D-6E8A-4147-A177-3AD203B41FA5}">
                      <a16:colId xmlns:a16="http://schemas.microsoft.com/office/drawing/2014/main" val="1264121770"/>
                    </a:ext>
                  </a:extLst>
                </a:gridCol>
                <a:gridCol w="695076">
                  <a:extLst>
                    <a:ext uri="{9D8B030D-6E8A-4147-A177-3AD203B41FA5}">
                      <a16:colId xmlns:a16="http://schemas.microsoft.com/office/drawing/2014/main" val="3301485151"/>
                    </a:ext>
                  </a:extLst>
                </a:gridCol>
              </a:tblGrid>
              <a:tr h="378587">
                <a:tc rowSpan="2">
                  <a:txBody>
                    <a:bodyPr/>
                    <a:lstStyle/>
                    <a:p>
                      <a:pPr algn="ctr"/>
                      <a:r>
                        <a:rPr lang="ru-RU" sz="2000" dirty="0">
                          <a:latin typeface="Times New Roman" panose="02020603050405020304" pitchFamily="18" charset="0"/>
                          <a:cs typeface="Times New Roman" panose="02020603050405020304" pitchFamily="18" charset="0"/>
                        </a:rPr>
                        <a:t>Материал</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10">
                  <a:txBody>
                    <a:bodyPr/>
                    <a:lstStyle/>
                    <a:p>
                      <a:pPr algn="ctr"/>
                      <a:r>
                        <a:rPr lang="ru-RU" sz="2000" dirty="0">
                          <a:solidFill>
                            <a:schemeClr val="bg1"/>
                          </a:solidFill>
                          <a:latin typeface="Times New Roman" panose="02020603050405020304" pitchFamily="18" charset="0"/>
                          <a:cs typeface="Times New Roman" panose="02020603050405020304" pitchFamily="18" charset="0"/>
                        </a:rPr>
                        <a:t>Массовое содержание, %</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766403391"/>
                  </a:ext>
                </a:extLst>
              </a:tr>
              <a:tr h="306416">
                <a:tc vMerge="1">
                  <a:txBody>
                    <a:bodyPr/>
                    <a:lstStyle/>
                    <a:p>
                      <a:endParaRPr lang="ru-RU" dirty="0"/>
                    </a:p>
                  </a:txBody>
                  <a:tcPr/>
                </a:tc>
                <a:tc>
                  <a:txBody>
                    <a:bodyPr/>
                    <a:lstStyle/>
                    <a:p>
                      <a:pPr algn="ctr"/>
                      <a:r>
                        <a:rPr lang="en-US" sz="1400" dirty="0">
                          <a:latin typeface="Times New Roman" panose="02020603050405020304" pitchFamily="18" charset="0"/>
                          <a:cs typeface="Times New Roman" panose="02020603050405020304" pitchFamily="18" charset="0"/>
                        </a:rPr>
                        <a:t>Al</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TiO</a:t>
                      </a:r>
                      <a:r>
                        <a:rPr lang="en-US" sz="1000" dirty="0">
                          <a:latin typeface="Times New Roman" panose="02020603050405020304" pitchFamily="18" charset="0"/>
                          <a:cs typeface="Times New Roman" panose="02020603050405020304" pitchFamily="18" charset="0"/>
                        </a:rPr>
                        <a:t>2</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SiO</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Fe</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CaO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MgO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K</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Na</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п.п.п</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9938114"/>
                  </a:ext>
                </a:extLst>
              </a:tr>
              <a:tr h="489361">
                <a:tc>
                  <a:txBody>
                    <a:bodyPr/>
                    <a:lstStyle/>
                    <a:p>
                      <a:pPr algn="ctr"/>
                      <a:r>
                        <a:rPr lang="ru-RU" sz="1400" dirty="0">
                          <a:latin typeface="Times New Roman" panose="02020603050405020304" pitchFamily="18" charset="0"/>
                          <a:cs typeface="Times New Roman" panose="02020603050405020304" pitchFamily="18" charset="0"/>
                        </a:rPr>
                        <a:t>Просяновский обогащенный каолин</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38,19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49,96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13,51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3802844"/>
                  </a:ext>
                </a:extLst>
              </a:tr>
              <a:tr h="287859">
                <a:tc>
                  <a:txBody>
                    <a:bodyPr/>
                    <a:lstStyle/>
                    <a:p>
                      <a:pPr algn="ctr"/>
                      <a:r>
                        <a:rPr lang="ru-RU" sz="1400" dirty="0">
                          <a:latin typeface="Times New Roman" panose="02020603050405020304" pitchFamily="18" charset="0"/>
                          <a:cs typeface="Times New Roman" panose="02020603050405020304" pitchFamily="18" charset="0"/>
                        </a:rPr>
                        <a:t>Часов-Ярская глина</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31,50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54,31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1,16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2,40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0,60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8,65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3333643"/>
                  </a:ext>
                </a:extLst>
              </a:tr>
              <a:tr h="489361">
                <a:tc>
                  <a:txBody>
                    <a:bodyPr/>
                    <a:lstStyle/>
                    <a:p>
                      <a:pPr algn="ctr"/>
                      <a:r>
                        <a:rPr lang="ru-RU" sz="1400" dirty="0">
                          <a:latin typeface="Times New Roman" panose="02020603050405020304" pitchFamily="18" charset="0"/>
                          <a:cs typeface="Times New Roman" panose="02020603050405020304" pitchFamily="18" charset="0"/>
                        </a:rPr>
                        <a:t>Трошковская глина</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35,86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0,62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48,32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0,94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0,71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11,21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9715870"/>
                  </a:ext>
                </a:extLst>
              </a:tr>
              <a:tr h="489361">
                <a:tc>
                  <a:txBody>
                    <a:bodyPr/>
                    <a:lstStyle/>
                    <a:p>
                      <a:pPr algn="ctr"/>
                      <a:r>
                        <a:rPr lang="ru-RU" sz="1400" dirty="0">
                          <a:latin typeface="Times New Roman" panose="02020603050405020304" pitchFamily="18" charset="0"/>
                          <a:cs typeface="Times New Roman" panose="02020603050405020304" pitchFamily="18" charset="0"/>
                        </a:rPr>
                        <a:t>Латненская глина</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35,14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2,00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48,35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0,94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0,70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12,10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380826"/>
                  </a:ext>
                </a:extLst>
              </a:tr>
              <a:tr h="489361">
                <a:tc>
                  <a:txBody>
                    <a:bodyPr/>
                    <a:lstStyle/>
                    <a:p>
                      <a:pPr algn="ctr"/>
                      <a:r>
                        <a:rPr lang="ru-RU" sz="1400" dirty="0">
                          <a:latin typeface="Times New Roman" panose="02020603050405020304" pitchFamily="18" charset="0"/>
                          <a:cs typeface="Times New Roman" panose="02020603050405020304" pitchFamily="18" charset="0"/>
                        </a:rPr>
                        <a:t>Огланлинский бентонит</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14,50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68,85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5,80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3,00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1,90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5,20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3880301"/>
                  </a:ext>
                </a:extLst>
              </a:tr>
            </a:tbl>
          </a:graphicData>
        </a:graphic>
      </p:graphicFrame>
      <p:sp>
        <p:nvSpPr>
          <p:cNvPr id="12" name="TextBox 11">
            <a:extLst>
              <a:ext uri="{FF2B5EF4-FFF2-40B4-BE49-F238E27FC236}">
                <a16:creationId xmlns:a16="http://schemas.microsoft.com/office/drawing/2014/main" id="{42A9F3D9-3E1C-4C63-AD08-A4D0D31ECEAF}"/>
              </a:ext>
            </a:extLst>
          </p:cNvPr>
          <p:cNvSpPr txBox="1"/>
          <p:nvPr/>
        </p:nvSpPr>
        <p:spPr>
          <a:xfrm>
            <a:off x="-96040" y="1132659"/>
            <a:ext cx="7948274"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Химический состав глин и каолинов, используемых в производстве фарфора</a:t>
            </a:r>
          </a:p>
        </p:txBody>
      </p:sp>
      <p:sp>
        <p:nvSpPr>
          <p:cNvPr id="6" name="TextBox 5">
            <a:extLst>
              <a:ext uri="{FF2B5EF4-FFF2-40B4-BE49-F238E27FC236}">
                <a16:creationId xmlns:a16="http://schemas.microsoft.com/office/drawing/2014/main" id="{68422FDF-BCDF-4038-9696-DF0C0EDAB571}"/>
              </a:ext>
            </a:extLst>
          </p:cNvPr>
          <p:cNvSpPr txBox="1"/>
          <p:nvPr/>
        </p:nvSpPr>
        <p:spPr>
          <a:xfrm>
            <a:off x="303957" y="5197785"/>
            <a:ext cx="8556770" cy="1384995"/>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С распадом СССР, многие керамические предприятия стали испытывать дефицит в поставках высококачественного глинистого сырья, поскольку их основные запасы сосредоточены на Украине. В настоящее время происходит постепенный переход на использование российских месторождений глинистых минералов, особенно при производстве сантехнических изделий, в частности Кировский завод сантехники использует каолин </a:t>
            </a:r>
            <a:r>
              <a:rPr lang="ru-RU" sz="1400" i="1" dirty="0">
                <a:latin typeface="Times New Roman" panose="02020603050405020304" pitchFamily="18" charset="0"/>
                <a:cs typeface="Times New Roman" panose="02020603050405020304" pitchFamily="18" charset="0"/>
              </a:rPr>
              <a:t>Кыштымского месторождения</a:t>
            </a:r>
            <a:r>
              <a:rPr lang="ru-RU" sz="1400" dirty="0">
                <a:latin typeface="Times New Roman" panose="02020603050405020304" pitchFamily="18" charset="0"/>
                <a:cs typeface="Times New Roman" panose="02020603050405020304" pitchFamily="18" charset="0"/>
              </a:rPr>
              <a:t>. Некоторые предприятия используют каолин из месторождения </a:t>
            </a:r>
            <a:r>
              <a:rPr lang="ru-RU" sz="1400" i="1" dirty="0">
                <a:latin typeface="Times New Roman" panose="02020603050405020304" pitchFamily="18" charset="0"/>
                <a:cs typeface="Times New Roman" panose="02020603050405020304" pitchFamily="18" charset="0"/>
              </a:rPr>
              <a:t>Журавлиный Лог</a:t>
            </a:r>
            <a:r>
              <a:rPr lang="ru-RU"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8497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1"/>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a:cxnSpLocks/>
          </p:cNvCxnSpPr>
          <p:nvPr/>
        </p:nvCxnSpPr>
        <p:spPr>
          <a:xfrm>
            <a:off x="550564" y="697114"/>
            <a:ext cx="2335511" cy="0"/>
          </a:xfrm>
          <a:prstGeom prst="line">
            <a:avLst/>
          </a:prstGeom>
          <a:ln/>
        </p:spPr>
        <p:style>
          <a:lnRef idx="1">
            <a:schemeClr val="accent5"/>
          </a:lnRef>
          <a:fillRef idx="0">
            <a:schemeClr val="accent5"/>
          </a:fillRef>
          <a:effectRef idx="0">
            <a:schemeClr val="accent5"/>
          </a:effectRef>
          <a:fontRef idx="minor">
            <a:schemeClr val="tx1"/>
          </a:fontRef>
        </p:style>
      </p:cxn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6</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0" name="Прямая соединительная линия 9">
            <a:extLst>
              <a:ext uri="{FF2B5EF4-FFF2-40B4-BE49-F238E27FC236}">
                <a16:creationId xmlns:a16="http://schemas.microsoft.com/office/drawing/2014/main" id="{E6246520-44CD-4C60-A206-BEC750E54ED6}"/>
              </a:ext>
            </a:extLst>
          </p:cNvPr>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2" name="TextBox 11">
            <a:extLst>
              <a:ext uri="{FF2B5EF4-FFF2-40B4-BE49-F238E27FC236}">
                <a16:creationId xmlns:a16="http://schemas.microsoft.com/office/drawing/2014/main" id="{8E054DE5-2169-463C-B0E5-0AB7E7BE2E47}"/>
              </a:ext>
            </a:extLst>
          </p:cNvPr>
          <p:cNvSpPr txBox="1"/>
          <p:nvPr/>
        </p:nvSpPr>
        <p:spPr>
          <a:xfrm>
            <a:off x="550564" y="118373"/>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Химический состав</a:t>
            </a:r>
          </a:p>
        </p:txBody>
      </p:sp>
      <p:sp>
        <p:nvSpPr>
          <p:cNvPr id="2" name="TextBox 1">
            <a:extLst>
              <a:ext uri="{FF2B5EF4-FFF2-40B4-BE49-F238E27FC236}">
                <a16:creationId xmlns:a16="http://schemas.microsoft.com/office/drawing/2014/main" id="{E3CFFF61-B88C-4B45-9414-81F78CEA9C07}"/>
              </a:ext>
            </a:extLst>
          </p:cNvPr>
          <p:cNvSpPr txBox="1"/>
          <p:nvPr/>
        </p:nvSpPr>
        <p:spPr>
          <a:xfrm>
            <a:off x="343949" y="914400"/>
            <a:ext cx="7415868" cy="738664"/>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качестве плавней, практически, все заводы используют пегматиты, содержащие, как уже было сказано, твердые растворы калий-натриевых полевых шпатов, реже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кварц-полевошпатовые концентраты.</a:t>
            </a:r>
          </a:p>
        </p:txBody>
      </p:sp>
      <p:sp>
        <p:nvSpPr>
          <p:cNvPr id="13" name="TextBox 12">
            <a:extLst>
              <a:ext uri="{FF2B5EF4-FFF2-40B4-BE49-F238E27FC236}">
                <a16:creationId xmlns:a16="http://schemas.microsoft.com/office/drawing/2014/main" id="{3FB246AD-BAE6-4844-83C0-BE15B12571D9}"/>
              </a:ext>
            </a:extLst>
          </p:cNvPr>
          <p:cNvSpPr txBox="1"/>
          <p:nvPr/>
        </p:nvSpPr>
        <p:spPr>
          <a:xfrm>
            <a:off x="100742" y="1735071"/>
            <a:ext cx="8963204"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Химический состав полевых шпатов и пегматитов, используемых в производстве фарфора</a:t>
            </a:r>
          </a:p>
        </p:txBody>
      </p:sp>
      <p:graphicFrame>
        <p:nvGraphicFramePr>
          <p:cNvPr id="6" name="Таблица 5">
            <a:extLst>
              <a:ext uri="{FF2B5EF4-FFF2-40B4-BE49-F238E27FC236}">
                <a16:creationId xmlns:a16="http://schemas.microsoft.com/office/drawing/2014/main" id="{F2F9A356-5180-4D10-AB6F-335222A6368B}"/>
              </a:ext>
            </a:extLst>
          </p:cNvPr>
          <p:cNvGraphicFramePr>
            <a:graphicFrameLocks noGrp="1"/>
          </p:cNvGraphicFramePr>
          <p:nvPr>
            <p:extLst>
              <p:ext uri="{D42A27DB-BD31-4B8C-83A1-F6EECF244321}">
                <p14:modId xmlns:p14="http://schemas.microsoft.com/office/powerpoint/2010/main" val="401451683"/>
              </p:ext>
            </p:extLst>
          </p:nvPr>
        </p:nvGraphicFramePr>
        <p:xfrm>
          <a:off x="722050" y="2252223"/>
          <a:ext cx="7699900" cy="3691377"/>
        </p:xfrm>
        <a:graphic>
          <a:graphicData uri="http://schemas.openxmlformats.org/drawingml/2006/table">
            <a:tbl>
              <a:tblPr firstRow="1" bandRow="1">
                <a:tableStyleId>{7DF18680-E054-41AD-8BC1-D1AEF772440D}</a:tableStyleId>
              </a:tblPr>
              <a:tblGrid>
                <a:gridCol w="1487090">
                  <a:extLst>
                    <a:ext uri="{9D8B030D-6E8A-4147-A177-3AD203B41FA5}">
                      <a16:colId xmlns:a16="http://schemas.microsoft.com/office/drawing/2014/main" val="108241386"/>
                    </a:ext>
                  </a:extLst>
                </a:gridCol>
                <a:gridCol w="796954">
                  <a:extLst>
                    <a:ext uri="{9D8B030D-6E8A-4147-A177-3AD203B41FA5}">
                      <a16:colId xmlns:a16="http://schemas.microsoft.com/office/drawing/2014/main" val="1292191775"/>
                    </a:ext>
                  </a:extLst>
                </a:gridCol>
                <a:gridCol w="746620">
                  <a:extLst>
                    <a:ext uri="{9D8B030D-6E8A-4147-A177-3AD203B41FA5}">
                      <a16:colId xmlns:a16="http://schemas.microsoft.com/office/drawing/2014/main" val="3317603173"/>
                    </a:ext>
                  </a:extLst>
                </a:gridCol>
                <a:gridCol w="880844">
                  <a:extLst>
                    <a:ext uri="{9D8B030D-6E8A-4147-A177-3AD203B41FA5}">
                      <a16:colId xmlns:a16="http://schemas.microsoft.com/office/drawing/2014/main" val="2330285626"/>
                    </a:ext>
                  </a:extLst>
                </a:gridCol>
                <a:gridCol w="651218">
                  <a:extLst>
                    <a:ext uri="{9D8B030D-6E8A-4147-A177-3AD203B41FA5}">
                      <a16:colId xmlns:a16="http://schemas.microsoft.com/office/drawing/2014/main" val="1388969060"/>
                    </a:ext>
                  </a:extLst>
                </a:gridCol>
                <a:gridCol w="846711">
                  <a:extLst>
                    <a:ext uri="{9D8B030D-6E8A-4147-A177-3AD203B41FA5}">
                      <a16:colId xmlns:a16="http://schemas.microsoft.com/office/drawing/2014/main" val="244074379"/>
                    </a:ext>
                  </a:extLst>
                </a:gridCol>
                <a:gridCol w="792434">
                  <a:extLst>
                    <a:ext uri="{9D8B030D-6E8A-4147-A177-3AD203B41FA5}">
                      <a16:colId xmlns:a16="http://schemas.microsoft.com/office/drawing/2014/main" val="260781711"/>
                    </a:ext>
                  </a:extLst>
                </a:gridCol>
                <a:gridCol w="738158">
                  <a:extLst>
                    <a:ext uri="{9D8B030D-6E8A-4147-A177-3AD203B41FA5}">
                      <a16:colId xmlns:a16="http://schemas.microsoft.com/office/drawing/2014/main" val="655928881"/>
                    </a:ext>
                  </a:extLst>
                </a:gridCol>
                <a:gridCol w="759871">
                  <a:extLst>
                    <a:ext uri="{9D8B030D-6E8A-4147-A177-3AD203B41FA5}">
                      <a16:colId xmlns:a16="http://schemas.microsoft.com/office/drawing/2014/main" val="2349634488"/>
                    </a:ext>
                  </a:extLst>
                </a:gridCol>
              </a:tblGrid>
              <a:tr h="363218">
                <a:tc rowSpan="2">
                  <a:txBody>
                    <a:bodyPr/>
                    <a:lstStyle/>
                    <a:p>
                      <a:pPr algn="ctr"/>
                      <a:r>
                        <a:rPr lang="ru-RU" sz="2000" dirty="0">
                          <a:latin typeface="Times New Roman" panose="02020603050405020304" pitchFamily="18" charset="0"/>
                          <a:cs typeface="Times New Roman" panose="02020603050405020304" pitchFamily="18" charset="0"/>
                        </a:rPr>
                        <a:t>Материал</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8">
                  <a:txBody>
                    <a:bodyPr/>
                    <a:lstStyle/>
                    <a:p>
                      <a:pPr algn="ctr"/>
                      <a:r>
                        <a:rPr lang="ru-RU" sz="2000" dirty="0">
                          <a:solidFill>
                            <a:schemeClr val="bg1"/>
                          </a:solidFill>
                          <a:latin typeface="Times New Roman" panose="02020603050405020304" pitchFamily="18" charset="0"/>
                          <a:cs typeface="Times New Roman" panose="02020603050405020304" pitchFamily="18" charset="0"/>
                        </a:rPr>
                        <a:t>Массовое содержание, %</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2195500831"/>
                  </a:ext>
                </a:extLst>
              </a:tr>
              <a:tr h="306416">
                <a:tc vMerge="1">
                  <a:txBody>
                    <a:bodyPr/>
                    <a:lstStyle/>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SiO</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Al</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Fe</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CaO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MgO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K</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Na</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п.п.п</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6265905"/>
                  </a:ext>
                </a:extLst>
              </a:tr>
              <a:tr h="489361">
                <a:tc>
                  <a:txBody>
                    <a:bodyPr/>
                    <a:lstStyle/>
                    <a:p>
                      <a:pPr algn="ctr"/>
                      <a:r>
                        <a:rPr lang="ru-RU" sz="1400" dirty="0">
                          <a:latin typeface="Times New Roman" panose="02020603050405020304" pitchFamily="18" charset="0"/>
                          <a:cs typeface="Times New Roman" panose="02020603050405020304" pitchFamily="18" charset="0"/>
                        </a:rPr>
                        <a:t>Чупинский микроклин</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67,17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14,17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12,95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1,67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800481"/>
                  </a:ext>
                </a:extLst>
              </a:tr>
              <a:tr h="287859">
                <a:tc>
                  <a:txBody>
                    <a:bodyPr/>
                    <a:lstStyle/>
                    <a:p>
                      <a:pPr algn="ctr"/>
                      <a:r>
                        <a:rPr lang="ru-RU" sz="1400" dirty="0">
                          <a:latin typeface="Times New Roman" panose="02020603050405020304" pitchFamily="18" charset="0"/>
                          <a:cs typeface="Times New Roman" panose="02020603050405020304" pitchFamily="18" charset="0"/>
                        </a:rPr>
                        <a:t>Нарын-</a:t>
                      </a:r>
                      <a:r>
                        <a:rPr lang="ru-RU" sz="1400" dirty="0" err="1">
                          <a:latin typeface="Times New Roman" panose="02020603050405020304" pitchFamily="18" charset="0"/>
                          <a:cs typeface="Times New Roman" panose="02020603050405020304" pitchFamily="18" charset="0"/>
                        </a:rPr>
                        <a:t>Кунтинский</a:t>
                      </a:r>
                      <a:r>
                        <a:rPr lang="ru-RU" sz="1400" dirty="0">
                          <a:latin typeface="Times New Roman" panose="02020603050405020304" pitchFamily="18" charset="0"/>
                          <a:cs typeface="Times New Roman" panose="02020603050405020304" pitchFamily="18" charset="0"/>
                        </a:rPr>
                        <a:t> микроклин</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65,27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19,8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0,32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14,92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9725782"/>
                  </a:ext>
                </a:extLst>
              </a:tr>
              <a:tr h="489361">
                <a:tc>
                  <a:txBody>
                    <a:bodyPr/>
                    <a:lstStyle/>
                    <a:p>
                      <a:pPr algn="ctr"/>
                      <a:r>
                        <a:rPr lang="ru-RU" sz="1400" dirty="0">
                          <a:latin typeface="Times New Roman" panose="02020603050405020304" pitchFamily="18" charset="0"/>
                          <a:cs typeface="Times New Roman" panose="02020603050405020304" pitchFamily="18" charset="0"/>
                        </a:rPr>
                        <a:t>Талды-Курганский шпат</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67,23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18,42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10,18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3,11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8133061"/>
                  </a:ext>
                </a:extLst>
              </a:tr>
              <a:tr h="489361">
                <a:tc>
                  <a:txBody>
                    <a:bodyPr/>
                    <a:lstStyle/>
                    <a:p>
                      <a:pPr algn="ctr"/>
                      <a:r>
                        <a:rPr lang="ru-RU" sz="1400" dirty="0">
                          <a:latin typeface="Times New Roman" panose="02020603050405020304" pitchFamily="18" charset="0"/>
                          <a:cs typeface="Times New Roman" panose="02020603050405020304" pitchFamily="18" charset="0"/>
                        </a:rPr>
                        <a:t>Вишневогорский пегматит</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74,52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14,06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0,64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2,12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0,32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6,38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3,68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0,44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6156684"/>
                  </a:ext>
                </a:extLst>
              </a:tr>
              <a:tr h="489361">
                <a:tc>
                  <a:txBody>
                    <a:bodyPr/>
                    <a:lstStyle/>
                    <a:p>
                      <a:pPr algn="ctr"/>
                      <a:r>
                        <a:rPr lang="ru-RU" sz="1400" dirty="0">
                          <a:latin typeface="Times New Roman" panose="02020603050405020304" pitchFamily="18" charset="0"/>
                          <a:cs typeface="Times New Roman" panose="02020603050405020304" pitchFamily="18" charset="0"/>
                        </a:rPr>
                        <a:t>Енский пегматит</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73,22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15,62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0,56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2,37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0,36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3,4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4,0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0,30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346911"/>
                  </a:ext>
                </a:extLst>
              </a:tr>
            </a:tbl>
          </a:graphicData>
        </a:graphic>
      </p:graphicFrame>
    </p:spTree>
    <p:extLst>
      <p:ext uri="{BB962C8B-B14F-4D97-AF65-F5344CB8AC3E}">
        <p14:creationId xmlns:p14="http://schemas.microsoft.com/office/powerpoint/2010/main" val="99612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1"/>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7</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2" name="Прямая соединительная линия 11">
            <a:extLst>
              <a:ext uri="{FF2B5EF4-FFF2-40B4-BE49-F238E27FC236}">
                <a16:creationId xmlns:a16="http://schemas.microsoft.com/office/drawing/2014/main" id="{5D19CCF0-9960-425A-925B-50DF578CFA1E}"/>
              </a:ext>
            </a:extLst>
          </p:cNvPr>
          <p:cNvCxnSpPr>
            <a:cxnSpLocks/>
          </p:cNvCxnSpPr>
          <p:nvPr/>
        </p:nvCxnSpPr>
        <p:spPr>
          <a:xfrm>
            <a:off x="550564" y="697114"/>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7ABE3326-630B-4CBF-B726-314292C92279}"/>
              </a:ext>
            </a:extLst>
          </p:cNvPr>
          <p:cNvSpPr txBox="1"/>
          <p:nvPr/>
        </p:nvSpPr>
        <p:spPr>
          <a:xfrm>
            <a:off x="550564" y="118373"/>
            <a:ext cx="467803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Химический состав</a:t>
            </a:r>
          </a:p>
        </p:txBody>
      </p:sp>
      <p:sp>
        <p:nvSpPr>
          <p:cNvPr id="2" name="TextBox 1">
            <a:extLst>
              <a:ext uri="{FF2B5EF4-FFF2-40B4-BE49-F238E27FC236}">
                <a16:creationId xmlns:a16="http://schemas.microsoft.com/office/drawing/2014/main" id="{E94DF85B-7108-433E-8161-4651B0A1CEAE}"/>
              </a:ext>
            </a:extLst>
          </p:cNvPr>
          <p:cNvSpPr txBox="1"/>
          <p:nvPr/>
        </p:nvSpPr>
        <p:spPr>
          <a:xfrm>
            <a:off x="352338" y="956345"/>
            <a:ext cx="7315200"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 качестве отощителей наиболее часто используются кристаллические кварциты, реже кварцевые пески  с минимальным содержанием оксидов железа, например, пески </a:t>
            </a:r>
            <a:r>
              <a:rPr lang="ru-RU" sz="1400" i="1" dirty="0">
                <a:latin typeface="Times New Roman" panose="02020603050405020304" pitchFamily="18" charset="0"/>
                <a:cs typeface="Times New Roman" panose="02020603050405020304" pitchFamily="18" charset="0"/>
              </a:rPr>
              <a:t>Люберецкого месторождения</a:t>
            </a:r>
            <a:r>
              <a:rPr lang="ru-RU" sz="1400" dirty="0">
                <a:latin typeface="Times New Roman" panose="02020603050405020304" pitchFamily="18" charset="0"/>
                <a:cs typeface="Times New Roman" panose="02020603050405020304" pitchFamily="18" charset="0"/>
              </a:rPr>
              <a:t> или пески, полученные после обогащения каолинов. </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 производстве некоторое количество отощителей заменяют боем брака готовых изделий.</a:t>
            </a:r>
          </a:p>
        </p:txBody>
      </p:sp>
      <p:graphicFrame>
        <p:nvGraphicFramePr>
          <p:cNvPr id="6" name="Таблица 5">
            <a:extLst>
              <a:ext uri="{FF2B5EF4-FFF2-40B4-BE49-F238E27FC236}">
                <a16:creationId xmlns:a16="http://schemas.microsoft.com/office/drawing/2014/main" id="{4BA89059-D85B-44B3-BDE5-D7BB7ED4694C}"/>
              </a:ext>
            </a:extLst>
          </p:cNvPr>
          <p:cNvGraphicFramePr>
            <a:graphicFrameLocks noGrp="1"/>
          </p:cNvGraphicFramePr>
          <p:nvPr>
            <p:extLst>
              <p:ext uri="{D42A27DB-BD31-4B8C-83A1-F6EECF244321}">
                <p14:modId xmlns:p14="http://schemas.microsoft.com/office/powerpoint/2010/main" val="3585487094"/>
              </p:ext>
            </p:extLst>
          </p:nvPr>
        </p:nvGraphicFramePr>
        <p:xfrm>
          <a:off x="507831" y="2267951"/>
          <a:ext cx="8128337" cy="4024976"/>
        </p:xfrm>
        <a:graphic>
          <a:graphicData uri="http://schemas.openxmlformats.org/drawingml/2006/table">
            <a:tbl>
              <a:tblPr firstRow="1" bandRow="1">
                <a:tableStyleId>{7DF18680-E054-41AD-8BC1-D1AEF772440D}</a:tableStyleId>
              </a:tblPr>
              <a:tblGrid>
                <a:gridCol w="1350627">
                  <a:extLst>
                    <a:ext uri="{9D8B030D-6E8A-4147-A177-3AD203B41FA5}">
                      <a16:colId xmlns:a16="http://schemas.microsoft.com/office/drawing/2014/main" val="4278821243"/>
                    </a:ext>
                  </a:extLst>
                </a:gridCol>
                <a:gridCol w="693881">
                  <a:extLst>
                    <a:ext uri="{9D8B030D-6E8A-4147-A177-3AD203B41FA5}">
                      <a16:colId xmlns:a16="http://schemas.microsoft.com/office/drawing/2014/main" val="1671562548"/>
                    </a:ext>
                  </a:extLst>
                </a:gridCol>
                <a:gridCol w="721379">
                  <a:extLst>
                    <a:ext uri="{9D8B030D-6E8A-4147-A177-3AD203B41FA5}">
                      <a16:colId xmlns:a16="http://schemas.microsoft.com/office/drawing/2014/main" val="1245397940"/>
                    </a:ext>
                  </a:extLst>
                </a:gridCol>
                <a:gridCol w="851066">
                  <a:extLst>
                    <a:ext uri="{9D8B030D-6E8A-4147-A177-3AD203B41FA5}">
                      <a16:colId xmlns:a16="http://schemas.microsoft.com/office/drawing/2014/main" val="496521209"/>
                    </a:ext>
                  </a:extLst>
                </a:gridCol>
                <a:gridCol w="851066">
                  <a:extLst>
                    <a:ext uri="{9D8B030D-6E8A-4147-A177-3AD203B41FA5}">
                      <a16:colId xmlns:a16="http://schemas.microsoft.com/office/drawing/2014/main" val="2085685285"/>
                    </a:ext>
                  </a:extLst>
                </a:gridCol>
                <a:gridCol w="775100">
                  <a:extLst>
                    <a:ext uri="{9D8B030D-6E8A-4147-A177-3AD203B41FA5}">
                      <a16:colId xmlns:a16="http://schemas.microsoft.com/office/drawing/2014/main" val="2409591953"/>
                    </a:ext>
                  </a:extLst>
                </a:gridCol>
                <a:gridCol w="847288">
                  <a:extLst>
                    <a:ext uri="{9D8B030D-6E8A-4147-A177-3AD203B41FA5}">
                      <a16:colId xmlns:a16="http://schemas.microsoft.com/office/drawing/2014/main" val="2213122134"/>
                    </a:ext>
                  </a:extLst>
                </a:gridCol>
                <a:gridCol w="696286">
                  <a:extLst>
                    <a:ext uri="{9D8B030D-6E8A-4147-A177-3AD203B41FA5}">
                      <a16:colId xmlns:a16="http://schemas.microsoft.com/office/drawing/2014/main" val="1300421810"/>
                    </a:ext>
                  </a:extLst>
                </a:gridCol>
                <a:gridCol w="607462">
                  <a:extLst>
                    <a:ext uri="{9D8B030D-6E8A-4147-A177-3AD203B41FA5}">
                      <a16:colId xmlns:a16="http://schemas.microsoft.com/office/drawing/2014/main" val="3334873070"/>
                    </a:ext>
                  </a:extLst>
                </a:gridCol>
                <a:gridCol w="734182">
                  <a:extLst>
                    <a:ext uri="{9D8B030D-6E8A-4147-A177-3AD203B41FA5}">
                      <a16:colId xmlns:a16="http://schemas.microsoft.com/office/drawing/2014/main" val="1741408688"/>
                    </a:ext>
                  </a:extLst>
                </a:gridCol>
              </a:tblGrid>
              <a:tr h="363218">
                <a:tc rowSpan="2">
                  <a:txBody>
                    <a:bodyPr/>
                    <a:lstStyle/>
                    <a:p>
                      <a:pPr algn="ctr"/>
                      <a:r>
                        <a:rPr lang="ru-RU" sz="2000" dirty="0">
                          <a:latin typeface="Times New Roman" panose="02020603050405020304" pitchFamily="18" charset="0"/>
                          <a:cs typeface="Times New Roman" panose="02020603050405020304" pitchFamily="18" charset="0"/>
                        </a:rPr>
                        <a:t>Материал</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9">
                  <a:txBody>
                    <a:bodyPr/>
                    <a:lstStyle/>
                    <a:p>
                      <a:pPr algn="ctr"/>
                      <a:r>
                        <a:rPr lang="ru-RU" sz="2000" dirty="0">
                          <a:solidFill>
                            <a:schemeClr val="bg1"/>
                          </a:solidFill>
                          <a:latin typeface="Times New Roman" panose="02020603050405020304" pitchFamily="18" charset="0"/>
                          <a:cs typeface="Times New Roman" panose="02020603050405020304" pitchFamily="18" charset="0"/>
                        </a:rPr>
                        <a:t>Массовое содержание, %</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dirty="0"/>
                    </a:p>
                  </a:txBody>
                  <a:tcPr/>
                </a:tc>
                <a:tc hMerge="1">
                  <a:txBody>
                    <a:bodyPr/>
                    <a:lstStyle/>
                    <a:p>
                      <a:endParaRPr lang="ru-RU" dirty="0"/>
                    </a:p>
                  </a:txBody>
                  <a:tcPr>
                    <a:lnL w="12700" cap="flat" cmpd="sng" algn="ctr">
                      <a:solidFill>
                        <a:schemeClr val="accent1">
                          <a:lumMod val="75000"/>
                        </a:schemeClr>
                      </a:solidFill>
                      <a:prstDash val="solid"/>
                      <a:round/>
                      <a:headEnd type="none" w="med" len="med"/>
                      <a:tailEnd type="none" w="med" len="med"/>
                    </a:lnL>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lnL w="12700" cap="flat" cmpd="sng" algn="ctr">
                      <a:solidFill>
                        <a:schemeClr val="accent1">
                          <a:lumMod val="75000"/>
                        </a:schemeClr>
                      </a:solidFill>
                      <a:prstDash val="solid"/>
                      <a:round/>
                      <a:headEnd type="none" w="med" len="med"/>
                      <a:tailEnd type="none" w="med" len="med"/>
                    </a:lnL>
                  </a:tcPr>
                </a:tc>
                <a:extLst>
                  <a:ext uri="{0D108BD9-81ED-4DB2-BD59-A6C34878D82A}">
                    <a16:rowId xmlns:a16="http://schemas.microsoft.com/office/drawing/2014/main" val="3373953697"/>
                  </a:ext>
                </a:extLst>
              </a:tr>
              <a:tr h="306416">
                <a:tc vMerge="1">
                  <a:txBody>
                    <a:bodyPr/>
                    <a:lstStyle/>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SiO</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Al</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Fe</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TiO</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ru-RU" sz="1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CaO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MgO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K</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latin typeface="Times New Roman" panose="02020603050405020304" pitchFamily="18" charset="0"/>
                          <a:cs typeface="Times New Roman" panose="02020603050405020304" pitchFamily="18" charset="0"/>
                        </a:rPr>
                        <a:t>Na</a:t>
                      </a:r>
                      <a:r>
                        <a:rPr lang="en-US" sz="1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O</a:t>
                      </a:r>
                      <a:endParaRPr lang="ru-RU" sz="1400" dirty="0">
                        <a:latin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п.п.п</a:t>
                      </a:r>
                    </a:p>
                  </a:txBody>
                  <a:tcPr anchor="ctr">
                    <a:lnL w="12700" cap="flat" cmpd="sng" algn="ctr">
                      <a:solidFill>
                        <a:schemeClr val="bg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291935"/>
                  </a:ext>
                </a:extLst>
              </a:tr>
              <a:tr h="489361">
                <a:tc>
                  <a:txBody>
                    <a:bodyPr/>
                    <a:lstStyle/>
                    <a:p>
                      <a:pPr algn="ctr"/>
                      <a:r>
                        <a:rPr lang="ru-RU" sz="1400" dirty="0">
                          <a:latin typeface="Times New Roman" panose="02020603050405020304" pitchFamily="18" charset="0"/>
                          <a:cs typeface="Times New Roman" panose="02020603050405020304" pitchFamily="18" charset="0"/>
                        </a:rPr>
                        <a:t>Мурманский кварц</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98,5-99,8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0,8-0,9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0,02-0,2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0,0-0,09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5961253"/>
                  </a:ext>
                </a:extLst>
              </a:tr>
              <a:tr h="287859">
                <a:tc>
                  <a:txBody>
                    <a:bodyPr/>
                    <a:lstStyle/>
                    <a:p>
                      <a:pPr algn="ctr"/>
                      <a:r>
                        <a:rPr lang="ru-RU" sz="1400" dirty="0">
                          <a:latin typeface="Times New Roman" panose="02020603050405020304" pitchFamily="18" charset="0"/>
                          <a:cs typeface="Times New Roman" panose="02020603050405020304" pitchFamily="18" charset="0"/>
                        </a:rPr>
                        <a:t>Люберецкий песок</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97,7-98,7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0,5-1,6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0,02-0,3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0964120"/>
                  </a:ext>
                </a:extLst>
              </a:tr>
              <a:tr h="489361">
                <a:tc>
                  <a:txBody>
                    <a:bodyPr/>
                    <a:lstStyle/>
                    <a:p>
                      <a:pPr algn="ctr"/>
                      <a:r>
                        <a:rPr lang="ru-RU" sz="1400" dirty="0">
                          <a:latin typeface="Times New Roman" panose="02020603050405020304" pitchFamily="18" charset="0"/>
                          <a:cs typeface="Times New Roman" panose="02020603050405020304" pitchFamily="18" charset="0"/>
                        </a:rPr>
                        <a:t>Часов-Ярский песок</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99,4-99,8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0,0-0,03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следы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136831"/>
                  </a:ext>
                </a:extLst>
              </a:tr>
              <a:tr h="489361">
                <a:tc>
                  <a:txBody>
                    <a:bodyPr/>
                    <a:lstStyle/>
                    <a:p>
                      <a:pPr algn="ctr"/>
                      <a:r>
                        <a:rPr lang="ru-RU" sz="1400" dirty="0">
                          <a:latin typeface="Times New Roman" panose="02020603050405020304" pitchFamily="18" charset="0"/>
                          <a:cs typeface="Times New Roman" panose="02020603050405020304" pitchFamily="18" charset="0"/>
                        </a:rPr>
                        <a:t>Просяновские отходы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91,1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5,8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1,96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3834066"/>
                  </a:ext>
                </a:extLst>
              </a:tr>
              <a:tr h="489361">
                <a:tc>
                  <a:txBody>
                    <a:bodyPr/>
                    <a:lstStyle/>
                    <a:p>
                      <a:pPr algn="ctr"/>
                      <a:r>
                        <a:rPr lang="ru-RU" sz="1400" dirty="0">
                          <a:latin typeface="Times New Roman" panose="02020603050405020304" pitchFamily="18" charset="0"/>
                          <a:cs typeface="Times New Roman" panose="02020603050405020304" pitchFamily="18" charset="0"/>
                        </a:rPr>
                        <a:t>Глуховецкие отходы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96,5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0,06</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0,01</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0,8</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7732792"/>
                  </a:ext>
                </a:extLst>
              </a:tr>
              <a:tr h="489361">
                <a:tc>
                  <a:txBody>
                    <a:bodyPr/>
                    <a:lstStyle/>
                    <a:p>
                      <a:pPr algn="ctr"/>
                      <a:r>
                        <a:rPr lang="ru-RU" sz="1400" dirty="0">
                          <a:latin typeface="Times New Roman" panose="02020603050405020304" pitchFamily="18" charset="0"/>
                          <a:cs typeface="Times New Roman" panose="02020603050405020304" pitchFamily="18" charset="0"/>
                        </a:rPr>
                        <a:t>Гусевские вторичные кварциты</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71,7-80,2</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12,1-18,7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0,2-0,9</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0,1-0,5</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0,1-0,3</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0,1-0,4</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2,1-3,7</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400" dirty="0">
                          <a:latin typeface="Times New Roman" panose="02020603050405020304" pitchFamily="18" charset="0"/>
                          <a:cs typeface="Times New Roman" panose="02020603050405020304" pitchFamily="18" charset="0"/>
                        </a:rPr>
                        <a:t>4,7-5,0</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44886"/>
                  </a:ext>
                </a:extLst>
              </a:tr>
            </a:tbl>
          </a:graphicData>
        </a:graphic>
      </p:graphicFrame>
      <p:sp>
        <p:nvSpPr>
          <p:cNvPr id="14" name="TextBox 13">
            <a:extLst>
              <a:ext uri="{FF2B5EF4-FFF2-40B4-BE49-F238E27FC236}">
                <a16:creationId xmlns:a16="http://schemas.microsoft.com/office/drawing/2014/main" id="{28D9FA90-C61C-4652-9075-339FC9828808}"/>
              </a:ext>
            </a:extLst>
          </p:cNvPr>
          <p:cNvSpPr txBox="1"/>
          <p:nvPr/>
        </p:nvSpPr>
        <p:spPr>
          <a:xfrm>
            <a:off x="90398" y="1908214"/>
            <a:ext cx="8963204" cy="338554"/>
          </a:xfrm>
          <a:prstGeom prst="rect">
            <a:avLst/>
          </a:prstGeom>
          <a:noFill/>
        </p:spPr>
        <p:txBody>
          <a:bodyPr wrap="square" rtlCol="0">
            <a:spAutoFit/>
          </a:bodyPr>
          <a:lstStyle/>
          <a:p>
            <a:pPr algn="ctr"/>
            <a:r>
              <a:rPr lang="ru-RU" sz="1600" i="1" dirty="0">
                <a:latin typeface="Times New Roman" panose="02020603050405020304" pitchFamily="18" charset="0"/>
                <a:cs typeface="Times New Roman" panose="02020603050405020304" pitchFamily="18" charset="0"/>
              </a:rPr>
              <a:t>Химический состав отощителей, используемых в производстве фарфора</a:t>
            </a:r>
          </a:p>
        </p:txBody>
      </p:sp>
    </p:spTree>
    <p:extLst>
      <p:ext uri="{BB962C8B-B14F-4D97-AF65-F5344CB8AC3E}">
        <p14:creationId xmlns:p14="http://schemas.microsoft.com/office/powerpoint/2010/main" val="248843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8</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0" name="Прямая соединительная линия 9">
            <a:extLst>
              <a:ext uri="{FF2B5EF4-FFF2-40B4-BE49-F238E27FC236}">
                <a16:creationId xmlns:a16="http://schemas.microsoft.com/office/drawing/2014/main" id="{C5B54478-6A12-4ECC-97EF-F48C3F08DD64}"/>
              </a:ext>
            </a:extLst>
          </p:cNvPr>
          <p:cNvCxnSpPr>
            <a:cxnSpLocks/>
          </p:cNvCxnSpPr>
          <p:nvPr/>
        </p:nvCxnSpPr>
        <p:spPr>
          <a:xfrm>
            <a:off x="435114" y="1049308"/>
            <a:ext cx="4742889"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FF2E0629-E9BA-4C74-884C-60FF91EB4347}"/>
              </a:ext>
            </a:extLst>
          </p:cNvPr>
          <p:cNvSpPr txBox="1"/>
          <p:nvPr/>
        </p:nvSpPr>
        <p:spPr>
          <a:xfrm>
            <a:off x="325373" y="-40598"/>
            <a:ext cx="4678030" cy="1200329"/>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2" name="TextBox 1">
            <a:extLst>
              <a:ext uri="{FF2B5EF4-FFF2-40B4-BE49-F238E27FC236}">
                <a16:creationId xmlns:a16="http://schemas.microsoft.com/office/drawing/2014/main" id="{35C88EB7-4D1B-4620-91A5-BAF067BF7202}"/>
              </a:ext>
            </a:extLst>
          </p:cNvPr>
          <p:cNvSpPr txBox="1"/>
          <p:nvPr/>
        </p:nvSpPr>
        <p:spPr>
          <a:xfrm>
            <a:off x="368002" y="1240616"/>
            <a:ext cx="7408591"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Все заводы по выпуску фарфора в нашей стране используют метод </a:t>
            </a:r>
            <a:r>
              <a:rPr lang="ru-RU" sz="1400" i="1" dirty="0">
                <a:latin typeface="Times New Roman" panose="02020603050405020304" pitchFamily="18" charset="0"/>
                <a:cs typeface="Times New Roman" panose="02020603050405020304" pitchFamily="18" charset="0"/>
              </a:rPr>
              <a:t>раздельного массоприготовления</a:t>
            </a:r>
            <a:r>
              <a:rPr lang="ru-RU" sz="1400" dirty="0">
                <a:latin typeface="Times New Roman" panose="02020603050405020304" pitchFamily="18" charset="0"/>
                <a:cs typeface="Times New Roman" panose="02020603050405020304" pitchFamily="18" charset="0"/>
              </a:rPr>
              <a:t>, по которому основной глинистый компонент массы – каолин предварительно распускается в шликер влажностью 50-55 % в бассейнах роспуска с помощью лопастных пропеллерных мешалок при непрерывном перемешивании.</a:t>
            </a:r>
          </a:p>
        </p:txBody>
      </p:sp>
      <p:pic>
        <p:nvPicPr>
          <p:cNvPr id="6" name="Рисунок 5">
            <a:extLst>
              <a:ext uri="{FF2B5EF4-FFF2-40B4-BE49-F238E27FC236}">
                <a16:creationId xmlns:a16="http://schemas.microsoft.com/office/drawing/2014/main" id="{F6D6521A-7536-4027-80F6-E3AA3E05B9B9}"/>
              </a:ext>
            </a:extLst>
          </p:cNvPr>
          <p:cNvPicPr>
            <a:picLocks noChangeAspect="1"/>
          </p:cNvPicPr>
          <p:nvPr/>
        </p:nvPicPr>
        <p:blipFill>
          <a:blip r:embed="rId4"/>
          <a:stretch>
            <a:fillRect/>
          </a:stretch>
        </p:blipFill>
        <p:spPr>
          <a:xfrm>
            <a:off x="368003" y="2386030"/>
            <a:ext cx="3387492" cy="2372562"/>
          </a:xfrm>
          <a:prstGeom prst="roundRect">
            <a:avLst>
              <a:gd name="adj" fmla="val 8594"/>
            </a:avLst>
          </a:prstGeom>
          <a:solidFill>
            <a:srgbClr val="FFFFFF">
              <a:shade val="85000"/>
            </a:srgbClr>
          </a:solidFill>
          <a:ln>
            <a:solidFill>
              <a:schemeClr val="tx1"/>
            </a:solidFill>
          </a:ln>
          <a:effectLst>
            <a:reflection blurRad="12700" stA="24000" endPos="28000" dist="5000" dir="5400000" sy="-100000" algn="bl" rotWithShape="0"/>
          </a:effectLst>
        </p:spPr>
      </p:pic>
      <p:sp>
        <p:nvSpPr>
          <p:cNvPr id="12" name="TextBox 11">
            <a:extLst>
              <a:ext uri="{FF2B5EF4-FFF2-40B4-BE49-F238E27FC236}">
                <a16:creationId xmlns:a16="http://schemas.microsoft.com/office/drawing/2014/main" id="{95FAA6C7-6B39-498C-B7DA-6B19D2AA8D82}"/>
              </a:ext>
            </a:extLst>
          </p:cNvPr>
          <p:cNvSpPr txBox="1"/>
          <p:nvPr/>
        </p:nvSpPr>
        <p:spPr>
          <a:xfrm>
            <a:off x="743706" y="4808012"/>
            <a:ext cx="2636086" cy="646331"/>
          </a:xfrm>
          <a:prstGeom prst="rect">
            <a:avLst/>
          </a:prstGeom>
          <a:noFill/>
        </p:spPr>
        <p:txBody>
          <a:bodyPr wrap="square" rtlCol="0">
            <a:spAutoFit/>
          </a:bodyPr>
          <a:lstStyle/>
          <a:p>
            <a:pPr algn="ctr"/>
            <a:r>
              <a:rPr lang="ru-RU" sz="1200" i="1" dirty="0">
                <a:latin typeface="Times New Roman" panose="02020603050405020304" pitchFamily="18" charset="0"/>
                <a:cs typeface="Times New Roman" panose="02020603050405020304" pitchFamily="18" charset="0"/>
              </a:rPr>
              <a:t>Последовательность операций при роспуске глинистых материалов </a:t>
            </a:r>
            <a:br>
              <a:rPr lang="ru-RU" sz="1200" i="1" dirty="0">
                <a:latin typeface="Times New Roman" panose="02020603050405020304" pitchFamily="18" charset="0"/>
                <a:cs typeface="Times New Roman" panose="02020603050405020304" pitchFamily="18" charset="0"/>
              </a:rPr>
            </a:br>
            <a:r>
              <a:rPr lang="ru-RU" sz="1200" i="1" dirty="0">
                <a:latin typeface="Times New Roman" panose="02020603050405020304" pitchFamily="18" charset="0"/>
                <a:cs typeface="Times New Roman" panose="02020603050405020304" pitchFamily="18" charset="0"/>
              </a:rPr>
              <a:t>(каолина,  глины,  бентонита)</a:t>
            </a:r>
          </a:p>
        </p:txBody>
      </p:sp>
      <p:pic>
        <p:nvPicPr>
          <p:cNvPr id="13" name="Рисунок 12">
            <a:extLst>
              <a:ext uri="{FF2B5EF4-FFF2-40B4-BE49-F238E27FC236}">
                <a16:creationId xmlns:a16="http://schemas.microsoft.com/office/drawing/2014/main" id="{0206A284-6304-4554-8BBF-8CC65E5EFC55}"/>
              </a:ext>
            </a:extLst>
          </p:cNvPr>
          <p:cNvPicPr>
            <a:picLocks noChangeAspect="1"/>
          </p:cNvPicPr>
          <p:nvPr/>
        </p:nvPicPr>
        <p:blipFill>
          <a:blip r:embed="rId5"/>
          <a:stretch>
            <a:fillRect/>
          </a:stretch>
        </p:blipFill>
        <p:spPr>
          <a:xfrm>
            <a:off x="4769309" y="3629307"/>
            <a:ext cx="3283981" cy="2744470"/>
          </a:xfrm>
          <a:prstGeom prst="rect">
            <a:avLst/>
          </a:prstGeom>
          <a:ln>
            <a:solidFill>
              <a:schemeClr val="tx1"/>
            </a:solidFill>
          </a:ln>
        </p:spPr>
      </p:pic>
      <p:sp>
        <p:nvSpPr>
          <p:cNvPr id="14" name="TextBox 13">
            <a:extLst>
              <a:ext uri="{FF2B5EF4-FFF2-40B4-BE49-F238E27FC236}">
                <a16:creationId xmlns:a16="http://schemas.microsoft.com/office/drawing/2014/main" id="{07C699E5-266A-4B3D-B2C7-BB89EEA41581}"/>
              </a:ext>
            </a:extLst>
          </p:cNvPr>
          <p:cNvSpPr txBox="1"/>
          <p:nvPr/>
        </p:nvSpPr>
        <p:spPr>
          <a:xfrm>
            <a:off x="3920587" y="2225500"/>
            <a:ext cx="4791515" cy="1384995"/>
          </a:xfrm>
          <a:prstGeom prst="rect">
            <a:avLst/>
          </a:prstGeom>
          <a:noFill/>
        </p:spPr>
        <p:txBody>
          <a:bodyPr wrap="square" rtlCol="0">
            <a:spAutoFit/>
          </a:bodyPr>
          <a:lstStyle/>
          <a:p>
            <a:pPr algn="ctr"/>
            <a:r>
              <a:rPr lang="ru-RU" sz="1200" i="1" dirty="0">
                <a:latin typeface="Times New Roman" panose="02020603050405020304" pitchFamily="18" charset="0"/>
                <a:cs typeface="Times New Roman" panose="02020603050405020304" pitchFamily="18" charset="0"/>
              </a:rPr>
              <a:t>Схема машины ФММ-10М</a:t>
            </a:r>
          </a:p>
          <a:p>
            <a:pPr algn="just"/>
            <a:r>
              <a:rPr lang="ru-RU" sz="1200" dirty="0">
                <a:latin typeface="Times New Roman" panose="02020603050405020304" pitchFamily="18" charset="0"/>
                <a:cs typeface="Times New Roman" panose="02020603050405020304" pitchFamily="18" charset="0"/>
              </a:rPr>
              <a:t>1 — загрузочная воронка; 2, 5 — трубопроводы подачи электролитов; 3 — корпус машины; 4 — подпружиненная плита;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6 — электродвигатель; 7 — карман для недробильных кусков (отходов); 8 — штурвал люка кармана; 9 — ребристая плита;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10 — ротор; 11 — била ротора; 12 — коллектор слива готовой суспензии</a:t>
            </a:r>
          </a:p>
        </p:txBody>
      </p:sp>
      <p:sp>
        <p:nvSpPr>
          <p:cNvPr id="15" name="TextBox 14">
            <a:extLst>
              <a:ext uri="{FF2B5EF4-FFF2-40B4-BE49-F238E27FC236}">
                <a16:creationId xmlns:a16="http://schemas.microsoft.com/office/drawing/2014/main" id="{08492D9D-CD49-4CA6-8952-E7EE3D4916D6}"/>
              </a:ext>
            </a:extLst>
          </p:cNvPr>
          <p:cNvSpPr txBox="1"/>
          <p:nvPr/>
        </p:nvSpPr>
        <p:spPr>
          <a:xfrm>
            <a:off x="368002" y="5555003"/>
            <a:ext cx="4125144" cy="954107"/>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При непрерывном роспуске глинистых материалов длительность, трудоемкость роспуска и влажность суспензии снижаются, расход электроэнергии сокращается в 1,5—2 раза.</a:t>
            </a:r>
          </a:p>
        </p:txBody>
      </p:sp>
    </p:spTree>
    <p:extLst>
      <p:ext uri="{BB962C8B-B14F-4D97-AF65-F5344CB8AC3E}">
        <p14:creationId xmlns:p14="http://schemas.microsoft.com/office/powerpoint/2010/main" val="81622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0344" y="-8613"/>
            <a:ext cx="9144000" cy="6857999"/>
          </a:xfrm>
          <a:prstGeom prst="rect">
            <a:avLst/>
          </a:prstGeom>
          <a:ln>
            <a:noFill/>
          </a:ln>
        </p:spPr>
      </p:pic>
      <p:sp>
        <p:nvSpPr>
          <p:cNvPr id="3" name="Объект 2"/>
          <p:cNvSpPr txBox="1">
            <a:spLocks/>
          </p:cNvSpPr>
          <p:nvPr/>
        </p:nvSpPr>
        <p:spPr>
          <a:xfrm>
            <a:off x="467544" y="1745059"/>
            <a:ext cx="8229600" cy="4348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endParaRPr lang="ru-RU" altLang="ru-RU" sz="1400" dirty="0">
              <a:latin typeface="Arial" panose="020B0604020202020204" pitchFamily="34" charset="0"/>
              <a:cs typeface="Arial" panose="020B0604020202020204" pitchFamily="34" charset="0"/>
            </a:endParaRPr>
          </a:p>
        </p:txBody>
      </p:sp>
      <p:sp>
        <p:nvSpPr>
          <p:cNvPr id="4" name="Заголовок 2"/>
          <p:cNvSpPr txBox="1">
            <a:spLocks/>
          </p:cNvSpPr>
          <p:nvPr/>
        </p:nvSpPr>
        <p:spPr>
          <a:xfrm>
            <a:off x="887780" y="545252"/>
            <a:ext cx="7725544" cy="504056"/>
          </a:xfrm>
          <a:prstGeom prst="rect">
            <a:avLst/>
          </a:prstGeom>
        </p:spPr>
        <p:txBody>
          <a:bodyPr vert="horz" lIns="91440" tIns="45720" rIns="91440" bIns="45720" rtlCol="0" anchor="ctr">
            <a:noAutofit/>
          </a:bodyPr>
          <a:lstStyle>
            <a:defPPr>
              <a:defRPr lang="ru-RU"/>
            </a:defPPr>
            <a:lvl1pPr>
              <a:spcBef>
                <a:spcPct val="0"/>
              </a:spcBef>
              <a:buNone/>
              <a:defRPr sz="2000" b="1">
                <a:solidFill>
                  <a:srgbClr val="000000"/>
                </a:solidFill>
                <a:latin typeface="Arial"/>
                <a:ea typeface="+mj-ea"/>
                <a:cs typeface="Arial"/>
              </a:defRPr>
            </a:lvl1pPr>
          </a:lstStyle>
          <a:p>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8" name="Номер слайда 1"/>
          <p:cNvSpPr>
            <a:spLocks noGrp="1"/>
          </p:cNvSpPr>
          <p:nvPr>
            <p:ph type="sldNum" sz="quarter" idx="12"/>
          </p:nvPr>
        </p:nvSpPr>
        <p:spPr>
          <a:xfrm>
            <a:off x="6553200" y="6356350"/>
            <a:ext cx="2133600" cy="365125"/>
          </a:xfrm>
        </p:spPr>
        <p:txBody>
          <a:bodyPr/>
          <a:lstStyle/>
          <a:p>
            <a:fld id="{9DD0990C-240E-4F6D-96E9-50DBAF192F56}" type="slidenum">
              <a:rPr lang="ru-RU" smtClean="0">
                <a:latin typeface="Arial" panose="020B0604020202020204" pitchFamily="34" charset="0"/>
                <a:cs typeface="Arial" panose="020B0604020202020204" pitchFamily="34" charset="0"/>
              </a:rPr>
              <a:t>9</a:t>
            </a:fld>
            <a:endParaRPr lang="ru-RU"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7968963" y="300754"/>
            <a:ext cx="677060" cy="1200524"/>
          </a:xfrm>
          <a:prstGeom prst="rect">
            <a:avLst/>
          </a:prstGeom>
        </p:spPr>
      </p:pic>
      <p:cxnSp>
        <p:nvCxnSpPr>
          <p:cNvPr id="12" name="Прямая соединительная линия 11">
            <a:extLst>
              <a:ext uri="{FF2B5EF4-FFF2-40B4-BE49-F238E27FC236}">
                <a16:creationId xmlns:a16="http://schemas.microsoft.com/office/drawing/2014/main" id="{F0582671-8362-4018-B577-FE1EDA9FA4B4}"/>
              </a:ext>
            </a:extLst>
          </p:cNvPr>
          <p:cNvCxnSpPr>
            <a:cxnSpLocks/>
          </p:cNvCxnSpPr>
          <p:nvPr/>
        </p:nvCxnSpPr>
        <p:spPr>
          <a:xfrm>
            <a:off x="215752" y="545252"/>
            <a:ext cx="7644732" cy="0"/>
          </a:xfrm>
          <a:prstGeom prst="line">
            <a:avLst/>
          </a:prstGeom>
          <a:ln/>
        </p:spPr>
        <p:style>
          <a:lnRef idx="1">
            <a:schemeClr val="accent5"/>
          </a:lnRef>
          <a:fillRef idx="0">
            <a:schemeClr val="accent5"/>
          </a:fillRef>
          <a:effectRef idx="0">
            <a:schemeClr val="accent5"/>
          </a:effectRef>
          <a:fontRef idx="minor">
            <a:schemeClr val="tx1"/>
          </a:fontRef>
        </p:style>
      </p:cxnSp>
      <p:sp>
        <p:nvSpPr>
          <p:cNvPr id="13" name="TextBox 12">
            <a:extLst>
              <a:ext uri="{FF2B5EF4-FFF2-40B4-BE49-F238E27FC236}">
                <a16:creationId xmlns:a16="http://schemas.microsoft.com/office/drawing/2014/main" id="{E3AF58D7-AC37-4734-9103-2A008804FA3A}"/>
              </a:ext>
            </a:extLst>
          </p:cNvPr>
          <p:cNvSpPr txBox="1"/>
          <p:nvPr/>
        </p:nvSpPr>
        <p:spPr>
          <a:xfrm>
            <a:off x="325373" y="-40598"/>
            <a:ext cx="7300220" cy="646331"/>
          </a:xfrm>
          <a:prstGeom prst="rect">
            <a:avLst/>
          </a:prstGeom>
          <a:noFill/>
        </p:spPr>
        <p:txBody>
          <a:bodyPr wrap="square" rtlCol="0">
            <a:spAutoFit/>
          </a:bodyPr>
          <a:lstStyle/>
          <a:p>
            <a:pPr algn="ctr"/>
            <a:r>
              <a:rPr lang="ru-RU" sz="3600" dirty="0">
                <a:solidFill>
                  <a:schemeClr val="accent1">
                    <a:lumMod val="75000"/>
                  </a:schemeClr>
                </a:solidFill>
                <a:latin typeface="Times New Roman" panose="02020603050405020304" pitchFamily="18" charset="0"/>
                <a:cs typeface="Times New Roman" panose="02020603050405020304" pitchFamily="18" charset="0"/>
              </a:rPr>
              <a:t>Технология производства фарфора</a:t>
            </a:r>
          </a:p>
        </p:txBody>
      </p:sp>
      <p:sp>
        <p:nvSpPr>
          <p:cNvPr id="15" name="TextBox 14">
            <a:extLst>
              <a:ext uri="{FF2B5EF4-FFF2-40B4-BE49-F238E27FC236}">
                <a16:creationId xmlns:a16="http://schemas.microsoft.com/office/drawing/2014/main" id="{6D1C1DDA-EBAE-4C9A-96B0-AA34D85C4F44}"/>
              </a:ext>
            </a:extLst>
          </p:cNvPr>
          <p:cNvSpPr txBox="1"/>
          <p:nvPr/>
        </p:nvSpPr>
        <p:spPr>
          <a:xfrm>
            <a:off x="3583070" y="749516"/>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Склад плавней</a:t>
            </a:r>
          </a:p>
        </p:txBody>
      </p:sp>
      <p:sp>
        <p:nvSpPr>
          <p:cNvPr id="16" name="TextBox 15">
            <a:extLst>
              <a:ext uri="{FF2B5EF4-FFF2-40B4-BE49-F238E27FC236}">
                <a16:creationId xmlns:a16="http://schemas.microsoft.com/office/drawing/2014/main" id="{540C2B0E-00AC-48AE-8687-8AE5C171D9BA}"/>
              </a:ext>
            </a:extLst>
          </p:cNvPr>
          <p:cNvSpPr txBox="1"/>
          <p:nvPr/>
        </p:nvSpPr>
        <p:spPr>
          <a:xfrm>
            <a:off x="3583070" y="1390061"/>
            <a:ext cx="153518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Приемный бассейн</a:t>
            </a:r>
          </a:p>
        </p:txBody>
      </p:sp>
      <p:sp>
        <p:nvSpPr>
          <p:cNvPr id="17" name="TextBox 16">
            <a:extLst>
              <a:ext uri="{FF2B5EF4-FFF2-40B4-BE49-F238E27FC236}">
                <a16:creationId xmlns:a16="http://schemas.microsoft.com/office/drawing/2014/main" id="{82CFE86D-4417-41E3-909D-06CD6E13049C}"/>
              </a:ext>
            </a:extLst>
          </p:cNvPr>
          <p:cNvSpPr txBox="1"/>
          <p:nvPr/>
        </p:nvSpPr>
        <p:spPr>
          <a:xfrm>
            <a:off x="3583070" y="1067490"/>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Шаровая мельница</a:t>
            </a:r>
          </a:p>
        </p:txBody>
      </p:sp>
      <p:sp>
        <p:nvSpPr>
          <p:cNvPr id="18" name="TextBox 17">
            <a:extLst>
              <a:ext uri="{FF2B5EF4-FFF2-40B4-BE49-F238E27FC236}">
                <a16:creationId xmlns:a16="http://schemas.microsoft.com/office/drawing/2014/main" id="{88B6F99B-49EB-4497-BD0E-EC7C63CEFBBB}"/>
              </a:ext>
            </a:extLst>
          </p:cNvPr>
          <p:cNvSpPr txBox="1"/>
          <p:nvPr/>
        </p:nvSpPr>
        <p:spPr>
          <a:xfrm>
            <a:off x="3583070" y="1701379"/>
            <a:ext cx="153518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Ситовое обогащение</a:t>
            </a:r>
          </a:p>
        </p:txBody>
      </p:sp>
      <p:sp>
        <p:nvSpPr>
          <p:cNvPr id="19" name="TextBox 18">
            <a:extLst>
              <a:ext uri="{FF2B5EF4-FFF2-40B4-BE49-F238E27FC236}">
                <a16:creationId xmlns:a16="http://schemas.microsoft.com/office/drawing/2014/main" id="{0EBEE3C3-D17D-442C-B6A0-A51146DE1557}"/>
              </a:ext>
            </a:extLst>
          </p:cNvPr>
          <p:cNvSpPr txBox="1"/>
          <p:nvPr/>
        </p:nvSpPr>
        <p:spPr>
          <a:xfrm>
            <a:off x="3583070" y="2013394"/>
            <a:ext cx="153518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Электромагнитное обогащение</a:t>
            </a:r>
          </a:p>
        </p:txBody>
      </p:sp>
      <p:sp>
        <p:nvSpPr>
          <p:cNvPr id="20" name="TextBox 19">
            <a:extLst>
              <a:ext uri="{FF2B5EF4-FFF2-40B4-BE49-F238E27FC236}">
                <a16:creationId xmlns:a16="http://schemas.microsoft.com/office/drawing/2014/main" id="{3E0FD97A-D8CB-4587-A650-0F6F34A07236}"/>
              </a:ext>
            </a:extLst>
          </p:cNvPr>
          <p:cNvSpPr txBox="1"/>
          <p:nvPr/>
        </p:nvSpPr>
        <p:spPr>
          <a:xfrm>
            <a:off x="3583070" y="2334845"/>
            <a:ext cx="153518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Приемный бассейн</a:t>
            </a:r>
          </a:p>
        </p:txBody>
      </p:sp>
      <p:sp>
        <p:nvSpPr>
          <p:cNvPr id="21" name="TextBox 20">
            <a:extLst>
              <a:ext uri="{FF2B5EF4-FFF2-40B4-BE49-F238E27FC236}">
                <a16:creationId xmlns:a16="http://schemas.microsoft.com/office/drawing/2014/main" id="{C54EC3F1-0DA8-4D2D-854A-C57546857133}"/>
              </a:ext>
            </a:extLst>
          </p:cNvPr>
          <p:cNvSpPr txBox="1"/>
          <p:nvPr/>
        </p:nvSpPr>
        <p:spPr>
          <a:xfrm>
            <a:off x="3583069" y="2662031"/>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Ситовое обогащение</a:t>
            </a:r>
          </a:p>
        </p:txBody>
      </p:sp>
      <p:sp>
        <p:nvSpPr>
          <p:cNvPr id="22" name="TextBox 21">
            <a:extLst>
              <a:ext uri="{FF2B5EF4-FFF2-40B4-BE49-F238E27FC236}">
                <a16:creationId xmlns:a16="http://schemas.microsoft.com/office/drawing/2014/main" id="{5E46D8D8-C454-4A5D-A719-1D1FAD9D25CB}"/>
              </a:ext>
            </a:extLst>
          </p:cNvPr>
          <p:cNvSpPr txBox="1"/>
          <p:nvPr/>
        </p:nvSpPr>
        <p:spPr>
          <a:xfrm>
            <a:off x="3583069" y="2989217"/>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Электромагнитное обогащение</a:t>
            </a:r>
          </a:p>
        </p:txBody>
      </p:sp>
      <p:sp>
        <p:nvSpPr>
          <p:cNvPr id="23" name="TextBox 22">
            <a:extLst>
              <a:ext uri="{FF2B5EF4-FFF2-40B4-BE49-F238E27FC236}">
                <a16:creationId xmlns:a16="http://schemas.microsoft.com/office/drawing/2014/main" id="{EF4B5ED7-27D3-4680-9097-ED2D6C038402}"/>
              </a:ext>
            </a:extLst>
          </p:cNvPr>
          <p:cNvSpPr txBox="1"/>
          <p:nvPr/>
        </p:nvSpPr>
        <p:spPr>
          <a:xfrm>
            <a:off x="3397542" y="3304715"/>
            <a:ext cx="1887519"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Фильтр-пресс</a:t>
            </a:r>
          </a:p>
        </p:txBody>
      </p:sp>
      <p:sp>
        <p:nvSpPr>
          <p:cNvPr id="24" name="TextBox 23">
            <a:extLst>
              <a:ext uri="{FF2B5EF4-FFF2-40B4-BE49-F238E27FC236}">
                <a16:creationId xmlns:a16="http://schemas.microsoft.com/office/drawing/2014/main" id="{571468F1-6AC1-4CCA-B235-3C100F134402}"/>
              </a:ext>
            </a:extLst>
          </p:cNvPr>
          <p:cNvSpPr txBox="1"/>
          <p:nvPr/>
        </p:nvSpPr>
        <p:spPr>
          <a:xfrm>
            <a:off x="3397542" y="3622683"/>
            <a:ext cx="1887521"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Оправочный и чистильный станок</a:t>
            </a:r>
          </a:p>
        </p:txBody>
      </p:sp>
      <p:sp>
        <p:nvSpPr>
          <p:cNvPr id="25" name="TextBox 24">
            <a:extLst>
              <a:ext uri="{FF2B5EF4-FFF2-40B4-BE49-F238E27FC236}">
                <a16:creationId xmlns:a16="http://schemas.microsoft.com/office/drawing/2014/main" id="{5366E859-274E-4604-978C-27BA42098396}"/>
              </a:ext>
            </a:extLst>
          </p:cNvPr>
          <p:cNvSpPr txBox="1"/>
          <p:nvPr/>
        </p:nvSpPr>
        <p:spPr>
          <a:xfrm>
            <a:off x="3397538" y="3926461"/>
            <a:ext cx="1887518"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Конвейерная или туннельная сушилка</a:t>
            </a:r>
          </a:p>
        </p:txBody>
      </p:sp>
      <p:sp>
        <p:nvSpPr>
          <p:cNvPr id="26" name="TextBox 25">
            <a:extLst>
              <a:ext uri="{FF2B5EF4-FFF2-40B4-BE49-F238E27FC236}">
                <a16:creationId xmlns:a16="http://schemas.microsoft.com/office/drawing/2014/main" id="{46F52A8A-72D4-4018-B9A3-C94FB1A3EA56}"/>
              </a:ext>
            </a:extLst>
          </p:cNvPr>
          <p:cNvSpPr txBox="1"/>
          <p:nvPr/>
        </p:nvSpPr>
        <p:spPr>
          <a:xfrm>
            <a:off x="3391102" y="4267784"/>
            <a:ext cx="1887520"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Конвейерная или туннельная печь</a:t>
            </a:r>
          </a:p>
        </p:txBody>
      </p:sp>
      <p:sp>
        <p:nvSpPr>
          <p:cNvPr id="27" name="TextBox 26">
            <a:extLst>
              <a:ext uri="{FF2B5EF4-FFF2-40B4-BE49-F238E27FC236}">
                <a16:creationId xmlns:a16="http://schemas.microsoft.com/office/drawing/2014/main" id="{65C2B264-2CD8-4199-9C11-905B2B64E125}"/>
              </a:ext>
            </a:extLst>
          </p:cNvPr>
          <p:cNvSpPr txBox="1"/>
          <p:nvPr/>
        </p:nvSpPr>
        <p:spPr>
          <a:xfrm>
            <a:off x="3383934" y="4635802"/>
            <a:ext cx="1901121"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Глазуровочная машина</a:t>
            </a:r>
          </a:p>
        </p:txBody>
      </p:sp>
      <p:sp>
        <p:nvSpPr>
          <p:cNvPr id="28" name="TextBox 27">
            <a:extLst>
              <a:ext uri="{FF2B5EF4-FFF2-40B4-BE49-F238E27FC236}">
                <a16:creationId xmlns:a16="http://schemas.microsoft.com/office/drawing/2014/main" id="{CB7D6B70-A8D5-4E73-BB65-58DC506C0A06}"/>
              </a:ext>
            </a:extLst>
          </p:cNvPr>
          <p:cNvSpPr txBox="1"/>
          <p:nvPr/>
        </p:nvSpPr>
        <p:spPr>
          <a:xfrm>
            <a:off x="3204598" y="5988003"/>
            <a:ext cx="2298580"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Муфельная, туннельная или конвейерная печь</a:t>
            </a:r>
          </a:p>
        </p:txBody>
      </p:sp>
      <p:sp>
        <p:nvSpPr>
          <p:cNvPr id="29" name="TextBox 28">
            <a:extLst>
              <a:ext uri="{FF2B5EF4-FFF2-40B4-BE49-F238E27FC236}">
                <a16:creationId xmlns:a16="http://schemas.microsoft.com/office/drawing/2014/main" id="{8B1CD0F8-B719-4811-8A78-9050387F3BA6}"/>
              </a:ext>
            </a:extLst>
          </p:cNvPr>
          <p:cNvSpPr txBox="1"/>
          <p:nvPr/>
        </p:nvSpPr>
        <p:spPr>
          <a:xfrm>
            <a:off x="3263317" y="5669003"/>
            <a:ext cx="2172741"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Станки и автоматы для нанесения декора</a:t>
            </a:r>
          </a:p>
        </p:txBody>
      </p:sp>
      <p:sp>
        <p:nvSpPr>
          <p:cNvPr id="30" name="TextBox 29">
            <a:extLst>
              <a:ext uri="{FF2B5EF4-FFF2-40B4-BE49-F238E27FC236}">
                <a16:creationId xmlns:a16="http://schemas.microsoft.com/office/drawing/2014/main" id="{595E8081-DA6B-4E0E-B94E-67D70FD82964}"/>
              </a:ext>
            </a:extLst>
          </p:cNvPr>
          <p:cNvSpPr txBox="1"/>
          <p:nvPr/>
        </p:nvSpPr>
        <p:spPr>
          <a:xfrm>
            <a:off x="3263317" y="5332922"/>
            <a:ext cx="217274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Шлифовальные станки и автоматы</a:t>
            </a:r>
          </a:p>
        </p:txBody>
      </p:sp>
      <p:sp>
        <p:nvSpPr>
          <p:cNvPr id="31" name="TextBox 30">
            <a:extLst>
              <a:ext uri="{FF2B5EF4-FFF2-40B4-BE49-F238E27FC236}">
                <a16:creationId xmlns:a16="http://schemas.microsoft.com/office/drawing/2014/main" id="{4CBA58E7-6985-48C6-9751-6DFEAB0CCDE8}"/>
              </a:ext>
            </a:extLst>
          </p:cNvPr>
          <p:cNvSpPr txBox="1"/>
          <p:nvPr/>
        </p:nvSpPr>
        <p:spPr>
          <a:xfrm>
            <a:off x="3391102" y="5016404"/>
            <a:ext cx="1882484"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Туннельная печь</a:t>
            </a:r>
          </a:p>
        </p:txBody>
      </p:sp>
      <p:sp>
        <p:nvSpPr>
          <p:cNvPr id="32" name="TextBox 31">
            <a:extLst>
              <a:ext uri="{FF2B5EF4-FFF2-40B4-BE49-F238E27FC236}">
                <a16:creationId xmlns:a16="http://schemas.microsoft.com/office/drawing/2014/main" id="{CCE8C252-BDC3-4C8D-8DBA-B19D78958FB2}"/>
              </a:ext>
            </a:extLst>
          </p:cNvPr>
          <p:cNvSpPr txBox="1"/>
          <p:nvPr/>
        </p:nvSpPr>
        <p:spPr>
          <a:xfrm>
            <a:off x="1568313" y="749516"/>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Склад сырья</a:t>
            </a:r>
          </a:p>
        </p:txBody>
      </p:sp>
      <p:sp>
        <p:nvSpPr>
          <p:cNvPr id="33" name="TextBox 32">
            <a:extLst>
              <a:ext uri="{FF2B5EF4-FFF2-40B4-BE49-F238E27FC236}">
                <a16:creationId xmlns:a16="http://schemas.microsoft.com/office/drawing/2014/main" id="{FC89ED32-4B7D-4C72-90F6-89D59F2BCC72}"/>
              </a:ext>
            </a:extLst>
          </p:cNvPr>
          <p:cNvSpPr txBox="1"/>
          <p:nvPr/>
        </p:nvSpPr>
        <p:spPr>
          <a:xfrm>
            <a:off x="5599224" y="749516"/>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Склад отощителей</a:t>
            </a:r>
          </a:p>
        </p:txBody>
      </p:sp>
      <p:sp>
        <p:nvSpPr>
          <p:cNvPr id="34" name="TextBox 33">
            <a:extLst>
              <a:ext uri="{FF2B5EF4-FFF2-40B4-BE49-F238E27FC236}">
                <a16:creationId xmlns:a16="http://schemas.microsoft.com/office/drawing/2014/main" id="{466FCFB8-B8F3-460A-BE20-3E2C7D8C7EA0}"/>
              </a:ext>
            </a:extLst>
          </p:cNvPr>
          <p:cNvSpPr txBox="1"/>
          <p:nvPr/>
        </p:nvSpPr>
        <p:spPr>
          <a:xfrm>
            <a:off x="1568313" y="1059447"/>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Машина роспуска</a:t>
            </a:r>
          </a:p>
        </p:txBody>
      </p:sp>
      <p:sp>
        <p:nvSpPr>
          <p:cNvPr id="35" name="TextBox 34">
            <a:extLst>
              <a:ext uri="{FF2B5EF4-FFF2-40B4-BE49-F238E27FC236}">
                <a16:creationId xmlns:a16="http://schemas.microsoft.com/office/drawing/2014/main" id="{82267347-8E92-4A1B-AF8C-44DE376A9BE1}"/>
              </a:ext>
            </a:extLst>
          </p:cNvPr>
          <p:cNvSpPr txBox="1"/>
          <p:nvPr/>
        </p:nvSpPr>
        <p:spPr>
          <a:xfrm>
            <a:off x="1568313" y="1367852"/>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Приемный бассейн</a:t>
            </a:r>
          </a:p>
        </p:txBody>
      </p:sp>
      <p:sp>
        <p:nvSpPr>
          <p:cNvPr id="36" name="TextBox 35">
            <a:extLst>
              <a:ext uri="{FF2B5EF4-FFF2-40B4-BE49-F238E27FC236}">
                <a16:creationId xmlns:a16="http://schemas.microsoft.com/office/drawing/2014/main" id="{BA45A1A2-3CE6-4025-8833-CAFE0AD20688}"/>
              </a:ext>
            </a:extLst>
          </p:cNvPr>
          <p:cNvSpPr txBox="1"/>
          <p:nvPr/>
        </p:nvSpPr>
        <p:spPr>
          <a:xfrm>
            <a:off x="1568312" y="1698329"/>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Ситовое обогащение</a:t>
            </a:r>
          </a:p>
        </p:txBody>
      </p:sp>
      <p:sp>
        <p:nvSpPr>
          <p:cNvPr id="37" name="TextBox 36">
            <a:extLst>
              <a:ext uri="{FF2B5EF4-FFF2-40B4-BE49-F238E27FC236}">
                <a16:creationId xmlns:a16="http://schemas.microsoft.com/office/drawing/2014/main" id="{9E6BB81E-5893-4692-AC6C-FE6E63ED1927}"/>
              </a:ext>
            </a:extLst>
          </p:cNvPr>
          <p:cNvSpPr txBox="1"/>
          <p:nvPr/>
        </p:nvSpPr>
        <p:spPr>
          <a:xfrm>
            <a:off x="1568311" y="2011310"/>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Электромагнитное обогащение</a:t>
            </a:r>
          </a:p>
        </p:txBody>
      </p:sp>
      <p:cxnSp>
        <p:nvCxnSpPr>
          <p:cNvPr id="39" name="Прямая со стрелкой 38">
            <a:extLst>
              <a:ext uri="{FF2B5EF4-FFF2-40B4-BE49-F238E27FC236}">
                <a16:creationId xmlns:a16="http://schemas.microsoft.com/office/drawing/2014/main" id="{7EFFF852-4AD0-41B9-BA78-2106652DF5FA}"/>
              </a:ext>
            </a:extLst>
          </p:cNvPr>
          <p:cNvCxnSpPr/>
          <p:nvPr/>
        </p:nvCxnSpPr>
        <p:spPr>
          <a:xfrm>
            <a:off x="4350656" y="964960"/>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a16="http://schemas.microsoft.com/office/drawing/2014/main" id="{55C6923F-26B2-4B61-9C86-4EC2B7CC232E}"/>
              </a:ext>
            </a:extLst>
          </p:cNvPr>
          <p:cNvCxnSpPr>
            <a:cxnSpLocks/>
            <a:endCxn id="16" idx="0"/>
          </p:cNvCxnSpPr>
          <p:nvPr/>
        </p:nvCxnSpPr>
        <p:spPr>
          <a:xfrm>
            <a:off x="4350656" y="1299711"/>
            <a:ext cx="6" cy="90350"/>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158AACEB-C30A-4535-A944-9313041D4F03}"/>
              </a:ext>
            </a:extLst>
          </p:cNvPr>
          <p:cNvCxnSpPr>
            <a:cxnSpLocks/>
          </p:cNvCxnSpPr>
          <p:nvPr/>
        </p:nvCxnSpPr>
        <p:spPr>
          <a:xfrm>
            <a:off x="4360919" y="4479949"/>
            <a:ext cx="7425" cy="142584"/>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a:extLst>
              <a:ext uri="{FF2B5EF4-FFF2-40B4-BE49-F238E27FC236}">
                <a16:creationId xmlns:a16="http://schemas.microsoft.com/office/drawing/2014/main" id="{3F42500F-CB41-4592-87EE-90DC1A2D9333}"/>
              </a:ext>
            </a:extLst>
          </p:cNvPr>
          <p:cNvCxnSpPr>
            <a:cxnSpLocks/>
          </p:cNvCxnSpPr>
          <p:nvPr/>
        </p:nvCxnSpPr>
        <p:spPr>
          <a:xfrm flipH="1">
            <a:off x="4364632" y="4141865"/>
            <a:ext cx="2356" cy="125919"/>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a:extLst>
              <a:ext uri="{FF2B5EF4-FFF2-40B4-BE49-F238E27FC236}">
                <a16:creationId xmlns:a16="http://schemas.microsoft.com/office/drawing/2014/main" id="{449E9409-5379-49E7-9ACA-96A5E7D12B08}"/>
              </a:ext>
            </a:extLst>
          </p:cNvPr>
          <p:cNvCxnSpPr/>
          <p:nvPr/>
        </p:nvCxnSpPr>
        <p:spPr>
          <a:xfrm>
            <a:off x="4374413" y="3836355"/>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a:extLst>
              <a:ext uri="{FF2B5EF4-FFF2-40B4-BE49-F238E27FC236}">
                <a16:creationId xmlns:a16="http://schemas.microsoft.com/office/drawing/2014/main" id="{9A386927-E0BE-491C-BD67-D91D4F4FC7FD}"/>
              </a:ext>
            </a:extLst>
          </p:cNvPr>
          <p:cNvCxnSpPr/>
          <p:nvPr/>
        </p:nvCxnSpPr>
        <p:spPr>
          <a:xfrm>
            <a:off x="4374413" y="3528196"/>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a:extLst>
              <a:ext uri="{FF2B5EF4-FFF2-40B4-BE49-F238E27FC236}">
                <a16:creationId xmlns:a16="http://schemas.microsoft.com/office/drawing/2014/main" id="{7189E669-49D3-430E-9FD7-E2E1998E3F63}"/>
              </a:ext>
            </a:extLst>
          </p:cNvPr>
          <p:cNvCxnSpPr/>
          <p:nvPr/>
        </p:nvCxnSpPr>
        <p:spPr>
          <a:xfrm>
            <a:off x="4374413" y="3210228"/>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a:extLst>
              <a:ext uri="{FF2B5EF4-FFF2-40B4-BE49-F238E27FC236}">
                <a16:creationId xmlns:a16="http://schemas.microsoft.com/office/drawing/2014/main" id="{92C2F996-C05C-4219-B5A7-DCB1718961E4}"/>
              </a:ext>
            </a:extLst>
          </p:cNvPr>
          <p:cNvCxnSpPr/>
          <p:nvPr/>
        </p:nvCxnSpPr>
        <p:spPr>
          <a:xfrm>
            <a:off x="4368821" y="2583447"/>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a:extLst>
              <a:ext uri="{FF2B5EF4-FFF2-40B4-BE49-F238E27FC236}">
                <a16:creationId xmlns:a16="http://schemas.microsoft.com/office/drawing/2014/main" id="{6130A0F1-5B86-44F1-ABB4-8D2059ABA020}"/>
              </a:ext>
            </a:extLst>
          </p:cNvPr>
          <p:cNvCxnSpPr/>
          <p:nvPr/>
        </p:nvCxnSpPr>
        <p:spPr>
          <a:xfrm>
            <a:off x="4364632" y="2240358"/>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a:extLst>
              <a:ext uri="{FF2B5EF4-FFF2-40B4-BE49-F238E27FC236}">
                <a16:creationId xmlns:a16="http://schemas.microsoft.com/office/drawing/2014/main" id="{92D9907C-6355-4D19-AFEC-8F1E6AC9BB87}"/>
              </a:ext>
            </a:extLst>
          </p:cNvPr>
          <p:cNvCxnSpPr/>
          <p:nvPr/>
        </p:nvCxnSpPr>
        <p:spPr>
          <a:xfrm>
            <a:off x="4350656" y="1937273"/>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A247FF09-98FE-40FD-A2AD-65ED28D1B0FB}"/>
              </a:ext>
            </a:extLst>
          </p:cNvPr>
          <p:cNvCxnSpPr/>
          <p:nvPr/>
        </p:nvCxnSpPr>
        <p:spPr>
          <a:xfrm>
            <a:off x="4350656" y="1605505"/>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2D94AB73-5EF4-4725-B6C5-D013DC129C51}"/>
              </a:ext>
            </a:extLst>
          </p:cNvPr>
          <p:cNvCxnSpPr/>
          <p:nvPr/>
        </p:nvCxnSpPr>
        <p:spPr>
          <a:xfrm>
            <a:off x="4374413" y="2877475"/>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3E32A59F-14CA-471D-B6E3-8820732F0687}"/>
              </a:ext>
            </a:extLst>
          </p:cNvPr>
          <p:cNvCxnSpPr>
            <a:cxnSpLocks/>
          </p:cNvCxnSpPr>
          <p:nvPr/>
        </p:nvCxnSpPr>
        <p:spPr>
          <a:xfrm>
            <a:off x="4371059" y="4851246"/>
            <a:ext cx="0" cy="151889"/>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01DDD62F-66C7-4F11-98E5-8AFA639CE3CF}"/>
              </a:ext>
            </a:extLst>
          </p:cNvPr>
          <p:cNvCxnSpPr/>
          <p:nvPr/>
        </p:nvCxnSpPr>
        <p:spPr>
          <a:xfrm>
            <a:off x="4386979" y="5238435"/>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a:extLst>
              <a:ext uri="{FF2B5EF4-FFF2-40B4-BE49-F238E27FC236}">
                <a16:creationId xmlns:a16="http://schemas.microsoft.com/office/drawing/2014/main" id="{15FA8B2D-A1CF-4BF9-8B8B-55F7FDD593D9}"/>
              </a:ext>
            </a:extLst>
          </p:cNvPr>
          <p:cNvCxnSpPr/>
          <p:nvPr/>
        </p:nvCxnSpPr>
        <p:spPr>
          <a:xfrm>
            <a:off x="4388342" y="5574516"/>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a:extLst>
              <a:ext uri="{FF2B5EF4-FFF2-40B4-BE49-F238E27FC236}">
                <a16:creationId xmlns:a16="http://schemas.microsoft.com/office/drawing/2014/main" id="{CAB71577-4C04-44DF-9B9E-E41D417BC093}"/>
              </a:ext>
            </a:extLst>
          </p:cNvPr>
          <p:cNvCxnSpPr/>
          <p:nvPr/>
        </p:nvCxnSpPr>
        <p:spPr>
          <a:xfrm>
            <a:off x="4388307" y="5893516"/>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EFE49EC0-56B8-45FA-B2F3-E22CD49818F3}"/>
              </a:ext>
            </a:extLst>
          </p:cNvPr>
          <p:cNvCxnSpPr/>
          <p:nvPr/>
        </p:nvCxnSpPr>
        <p:spPr>
          <a:xfrm>
            <a:off x="2335902" y="978393"/>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a:extLst>
              <a:ext uri="{FF2B5EF4-FFF2-40B4-BE49-F238E27FC236}">
                <a16:creationId xmlns:a16="http://schemas.microsoft.com/office/drawing/2014/main" id="{4DC92319-FB15-4D6A-B321-91F15F228053}"/>
              </a:ext>
            </a:extLst>
          </p:cNvPr>
          <p:cNvCxnSpPr/>
          <p:nvPr/>
        </p:nvCxnSpPr>
        <p:spPr>
          <a:xfrm>
            <a:off x="2344285" y="1297642"/>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a:extLst>
              <a:ext uri="{FF2B5EF4-FFF2-40B4-BE49-F238E27FC236}">
                <a16:creationId xmlns:a16="http://schemas.microsoft.com/office/drawing/2014/main" id="{FEB627DF-8012-4852-B7A4-26CA16B8BE43}"/>
              </a:ext>
            </a:extLst>
          </p:cNvPr>
          <p:cNvCxnSpPr/>
          <p:nvPr/>
        </p:nvCxnSpPr>
        <p:spPr>
          <a:xfrm>
            <a:off x="2344285" y="1603842"/>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a:extLst>
              <a:ext uri="{FF2B5EF4-FFF2-40B4-BE49-F238E27FC236}">
                <a16:creationId xmlns:a16="http://schemas.microsoft.com/office/drawing/2014/main" id="{AA2AC54B-C9F2-40EF-8823-108387E10A39}"/>
              </a:ext>
            </a:extLst>
          </p:cNvPr>
          <p:cNvCxnSpPr/>
          <p:nvPr/>
        </p:nvCxnSpPr>
        <p:spPr>
          <a:xfrm>
            <a:off x="2348470" y="1916823"/>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0" name="Соединитель: уступ 59">
            <a:extLst>
              <a:ext uri="{FF2B5EF4-FFF2-40B4-BE49-F238E27FC236}">
                <a16:creationId xmlns:a16="http://schemas.microsoft.com/office/drawing/2014/main" id="{D0590960-CE03-44D5-A8A5-8D7F5B720963}"/>
              </a:ext>
            </a:extLst>
          </p:cNvPr>
          <p:cNvCxnSpPr>
            <a:cxnSpLocks/>
            <a:stCxn id="32" idx="3"/>
            <a:endCxn id="17" idx="1"/>
          </p:cNvCxnSpPr>
          <p:nvPr/>
        </p:nvCxnSpPr>
        <p:spPr>
          <a:xfrm>
            <a:off x="3103496" y="857238"/>
            <a:ext cx="479574" cy="317974"/>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61" name="Соединитель: уступ 60">
            <a:extLst>
              <a:ext uri="{FF2B5EF4-FFF2-40B4-BE49-F238E27FC236}">
                <a16:creationId xmlns:a16="http://schemas.microsoft.com/office/drawing/2014/main" id="{3664A262-91BA-4E7F-B183-27198F5BEB0E}"/>
              </a:ext>
            </a:extLst>
          </p:cNvPr>
          <p:cNvCxnSpPr>
            <a:cxnSpLocks/>
            <a:stCxn id="33" idx="2"/>
            <a:endCxn id="17" idx="3"/>
          </p:cNvCxnSpPr>
          <p:nvPr/>
        </p:nvCxnSpPr>
        <p:spPr>
          <a:xfrm rot="5400000">
            <a:off x="5637409" y="445805"/>
            <a:ext cx="210252" cy="1248563"/>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62" name="Соединитель: уступ 61">
            <a:extLst>
              <a:ext uri="{FF2B5EF4-FFF2-40B4-BE49-F238E27FC236}">
                <a16:creationId xmlns:a16="http://schemas.microsoft.com/office/drawing/2014/main" id="{9CAA11CB-2C61-4208-96DC-147957ACAB07}"/>
              </a:ext>
            </a:extLst>
          </p:cNvPr>
          <p:cNvCxnSpPr>
            <a:cxnSpLocks/>
            <a:stCxn id="37" idx="2"/>
            <a:endCxn id="20" idx="1"/>
          </p:cNvCxnSpPr>
          <p:nvPr/>
        </p:nvCxnSpPr>
        <p:spPr>
          <a:xfrm rot="16200000" flipH="1">
            <a:off x="2851580" y="1711076"/>
            <a:ext cx="215813" cy="1247167"/>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63" name="Блок-схема: процесс 62">
            <a:extLst>
              <a:ext uri="{FF2B5EF4-FFF2-40B4-BE49-F238E27FC236}">
                <a16:creationId xmlns:a16="http://schemas.microsoft.com/office/drawing/2014/main" id="{534D5923-4CFB-4BA4-847F-902986D15203}"/>
              </a:ext>
            </a:extLst>
          </p:cNvPr>
          <p:cNvSpPr/>
          <p:nvPr/>
        </p:nvSpPr>
        <p:spPr>
          <a:xfrm>
            <a:off x="883044" y="639313"/>
            <a:ext cx="6821428" cy="6211668"/>
          </a:xfrm>
          <a:prstGeom prst="flowChartProcess">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5" name="TextBox 64">
            <a:extLst>
              <a:ext uri="{FF2B5EF4-FFF2-40B4-BE49-F238E27FC236}">
                <a16:creationId xmlns:a16="http://schemas.microsoft.com/office/drawing/2014/main" id="{A6D65471-2D82-4A8B-B257-9B6C625B572A}"/>
              </a:ext>
            </a:extLst>
          </p:cNvPr>
          <p:cNvSpPr txBox="1"/>
          <p:nvPr/>
        </p:nvSpPr>
        <p:spPr>
          <a:xfrm>
            <a:off x="3583065" y="6297870"/>
            <a:ext cx="1535182"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Автомат-упаковщик</a:t>
            </a:r>
          </a:p>
        </p:txBody>
      </p:sp>
      <p:sp>
        <p:nvSpPr>
          <p:cNvPr id="66" name="TextBox 65">
            <a:extLst>
              <a:ext uri="{FF2B5EF4-FFF2-40B4-BE49-F238E27FC236}">
                <a16:creationId xmlns:a16="http://schemas.microsoft.com/office/drawing/2014/main" id="{0AB8A96B-F1A3-4B64-8427-5E569D74C76C}"/>
              </a:ext>
            </a:extLst>
          </p:cNvPr>
          <p:cNvSpPr txBox="1"/>
          <p:nvPr/>
        </p:nvSpPr>
        <p:spPr>
          <a:xfrm>
            <a:off x="3583065" y="6604371"/>
            <a:ext cx="1535182"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Склад готовой продукции</a:t>
            </a:r>
          </a:p>
        </p:txBody>
      </p:sp>
      <p:cxnSp>
        <p:nvCxnSpPr>
          <p:cNvPr id="67" name="Прямая со стрелкой 66">
            <a:extLst>
              <a:ext uri="{FF2B5EF4-FFF2-40B4-BE49-F238E27FC236}">
                <a16:creationId xmlns:a16="http://schemas.microsoft.com/office/drawing/2014/main" id="{1EE62926-D745-4A6C-8D17-022067084971}"/>
              </a:ext>
            </a:extLst>
          </p:cNvPr>
          <p:cNvCxnSpPr/>
          <p:nvPr/>
        </p:nvCxnSpPr>
        <p:spPr>
          <a:xfrm>
            <a:off x="4389242" y="6203383"/>
            <a:ext cx="0" cy="94487"/>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a:extLst>
              <a:ext uri="{FF2B5EF4-FFF2-40B4-BE49-F238E27FC236}">
                <a16:creationId xmlns:a16="http://schemas.microsoft.com/office/drawing/2014/main" id="{2E404227-B507-44AE-8E25-5509E6A87037}"/>
              </a:ext>
            </a:extLst>
          </p:cNvPr>
          <p:cNvCxnSpPr>
            <a:cxnSpLocks/>
          </p:cNvCxnSpPr>
          <p:nvPr/>
        </p:nvCxnSpPr>
        <p:spPr>
          <a:xfrm>
            <a:off x="4386979" y="6513314"/>
            <a:ext cx="0" cy="99554"/>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121B78E3-DE67-40B7-93C8-BAEBD01B0652}"/>
              </a:ext>
            </a:extLst>
          </p:cNvPr>
          <p:cNvSpPr txBox="1"/>
          <p:nvPr/>
        </p:nvSpPr>
        <p:spPr>
          <a:xfrm>
            <a:off x="1368507" y="3620647"/>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Вакуумная массомялка</a:t>
            </a:r>
          </a:p>
        </p:txBody>
      </p:sp>
      <p:cxnSp>
        <p:nvCxnSpPr>
          <p:cNvPr id="92" name="Соединитель: уступ 91">
            <a:extLst>
              <a:ext uri="{FF2B5EF4-FFF2-40B4-BE49-F238E27FC236}">
                <a16:creationId xmlns:a16="http://schemas.microsoft.com/office/drawing/2014/main" id="{681CC8C1-79F1-4666-AEEC-BF3AF15D1AE9}"/>
              </a:ext>
            </a:extLst>
          </p:cNvPr>
          <p:cNvCxnSpPr>
            <a:cxnSpLocks/>
            <a:stCxn id="23" idx="1"/>
            <a:endCxn id="91" idx="0"/>
          </p:cNvCxnSpPr>
          <p:nvPr/>
        </p:nvCxnSpPr>
        <p:spPr>
          <a:xfrm rot="10800000" flipV="1">
            <a:off x="2136100" y="3412437"/>
            <a:ext cx="1261443" cy="208210"/>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105" name="Прямая со стрелкой 104">
            <a:extLst>
              <a:ext uri="{FF2B5EF4-FFF2-40B4-BE49-F238E27FC236}">
                <a16:creationId xmlns:a16="http://schemas.microsoft.com/office/drawing/2014/main" id="{78190989-837C-4ED7-A0E8-462C5D18B808}"/>
              </a:ext>
            </a:extLst>
          </p:cNvPr>
          <p:cNvCxnSpPr>
            <a:cxnSpLocks/>
            <a:endCxn id="24" idx="1"/>
          </p:cNvCxnSpPr>
          <p:nvPr/>
        </p:nvCxnSpPr>
        <p:spPr>
          <a:xfrm flipV="1">
            <a:off x="2897609" y="3730405"/>
            <a:ext cx="499933" cy="2596"/>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1F8F01C-298F-400E-838D-B2FF04B9D743}"/>
              </a:ext>
            </a:extLst>
          </p:cNvPr>
          <p:cNvSpPr txBox="1"/>
          <p:nvPr/>
        </p:nvSpPr>
        <p:spPr>
          <a:xfrm>
            <a:off x="5778915" y="3623219"/>
            <a:ext cx="1535183" cy="21544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Литейные конвейеры</a:t>
            </a:r>
          </a:p>
        </p:txBody>
      </p:sp>
      <p:cxnSp>
        <p:nvCxnSpPr>
          <p:cNvPr id="109" name="Прямая со стрелкой 108">
            <a:extLst>
              <a:ext uri="{FF2B5EF4-FFF2-40B4-BE49-F238E27FC236}">
                <a16:creationId xmlns:a16="http://schemas.microsoft.com/office/drawing/2014/main" id="{D2E3B99B-FE4F-404C-9B15-0256373BA978}"/>
              </a:ext>
            </a:extLst>
          </p:cNvPr>
          <p:cNvCxnSpPr>
            <a:cxnSpLocks/>
            <a:stCxn id="108" idx="1"/>
            <a:endCxn id="24" idx="3"/>
          </p:cNvCxnSpPr>
          <p:nvPr/>
        </p:nvCxnSpPr>
        <p:spPr>
          <a:xfrm flipH="1" flipV="1">
            <a:off x="5285063" y="3730405"/>
            <a:ext cx="493852" cy="536"/>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3" name="Соединитель: уступ 112">
            <a:extLst>
              <a:ext uri="{FF2B5EF4-FFF2-40B4-BE49-F238E27FC236}">
                <a16:creationId xmlns:a16="http://schemas.microsoft.com/office/drawing/2014/main" id="{AF7E6BB1-316D-441A-AA39-58913775F214}"/>
              </a:ext>
            </a:extLst>
          </p:cNvPr>
          <p:cNvCxnSpPr>
            <a:cxnSpLocks/>
            <a:stCxn id="23" idx="3"/>
            <a:endCxn id="108" idx="0"/>
          </p:cNvCxnSpPr>
          <p:nvPr/>
        </p:nvCxnSpPr>
        <p:spPr>
          <a:xfrm>
            <a:off x="5285061" y="3412437"/>
            <a:ext cx="1261446" cy="210782"/>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9E9D2C86-8F0B-466A-8795-2391C20AF20E}"/>
              </a:ext>
            </a:extLst>
          </p:cNvPr>
          <p:cNvSpPr txBox="1"/>
          <p:nvPr/>
        </p:nvSpPr>
        <p:spPr>
          <a:xfrm>
            <a:off x="5778915" y="4208143"/>
            <a:ext cx="1535183" cy="338554"/>
          </a:xfrm>
          <a:prstGeom prst="rect">
            <a:avLst/>
          </a:prstGeom>
          <a:noFill/>
          <a:ln>
            <a:solidFill>
              <a:schemeClr val="tx1"/>
            </a:solidFill>
          </a:ln>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Глазуровочная машина подглазурного декора</a:t>
            </a:r>
          </a:p>
        </p:txBody>
      </p:sp>
      <p:cxnSp>
        <p:nvCxnSpPr>
          <p:cNvPr id="117" name="Прямая со стрелкой 116">
            <a:extLst>
              <a:ext uri="{FF2B5EF4-FFF2-40B4-BE49-F238E27FC236}">
                <a16:creationId xmlns:a16="http://schemas.microsoft.com/office/drawing/2014/main" id="{EB43DA62-6E14-4AB6-BFEE-5E79F6120893}"/>
              </a:ext>
            </a:extLst>
          </p:cNvPr>
          <p:cNvCxnSpPr>
            <a:cxnSpLocks/>
            <a:endCxn id="116" idx="1"/>
          </p:cNvCxnSpPr>
          <p:nvPr/>
        </p:nvCxnSpPr>
        <p:spPr>
          <a:xfrm flipV="1">
            <a:off x="5285064" y="4377420"/>
            <a:ext cx="493851" cy="1633"/>
          </a:xfrm>
          <a:prstGeom prst="straightConnector1">
            <a:avLst/>
          </a:prstGeom>
          <a:ln>
            <a:solidFill>
              <a:schemeClr val="accent1">
                <a:alpha val="9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19" name="Соединитель: уступ 118">
            <a:extLst>
              <a:ext uri="{FF2B5EF4-FFF2-40B4-BE49-F238E27FC236}">
                <a16:creationId xmlns:a16="http://schemas.microsoft.com/office/drawing/2014/main" id="{71B02FFA-6A0A-4404-84C3-B809A956D47F}"/>
              </a:ext>
            </a:extLst>
          </p:cNvPr>
          <p:cNvCxnSpPr>
            <a:cxnSpLocks/>
            <a:stCxn id="116" idx="2"/>
          </p:cNvCxnSpPr>
          <p:nvPr/>
        </p:nvCxnSpPr>
        <p:spPr>
          <a:xfrm rot="5400000">
            <a:off x="5821174" y="4014792"/>
            <a:ext cx="193429" cy="1257239"/>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1BDA8623-8414-40C7-A570-111C2854C468}"/>
              </a:ext>
            </a:extLst>
          </p:cNvPr>
          <p:cNvSpPr txBox="1"/>
          <p:nvPr/>
        </p:nvSpPr>
        <p:spPr>
          <a:xfrm>
            <a:off x="2157523" y="3223231"/>
            <a:ext cx="1247162" cy="215444"/>
          </a:xfrm>
          <a:prstGeom prst="rect">
            <a:avLst/>
          </a:prstGeom>
          <a:noFill/>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Пластичная масса</a:t>
            </a:r>
          </a:p>
        </p:txBody>
      </p:sp>
      <p:sp>
        <p:nvSpPr>
          <p:cNvPr id="133" name="TextBox 132">
            <a:extLst>
              <a:ext uri="{FF2B5EF4-FFF2-40B4-BE49-F238E27FC236}">
                <a16:creationId xmlns:a16="http://schemas.microsoft.com/office/drawing/2014/main" id="{34C04860-70C5-4642-A1EE-BEAAD594798A}"/>
              </a:ext>
            </a:extLst>
          </p:cNvPr>
          <p:cNvSpPr txBox="1"/>
          <p:nvPr/>
        </p:nvSpPr>
        <p:spPr>
          <a:xfrm>
            <a:off x="5294453" y="3224799"/>
            <a:ext cx="1247162" cy="215444"/>
          </a:xfrm>
          <a:prstGeom prst="rect">
            <a:avLst/>
          </a:prstGeom>
          <a:noFill/>
        </p:spPr>
        <p:txBody>
          <a:bodyPr wrap="square" rtlCol="0">
            <a:spAutoFit/>
          </a:bodyPr>
          <a:lstStyle/>
          <a:p>
            <a:pPr algn="ctr"/>
            <a:r>
              <a:rPr lang="ru-RU" sz="800" dirty="0">
                <a:latin typeface="Times New Roman" panose="02020603050405020304" pitchFamily="18" charset="0"/>
                <a:cs typeface="Times New Roman" panose="02020603050405020304" pitchFamily="18" charset="0"/>
              </a:rPr>
              <a:t>Жидкая масса</a:t>
            </a:r>
          </a:p>
        </p:txBody>
      </p:sp>
      <p:sp>
        <p:nvSpPr>
          <p:cNvPr id="134" name="TextBox 133">
            <a:extLst>
              <a:ext uri="{FF2B5EF4-FFF2-40B4-BE49-F238E27FC236}">
                <a16:creationId xmlns:a16="http://schemas.microsoft.com/office/drawing/2014/main" id="{2F6B87A5-9BFD-4DAB-900B-92C399904C5C}"/>
              </a:ext>
            </a:extLst>
          </p:cNvPr>
          <p:cNvSpPr txBox="1"/>
          <p:nvPr/>
        </p:nvSpPr>
        <p:spPr>
          <a:xfrm>
            <a:off x="833328" y="6276467"/>
            <a:ext cx="2220450" cy="523220"/>
          </a:xfrm>
          <a:prstGeom prst="rect">
            <a:avLst/>
          </a:prstGeom>
          <a:noFill/>
        </p:spPr>
        <p:txBody>
          <a:bodyPr wrap="square" rtlCol="0">
            <a:spAutoFit/>
          </a:bodyPr>
          <a:lstStyle/>
          <a:p>
            <a:pPr algn="ctr"/>
            <a:r>
              <a:rPr lang="ru-RU" sz="1400" i="1" dirty="0">
                <a:latin typeface="Times New Roman" panose="02020603050405020304" pitchFamily="18" charset="0"/>
                <a:cs typeface="Times New Roman" panose="02020603050405020304" pitchFamily="18" charset="0"/>
              </a:rPr>
              <a:t>Технологическая схема производства фарфора</a:t>
            </a:r>
          </a:p>
        </p:txBody>
      </p:sp>
    </p:spTree>
    <p:extLst>
      <p:ext uri="{BB962C8B-B14F-4D97-AF65-F5344CB8AC3E}">
        <p14:creationId xmlns:p14="http://schemas.microsoft.com/office/powerpoint/2010/main" val="127588270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1150</TotalTime>
  <Words>3239</Words>
  <Application>Microsoft Office PowerPoint</Application>
  <PresentationFormat>Экран (4:3)</PresentationFormat>
  <Paragraphs>454</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Бондарева Галина Михайловна</cp:lastModifiedBy>
  <cp:revision>112</cp:revision>
  <dcterms:created xsi:type="dcterms:W3CDTF">2018-10-31T17:08:02Z</dcterms:created>
  <dcterms:modified xsi:type="dcterms:W3CDTF">2021-05-27T07:12:29Z</dcterms:modified>
</cp:coreProperties>
</file>