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6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8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0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57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46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33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9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2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6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8E61E-8380-4301-A6D6-DEB22607A24C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F356-29D8-4CD7-82CC-30086F939C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51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ru-RU" b="1" i="1" dirty="0"/>
              <a:t>Нейронные сети с обратными связями и алгоритмы их обучения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b="1" dirty="0"/>
              <a:t>Сеть Хэмминга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016" y="908721"/>
            <a:ext cx="4419984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Когда нет необходимости, чтобы сеть в явном виде выдавала образец, то есть достаточно, скажем, получать номер образца, ассоциативную память успешно реализует сеть Хэмминга. Данная сеть характеризуется, по сравнению с сетью </a:t>
            </a:r>
            <a:r>
              <a:rPr lang="ru-RU" sz="1600" dirty="0" err="1"/>
              <a:t>Хопфилда</a:t>
            </a:r>
            <a:r>
              <a:rPr lang="ru-RU" sz="1600" dirty="0"/>
              <a:t>, меньшими затратами на память и объемом вычислений, что становится очевидным из ее структуры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566248" y="906393"/>
                <a:ext cx="4501744" cy="587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/>
                  <a:t>Характеристика сети Хэмминга</a:t>
                </a:r>
                <a:endParaRPr lang="ru-RU" dirty="0"/>
              </a:p>
              <a:p>
                <a:pPr indent="182563" algn="just">
                  <a:buFont typeface="+mj-lt"/>
                  <a:buAutoNum type="arabicPeriod"/>
                </a:pPr>
                <a:r>
                  <a:rPr lang="ru-RU" dirty="0"/>
                  <a:t>Сеть состоит из двух скрытых слоев и одного слоя входных сигналов. Первый и второй слои имеют по m нейронов, где </a:t>
                </a:r>
                <a:r>
                  <a:rPr lang="ru-RU" b="1" dirty="0"/>
                  <a:t>m – число образцов.</a:t>
                </a:r>
              </a:p>
              <a:p>
                <a:pPr indent="182563" algn="just">
                  <a:buFont typeface="+mj-lt"/>
                  <a:buAutoNum type="arabicPeriod"/>
                </a:pPr>
                <a:r>
                  <a:rPr lang="ru-RU" dirty="0"/>
                  <a:t>Количество входных сигналов отличается от количества нейронов в каждом слое. 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</a:t>
                </a:r>
                <a:r>
                  <a:rPr lang="ru-RU" b="1" spc="2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spc="-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ов</a:t>
                </a:r>
                <a:r>
                  <a:rPr lang="ru-RU" b="1" spc="2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spc="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spc="-5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b="1" spc="2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pc="-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оот</a:t>
                </a:r>
                <a:r>
                  <a:rPr lang="ru-RU" spc="-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ru-RU" spc="-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ств</a:t>
                </a:r>
                <a:r>
                  <a:rPr lang="ru-RU" spc="-2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ет</a:t>
                </a:r>
                <a:r>
                  <a:rPr lang="ru-RU" spc="2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</a:t>
                </a:r>
                <a:r>
                  <a:rPr lang="ru-RU" spc="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ru-RU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слу</a:t>
                </a:r>
                <a:r>
                  <a:rPr lang="ru-RU" spc="2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ru-RU" b="1" spc="-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ны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b="1" spc="2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</a:t>
                </a:r>
                <a:r>
                  <a:rPr lang="ru-RU" b="1" spc="-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ов,</a:t>
                </a:r>
                <a:r>
                  <a:rPr lang="ru-RU" b="1" spc="20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b="1" spc="2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оры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 раз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аю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ся</a:t>
                </a:r>
                <a:r>
                  <a:rPr lang="ru-RU" b="1" spc="14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b="1" spc="-1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</a:t>
                </a:r>
                <a:r>
                  <a:rPr lang="ru-RU" b="1" spc="-15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</a:t>
                </a:r>
                <a:r>
                  <a:rPr lang="ru-RU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ы. 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ач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я</a:t>
                </a:r>
                <a:r>
                  <a:rPr lang="ru-RU" sz="1800" spc="14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х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дн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ых</a:t>
                </a:r>
                <a:r>
                  <a:rPr lang="ru-RU" sz="1800" spc="13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ем</a:t>
                </a:r>
                <a:r>
                  <a:rPr lang="ru-RU" sz="1800" spc="-1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ых</a:t>
                </a:r>
                <a:r>
                  <a:rPr lang="ru-RU" sz="1800" spc="13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над</a:t>
                </a:r>
                <a:r>
                  <a:rPr lang="ru-RU" sz="1800" spc="-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л</a:t>
                </a:r>
                <a:r>
                  <a:rPr lang="ru-RU" sz="1800" spc="-1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жат</a:t>
                </a:r>
                <a:r>
                  <a:rPr lang="ru-RU" sz="1800" spc="14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spc="-1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</a:t>
                </a:r>
                <a:r>
                  <a:rPr lang="ru-RU" sz="1800" spc="-1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</a:t>
                </a:r>
                <a:r>
                  <a:rPr lang="ru-RU" sz="1800" spc="4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ж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еству</a:t>
                </a:r>
                <a:r>
                  <a:rPr lang="ru-RU" sz="1800" spc="9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{</a:t>
                </a:r>
                <a:r>
                  <a:rPr lang="ru-RU" sz="1800" spc="5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1;</a:t>
                </a:r>
                <a:r>
                  <a:rPr lang="ru-RU" sz="1800" spc="12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spc="1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ru-RU" sz="1800" spc="-5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}.</a:t>
                </a:r>
                <a:endParaRPr lang="ru-RU" dirty="0"/>
              </a:p>
              <a:p>
                <a:pPr indent="182563" algn="just">
                  <a:buFont typeface="+mj-lt"/>
                  <a:buAutoNum type="arabicPeriod"/>
                </a:pPr>
                <a:r>
                  <a:rPr lang="ru-RU" dirty="0"/>
                  <a:t>Каждый входной сигнал связан со всеми нейронами первого слоя</a:t>
                </a:r>
              </a:p>
              <a:p>
                <a:pPr lvl="0" indent="182563" algn="just">
                  <a:buFont typeface="+mj-lt"/>
                  <a:buAutoNum type="arabicPeriod"/>
                </a:pPr>
                <a:r>
                  <a:rPr lang="ru-RU" dirty="0"/>
                  <a:t>Нейроны второго слоя связаны между собой отрицательными обратными синаптическими связями и замкнуты на себя положительной обратной связью.</a:t>
                </a:r>
                <a:r>
                  <a:rPr lang="en-US" dirty="0"/>
                  <a:t> </a:t>
                </a:r>
              </a:p>
              <a:p>
                <a:pPr lvl="0" algn="just"/>
                <a:r>
                  <a:rPr lang="el-GR" dirty="0"/>
                  <a:t>ε</a:t>
                </a: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b="1" i="0" smtClean="0">
                        <a:latin typeface="Cambria Math" panose="02040503050406030204" pitchFamily="18" charset="0"/>
                      </a:rPr>
                      <m:t>тормозящий коэффициент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i="1" dirty="0">
                  <a:latin typeface="Cambria Math" panose="02040503050406030204" pitchFamily="18" charset="0"/>
                </a:endParaRPr>
              </a:p>
              <a:p>
                <a:pPr lvl="0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248" y="906393"/>
                <a:ext cx="4501744" cy="5875711"/>
              </a:xfrm>
              <a:prstGeom prst="rect">
                <a:avLst/>
              </a:prstGeom>
              <a:blipFill>
                <a:blip r:embed="rId2"/>
                <a:stretch>
                  <a:fillRect l="-1083" t="-622" r="-10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7C6FC4BD-3B44-43E5-A7CF-33E41A70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24685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766F17E8-C364-4C2D-901B-9F8146DFD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8" y="3103808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555F7-2237-477B-AF99-596525E8DD29}"/>
              </a:ext>
            </a:extLst>
          </p:cNvPr>
          <p:cNvSpPr txBox="1"/>
          <p:nvPr/>
        </p:nvSpPr>
        <p:spPr>
          <a:xfrm>
            <a:off x="4648008" y="5413771"/>
            <a:ext cx="4326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93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C03CAD-CDAF-431A-B666-108BC3779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88640"/>
            <a:ext cx="8651823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деал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чае</a:t>
            </a:r>
            <a:r>
              <a:rPr lang="ru-RU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</a:t>
            </a:r>
            <a:r>
              <a:rPr lang="ru-RU" sz="18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r>
              <a:rPr lang="ru-RU" sz="1800" spc="15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800" b="1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18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b="1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b="1" spc="2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spc="2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8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1800" b="1" spc="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spc="2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евыми</a:t>
            </a:r>
            <a:r>
              <a:rPr lang="ru-RU" sz="1800" b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b="1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емента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кс</a:t>
            </a:r>
            <a:r>
              <a:rPr lang="ru-RU" sz="18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инств</a:t>
            </a:r>
            <a:r>
              <a:rPr lang="ru-RU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ru-RU" sz="1800" b="1" spc="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нта</a:t>
            </a:r>
            <a:r>
              <a:rPr lang="ru-RU" sz="1800" b="1" spc="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ств</a:t>
            </a:r>
            <a:r>
              <a:rPr lang="ru-RU" sz="18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нно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казывает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аза.</a:t>
            </a:r>
          </a:p>
          <a:p>
            <a:endParaRPr lang="ru-RU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EB94DDA-30FB-4CC4-95D3-AF2E918E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42" y="16127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xmlns="" id="{139505A4-22CF-4721-87AB-38BF152A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2" y="1377971"/>
            <a:ext cx="47053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003807-AA4F-4678-A393-05CF36997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3212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xmlns="" id="{A36FFAF1-9B29-4B4A-946F-41688ABD9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7" y="3343003"/>
            <a:ext cx="5178412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DD77E0-52DD-46AE-A1AF-4FAB4913775A}"/>
              </a:ext>
            </a:extLst>
          </p:cNvPr>
          <p:cNvSpPr txBox="1"/>
          <p:nvPr/>
        </p:nvSpPr>
        <p:spPr>
          <a:xfrm>
            <a:off x="2755796" y="6464168"/>
            <a:ext cx="6388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</a:t>
            </a:r>
            <a:r>
              <a:rPr lang="ru-RU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сети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r>
              <a:rPr lang="ru-RU" sz="1800" spc="-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18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ассификации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трех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разов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D48D838-5A1C-45A2-AD56-2771C2FEC237}"/>
              </a:ext>
            </a:extLst>
          </p:cNvPr>
          <p:cNvSpPr txBox="1"/>
          <p:nvPr/>
        </p:nvSpPr>
        <p:spPr>
          <a:xfrm>
            <a:off x="158408" y="2641476"/>
            <a:ext cx="4713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алонн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образы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18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8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ен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сети</a:t>
            </a:r>
            <a:r>
              <a:rPr lang="ru-RU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мм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</a:t>
            </a:r>
            <a:endParaRPr lang="ru-RU" dirty="0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87125BC-1A3F-421A-A415-67CC1657BD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04669"/>
              </p:ext>
            </p:extLst>
          </p:nvPr>
        </p:nvGraphicFramePr>
        <p:xfrm>
          <a:off x="5020762" y="2137740"/>
          <a:ext cx="4062965" cy="14310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450542">
                  <a:extLst>
                    <a:ext uri="{9D8B030D-6E8A-4147-A177-3AD203B41FA5}">
                      <a16:colId xmlns:a16="http://schemas.microsoft.com/office/drawing/2014/main" xmlns="" val="1330674117"/>
                    </a:ext>
                  </a:extLst>
                </a:gridCol>
                <a:gridCol w="398145">
                  <a:extLst>
                    <a:ext uri="{9D8B030D-6E8A-4147-A177-3AD203B41FA5}">
                      <a16:colId xmlns:a16="http://schemas.microsoft.com/office/drawing/2014/main" xmlns="" val="2955221195"/>
                    </a:ext>
                  </a:extLst>
                </a:gridCol>
                <a:gridCol w="397676">
                  <a:extLst>
                    <a:ext uri="{9D8B030D-6E8A-4147-A177-3AD203B41FA5}">
                      <a16:colId xmlns:a16="http://schemas.microsoft.com/office/drawing/2014/main" xmlns="" val="1028384265"/>
                    </a:ext>
                  </a:extLst>
                </a:gridCol>
                <a:gridCol w="397676">
                  <a:extLst>
                    <a:ext uri="{9D8B030D-6E8A-4147-A177-3AD203B41FA5}">
                      <a16:colId xmlns:a16="http://schemas.microsoft.com/office/drawing/2014/main" xmlns="" val="1023574717"/>
                    </a:ext>
                  </a:extLst>
                </a:gridCol>
                <a:gridCol w="397676">
                  <a:extLst>
                    <a:ext uri="{9D8B030D-6E8A-4147-A177-3AD203B41FA5}">
                      <a16:colId xmlns:a16="http://schemas.microsoft.com/office/drawing/2014/main" xmlns="" val="782578254"/>
                    </a:ext>
                  </a:extLst>
                </a:gridCol>
                <a:gridCol w="399085">
                  <a:extLst>
                    <a:ext uri="{9D8B030D-6E8A-4147-A177-3AD203B41FA5}">
                      <a16:colId xmlns:a16="http://schemas.microsoft.com/office/drawing/2014/main" xmlns="" val="66656856"/>
                    </a:ext>
                  </a:extLst>
                </a:gridCol>
                <a:gridCol w="399085">
                  <a:extLst>
                    <a:ext uri="{9D8B030D-6E8A-4147-A177-3AD203B41FA5}">
                      <a16:colId xmlns:a16="http://schemas.microsoft.com/office/drawing/2014/main" xmlns="" val="2257675658"/>
                    </a:ext>
                  </a:extLst>
                </a:gridCol>
                <a:gridCol w="411293">
                  <a:extLst>
                    <a:ext uri="{9D8B030D-6E8A-4147-A177-3AD203B41FA5}">
                      <a16:colId xmlns:a16="http://schemas.microsoft.com/office/drawing/2014/main" xmlns="" val="262764304"/>
                    </a:ext>
                  </a:extLst>
                </a:gridCol>
                <a:gridCol w="411293">
                  <a:extLst>
                    <a:ext uri="{9D8B030D-6E8A-4147-A177-3AD203B41FA5}">
                      <a16:colId xmlns:a16="http://schemas.microsoft.com/office/drawing/2014/main" xmlns="" val="1057821120"/>
                    </a:ext>
                  </a:extLst>
                </a:gridCol>
                <a:gridCol w="400494">
                  <a:extLst>
                    <a:ext uri="{9D8B030D-6E8A-4147-A177-3AD203B41FA5}">
                      <a16:colId xmlns:a16="http://schemas.microsoft.com/office/drawing/2014/main" xmlns="" val="342510249"/>
                    </a:ext>
                  </a:extLst>
                </a:gridCol>
              </a:tblGrid>
              <a:tr h="210185">
                <a:tc rowSpan="2"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  <a:spcBef>
                          <a:spcPts val="40"/>
                        </a:spcBef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marL="100965"/>
                      <a:r>
                        <a:rPr lang="en-US" sz="1400" dirty="0">
                          <a:effectLst/>
                        </a:rPr>
                        <a:t>№ </a:t>
                      </a:r>
                      <a:r>
                        <a:rPr lang="en-US" sz="1400" spc="-10" dirty="0" err="1">
                          <a:effectLst/>
                        </a:rPr>
                        <a:t>о</a:t>
                      </a:r>
                      <a:r>
                        <a:rPr lang="en-US" sz="1400" dirty="0" err="1">
                          <a:effectLst/>
                        </a:rPr>
                        <a:t>б</a:t>
                      </a:r>
                      <a:r>
                        <a:rPr lang="en-US" sz="1400" spc="-10" dirty="0" err="1">
                          <a:effectLst/>
                        </a:rPr>
                        <a:t>р</a:t>
                      </a:r>
                      <a:r>
                        <a:rPr lang="en-US" sz="1400" dirty="0" err="1">
                          <a:effectLst/>
                        </a:rPr>
                        <a:t>аза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9">
                  <a:txBody>
                    <a:bodyPr/>
                    <a:lstStyle/>
                    <a:p>
                      <a:pPr marL="0" algn="ctr">
                        <a:lnSpc>
                          <a:spcPts val="1570"/>
                        </a:lnSpc>
                      </a:pPr>
                      <a:r>
                        <a:rPr lang="en-US" sz="1400" dirty="0">
                          <a:effectLst/>
                        </a:rPr>
                        <a:t>№ </a:t>
                      </a:r>
                      <a:r>
                        <a:rPr lang="en-US" sz="1400" spc="-10" dirty="0" err="1">
                          <a:effectLst/>
                        </a:rPr>
                        <a:t>вх</a:t>
                      </a:r>
                      <a:r>
                        <a:rPr lang="en-US" sz="1400" dirty="0" err="1">
                          <a:effectLst/>
                        </a:rPr>
                        <a:t>о</a:t>
                      </a:r>
                      <a:r>
                        <a:rPr lang="en-US" sz="1400" spc="-10" dirty="0" err="1">
                          <a:effectLst/>
                        </a:rPr>
                        <a:t>дн</a:t>
                      </a:r>
                      <a:r>
                        <a:rPr lang="en-US" sz="1400" dirty="0" err="1">
                          <a:effectLst/>
                        </a:rPr>
                        <a:t>ой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пе</a:t>
                      </a:r>
                      <a:r>
                        <a:rPr lang="en-US" sz="1400" spc="-10" dirty="0" err="1">
                          <a:effectLst/>
                        </a:rPr>
                        <a:t>р</a:t>
                      </a:r>
                      <a:r>
                        <a:rPr lang="en-US" sz="1400" dirty="0" err="1">
                          <a:effectLst/>
                        </a:rPr>
                        <a:t>ем</a:t>
                      </a:r>
                      <a:r>
                        <a:rPr lang="en-US" sz="1400" spc="-15" dirty="0" err="1">
                          <a:effectLst/>
                        </a:rPr>
                        <a:t>е</a:t>
                      </a:r>
                      <a:r>
                        <a:rPr lang="en-US" sz="1400" spc="-10" dirty="0" err="1">
                          <a:effectLst/>
                        </a:rPr>
                        <a:t>н</a:t>
                      </a:r>
                      <a:r>
                        <a:rPr lang="en-US" sz="1400" dirty="0" err="1">
                          <a:effectLst/>
                        </a:rPr>
                        <a:t>н</a:t>
                      </a:r>
                      <a:r>
                        <a:rPr lang="en-US" sz="1400" spc="-10" dirty="0" err="1">
                          <a:effectLst/>
                        </a:rPr>
                        <a:t>о</a:t>
                      </a:r>
                      <a:r>
                        <a:rPr lang="en-US" sz="1400" dirty="0" err="1">
                          <a:effectLst/>
                        </a:rPr>
                        <a:t>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0953928"/>
                  </a:ext>
                </a:extLst>
              </a:tr>
              <a:tr h="212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07645" marR="20891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 marR="20828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 marR="20828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6375" marR="20891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 marR="20828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915" marR="20828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1930" marR="200660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 marR="17208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7645" marR="21018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2286934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400050" marR="40068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915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 dirty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 dirty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 dirty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2085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701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719413988"/>
                  </a:ext>
                </a:extLst>
              </a:tr>
              <a:tr h="267086">
                <a:tc>
                  <a:txBody>
                    <a:bodyPr/>
                    <a:lstStyle/>
                    <a:p>
                      <a:pPr marL="400050" marR="40068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 dirty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915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 dirty="0">
                          <a:effectLst/>
                        </a:rPr>
                        <a:t>–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2085" indent="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89260059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400050" marR="40068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915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915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1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80"/>
                        </a:lnSpc>
                      </a:pPr>
                      <a:r>
                        <a:rPr lang="en-US" sz="1400" b="0" spc="5" dirty="0">
                          <a:effectLst/>
                        </a:rPr>
                        <a:t>–</a:t>
                      </a: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8280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0660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72085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207010" indent="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2817701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ABC9AD-A0DA-438B-A49C-122BC35AD5FC}"/>
              </a:ext>
            </a:extLst>
          </p:cNvPr>
          <p:cNvSpPr txBox="1"/>
          <p:nvPr/>
        </p:nvSpPr>
        <p:spPr>
          <a:xfrm>
            <a:off x="5076331" y="1451050"/>
            <a:ext cx="3938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ица 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</a:t>
            </a:r>
            <a:r>
              <a:rPr lang="ru-RU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ых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йки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ой 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ети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эмминга</a:t>
            </a:r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C3E5F0E-FE90-420A-98E1-68F8BF65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901" y="30533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2F3625E5-2C3F-4EE8-A1FE-3CD8E0444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1314" y="47202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509" y="3846191"/>
            <a:ext cx="3362725" cy="203132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Для оценки меры близости к каждому классу используется критерий, учитывающий </a:t>
            </a:r>
            <a:r>
              <a:rPr lang="ru-RU" b="1" dirty="0"/>
              <a:t>расстояние Хэмминга </a:t>
            </a:r>
            <a:r>
              <a:rPr lang="ru-RU" dirty="0"/>
              <a:t>– количество различающихся переменных у зашумленного и эталонного входных </a:t>
            </a:r>
            <a:r>
              <a:rPr lang="ru-RU" dirty="0" smtClean="0"/>
              <a:t>образов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41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19A8D0A0-F85A-480E-A135-8D414974A1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380001"/>
              </p:ext>
            </p:extLst>
          </p:nvPr>
        </p:nvGraphicFramePr>
        <p:xfrm>
          <a:off x="457200" y="1786970"/>
          <a:ext cx="8003233" cy="12668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2581">
                  <a:extLst>
                    <a:ext uri="{9D8B030D-6E8A-4147-A177-3AD203B41FA5}">
                      <a16:colId xmlns:a16="http://schemas.microsoft.com/office/drawing/2014/main" xmlns="" val="3553131223"/>
                    </a:ext>
                  </a:extLst>
                </a:gridCol>
                <a:gridCol w="904938">
                  <a:extLst>
                    <a:ext uri="{9D8B030D-6E8A-4147-A177-3AD203B41FA5}">
                      <a16:colId xmlns:a16="http://schemas.microsoft.com/office/drawing/2014/main" xmlns="" val="2595251952"/>
                    </a:ext>
                  </a:extLst>
                </a:gridCol>
                <a:gridCol w="904938">
                  <a:extLst>
                    <a:ext uri="{9D8B030D-6E8A-4147-A177-3AD203B41FA5}">
                      <a16:colId xmlns:a16="http://schemas.microsoft.com/office/drawing/2014/main" xmlns="" val="1741052647"/>
                    </a:ext>
                  </a:extLst>
                </a:gridCol>
                <a:gridCol w="909243">
                  <a:extLst>
                    <a:ext uri="{9D8B030D-6E8A-4147-A177-3AD203B41FA5}">
                      <a16:colId xmlns:a16="http://schemas.microsoft.com/office/drawing/2014/main" xmlns="" val="3155187120"/>
                    </a:ext>
                  </a:extLst>
                </a:gridCol>
                <a:gridCol w="909243">
                  <a:extLst>
                    <a:ext uri="{9D8B030D-6E8A-4147-A177-3AD203B41FA5}">
                      <a16:colId xmlns:a16="http://schemas.microsoft.com/office/drawing/2014/main" xmlns="" val="698113206"/>
                    </a:ext>
                  </a:extLst>
                </a:gridCol>
                <a:gridCol w="910104">
                  <a:extLst>
                    <a:ext uri="{9D8B030D-6E8A-4147-A177-3AD203B41FA5}">
                      <a16:colId xmlns:a16="http://schemas.microsoft.com/office/drawing/2014/main" xmlns="" val="3562856250"/>
                    </a:ext>
                  </a:extLst>
                </a:gridCol>
                <a:gridCol w="910104">
                  <a:extLst>
                    <a:ext uri="{9D8B030D-6E8A-4147-A177-3AD203B41FA5}">
                      <a16:colId xmlns:a16="http://schemas.microsoft.com/office/drawing/2014/main" xmlns="" val="2542591624"/>
                    </a:ext>
                  </a:extLst>
                </a:gridCol>
                <a:gridCol w="1412082">
                  <a:extLst>
                    <a:ext uri="{9D8B030D-6E8A-4147-A177-3AD203B41FA5}">
                      <a16:colId xmlns:a16="http://schemas.microsoft.com/office/drawing/2014/main" xmlns="" val="1133942077"/>
                    </a:ext>
                  </a:extLst>
                </a:gridCol>
              </a:tblGrid>
              <a:tr h="212090">
                <a:tc rowSpan="2">
                  <a:txBody>
                    <a:bodyPr/>
                    <a:lstStyle/>
                    <a:p>
                      <a:pPr marL="64770" indent="101600">
                        <a:lnSpc>
                          <a:spcPts val="16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>
                          <a:effectLst/>
                        </a:rPr>
                        <a:t>Н</a:t>
                      </a:r>
                      <a:r>
                        <a:rPr lang="en-US" sz="1400">
                          <a:effectLst/>
                        </a:rPr>
                        <a:t>омер ите</a:t>
                      </a:r>
                      <a:r>
                        <a:rPr lang="en-US" sz="1400" spc="-10">
                          <a:effectLst/>
                        </a:rPr>
                        <a:t>р</a:t>
                      </a:r>
                      <a:r>
                        <a:rPr lang="en-US" sz="1400">
                          <a:effectLst/>
                        </a:rPr>
                        <a:t>а</a:t>
                      </a:r>
                      <a:r>
                        <a:rPr lang="en-US" sz="1400" spc="-10">
                          <a:effectLst/>
                        </a:rPr>
                        <a:t>ц</a:t>
                      </a:r>
                      <a:r>
                        <a:rPr lang="en-US" sz="1400">
                          <a:effectLst/>
                        </a:rPr>
                        <a:t>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432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Вект</a:t>
                      </a:r>
                      <a:r>
                        <a:rPr lang="en-US" sz="1400" spc="-10">
                          <a:effectLst/>
                        </a:rPr>
                        <a:t>о</a:t>
                      </a:r>
                      <a:r>
                        <a:rPr lang="en-US" sz="1400">
                          <a:effectLst/>
                        </a:rPr>
                        <a:t>р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 spc="-15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ос</a:t>
                      </a:r>
                      <a:r>
                        <a:rPr lang="en-US" sz="1400" spc="-15">
                          <a:effectLst/>
                        </a:rPr>
                        <a:t>т</a:t>
                      </a:r>
                      <a:r>
                        <a:rPr lang="en-US" sz="1400">
                          <a:effectLst/>
                        </a:rPr>
                        <a:t>о</a:t>
                      </a:r>
                      <a:r>
                        <a:rPr lang="en-US" sz="1400" spc="-10">
                          <a:effectLst/>
                        </a:rPr>
                        <a:t>я</a:t>
                      </a:r>
                      <a:r>
                        <a:rPr lang="en-US" sz="1400">
                          <a:effectLst/>
                        </a:rPr>
                        <a:t>н</a:t>
                      </a:r>
                      <a:r>
                        <a:rPr lang="en-US" sz="1400" spc="-10">
                          <a:effectLst/>
                        </a:rPr>
                        <a:t>и</a:t>
                      </a:r>
                      <a:r>
                        <a:rPr lang="en-US" sz="14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798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Вект</a:t>
                      </a:r>
                      <a:r>
                        <a:rPr lang="en-US" sz="1400" spc="-10">
                          <a:effectLst/>
                        </a:rPr>
                        <a:t>о</a:t>
                      </a:r>
                      <a:r>
                        <a:rPr lang="en-US" sz="1400">
                          <a:effectLst/>
                        </a:rPr>
                        <a:t>р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вых</a:t>
                      </a:r>
                      <a:r>
                        <a:rPr lang="en-US" sz="1400">
                          <a:effectLst/>
                        </a:rPr>
                        <a:t>о</a:t>
                      </a:r>
                      <a:r>
                        <a:rPr lang="en-US" sz="1400" spc="-10">
                          <a:effectLst/>
                        </a:rPr>
                        <a:t>д</a:t>
                      </a:r>
                      <a:r>
                        <a:rPr lang="en-US" sz="1400">
                          <a:effectLst/>
                        </a:rPr>
                        <a:t>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47320">
                        <a:lnSpc>
                          <a:spcPts val="2300"/>
                        </a:lnSpc>
                      </a:pPr>
                      <a:r>
                        <a:rPr lang="en-US" sz="1400" spc="-555">
                          <a:effectLst/>
                        </a:rPr>
                        <a:t>y</a:t>
                      </a:r>
                      <a:r>
                        <a:rPr lang="en-US" sz="1400" spc="65">
                          <a:effectLst/>
                        </a:rPr>
                        <a:t>r</a:t>
                      </a:r>
                      <a:r>
                        <a:rPr lang="en-US" sz="1000" spc="40">
                          <a:effectLst/>
                        </a:rPr>
                        <a:t>(</a:t>
                      </a:r>
                      <a:r>
                        <a:rPr lang="en-US" sz="800" spc="40">
                          <a:effectLst/>
                        </a:rPr>
                        <a:t>q</a:t>
                      </a:r>
                      <a:r>
                        <a:rPr lang="en-US" sz="800" spc="-45">
                          <a:effectLst/>
                        </a:rPr>
                        <a:t>+</a:t>
                      </a:r>
                      <a:r>
                        <a:rPr lang="en-US" sz="8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r>
                        <a:rPr lang="en-US" sz="1000" spc="7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r>
                        <a:rPr lang="en-US" sz="1400" spc="30">
                          <a:effectLst/>
                        </a:rPr>
                        <a:t> </a:t>
                      </a:r>
                      <a:r>
                        <a:rPr lang="en-US" sz="1400" spc="-555">
                          <a:effectLst/>
                        </a:rPr>
                        <a:t>y</a:t>
                      </a:r>
                      <a:r>
                        <a:rPr lang="en-US" sz="1400" spc="65">
                          <a:effectLst/>
                        </a:rPr>
                        <a:t>r</a:t>
                      </a:r>
                      <a:r>
                        <a:rPr lang="en-US" sz="1000" spc="40">
                          <a:effectLst/>
                        </a:rPr>
                        <a:t>(</a:t>
                      </a:r>
                      <a:r>
                        <a:rPr lang="en-US" sz="800">
                          <a:effectLst/>
                        </a:rPr>
                        <a:t>q</a:t>
                      </a:r>
                      <a:r>
                        <a:rPr lang="en-US" sz="800" spc="-10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95109068"/>
                  </a:ext>
                </a:extLst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600"/>
                        </a:lnSpc>
                      </a:pPr>
                      <a:r>
                        <a:rPr lang="en-US" sz="1400" spc="5">
                          <a:effectLst/>
                        </a:rPr>
                        <a:t>s</a:t>
                      </a:r>
                      <a:r>
                        <a:rPr lang="en-US" sz="900" spc="-10">
                          <a:effectLst/>
                        </a:rPr>
                        <a:t>2</a:t>
                      </a:r>
                      <a:r>
                        <a:rPr lang="en-US" sz="900" spc="5">
                          <a:effectLst/>
                        </a:rPr>
                        <a:t>1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lang="en-US" sz="1400" spc="5">
                          <a:effectLst/>
                        </a:rPr>
                        <a:t>s</a:t>
                      </a:r>
                      <a:r>
                        <a:rPr lang="en-US" sz="900" spc="-10">
                          <a:effectLst/>
                        </a:rPr>
                        <a:t>2</a:t>
                      </a:r>
                      <a:r>
                        <a:rPr lang="en-US" sz="900" spc="5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lang="en-US" sz="1400" spc="5">
                          <a:effectLst/>
                        </a:rPr>
                        <a:t>s</a:t>
                      </a:r>
                      <a:r>
                        <a:rPr lang="en-US" sz="900" spc="-10">
                          <a:effectLst/>
                        </a:rPr>
                        <a:t>2</a:t>
                      </a:r>
                      <a:r>
                        <a:rPr lang="en-US" sz="900" spc="5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marR="65405" indent="-79375">
                        <a:lnSpc>
                          <a:spcPct val="47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 </a:t>
                      </a:r>
                      <a:r>
                        <a:rPr lang="en-US" sz="1400" spc="210">
                          <a:effectLst/>
                        </a:rPr>
                        <a:t> </a:t>
                      </a:r>
                      <a:r>
                        <a:rPr lang="en-US" sz="900" spc="-15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r>
                        <a:rPr lang="en-US" sz="900" spc="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marR="65405" indent="-79375">
                        <a:lnSpc>
                          <a:spcPct val="47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 </a:t>
                      </a:r>
                      <a:r>
                        <a:rPr lang="en-US" sz="1400" spc="210">
                          <a:effectLst/>
                        </a:rPr>
                        <a:t> </a:t>
                      </a:r>
                      <a:r>
                        <a:rPr lang="en-US" sz="900" spc="-15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r>
                        <a:rPr lang="en-US" sz="900" spc="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marR="65405" indent="-80010">
                        <a:lnSpc>
                          <a:spcPct val="47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 </a:t>
                      </a:r>
                      <a:r>
                        <a:rPr lang="en-US" sz="1400" spc="215">
                          <a:effectLst/>
                        </a:rPr>
                        <a:t> </a:t>
                      </a:r>
                      <a:r>
                        <a:rPr lang="en-US" sz="900" spc="-15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r>
                        <a:rPr lang="en-US" sz="900" spc="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513864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4,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3,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9105" marR="46037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657369808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3,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8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3,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830923947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9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46175555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66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2,</a:t>
                      </a:r>
                      <a:r>
                        <a:rPr lang="en-US" sz="1400" spc="-1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</a:t>
                      </a:r>
                      <a:r>
                        <a:rPr lang="en-US" sz="1400" spc="-1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061008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6E84CB-873E-428B-A2E7-C583FF323636}"/>
              </a:ext>
            </a:extLst>
          </p:cNvPr>
          <p:cNvSpPr txBox="1"/>
          <p:nvPr/>
        </p:nvSpPr>
        <p:spPr>
          <a:xfrm>
            <a:off x="395536" y="1417638"/>
            <a:ext cx="7128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змене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 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эмми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на 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браза</a:t>
            </a:r>
            <a:r>
              <a:rPr lang="ru-RU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EF183438-CFB3-4E6B-9CDC-F40A804C7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019087"/>
              </p:ext>
            </p:extLst>
          </p:nvPr>
        </p:nvGraphicFramePr>
        <p:xfrm>
          <a:off x="323528" y="4293096"/>
          <a:ext cx="5902325" cy="1899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42645">
                  <a:extLst>
                    <a:ext uri="{9D8B030D-6E8A-4147-A177-3AD203B41FA5}">
                      <a16:colId xmlns:a16="http://schemas.microsoft.com/office/drawing/2014/main" xmlns="" val="2706077808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xmlns="" val="3500213418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xmlns="" val="288161018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22411442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xmlns="" val="1235209361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xmlns="" val="1097607774"/>
                    </a:ext>
                  </a:extLst>
                </a:gridCol>
                <a:gridCol w="671195">
                  <a:extLst>
                    <a:ext uri="{9D8B030D-6E8A-4147-A177-3AD203B41FA5}">
                      <a16:colId xmlns:a16="http://schemas.microsoft.com/office/drawing/2014/main" xmlns="" val="106194289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xmlns="" val="3826751791"/>
                    </a:ext>
                  </a:extLst>
                </a:gridCol>
              </a:tblGrid>
              <a:tr h="212090">
                <a:tc rowSpan="2">
                  <a:txBody>
                    <a:bodyPr/>
                    <a:lstStyle/>
                    <a:p>
                      <a:pPr marL="64770" indent="101600">
                        <a:lnSpc>
                          <a:spcPts val="161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US" sz="1400" spc="-10" dirty="0" err="1">
                          <a:effectLst/>
                        </a:rPr>
                        <a:t>Н</a:t>
                      </a:r>
                      <a:r>
                        <a:rPr lang="en-US" sz="1400" dirty="0" err="1">
                          <a:effectLst/>
                        </a:rPr>
                        <a:t>омер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ите</a:t>
                      </a:r>
                      <a:r>
                        <a:rPr lang="en-US" sz="1400" spc="-10" dirty="0" err="1">
                          <a:effectLst/>
                        </a:rPr>
                        <a:t>р</a:t>
                      </a:r>
                      <a:r>
                        <a:rPr lang="en-US" sz="1400" dirty="0" err="1">
                          <a:effectLst/>
                        </a:rPr>
                        <a:t>а</a:t>
                      </a:r>
                      <a:r>
                        <a:rPr lang="en-US" sz="1400" spc="-10" dirty="0" err="1">
                          <a:effectLst/>
                        </a:rPr>
                        <a:t>ц</a:t>
                      </a:r>
                      <a:r>
                        <a:rPr lang="en-US" sz="1400" dirty="0" err="1">
                          <a:effectLst/>
                        </a:rPr>
                        <a:t>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31432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Вект</a:t>
                      </a:r>
                      <a:r>
                        <a:rPr lang="en-US" sz="1400" spc="-10">
                          <a:effectLst/>
                        </a:rPr>
                        <a:t>о</a:t>
                      </a:r>
                      <a:r>
                        <a:rPr lang="en-US" sz="1400">
                          <a:effectLst/>
                        </a:rPr>
                        <a:t>р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 spc="-15">
                          <a:effectLst/>
                        </a:rPr>
                        <a:t>с</a:t>
                      </a:r>
                      <a:r>
                        <a:rPr lang="en-US" sz="1400">
                          <a:effectLst/>
                        </a:rPr>
                        <a:t>ос</a:t>
                      </a:r>
                      <a:r>
                        <a:rPr lang="en-US" sz="1400" spc="-15">
                          <a:effectLst/>
                        </a:rPr>
                        <a:t>т</a:t>
                      </a:r>
                      <a:r>
                        <a:rPr lang="en-US" sz="1400">
                          <a:effectLst/>
                        </a:rPr>
                        <a:t>о</a:t>
                      </a:r>
                      <a:r>
                        <a:rPr lang="en-US" sz="1400" spc="-10">
                          <a:effectLst/>
                        </a:rPr>
                        <a:t>я</a:t>
                      </a:r>
                      <a:r>
                        <a:rPr lang="en-US" sz="1400">
                          <a:effectLst/>
                        </a:rPr>
                        <a:t>н</a:t>
                      </a:r>
                      <a:r>
                        <a:rPr lang="en-US" sz="1400" spc="-10">
                          <a:effectLst/>
                        </a:rPr>
                        <a:t>и</a:t>
                      </a:r>
                      <a:r>
                        <a:rPr lang="en-US" sz="1400">
                          <a:effectLst/>
                        </a:rPr>
                        <a:t>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798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Вект</a:t>
                      </a:r>
                      <a:r>
                        <a:rPr lang="en-US" sz="1400" spc="-10">
                          <a:effectLst/>
                        </a:rPr>
                        <a:t>о</a:t>
                      </a:r>
                      <a:r>
                        <a:rPr lang="en-US" sz="1400">
                          <a:effectLst/>
                        </a:rPr>
                        <a:t>р</a:t>
                      </a:r>
                      <a:r>
                        <a:rPr lang="en-US" sz="1400" spc="5">
                          <a:effectLst/>
                        </a:rPr>
                        <a:t> </a:t>
                      </a:r>
                      <a:r>
                        <a:rPr lang="en-US" sz="1400" spc="-10">
                          <a:effectLst/>
                        </a:rPr>
                        <a:t>вых</a:t>
                      </a:r>
                      <a:r>
                        <a:rPr lang="en-US" sz="1400">
                          <a:effectLst/>
                        </a:rPr>
                        <a:t>о</a:t>
                      </a:r>
                      <a:r>
                        <a:rPr lang="en-US" sz="1400" spc="-10">
                          <a:effectLst/>
                        </a:rPr>
                        <a:t>д</a:t>
                      </a:r>
                      <a:r>
                        <a:rPr lang="en-US" sz="1400">
                          <a:effectLst/>
                        </a:rPr>
                        <a:t>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47320">
                        <a:lnSpc>
                          <a:spcPts val="2305"/>
                        </a:lnSpc>
                      </a:pPr>
                      <a:r>
                        <a:rPr lang="en-US" sz="1400" spc="-555">
                          <a:effectLst/>
                        </a:rPr>
                        <a:t>y</a:t>
                      </a:r>
                      <a:r>
                        <a:rPr lang="en-US" sz="1400" spc="65">
                          <a:effectLst/>
                        </a:rPr>
                        <a:t>r</a:t>
                      </a:r>
                      <a:r>
                        <a:rPr lang="en-US" sz="1000" spc="40">
                          <a:effectLst/>
                        </a:rPr>
                        <a:t>(</a:t>
                      </a:r>
                      <a:r>
                        <a:rPr lang="en-US" sz="800" spc="40">
                          <a:effectLst/>
                        </a:rPr>
                        <a:t>q</a:t>
                      </a:r>
                      <a:r>
                        <a:rPr lang="en-US" sz="800" spc="-45">
                          <a:effectLst/>
                        </a:rPr>
                        <a:t>+</a:t>
                      </a:r>
                      <a:r>
                        <a:rPr lang="en-US" sz="800">
                          <a:effectLst/>
                        </a:rPr>
                        <a:t>1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r>
                        <a:rPr lang="en-US" sz="1000" spc="70">
                          <a:effectLst/>
                        </a:rPr>
                        <a:t> </a:t>
                      </a:r>
                      <a:r>
                        <a:rPr lang="en-US" sz="1400">
                          <a:effectLst/>
                        </a:rPr>
                        <a:t>-</a:t>
                      </a:r>
                      <a:r>
                        <a:rPr lang="en-US" sz="1400" spc="30">
                          <a:effectLst/>
                        </a:rPr>
                        <a:t> </a:t>
                      </a:r>
                      <a:r>
                        <a:rPr lang="en-US" sz="1400" spc="-555">
                          <a:effectLst/>
                        </a:rPr>
                        <a:t>y</a:t>
                      </a:r>
                      <a:r>
                        <a:rPr lang="en-US" sz="1400" spc="65">
                          <a:effectLst/>
                        </a:rPr>
                        <a:t>r</a:t>
                      </a:r>
                      <a:r>
                        <a:rPr lang="en-US" sz="1000" spc="40">
                          <a:effectLst/>
                        </a:rPr>
                        <a:t>(</a:t>
                      </a:r>
                      <a:r>
                        <a:rPr lang="en-US" sz="800">
                          <a:effectLst/>
                        </a:rPr>
                        <a:t>q</a:t>
                      </a:r>
                      <a:r>
                        <a:rPr lang="en-US" sz="800" spc="-105">
                          <a:effectLst/>
                        </a:rPr>
                        <a:t> </a:t>
                      </a:r>
                      <a:r>
                        <a:rPr lang="en-US" sz="10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64047671"/>
                  </a:ext>
                </a:extLst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600"/>
                        </a:lnSpc>
                      </a:pPr>
                      <a:r>
                        <a:rPr lang="en-US" sz="1400" spc="5">
                          <a:effectLst/>
                        </a:rPr>
                        <a:t>s</a:t>
                      </a:r>
                      <a:r>
                        <a:rPr lang="en-US" sz="900" spc="-10">
                          <a:effectLst/>
                        </a:rPr>
                        <a:t>2</a:t>
                      </a:r>
                      <a:r>
                        <a:rPr lang="en-US" sz="900" spc="5">
                          <a:effectLst/>
                        </a:rPr>
                        <a:t>1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lang="en-US" sz="1400" spc="5">
                          <a:effectLst/>
                        </a:rPr>
                        <a:t>s</a:t>
                      </a:r>
                      <a:r>
                        <a:rPr lang="en-US" sz="900" spc="-10">
                          <a:effectLst/>
                        </a:rPr>
                        <a:t>2</a:t>
                      </a:r>
                      <a:r>
                        <a:rPr lang="en-US" sz="900" spc="5">
                          <a:effectLst/>
                        </a:rPr>
                        <a:t>2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600"/>
                        </a:lnSpc>
                      </a:pPr>
                      <a:r>
                        <a:rPr lang="en-US" sz="1400" spc="5">
                          <a:effectLst/>
                        </a:rPr>
                        <a:t>s</a:t>
                      </a:r>
                      <a:r>
                        <a:rPr lang="en-US" sz="900" spc="-10">
                          <a:effectLst/>
                        </a:rPr>
                        <a:t>2</a:t>
                      </a:r>
                      <a:r>
                        <a:rPr lang="en-US" sz="900" spc="5">
                          <a:effectLst/>
                        </a:rPr>
                        <a:t>3</a:t>
                      </a:r>
                      <a:r>
                        <a:rPr lang="en-US" sz="900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marR="65405" indent="-79375">
                        <a:lnSpc>
                          <a:spcPct val="47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 </a:t>
                      </a:r>
                      <a:r>
                        <a:rPr lang="en-US" sz="1400" spc="210">
                          <a:effectLst/>
                        </a:rPr>
                        <a:t> </a:t>
                      </a:r>
                      <a:r>
                        <a:rPr lang="en-US" sz="900" spc="-15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r>
                        <a:rPr lang="en-US" sz="900" spc="5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marR="65405" indent="-79375">
                        <a:lnSpc>
                          <a:spcPct val="47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 </a:t>
                      </a:r>
                      <a:r>
                        <a:rPr lang="en-US" sz="1400" spc="210">
                          <a:effectLst/>
                        </a:rPr>
                        <a:t> </a:t>
                      </a:r>
                      <a:r>
                        <a:rPr lang="en-US" sz="900" spc="-15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r>
                        <a:rPr lang="en-US" sz="900" spc="5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7650" marR="65405" indent="-80010">
                        <a:lnSpc>
                          <a:spcPct val="470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 </a:t>
                      </a:r>
                      <a:r>
                        <a:rPr lang="en-US" sz="1400" spc="215">
                          <a:effectLst/>
                        </a:rPr>
                        <a:t> </a:t>
                      </a:r>
                      <a:r>
                        <a:rPr lang="en-US" sz="900" spc="-15">
                          <a:effectLst/>
                        </a:rPr>
                        <a:t>(</a:t>
                      </a:r>
                      <a:r>
                        <a:rPr lang="en-US" sz="900" spc="5">
                          <a:effectLst/>
                        </a:rPr>
                        <a:t>q</a:t>
                      </a:r>
                      <a:r>
                        <a:rPr lang="en-US" sz="900">
                          <a:effectLst/>
                        </a:rPr>
                        <a:t>) </a:t>
                      </a:r>
                      <a:r>
                        <a:rPr lang="en-US" sz="900" spc="5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6525426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6,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7,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dirty="0">
                          <a:effectLst/>
                        </a:rPr>
                        <a:t>4,</a:t>
                      </a:r>
                      <a:r>
                        <a:rPr lang="en-US" sz="1400" spc="-10" dirty="0">
                          <a:effectLst/>
                        </a:rPr>
                        <a:t>5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4,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9105" marR="46037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76280496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8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2,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94484405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7</a:t>
                      </a:r>
                      <a:r>
                        <a:rPr lang="en-US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01506630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07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 dirty="0">
                          <a:effectLst/>
                        </a:rPr>
                        <a:t>1,</a:t>
                      </a:r>
                      <a:r>
                        <a:rPr lang="en-US" sz="1400" spc="-10" dirty="0">
                          <a:effectLst/>
                        </a:rPr>
                        <a:t>2</a:t>
                      </a:r>
                      <a:r>
                        <a:rPr lang="en-US" sz="14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1,</a:t>
                      </a:r>
                      <a:r>
                        <a:rPr lang="en-US" sz="1400" spc="-1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5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44373993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8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75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8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8</a:t>
                      </a: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18195463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spc="5">
                          <a:effectLst/>
                        </a:rPr>
                        <a:t>–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r>
                        <a:rPr lang="en-US" sz="1400" spc="-20">
                          <a:effectLst/>
                        </a:rPr>
                        <a:t>,</a:t>
                      </a:r>
                      <a:r>
                        <a:rPr lang="en-US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0</a:t>
                      </a: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6</a:t>
                      </a: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0,</a:t>
                      </a:r>
                      <a:r>
                        <a:rPr lang="en-US" sz="1400" spc="-10">
                          <a:effectLst/>
                        </a:rPr>
                        <a:t>1</a:t>
                      </a:r>
                      <a:r>
                        <a:rPr lang="en-US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399731780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360680" marR="36131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570"/>
                        </a:lnSpc>
                      </a:pPr>
                      <a:r>
                        <a:rPr lang="en-US" sz="1400" b="0" dirty="0">
                          <a:effectLst/>
                        </a:rPr>
                        <a:t>0,</a:t>
                      </a:r>
                      <a:r>
                        <a:rPr lang="en-US" sz="1400" b="0" spc="-10" dirty="0">
                          <a:effectLst/>
                        </a:rPr>
                        <a:t>4</a:t>
                      </a:r>
                      <a:r>
                        <a:rPr lang="en-US" sz="1400" b="0" dirty="0">
                          <a:effectLst/>
                        </a:rPr>
                        <a:t>3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570"/>
                        </a:lnSpc>
                      </a:pPr>
                      <a:r>
                        <a:rPr lang="en-US" sz="1400" b="0" spc="5" dirty="0">
                          <a:effectLst/>
                        </a:rPr>
                        <a:t>–</a:t>
                      </a:r>
                      <a:r>
                        <a:rPr lang="en-US" sz="1400" b="0" dirty="0">
                          <a:effectLst/>
                        </a:rPr>
                        <a:t>0</a:t>
                      </a:r>
                      <a:r>
                        <a:rPr lang="en-US" sz="1400" b="0" spc="-20" dirty="0">
                          <a:effectLst/>
                        </a:rPr>
                        <a:t>,</a:t>
                      </a:r>
                      <a:r>
                        <a:rPr lang="en-US" sz="1400" b="0" dirty="0">
                          <a:effectLst/>
                        </a:rPr>
                        <a:t>37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570"/>
                        </a:lnSpc>
                      </a:pPr>
                      <a:r>
                        <a:rPr lang="en-US" sz="1400" b="0" dirty="0">
                          <a:effectLst/>
                        </a:rPr>
                        <a:t>0,</a:t>
                      </a:r>
                      <a:r>
                        <a:rPr lang="en-US" sz="1400" b="0" spc="-10" dirty="0">
                          <a:effectLst/>
                        </a:rPr>
                        <a:t>4</a:t>
                      </a:r>
                      <a:r>
                        <a:rPr lang="en-US" sz="1400" b="0" dirty="0">
                          <a:effectLst/>
                        </a:rPr>
                        <a:t>3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dirty="0">
                          <a:effectLst/>
                        </a:rPr>
                        <a:t>0,</a:t>
                      </a:r>
                      <a:r>
                        <a:rPr lang="en-US" sz="1400" spc="-1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dirty="0">
                          <a:effectLst/>
                        </a:rPr>
                        <a:t>0,</a:t>
                      </a:r>
                      <a:r>
                        <a:rPr lang="en-US" sz="1400" spc="-1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570"/>
                        </a:lnSpc>
                      </a:pPr>
                      <a:r>
                        <a:rPr lang="en-US" sz="1400" dirty="0">
                          <a:effectLst/>
                        </a:rPr>
                        <a:t>0,</a:t>
                      </a:r>
                      <a:r>
                        <a:rPr lang="en-US" sz="1400" spc="-10" dirty="0">
                          <a:effectLst/>
                        </a:rPr>
                        <a:t>4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8615" marR="34988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0,</a:t>
                      </a:r>
                      <a:r>
                        <a:rPr lang="en-US" sz="1400" spc="-10" dirty="0">
                          <a:effectLst/>
                        </a:rPr>
                        <a:t>0</a:t>
                      </a:r>
                      <a:r>
                        <a:rPr lang="en-US" sz="14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391621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084FCF0-A7C5-4C83-9DAC-08E7094C49B1}"/>
              </a:ext>
            </a:extLst>
          </p:cNvPr>
          <p:cNvSpPr txBox="1"/>
          <p:nvPr/>
        </p:nvSpPr>
        <p:spPr>
          <a:xfrm>
            <a:off x="171574" y="3820206"/>
            <a:ext cx="7056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змене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ие 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spc="-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эмми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на </a:t>
            </a:r>
            <a:r>
              <a:rPr lang="ru-RU" sz="1800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 </a:t>
            </a:r>
            <a:r>
              <a:rPr lang="ru-RU" sz="18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браза</a:t>
            </a:r>
            <a:r>
              <a:rPr lang="ru-RU" sz="1800" spc="-2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ru-RU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7DEC996C-B2DB-4A16-AD8D-0DC68D893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63"/>
            <a:ext cx="32194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6EC7292-0BAC-4BCA-A112-C05E04543A19}"/>
              </a:ext>
            </a:extLst>
          </p:cNvPr>
          <p:cNvSpPr txBox="1"/>
          <p:nvPr/>
        </p:nvSpPr>
        <p:spPr>
          <a:xfrm>
            <a:off x="3838948" y="135691"/>
            <a:ext cx="50535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spcBef>
                <a:spcPts val="320"/>
              </a:spcBef>
              <a:spcAft>
                <a:spcPts val="0"/>
              </a:spcAft>
            </a:pP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8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18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ru-RU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етст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lang="ru-RU" sz="18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бразу</a:t>
            </a:r>
            <a:r>
              <a:rPr lang="ru-RU" sz="18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40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=</a:t>
            </a:r>
            <a:r>
              <a:rPr lang="en-US" sz="1400" spc="-11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800" spc="-32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[</a:t>
            </a:r>
            <a:r>
              <a:rPr lang="ru-RU" sz="1400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65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400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65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4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65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4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65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400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spc="65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400" spc="-1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400" spc="-1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spc="-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spc="3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]</a:t>
            </a:r>
            <a: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7766F3A-D482-416C-9A20-1272DD6B8BF5}"/>
              </a:ext>
            </a:extLst>
          </p:cNvPr>
          <p:cNvSpPr txBox="1"/>
          <p:nvPr/>
        </p:nvSpPr>
        <p:spPr>
          <a:xfrm>
            <a:off x="203598" y="3350857"/>
            <a:ext cx="85768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ода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16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6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ый</a:t>
            </a:r>
            <a:r>
              <a:rPr lang="ru-RU" sz="16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</a:t>
            </a:r>
            <a:r>
              <a:rPr lang="ru-RU" sz="16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етст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щий</a:t>
            </a:r>
            <a:r>
              <a:rPr lang="ru-RU" sz="1600" spc="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бразу</a:t>
            </a:r>
            <a:r>
              <a:rPr lang="ru-RU" sz="1600" b="1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=</a:t>
            </a:r>
            <a:r>
              <a:rPr lang="en-US" sz="1600" spc="-10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1600" spc="-33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[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6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6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spc="60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-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1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1600" spc="-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spc="-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600" spc="55" dirty="0">
                <a:effectLst/>
                <a:latin typeface="Symbol" panose="05050102010706020507" pitchFamily="18" charset="2"/>
                <a:ea typeface="Symbol" panose="05050102010706020507" pitchFamily="18" charset="2"/>
                <a:cs typeface="Symbol" panose="05050102010706020507" pitchFamily="18" charset="2"/>
              </a:rPr>
              <a:t>]</a:t>
            </a: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spc="18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027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447675" algn="just">
              <a:buNone/>
            </a:pPr>
            <a:r>
              <a:rPr lang="ru-RU" dirty="0"/>
              <a:t>К нейронным сетям с обратными связями относятся </a:t>
            </a:r>
            <a:r>
              <a:rPr lang="ru-RU" b="1" dirty="0"/>
              <a:t>рекуррентные, рециркуляционные сети и релаксационные </a:t>
            </a:r>
            <a:r>
              <a:rPr lang="ru-RU" dirty="0"/>
              <a:t>сети.</a:t>
            </a:r>
          </a:p>
          <a:p>
            <a:pPr marL="0" indent="447675" algn="just">
              <a:buNone/>
            </a:pPr>
            <a:r>
              <a:rPr lang="ru-RU" b="1" dirty="0"/>
              <a:t>Рекуррентными</a:t>
            </a:r>
            <a:r>
              <a:rPr lang="ru-RU" dirty="0"/>
              <a:t> называются такие сети, в которых выходы нейронных элементов последующих слоев имеют </a:t>
            </a:r>
            <a:r>
              <a:rPr lang="ru-RU" dirty="0" err="1"/>
              <a:t>синаптические</a:t>
            </a:r>
            <a:r>
              <a:rPr lang="ru-RU" dirty="0"/>
              <a:t> связи с нейронами предшествующих слоев. Это приводит к возможности учета результатов преобразования нейронной сетью информации на предыдущем этапе для обработки входного вектора на следующем этапе функционирования сети. </a:t>
            </a:r>
          </a:p>
          <a:p>
            <a:pPr marL="0" indent="447675" algn="just">
              <a:buNone/>
            </a:pPr>
            <a:r>
              <a:rPr lang="ru-RU" dirty="0"/>
              <a:t>К рекуррентным сетям относятся сети </a:t>
            </a:r>
            <a:r>
              <a:rPr lang="ru-RU" b="1" dirty="0" err="1"/>
              <a:t>Джордана</a:t>
            </a:r>
            <a:r>
              <a:rPr lang="ru-RU" dirty="0"/>
              <a:t> и </a:t>
            </a:r>
            <a:r>
              <a:rPr lang="ru-RU" b="1" dirty="0" err="1"/>
              <a:t>Элмана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788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Архитектура рекуррентной нейронной сети </a:t>
            </a:r>
            <a:r>
              <a:rPr lang="ru-RU" b="1" dirty="0" err="1"/>
              <a:t>Джордана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216" y="119675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2563" algn="just"/>
            <a:r>
              <a:rPr lang="ru-RU" sz="2000" dirty="0"/>
              <a:t>В сети Джордана </a:t>
            </a:r>
            <a:r>
              <a:rPr lang="ru-RU" sz="2000" b="1" dirty="0"/>
              <a:t>выходы</a:t>
            </a:r>
            <a:r>
              <a:rPr lang="ru-RU" sz="2000" dirty="0"/>
              <a:t> нейронных </a:t>
            </a:r>
            <a:r>
              <a:rPr lang="ru-RU" sz="2000" b="1" dirty="0"/>
              <a:t>элементов последнего слоя соединены</a:t>
            </a:r>
            <a:r>
              <a:rPr lang="ru-RU" sz="2000" dirty="0"/>
              <a:t> посредством </a:t>
            </a:r>
            <a:r>
              <a:rPr lang="ru-RU" sz="2000" b="1" dirty="0"/>
              <a:t>специальных входных нейронов</a:t>
            </a:r>
            <a:r>
              <a:rPr lang="ru-RU" sz="2000" dirty="0"/>
              <a:t>, называемых </a:t>
            </a:r>
            <a:r>
              <a:rPr lang="ru-RU" sz="2000" b="1" dirty="0"/>
              <a:t>контекстными</a:t>
            </a:r>
            <a:r>
              <a:rPr lang="ru-RU" sz="2000" dirty="0"/>
              <a:t>, </a:t>
            </a:r>
            <a:r>
              <a:rPr lang="ru-RU" sz="2000" b="1" dirty="0"/>
              <a:t>с нейронами скрытого слоя</a:t>
            </a:r>
            <a:r>
              <a:rPr lang="ru-RU" sz="2000" dirty="0"/>
              <a:t>.</a:t>
            </a:r>
          </a:p>
          <a:p>
            <a:pPr indent="182563" algn="just"/>
            <a:r>
              <a:rPr lang="ru-RU" sz="2000" dirty="0"/>
              <a:t>Число контекстных нейронов равно числу выходных нейронных элементов рекуррентной сети. </a:t>
            </a:r>
          </a:p>
          <a:p>
            <a:pPr indent="182563" algn="just"/>
            <a:r>
              <a:rPr lang="ru-RU" sz="2000" dirty="0"/>
              <a:t>В качестве выходного слоя таких сетей используются нейронные элементы с </a:t>
            </a:r>
            <a:r>
              <a:rPr lang="ru-RU" sz="2000" b="1" dirty="0"/>
              <a:t>линейной функцией активации</a:t>
            </a:r>
            <a:r>
              <a:rPr lang="ru-RU" sz="2000" dirty="0"/>
              <a:t>. </a:t>
            </a:r>
          </a:p>
          <a:p>
            <a:pPr indent="182563" algn="just"/>
            <a:r>
              <a:rPr lang="ru-RU" sz="2000" dirty="0"/>
              <a:t>В качестве </a:t>
            </a:r>
            <a:r>
              <a:rPr lang="ru-RU" sz="2000" b="1" dirty="0"/>
              <a:t>функции активации </a:t>
            </a:r>
            <a:r>
              <a:rPr lang="ru-RU" sz="2000" dirty="0"/>
              <a:t>для элементов </a:t>
            </a:r>
            <a:r>
              <a:rPr lang="ru-RU" sz="2000" b="1" dirty="0"/>
              <a:t>скрытого слоя </a:t>
            </a:r>
            <a:r>
              <a:rPr lang="ru-RU" sz="2000" dirty="0"/>
              <a:t>обычно используется </a:t>
            </a:r>
            <a:r>
              <a:rPr lang="ru-RU" sz="2000" b="1" dirty="0"/>
              <a:t>гиперболический тангенс </a:t>
            </a:r>
            <a:r>
              <a:rPr lang="ru-RU" sz="2000" dirty="0"/>
              <a:t>или </a:t>
            </a:r>
            <a:r>
              <a:rPr lang="ru-RU" sz="2000" b="1" dirty="0" err="1"/>
              <a:t>сигмоидная</a:t>
            </a:r>
            <a:r>
              <a:rPr lang="ru-RU" sz="2000" b="1" dirty="0"/>
              <a:t> логистическая </a:t>
            </a:r>
            <a:r>
              <a:rPr lang="ru-RU" sz="2000" dirty="0"/>
              <a:t>функция.</a:t>
            </a:r>
          </a:p>
          <a:p>
            <a:pPr indent="182563" algn="just"/>
            <a:r>
              <a:rPr lang="ru-RU" sz="2000" dirty="0"/>
              <a:t>Алгоритм обучения –</a:t>
            </a:r>
            <a:r>
              <a:rPr lang="ru-RU" sz="2000" b="1" dirty="0"/>
              <a:t> обратного распространения ошибки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F8957F1-F738-4FC1-8A0D-91E12D25A9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t="-63" r="10298" b="11881"/>
          <a:stretch/>
        </p:blipFill>
        <p:spPr>
          <a:xfrm>
            <a:off x="5007643" y="1196752"/>
            <a:ext cx="3967141" cy="48359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AF1C00-DD74-45D6-9D50-2FE1FA1F6975}"/>
              </a:ext>
            </a:extLst>
          </p:cNvPr>
          <p:cNvSpPr txBox="1"/>
          <p:nvPr/>
        </p:nvSpPr>
        <p:spPr>
          <a:xfrm>
            <a:off x="4741216" y="6032728"/>
            <a:ext cx="4402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–1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элемент задержки;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контекстный нейрон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8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6894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Архитектура рекуррентной нейронной сети </a:t>
            </a:r>
            <a:r>
              <a:rPr lang="ru-RU" b="1" dirty="0" err="1"/>
              <a:t>Элмана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397078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такой нейронной сети </a:t>
            </a:r>
            <a:r>
              <a:rPr lang="ru-RU" b="1" dirty="0"/>
              <a:t>выходы</a:t>
            </a:r>
            <a:r>
              <a:rPr lang="ru-RU" dirty="0"/>
              <a:t> нейронных элементов </a:t>
            </a:r>
            <a:r>
              <a:rPr lang="ru-RU" b="1" dirty="0"/>
              <a:t>скрытого слоя </a:t>
            </a:r>
            <a:r>
              <a:rPr lang="ru-RU" dirty="0"/>
              <a:t>соединяются </a:t>
            </a:r>
            <a:r>
              <a:rPr lang="ru-RU" dirty="0" smtClean="0"/>
              <a:t>с</a:t>
            </a:r>
            <a:r>
              <a:rPr lang="ru-RU" dirty="0" smtClean="0"/>
              <a:t>о входами</a:t>
            </a:r>
            <a:r>
              <a:rPr lang="ru-RU" dirty="0" smtClean="0"/>
              <a:t> нейронов скрытого слоя посредством </a:t>
            </a:r>
            <a:r>
              <a:rPr lang="ru-RU" b="1" dirty="0" smtClean="0"/>
              <a:t>контекстных нейронов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8E9E80-366E-4333-B340-195143412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0" r="17738" b="9423"/>
          <a:stretch/>
        </p:blipFill>
        <p:spPr>
          <a:xfrm>
            <a:off x="4716016" y="1605932"/>
            <a:ext cx="4104456" cy="497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3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Релаксационные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145435"/>
          </a:xfrm>
        </p:spPr>
        <p:txBody>
          <a:bodyPr>
            <a:normAutofit fontScale="85000" lnSpcReduction="10000"/>
          </a:bodyPr>
          <a:lstStyle/>
          <a:p>
            <a:pPr marL="0" indent="447675" algn="just"/>
            <a:r>
              <a:rPr lang="ru-RU" dirty="0"/>
              <a:t>Релаксационные сети характеризуются прямым и обратным распространением информации. В основе их функционирования лежит итеративный принцип работы. Он заключается в том, что на каждой итерации происходит обработка данных, полученных на предыдущем шаге. Такая циркуляция информации происходит до тех пор, пока не установится состояние равновесия. При этом состояние нейронных элементов перестают изменяться и характеризуются стационарными значениями.</a:t>
            </a:r>
          </a:p>
          <a:p>
            <a:pPr marL="0" indent="447675" algn="just"/>
            <a:r>
              <a:rPr lang="ru-RU" dirty="0"/>
              <a:t>К релаксационным сетям относятся сети </a:t>
            </a:r>
            <a:r>
              <a:rPr lang="ru-RU" b="1" dirty="0" err="1"/>
              <a:t>Хопфилда</a:t>
            </a:r>
            <a:r>
              <a:rPr lang="ru-RU" b="1" dirty="0"/>
              <a:t>, Хэмминга, двунаправленная ассоциативная память и машина Больцмана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81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60893"/>
            <a:ext cx="8686800" cy="1143000"/>
          </a:xfrm>
        </p:spPr>
        <p:txBody>
          <a:bodyPr>
            <a:normAutofit/>
          </a:bodyPr>
          <a:lstStyle/>
          <a:p>
            <a:r>
              <a:rPr lang="ru-RU" b="1" dirty="0"/>
              <a:t>Сеть </a:t>
            </a:r>
            <a:r>
              <a:rPr lang="ru-RU" b="1" dirty="0" err="1"/>
              <a:t>Хопфилда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8" y="908721"/>
            <a:ext cx="4186808" cy="19910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/>
              <a:t>Она состоит из </a:t>
            </a:r>
            <a:r>
              <a:rPr lang="ru-RU" sz="1900" b="1" dirty="0"/>
              <a:t>единственного слоя </a:t>
            </a:r>
            <a:r>
              <a:rPr lang="ru-RU" sz="1900" dirty="0"/>
              <a:t>нейронов, </a:t>
            </a:r>
            <a:r>
              <a:rPr lang="ru-RU" sz="1900" b="1" dirty="0"/>
              <a:t>число</a:t>
            </a:r>
            <a:r>
              <a:rPr lang="ru-RU" sz="1900" dirty="0"/>
              <a:t> которых является </a:t>
            </a:r>
            <a:r>
              <a:rPr lang="ru-RU" sz="1900" b="1" dirty="0"/>
              <a:t>одновременно числом входов и выходов сети</a:t>
            </a:r>
            <a:r>
              <a:rPr lang="ru-RU" sz="1900" dirty="0"/>
              <a:t>. Каждый нейрон связан синапсами со всеми остальными нейронами, а также имеет один входной синапс, через который осуществляется ввод сигнала.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21152" y="1004733"/>
            <a:ext cx="44788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Характеристика сети </a:t>
            </a:r>
            <a:r>
              <a:rPr lang="ru-RU" sz="2000" b="1" dirty="0" err="1"/>
              <a:t>Хопфилда</a:t>
            </a:r>
            <a:endParaRPr lang="ru-RU" sz="2000" dirty="0"/>
          </a:p>
          <a:p>
            <a:pPr lvl="0" indent="357188">
              <a:buFont typeface="+mj-lt"/>
              <a:buAutoNum type="arabicPeriod"/>
            </a:pPr>
            <a:r>
              <a:rPr lang="ru-RU" sz="2000" dirty="0"/>
              <a:t>Однослойная НС.</a:t>
            </a:r>
          </a:p>
          <a:p>
            <a:pPr lvl="0" indent="357188">
              <a:buFont typeface="+mj-lt"/>
              <a:buAutoNum type="arabicPeriod"/>
            </a:pPr>
            <a:r>
              <a:rPr lang="ru-RU" sz="2000" dirty="0"/>
              <a:t>Выход каждого нейрона связан со входами остальных нейронов, но не с самим собой.</a:t>
            </a:r>
          </a:p>
          <a:p>
            <a:pPr lvl="0" indent="357188">
              <a:buFont typeface="+mj-lt"/>
              <a:buAutoNum type="arabicPeriod"/>
            </a:pPr>
            <a:r>
              <a:rPr lang="ru-RU" sz="2000" dirty="0"/>
              <a:t>За один шаг обновляется только один элемент.</a:t>
            </a:r>
          </a:p>
          <a:p>
            <a:pPr lvl="0" indent="357188">
              <a:buFont typeface="+mj-lt"/>
              <a:buAutoNum type="arabicPeriod"/>
            </a:pPr>
            <a:r>
              <a:rPr lang="ru-RU" sz="2000" dirty="0"/>
              <a:t>Элементы обновляются в случайном порядке, в среднем, каждый элемент должен обновляться то же количество раз, что и остальные.</a:t>
            </a:r>
          </a:p>
          <a:p>
            <a:pPr lvl="0" indent="357188">
              <a:buFont typeface="+mj-lt"/>
              <a:buAutoNum type="arabicPeriod"/>
            </a:pPr>
            <a:r>
              <a:rPr lang="ru-RU" sz="2000" dirty="0"/>
              <a:t>Входы/Выходы сети могут принимать значения -1 или +1.</a:t>
            </a:r>
          </a:p>
          <a:p>
            <a:pPr indent="357188">
              <a:buFont typeface="+mj-lt"/>
              <a:buAutoNum type="arabicPeriod"/>
            </a:pPr>
            <a:r>
              <a:rPr lang="ru-RU" sz="2000" dirty="0"/>
              <a:t>Эти сети используются для организации ассоциативной памяти.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EB49D98-B960-411D-B118-8AC56421A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280" y="289979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xmlns="" id="{03C6512C-1C59-4888-869A-C8C11370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" y="3250386"/>
            <a:ext cx="4343400" cy="36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0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Формулировка задачи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76664"/>
          </a:xfrm>
        </p:spPr>
        <p:txBody>
          <a:bodyPr>
            <a:normAutofit fontScale="70000" lnSpcReduction="20000"/>
          </a:bodyPr>
          <a:lstStyle/>
          <a:p>
            <a:pPr marL="0" indent="265113" algn="just">
              <a:buNone/>
            </a:pPr>
            <a:r>
              <a:rPr lang="ru-RU" sz="2900" dirty="0"/>
              <a:t>Известен некоторый набор двоичных сигналов (изображение, звук). Эти данные считаются образцовыми. </a:t>
            </a:r>
            <a:r>
              <a:rPr lang="ru-RU" sz="2900" b="1" dirty="0"/>
              <a:t>Задача</a:t>
            </a:r>
            <a:r>
              <a:rPr lang="ru-RU" sz="2900" dirty="0"/>
              <a:t> заключается в том, чтобы из неизвестного </a:t>
            </a:r>
            <a:r>
              <a:rPr lang="ru-RU" sz="2900" b="1" dirty="0"/>
              <a:t>неидеального</a:t>
            </a:r>
            <a:r>
              <a:rPr lang="ru-RU" sz="2900" dirty="0"/>
              <a:t> </a:t>
            </a:r>
            <a:r>
              <a:rPr lang="ru-RU" sz="2900" b="1" dirty="0"/>
              <a:t>сигнала</a:t>
            </a:r>
            <a:r>
              <a:rPr lang="ru-RU" sz="2900" dirty="0"/>
              <a:t>, </a:t>
            </a:r>
            <a:r>
              <a:rPr lang="ru-RU" sz="2900" b="1" dirty="0"/>
              <a:t>предъявляемого на вход</a:t>
            </a:r>
            <a:r>
              <a:rPr lang="ru-RU" sz="2900" dirty="0"/>
              <a:t>, </a:t>
            </a:r>
            <a:r>
              <a:rPr lang="ru-RU" sz="2900" b="1" dirty="0"/>
              <a:t>выделить соответствующий образец</a:t>
            </a:r>
            <a:r>
              <a:rPr lang="ru-RU" sz="2900" dirty="0"/>
              <a:t>, или дать заключение, что </a:t>
            </a:r>
            <a:r>
              <a:rPr lang="ru-RU" sz="2900" b="1" dirty="0"/>
              <a:t>введенные данные не соответствуют ни одному из заложенных в сеть образов. </a:t>
            </a:r>
          </a:p>
          <a:p>
            <a:pPr marL="0" indent="265113" algn="just">
              <a:buNone/>
            </a:pPr>
            <a:r>
              <a:rPr lang="ru-RU" sz="2900" dirty="0"/>
              <a:t>В общем случае, любой сигнал (</a:t>
            </a:r>
            <a:r>
              <a:rPr lang="ru-RU" sz="2900" b="1" dirty="0"/>
              <a:t>образ</a:t>
            </a:r>
            <a:r>
              <a:rPr lang="ru-RU" sz="2900" dirty="0"/>
              <a:t>) может быть описан вектором [X]</a:t>
            </a:r>
            <a:r>
              <a:rPr lang="en-US" sz="2900" baseline="30000" dirty="0"/>
              <a:t>T</a:t>
            </a:r>
            <a:r>
              <a:rPr lang="ru-RU" sz="2900" dirty="0"/>
              <a:t> = { </a:t>
            </a:r>
            <a:r>
              <a:rPr lang="ru-RU" sz="2900" dirty="0" err="1"/>
              <a:t>x</a:t>
            </a:r>
            <a:r>
              <a:rPr lang="ru-RU" sz="2900" baseline="-25000" dirty="0" err="1"/>
              <a:t>i</a:t>
            </a:r>
            <a:r>
              <a:rPr lang="ru-RU" sz="2900" dirty="0"/>
              <a:t>: i=1...n}, n – число нейронов в сети и размерность входных и выходных векторов. </a:t>
            </a:r>
          </a:p>
          <a:p>
            <a:pPr marL="0" indent="265113" algn="just">
              <a:buNone/>
            </a:pPr>
            <a:r>
              <a:rPr lang="ru-RU" sz="2900" dirty="0"/>
              <a:t>Каждый элемент </a:t>
            </a:r>
            <a:r>
              <a:rPr lang="ru-RU" sz="2900" dirty="0" err="1"/>
              <a:t>x</a:t>
            </a:r>
            <a:r>
              <a:rPr lang="ru-RU" sz="2900" baseline="-25000" dirty="0" err="1"/>
              <a:t>i</a:t>
            </a:r>
            <a:r>
              <a:rPr lang="ru-RU" sz="2900" dirty="0"/>
              <a:t> равен либо +1, либо -1. Обозначим вектор, описывающий k-</a:t>
            </a:r>
            <a:r>
              <a:rPr lang="ru-RU" sz="2900" dirty="0" err="1"/>
              <a:t>ый</a:t>
            </a:r>
            <a:r>
              <a:rPr lang="ru-RU" sz="2900" dirty="0"/>
              <a:t> образец, через [</a:t>
            </a:r>
            <a:r>
              <a:rPr lang="ru-RU" sz="2900" dirty="0" err="1"/>
              <a:t>X</a:t>
            </a:r>
            <a:r>
              <a:rPr lang="ru-RU" sz="2900" baseline="30000" dirty="0" err="1"/>
              <a:t>k</a:t>
            </a:r>
            <a:r>
              <a:rPr lang="ru-RU" sz="2900" dirty="0"/>
              <a:t>], а его компоненты, соответственно, – </a:t>
            </a:r>
            <a:r>
              <a:rPr lang="ru-RU" sz="2900" dirty="0" err="1"/>
              <a:t>x</a:t>
            </a:r>
            <a:r>
              <a:rPr lang="ru-RU" sz="2900" baseline="-25000" dirty="0" err="1"/>
              <a:t>i</a:t>
            </a:r>
            <a:r>
              <a:rPr lang="ru-RU" sz="2900" baseline="30000" dirty="0" err="1"/>
              <a:t>k</a:t>
            </a:r>
            <a:r>
              <a:rPr lang="ru-RU" sz="2900" dirty="0"/>
              <a:t>, k=1...m, m – число образцов. Когда сеть распозн</a:t>
            </a:r>
            <a:r>
              <a:rPr lang="ru-RU" sz="2900" dirty="0">
                <a:sym typeface="Times New Roman"/>
              </a:rPr>
              <a:t>а</a:t>
            </a:r>
            <a:r>
              <a:rPr lang="ru-RU" sz="2900" dirty="0"/>
              <a:t>ет (или "вспомнит") какой-либо образец на основе предъявленных ей данных, ее выходы будут содержать именно его, то есть [Y]</a:t>
            </a:r>
            <a:r>
              <a:rPr lang="en-US" sz="2900" baseline="30000" dirty="0"/>
              <a:t>T</a:t>
            </a:r>
            <a:r>
              <a:rPr lang="ru-RU" sz="2900" dirty="0"/>
              <a:t> = [</a:t>
            </a:r>
            <a:r>
              <a:rPr lang="ru-RU" sz="2900" dirty="0" err="1"/>
              <a:t>X</a:t>
            </a:r>
            <a:r>
              <a:rPr lang="ru-RU" sz="2900" baseline="30000" dirty="0" err="1"/>
              <a:t>k</a:t>
            </a:r>
            <a:r>
              <a:rPr lang="ru-RU" sz="2900" dirty="0"/>
              <a:t>]</a:t>
            </a:r>
            <a:r>
              <a:rPr lang="en-US" sz="2900" baseline="30000" dirty="0"/>
              <a:t>T</a:t>
            </a:r>
            <a:r>
              <a:rPr lang="ru-RU" sz="2900" dirty="0"/>
              <a:t>, где [Y]</a:t>
            </a:r>
            <a:r>
              <a:rPr lang="en-US" sz="2900" baseline="30000" dirty="0"/>
              <a:t>T</a:t>
            </a:r>
            <a:r>
              <a:rPr lang="ru-RU" sz="2900" dirty="0"/>
              <a:t> – вектор выходных значений сети: [Y]</a:t>
            </a:r>
            <a:r>
              <a:rPr lang="en-US" sz="2900" baseline="30000" dirty="0"/>
              <a:t>T</a:t>
            </a:r>
            <a:r>
              <a:rPr lang="ru-RU" sz="2900" dirty="0"/>
              <a:t> = { </a:t>
            </a:r>
            <a:r>
              <a:rPr lang="ru-RU" sz="2900" dirty="0" err="1"/>
              <a:t>y</a:t>
            </a:r>
            <a:r>
              <a:rPr lang="ru-RU" sz="2900" baseline="-25000" dirty="0" err="1"/>
              <a:t>i</a:t>
            </a:r>
            <a:r>
              <a:rPr lang="ru-RU" sz="2900" dirty="0"/>
              <a:t>: i=1...n}. В противном случае, выходной вектор не совпадет ни с одним образцовым.</a:t>
            </a:r>
          </a:p>
          <a:p>
            <a:pPr marL="0" indent="265113" algn="just">
              <a:buNone/>
            </a:pPr>
            <a:r>
              <a:rPr lang="ru-RU" sz="2900" dirty="0"/>
              <a:t>Если, например, сигналы представляют собой некие изображения, то, отобразив в графи­ческом виде данные с выхода сети, можно будет увидеть картинку, полностью совпадающую с одной из образцовых (в случае успеха) или же "вольную импровизацию" сети (в случае неудачи).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80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C042B34-5291-4DF5-8023-ECA1EEEB61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448" y="110872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E97BC009-180D-4EB0-A288-383F71184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6" y="503738"/>
            <a:ext cx="3962400" cy="14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DCF5D2D-0536-49FC-A527-9651DBA3E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998" y="32042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2E1222-F340-49C8-98CC-EFEA645DB385}"/>
              </a:ext>
            </a:extLst>
          </p:cNvPr>
          <p:cNvSpPr txBox="1"/>
          <p:nvPr/>
        </p:nvSpPr>
        <p:spPr>
          <a:xfrm>
            <a:off x="107504" y="28980"/>
            <a:ext cx="41578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ea typeface="Times New Roman" panose="02020603050405020304" pitchFamily="18" charset="0"/>
              </a:rPr>
              <a:t>Э</a:t>
            </a:r>
            <a:r>
              <a:rPr lang="ru-RU" sz="1600" spc="-10" dirty="0">
                <a:effectLst/>
                <a:ea typeface="Times New Roman" panose="02020603050405020304" pitchFamily="18" charset="0"/>
              </a:rPr>
              <a:t>т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алонн</a:t>
            </a:r>
            <a:r>
              <a:rPr lang="ru-RU" sz="1600" spc="5" dirty="0">
                <a:effectLst/>
                <a:ea typeface="Times New Roman" panose="02020603050405020304" pitchFamily="18" charset="0"/>
              </a:rPr>
              <a:t>ы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е</a:t>
            </a:r>
            <a:r>
              <a:rPr lang="ru-RU" sz="1600" spc="-3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образы</a:t>
            </a:r>
            <a:r>
              <a:rPr lang="ru-RU" sz="16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для</a:t>
            </a:r>
            <a:r>
              <a:rPr lang="ru-RU" sz="1600" spc="-40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о</a:t>
            </a:r>
            <a:r>
              <a:rPr lang="ru-RU" sz="1600" spc="20" dirty="0">
                <a:effectLst/>
                <a:ea typeface="Times New Roman" panose="02020603050405020304" pitchFamily="18" charset="0"/>
              </a:rPr>
              <a:t>б</a:t>
            </a:r>
            <a:r>
              <a:rPr lang="ru-RU" sz="1600" spc="-30" dirty="0">
                <a:effectLst/>
                <a:ea typeface="Times New Roman" panose="02020603050405020304" pitchFamily="18" charset="0"/>
              </a:rPr>
              <a:t>у</a:t>
            </a:r>
            <a:r>
              <a:rPr lang="ru-RU" sz="1600" spc="-5" dirty="0">
                <a:effectLst/>
                <a:ea typeface="Times New Roman" panose="02020603050405020304" pitchFamily="18" charset="0"/>
              </a:rPr>
              <a:t>ч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ен</a:t>
            </a:r>
            <a:r>
              <a:rPr lang="ru-RU" sz="1600" spc="5" dirty="0">
                <a:effectLst/>
                <a:ea typeface="Times New Roman" panose="02020603050405020304" pitchFamily="18" charset="0"/>
              </a:rPr>
              <a:t>и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я</a:t>
            </a:r>
            <a:r>
              <a:rPr lang="ru-RU" sz="1600" spc="-35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сети</a:t>
            </a:r>
            <a:r>
              <a:rPr lang="ru-RU" sz="1600" spc="-45" dirty="0">
                <a:effectLst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ea typeface="Times New Roman" panose="02020603050405020304" pitchFamily="18" charset="0"/>
              </a:rPr>
              <a:t>Хопфилда</a:t>
            </a:r>
            <a:endParaRPr lang="ru-RU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235D937-006F-4069-8CA6-8FD8511B5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92" y="226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Group 8">
            <a:extLst>
              <a:ext uri="{FF2B5EF4-FFF2-40B4-BE49-F238E27FC236}">
                <a16:creationId xmlns:a16="http://schemas.microsoft.com/office/drawing/2014/main" xmlns="" id="{B30529A9-BCD8-4CA2-88BC-A3BC00231128}"/>
              </a:ext>
            </a:extLst>
          </p:cNvPr>
          <p:cNvGrpSpPr>
            <a:grpSpLocks/>
          </p:cNvGrpSpPr>
          <p:nvPr/>
        </p:nvGrpSpPr>
        <p:grpSpPr bwMode="auto">
          <a:xfrm>
            <a:off x="4788024" y="520755"/>
            <a:ext cx="3981450" cy="1468086"/>
            <a:chOff x="2820" y="-2565"/>
            <a:chExt cx="6269" cy="2564"/>
          </a:xfrm>
        </p:grpSpPr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xmlns="" id="{CEF94CF4-7AC5-46C6-B235-5DBA7D044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0" y="-2555"/>
              <a:ext cx="6249" cy="2544"/>
              <a:chOff x="2830" y="-2555"/>
              <a:chExt cx="6249" cy="2544"/>
            </a:xfrm>
          </p:grpSpPr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xmlns="" id="{9EDD7943-DCBB-4B57-BCA3-7EC079619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0" y="-2555"/>
                <a:ext cx="6249" cy="2544"/>
              </a:xfrm>
              <a:custGeom>
                <a:avLst/>
                <a:gdLst>
                  <a:gd name="T0" fmla="+- 0 2830 2830"/>
                  <a:gd name="T1" fmla="*/ T0 w 6249"/>
                  <a:gd name="T2" fmla="+- 0 -11 -2555"/>
                  <a:gd name="T3" fmla="*/ -11 h 2544"/>
                  <a:gd name="T4" fmla="+- 0 9079 2830"/>
                  <a:gd name="T5" fmla="*/ T4 w 6249"/>
                  <a:gd name="T6" fmla="+- 0 -11 -2555"/>
                  <a:gd name="T7" fmla="*/ -11 h 2544"/>
                  <a:gd name="T8" fmla="+- 0 9079 2830"/>
                  <a:gd name="T9" fmla="*/ T8 w 6249"/>
                  <a:gd name="T10" fmla="+- 0 -2555 -2555"/>
                  <a:gd name="T11" fmla="*/ -2555 h 2544"/>
                  <a:gd name="T12" fmla="+- 0 2830 2830"/>
                  <a:gd name="T13" fmla="*/ T12 w 6249"/>
                  <a:gd name="T14" fmla="+- 0 -2555 -2555"/>
                  <a:gd name="T15" fmla="*/ -2555 h 2544"/>
                  <a:gd name="T16" fmla="+- 0 2830 2830"/>
                  <a:gd name="T17" fmla="*/ T16 w 6249"/>
                  <a:gd name="T18" fmla="+- 0 -11 -2555"/>
                  <a:gd name="T19" fmla="*/ -11 h 25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249" h="2544">
                    <a:moveTo>
                      <a:pt x="0" y="2544"/>
                    </a:moveTo>
                    <a:lnTo>
                      <a:pt x="6249" y="2544"/>
                    </a:lnTo>
                    <a:lnTo>
                      <a:pt x="6249" y="0"/>
                    </a:lnTo>
                    <a:lnTo>
                      <a:pt x="0" y="0"/>
                    </a:lnTo>
                    <a:lnTo>
                      <a:pt x="0" y="25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5130" name="Picture 10">
                <a:extLst>
                  <a:ext uri="{FF2B5EF4-FFF2-40B4-BE49-F238E27FC236}">
                    <a16:creationId xmlns:a16="http://schemas.microsoft.com/office/drawing/2014/main" xmlns="" id="{A115FFF1-5B52-44A8-8B69-9B1FCACF18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0" y="-2559"/>
                <a:ext cx="6247" cy="2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Rectangle 13">
            <a:extLst>
              <a:ext uri="{FF2B5EF4-FFF2-40B4-BE49-F238E27FC236}">
                <a16:creationId xmlns:a16="http://schemas.microsoft.com/office/drawing/2014/main" xmlns="" id="{BF856798-8228-4C49-8A6F-49A6ECC86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753" y="0"/>
            <a:ext cx="44999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Зашумленные образы для распознавания сетью </a:t>
            </a:r>
            <a:r>
              <a:rPr kumimoji="0" lang="en-US" altLang="ru-RU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Хопфилда</a:t>
            </a:r>
            <a:endParaRPr kumimoji="0" lang="en-US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840"/>
              </p:ext>
            </p:extLst>
          </p:nvPr>
        </p:nvGraphicFramePr>
        <p:xfrm>
          <a:off x="302976" y="2451187"/>
          <a:ext cx="8229606" cy="817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872612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59738"/>
                <a:gridCol w="460331"/>
                <a:gridCol w="460331"/>
                <a:gridCol w="459738"/>
                <a:gridCol w="459738"/>
                <a:gridCol w="459738"/>
                <a:gridCol w="459738"/>
                <a:gridCol w="459738"/>
              </a:tblGrid>
              <a:tr h="198132">
                <a:tc rowSpan="2">
                  <a:txBody>
                    <a:bodyPr/>
                    <a:lstStyle/>
                    <a:p>
                      <a:pPr>
                        <a:lnSpc>
                          <a:spcPts val="7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</a:endParaRPr>
                    </a:p>
                    <a:p>
                      <a:pPr marL="107315"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№ </a:t>
                      </a:r>
                      <a:r>
                        <a:rPr lang="en-US" sz="1300" spc="-10" dirty="0" err="1">
                          <a:effectLst/>
                        </a:rPr>
                        <a:t>о</a:t>
                      </a:r>
                      <a:r>
                        <a:rPr lang="en-US" sz="1300" dirty="0" err="1">
                          <a:effectLst/>
                        </a:rPr>
                        <a:t>б</a:t>
                      </a:r>
                      <a:r>
                        <a:rPr lang="en-US" sz="1300" spc="-10" dirty="0" err="1">
                          <a:effectLst/>
                        </a:rPr>
                        <a:t>р</a:t>
                      </a:r>
                      <a:r>
                        <a:rPr lang="en-US" sz="1300" dirty="0" err="1">
                          <a:effectLst/>
                        </a:rPr>
                        <a:t>аза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gridSpan="16">
                  <a:txBody>
                    <a:bodyPr/>
                    <a:lstStyle/>
                    <a:p>
                      <a:pPr marR="127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№ </a:t>
                      </a:r>
                      <a:r>
                        <a:rPr lang="en-US" sz="1300" dirty="0" err="1">
                          <a:effectLst/>
                        </a:rPr>
                        <a:t>п</a:t>
                      </a:r>
                      <a:r>
                        <a:rPr lang="en-US" sz="1300" spc="-10" dirty="0" err="1">
                          <a:effectLst/>
                        </a:rPr>
                        <a:t>е</a:t>
                      </a:r>
                      <a:r>
                        <a:rPr lang="en-US" sz="1300" dirty="0" err="1">
                          <a:effectLst/>
                        </a:rPr>
                        <a:t>ре</a:t>
                      </a:r>
                      <a:r>
                        <a:rPr lang="en-US" sz="1300" spc="-15" dirty="0" err="1">
                          <a:effectLst/>
                        </a:rPr>
                        <a:t>м</a:t>
                      </a:r>
                      <a:r>
                        <a:rPr lang="en-US" sz="1300" dirty="0" err="1">
                          <a:effectLst/>
                        </a:rPr>
                        <a:t>е</a:t>
                      </a:r>
                      <a:r>
                        <a:rPr lang="en-US" sz="1300" spc="-10" dirty="0" err="1">
                          <a:effectLst/>
                        </a:rPr>
                        <a:t>н</a:t>
                      </a:r>
                      <a:r>
                        <a:rPr lang="en-US" sz="1300" dirty="0" err="1">
                          <a:effectLst/>
                        </a:rPr>
                        <a:t>н</a:t>
                      </a:r>
                      <a:r>
                        <a:rPr lang="en-US" sz="1300" spc="-10" dirty="0" err="1">
                          <a:effectLst/>
                        </a:rPr>
                        <a:t>о</a:t>
                      </a:r>
                      <a:r>
                        <a:rPr lang="en-US" sz="1300" dirty="0" err="1">
                          <a:effectLst/>
                        </a:rPr>
                        <a:t>й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4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415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224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 dirty="0">
                          <a:effectLst/>
                        </a:rPr>
                        <a:t>10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 dirty="0">
                          <a:effectLst/>
                        </a:rPr>
                        <a:t>11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 dirty="0">
                          <a:effectLst/>
                        </a:rPr>
                        <a:t>12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9860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 dirty="0">
                          <a:effectLst/>
                        </a:rPr>
                        <a:t>13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>
                          <a:effectLst/>
                        </a:rPr>
                        <a:t>14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 dirty="0">
                          <a:effectLst/>
                        </a:rPr>
                        <a:t>15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b="1" spc="5" dirty="0">
                          <a:effectLst/>
                        </a:rPr>
                        <a:t>16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24780">
                <a:tc>
                  <a:txBody>
                    <a:bodyPr/>
                    <a:lstStyle/>
                    <a:p>
                      <a:pPr marL="406400" marR="40703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415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>
                          <a:effectLst/>
                        </a:rPr>
                        <a:t>–</a:t>
                      </a: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>
                          <a:effectLst/>
                        </a:rPr>
                        <a:t>–</a:t>
                      </a: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>
                          <a:effectLst/>
                        </a:rPr>
                        <a:t>–</a:t>
                      </a: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>
                          <a:effectLst/>
                        </a:rPr>
                        <a:t>–</a:t>
                      </a: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 dirty="0">
                          <a:effectLst/>
                        </a:rPr>
                        <a:t>–</a:t>
                      </a: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 dirty="0">
                          <a:effectLst/>
                        </a:rPr>
                        <a:t>–</a:t>
                      </a: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98132">
                <a:tc>
                  <a:txBody>
                    <a:bodyPr/>
                    <a:lstStyle/>
                    <a:p>
                      <a:pPr marL="406400" marR="407035" algn="ctr">
                        <a:lnSpc>
                          <a:spcPts val="1595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>
                          <a:effectLst/>
                        </a:rPr>
                        <a:t>1</a:t>
                      </a:r>
                      <a:endParaRPr lang="ru-RU" sz="10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 dirty="0">
                          <a:effectLst/>
                        </a:rPr>
                        <a:t>–</a:t>
                      </a: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224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 dirty="0">
                          <a:effectLst/>
                        </a:rPr>
                        <a:t>–</a:t>
                      </a: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 dirty="0">
                          <a:effectLst/>
                        </a:rPr>
                        <a:t>–</a:t>
                      </a: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415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spc="5" dirty="0">
                          <a:effectLst/>
                        </a:rPr>
                        <a:t>–</a:t>
                      </a: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8605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82245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785" marR="185420" algn="ctr">
                        <a:lnSpc>
                          <a:spcPts val="1570"/>
                        </a:lnSpc>
                        <a:spcAft>
                          <a:spcPts val="0"/>
                        </a:spcAft>
                      </a:pPr>
                      <a:r>
                        <a:rPr lang="en-US" sz="1300" b="0" dirty="0">
                          <a:effectLst/>
                        </a:rPr>
                        <a:t>1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5005" y="2083722"/>
            <a:ext cx="8450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Матрица эталонных образов для настройки нейронной сети </a:t>
            </a:r>
            <a:r>
              <a:rPr lang="ru-RU" dirty="0" err="1"/>
              <a:t>Хопфилда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32430" r="36107" b="6465"/>
          <a:stretch/>
        </p:blipFill>
        <p:spPr bwMode="auto">
          <a:xfrm>
            <a:off x="208273" y="3284984"/>
            <a:ext cx="4320480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11738" r="34290" b="16815"/>
          <a:stretch/>
        </p:blipFill>
        <p:spPr bwMode="auto">
          <a:xfrm>
            <a:off x="4528752" y="3284984"/>
            <a:ext cx="4499993" cy="357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90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2E7970-ED64-4DD7-9283-082A4AD0385F}"/>
              </a:ext>
            </a:extLst>
          </p:cNvPr>
          <p:cNvSpPr txBox="1"/>
          <p:nvPr/>
        </p:nvSpPr>
        <p:spPr>
          <a:xfrm>
            <a:off x="323350" y="1556792"/>
            <a:ext cx="849694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265113" algn="just">
              <a:buNone/>
            </a:pPr>
            <a:r>
              <a:rPr lang="ru-RU" sz="1600" dirty="0"/>
              <a:t>Иногда сеть не может провести распознавание и выдает на выходе несуществующий образ. Это может быть связано:</a:t>
            </a:r>
          </a:p>
          <a:p>
            <a:pPr marL="550863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с высокой зашумленностью входного образа;</a:t>
            </a:r>
          </a:p>
          <a:p>
            <a:pPr marL="550863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с проблемой ограниченности возможностей сети. Для сети </a:t>
            </a:r>
            <a:r>
              <a:rPr lang="ru-RU" sz="1600" dirty="0" err="1"/>
              <a:t>Хопфилда</a:t>
            </a:r>
            <a:r>
              <a:rPr lang="ru-RU" sz="1600" dirty="0"/>
              <a:t> число запоминаемых образов m не должно превышать величины, примерно равной 0.15n. </a:t>
            </a:r>
          </a:p>
          <a:p>
            <a:pPr marL="550863" lvl="1" indent="-285750" algn="just">
              <a:buFont typeface="Wingdings" panose="05000000000000000000" pitchFamily="2" charset="2"/>
              <a:buChar char="§"/>
            </a:pPr>
            <a:r>
              <a:rPr lang="ru-RU" sz="1600" dirty="0"/>
              <a:t>если два образа А и Б сильно похожи, они, возможно, будут вызывать у сети перекрестные ассоциации, то есть предъявление на входы сети вектора А приведет к появлению на ее выходах вектора Б и наоборот.</a:t>
            </a:r>
          </a:p>
        </p:txBody>
      </p:sp>
    </p:spTree>
    <p:extLst>
      <p:ext uri="{BB962C8B-B14F-4D97-AF65-F5344CB8AC3E}">
        <p14:creationId xmlns:p14="http://schemas.microsoft.com/office/powerpoint/2010/main" val="3913427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1334</Words>
  <Application>Microsoft Office PowerPoint</Application>
  <PresentationFormat>Экран (4:3)</PresentationFormat>
  <Paragraphs>259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Нейронные сети с обратными связями и алгоритмы их обучения</vt:lpstr>
      <vt:lpstr>Презентация PowerPoint</vt:lpstr>
      <vt:lpstr>Архитектура рекуррентной нейронной сети Джордана</vt:lpstr>
      <vt:lpstr>Архитектура рекуррентной нейронной сети Элмана</vt:lpstr>
      <vt:lpstr>Релаксационные сети</vt:lpstr>
      <vt:lpstr>Сеть Хопфилда</vt:lpstr>
      <vt:lpstr>Формулировка задачи </vt:lpstr>
      <vt:lpstr>Презентация PowerPoint</vt:lpstr>
      <vt:lpstr>Презентация PowerPoint</vt:lpstr>
      <vt:lpstr>Сеть Хэмминга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Нейронные сети с обратными связями и алгоритмы их обучения </dc:title>
  <dc:creator>Деканат ЦиТХИн</dc:creator>
  <cp:lastModifiedBy>GAPS</cp:lastModifiedBy>
  <cp:revision>19</cp:revision>
  <dcterms:created xsi:type="dcterms:W3CDTF">2020-10-20T12:36:26Z</dcterms:created>
  <dcterms:modified xsi:type="dcterms:W3CDTF">2020-10-21T06:27:44Z</dcterms:modified>
</cp:coreProperties>
</file>