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7" r:id="rId2"/>
  </p:sldMasterIdLst>
  <p:notesMasterIdLst>
    <p:notesMasterId r:id="rId58"/>
  </p:notesMasterIdLst>
  <p:sldIdLst>
    <p:sldId id="316" r:id="rId3"/>
    <p:sldId id="281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60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65" r:id="rId48"/>
    <p:sldId id="366" r:id="rId49"/>
    <p:sldId id="367" r:id="rId50"/>
    <p:sldId id="368" r:id="rId51"/>
    <p:sldId id="369" r:id="rId52"/>
    <p:sldId id="361" r:id="rId53"/>
    <p:sldId id="362" r:id="rId54"/>
    <p:sldId id="363" r:id="rId55"/>
    <p:sldId id="364" r:id="rId56"/>
    <p:sldId id="359" r:id="rId57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917"/>
    <a:srgbClr val="0000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8" autoAdjust="0"/>
    <p:restoredTop sz="72392" autoAdjust="0"/>
  </p:normalViewPr>
  <p:slideViewPr>
    <p:cSldViewPr>
      <p:cViewPr varScale="1">
        <p:scale>
          <a:sx n="81" d="100"/>
          <a:sy n="81" d="100"/>
        </p:scale>
        <p:origin x="1838" y="62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61DA1F6-5CF6-4AD9-A4D7-BCC2FB0559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D93E554-4301-4C78-A2E5-E526288E44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1654303-001A-4916-8136-16E112823B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2FF3839-B3CE-47A1-B111-83C89C054D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1A9EE301-8F3C-478B-BE78-CA5D3F7831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476BDF8-A753-45E8-BEC9-F257380CC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D806D0-C902-4C10-9530-F3C6342135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0673ED6B-C470-4E58-88F4-B85FA66DD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88B8C7F5-4321-44DB-BE05-E6868930B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B568A22F-33C2-4036-9023-1AEBDACA8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4047F-D521-493F-BCAA-44241BD0263E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A75B1520-FD49-4B08-AFE8-54F8DABE35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2D621636-40BC-4E56-8A60-BD11A639F5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097BD-4F57-4BA0-A61D-3E94D6552E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16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F29F2852-BDED-46D6-AF02-9DCDBB2BA2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90B9D429-AAF6-46A7-B33E-670D504104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221CC-629A-4AFD-9FBB-657B73E6BE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38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33340"/>
            <a:ext cx="2232025" cy="48601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33340"/>
            <a:ext cx="6543675" cy="48601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E9ACE68F-BF0A-4069-8665-777E77E043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D91CF127-9F7E-43A5-A9A2-A37CB53343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05A80-0883-4DEF-942A-907E2D764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62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CE0EC-27F2-46C3-94A2-126F72C2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B86D98-A232-4EC2-8FEC-32DF6949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3C8FA-D3BE-4E64-B0F4-EB6331E9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0918-632A-46A0-8C75-A34C096AF4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746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B8A50-16DC-4E82-A3A6-45DF8919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C99F8-874B-44C2-8A3C-F8D922CA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CBEB5-0C36-4D1B-921F-119BB1F5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8DFA-19E2-4EB9-A438-C1FEF91A270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828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50B99-9CD7-4CB9-AD58-9DDBD2F3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2FDB7-5716-4312-9D29-897E8C49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964A4-1B3A-4FD7-B9A7-66C4D9DE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FEAD2-90FD-4BC1-A3BA-1B1139401B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348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7B76F-A039-405D-9FD1-9535A26E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7936F3-CA0C-4073-85A6-D4806DA7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C10E6-16A8-4CA0-8832-B6BADF43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8EDC-3813-4E7F-9CFC-0B32CBC37F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785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AD43D5-3F7D-468B-94D3-9932F5BB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C7F4CE-E676-4887-9410-2B9464E0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3A1C98-2B70-462D-BC6A-ACA5BB9C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89BF6-9C96-437A-8426-A219A675B7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235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7C94F7-ECCA-4810-A87F-A16E0321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760219-6A3B-415B-A64E-8F700940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9CD1EF-E160-459C-A691-B4B1ABD4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BCDF2-B93D-4542-B02A-DF84E6ED98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034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13FCE-DCD7-4F32-8C31-17B2CCBF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B65FF2-B201-4188-9D0C-A419E90D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D2A04B-2C9D-4F87-AC88-A977A2D4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E680-034C-4AF3-9AE2-5A9E1E740F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386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06DBA-98BD-475E-87D2-F9C78A17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9031F-3B83-46E2-A410-F017075A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A3E3B-2DE2-493E-99C5-FC269957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CC64D-6C3D-4666-8A31-7E86BA14EE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219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3E5A6A96-5F58-441C-B086-540EFB733F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56FEB363-66A3-44FD-B69A-89FF5916A6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B7584-6639-4F1F-9F22-E2607C5A1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44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3217A-B73C-42BD-B9AD-04D8DF94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DFA06-8948-4B4E-8436-11E1C34D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AF8A01-77A8-49D4-B1B3-71E3B163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9B78-CAFA-4F60-9DB3-B3BF84E3F20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042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8585D-E34E-4569-ADA6-F82938A3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B8762-3FE7-4091-8B83-120BD0AA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C138A-E69B-46DC-8244-680E374A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C8587-7698-4D44-96D3-F0A15697A4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581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CD26A-826D-49CC-A9D1-D80E6E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6D45C2-0E4A-43B5-87F6-47841C0A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B17D0-44C5-49AB-BAE8-1C00405F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23EC-D3D3-478C-BC63-16DDB924C9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401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98FCC830-787B-4744-9B38-F6824A0BF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F93FDBD8-1D36-47D1-9646-D349D1ACC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7BC42-7054-47CD-B669-0AC1CE6DD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14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51311"/>
            <a:ext cx="4387850" cy="3942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51311"/>
            <a:ext cx="4387850" cy="3942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EA682462-3B2C-43B3-B3B5-7FF470BEF9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5EAFA04E-E20D-48A0-89FF-F871454619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55E65-E09D-4E4F-905C-D5E8068B0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21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FFD55299-9594-4668-A6AD-8F6FF96684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81C33778-89D3-42D7-95D7-532FC1866C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C5447-B0EB-4C61-BBAD-0F1EB811A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57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18486819-EF5A-4A88-BAF2-EBB23E078E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D00E5B2E-9EB0-4ECE-946D-2C30F3DC85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A00AA-B560-4245-A5A3-6D36647C5D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5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>
            <a:extLst>
              <a:ext uri="{FF2B5EF4-FFF2-40B4-BE49-F238E27FC236}">
                <a16:creationId xmlns:a16="http://schemas.microsoft.com/office/drawing/2014/main" id="{A54AB585-6FCF-4B43-AC0E-BE044E9BB1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217C409C-1B49-4747-BB2B-D7D09E9C22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6C4D9-1EA0-4E7B-82F6-1E22B4889C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50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52B8684E-AFD5-45D7-AF92-E2964DD2CC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23188B73-41A6-4581-8727-48A92F6767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1B409-410F-4CD8-B530-55313038B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38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099CBD17-0AAE-416F-BD7E-B188BCD0E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28789471-9FA8-4A2C-BA83-D85C73B92A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31E32-4FF2-4519-9658-5CEF066F2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2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1C_06">
            <a:extLst>
              <a:ext uri="{FF2B5EF4-FFF2-40B4-BE49-F238E27FC236}">
                <a16:creationId xmlns:a16="http://schemas.microsoft.com/office/drawing/2014/main" id="{88AC3F2A-B9EB-4D23-BBB4-2D637469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1C_06_n">
            <a:extLst>
              <a:ext uri="{FF2B5EF4-FFF2-40B4-BE49-F238E27FC236}">
                <a16:creationId xmlns:a16="http://schemas.microsoft.com/office/drawing/2014/main" id="{B1F3C20A-F765-42AC-97B1-04289060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11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7">
            <a:extLst>
              <a:ext uri="{FF2B5EF4-FFF2-40B4-BE49-F238E27FC236}">
                <a16:creationId xmlns:a16="http://schemas.microsoft.com/office/drawing/2014/main" id="{06F84E52-9E88-4E92-B412-0B7A7FE46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87313"/>
            <a:ext cx="0" cy="647700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43C3D87B-B4AB-4FA1-A350-5CB633B89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87313"/>
            <a:ext cx="0" cy="649287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30" name="Picture 44" descr="лого2">
            <a:extLst>
              <a:ext uri="{FF2B5EF4-FFF2-40B4-BE49-F238E27FC236}">
                <a16:creationId xmlns:a16="http://schemas.microsoft.com/office/drawing/2014/main" id="{93959862-66E2-4467-BF45-CE0EF4E7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809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6">
            <a:extLst>
              <a:ext uri="{FF2B5EF4-FFF2-40B4-BE49-F238E27FC236}">
                <a16:creationId xmlns:a16="http://schemas.microsoft.com/office/drawing/2014/main" id="{E721FB71-2009-47DA-A28A-C434A3837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33338"/>
            <a:ext cx="56181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2" name="Rectangle 48">
            <a:extLst>
              <a:ext uri="{FF2B5EF4-FFF2-40B4-BE49-F238E27FC236}">
                <a16:creationId xmlns:a16="http://schemas.microsoft.com/office/drawing/2014/main" id="{11698541-905C-4643-A112-6DAE61D5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50913"/>
            <a:ext cx="89281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>
            <a:extLst>
              <a:ext uri="{FF2B5EF4-FFF2-40B4-BE49-F238E27FC236}">
                <a16:creationId xmlns:a16="http://schemas.microsoft.com/office/drawing/2014/main" id="{3EF321DC-B7B9-4EDF-9F81-76C014F94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975225"/>
            <a:ext cx="81724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>
            <a:extLst>
              <a:ext uri="{FF2B5EF4-FFF2-40B4-BE49-F238E27FC236}">
                <a16:creationId xmlns:a16="http://schemas.microsoft.com/office/drawing/2014/main" id="{807297C5-2771-448B-A408-4E5A59581E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4948238"/>
            <a:ext cx="7667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</a:defRPr>
            </a:lvl1pPr>
          </a:lstStyle>
          <a:p>
            <a:fld id="{036390EE-81D7-494C-A2D2-2EA9D7C153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8B07458C-ECC4-450E-A2A9-24FE80AA31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731A7FDB-16F1-4BC6-95D3-FEC7B8C9A4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BC0BB-8317-4C78-9DC5-C6D920878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A4C65D-E861-4EF9-9344-006F25036F9F}" type="datetimeFigureOut">
              <a:rPr lang="ru-RU"/>
              <a:pPr>
                <a:defRPr/>
              </a:pPr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77BE-4195-43C2-8E1D-408040C27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1970A-D026-4B62-8754-CCBE7518C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036A64-7570-476F-BE77-E98B90D588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32D5C-804C-4CAC-AB24-521D97438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352276"/>
            <a:ext cx="8642350" cy="172695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1" dirty="0"/>
              <a:t>Основы программирования </a:t>
            </a:r>
            <a:br>
              <a:rPr lang="ru-RU" altLang="ru-RU" b="1" dirty="0"/>
            </a:br>
            <a:r>
              <a:rPr lang="ru-RU" altLang="ru-RU" b="1" dirty="0"/>
              <a:t>на встроенном языке 1С</a:t>
            </a:r>
            <a:endParaRPr lang="en-US" altLang="ru-RU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C4C80-C658-4FAA-9A5D-B35C3E98711B}"/>
              </a:ext>
            </a:extLst>
          </p:cNvPr>
          <p:cNvSpPr txBox="1"/>
          <p:nvPr/>
        </p:nvSpPr>
        <p:spPr>
          <a:xfrm>
            <a:off x="3779912" y="3579862"/>
            <a:ext cx="5270016" cy="121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Маркин Иван Сергеевич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Отдела веб-разработки и внедрения портальных решений, Департамент информационных технологий</a:t>
            </a:r>
          </a:p>
        </p:txBody>
      </p:sp>
      <p:pic>
        <p:nvPicPr>
          <p:cNvPr id="6" name="Google Shape;98;p15">
            <a:extLst>
              <a:ext uri="{FF2B5EF4-FFF2-40B4-BE49-F238E27FC236}">
                <a16:creationId xmlns:a16="http://schemas.microsoft.com/office/drawing/2014/main" id="{CEE840D1-624B-4400-B139-61A875BA7D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139702"/>
            <a:ext cx="3101787" cy="25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7FA9B67-9EC1-4CF9-8532-534F14E4C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885112" cy="842963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25603" name="Номер слайда 5">
            <a:extLst>
              <a:ext uri="{FF2B5EF4-FFF2-40B4-BE49-F238E27FC236}">
                <a16:creationId xmlns:a16="http://schemas.microsoft.com/office/drawing/2014/main" id="{00B72B83-5056-49AB-9825-32611E7C1785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6B6B1E-E370-49B1-812B-B2BF96B6ECD8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8BE92532-6D2C-425D-AAA6-42822514C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1E2E38F6-7993-4AE9-A680-70E6B617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87425"/>
            <a:ext cx="7705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Форма элемента</a:t>
            </a:r>
            <a:r>
              <a:rPr lang="ru-RU" altLang="ru-RU" sz="1400">
                <a:solidFill>
                  <a:srgbClr val="C00000"/>
                </a:solidFill>
              </a:rPr>
              <a:t> </a:t>
            </a:r>
            <a:r>
              <a:rPr lang="ru-RU" altLang="ru-RU" sz="1400"/>
              <a:t>используется для редактирования или создания элемента справочника </a:t>
            </a:r>
            <a:endParaRPr lang="ru-RU" altLang="ru-RU" sz="1600" b="1"/>
          </a:p>
        </p:txBody>
      </p:sp>
      <p:grpSp>
        <p:nvGrpSpPr>
          <p:cNvPr id="25607" name="Группа 13">
            <a:extLst>
              <a:ext uri="{FF2B5EF4-FFF2-40B4-BE49-F238E27FC236}">
                <a16:creationId xmlns:a16="http://schemas.microsoft.com/office/drawing/2014/main" id="{569181B2-8462-43EA-A9D0-8DF7D20A190E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1384300"/>
            <a:ext cx="3871912" cy="3130550"/>
            <a:chOff x="392511" y="1383778"/>
            <a:chExt cx="3872600" cy="3131318"/>
          </a:xfrm>
        </p:grpSpPr>
        <p:pic>
          <p:nvPicPr>
            <p:cNvPr id="25611" name="Рисунок 8">
              <a:extLst>
                <a:ext uri="{FF2B5EF4-FFF2-40B4-BE49-F238E27FC236}">
                  <a16:creationId xmlns:a16="http://schemas.microsoft.com/office/drawing/2014/main" id="{609087F3-838A-4A5F-A5DA-52207F3A8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35" y="1383778"/>
              <a:ext cx="327955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1B100A35-598E-44DD-941B-DEA706A50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11" y="4238803"/>
              <a:ext cx="3872600" cy="27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Названия форм справочника на закладке "</a:t>
              </a:r>
              <a:r>
                <a:rPr lang="ru-RU" sz="1200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Формы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</p:grpSp>
      <p:grpSp>
        <p:nvGrpSpPr>
          <p:cNvPr id="25608" name="Группа 14">
            <a:extLst>
              <a:ext uri="{FF2B5EF4-FFF2-40B4-BE49-F238E27FC236}">
                <a16:creationId xmlns:a16="http://schemas.microsoft.com/office/drawing/2014/main" id="{CD9645E4-E33B-4FCA-B2E2-317E419B6FF4}"/>
              </a:ext>
            </a:extLst>
          </p:cNvPr>
          <p:cNvGrpSpPr>
            <a:grpSpLocks/>
          </p:cNvGrpSpPr>
          <p:nvPr/>
        </p:nvGrpSpPr>
        <p:grpSpPr bwMode="auto">
          <a:xfrm>
            <a:off x="5008563" y="1384300"/>
            <a:ext cx="3811587" cy="3130550"/>
            <a:chOff x="5026633" y="1383778"/>
            <a:chExt cx="3811877" cy="3131318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DC3B49A5-6DD3-4AC6-B9BE-65092A3F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633" y="4238803"/>
              <a:ext cx="3811877" cy="27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Название форм справочника в конструкторе форм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25610" name="Рисунок 11">
              <a:extLst>
                <a:ext uri="{FF2B5EF4-FFF2-40B4-BE49-F238E27FC236}">
                  <a16:creationId xmlns:a16="http://schemas.microsoft.com/office/drawing/2014/main" id="{91F00E2F-DFB6-433E-AC84-A04A4782F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490" y="1383778"/>
              <a:ext cx="2888162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D7711D-50CD-4E1F-ADA3-E0A1CA7FA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885112" cy="842963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26627" name="Номер слайда 5">
            <a:extLst>
              <a:ext uri="{FF2B5EF4-FFF2-40B4-BE49-F238E27FC236}">
                <a16:creationId xmlns:a16="http://schemas.microsoft.com/office/drawing/2014/main" id="{435A23B3-6980-4869-8B9E-534B858503DE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A909415-BF23-46A1-9AFB-B22AF12B2600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709BA59D-ADF1-41EA-9EA1-45D6F7F3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7ED2C635-4D5B-400C-9C45-A0B9A181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406525"/>
            <a:ext cx="41052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Форма группы</a:t>
            </a:r>
            <a:r>
              <a:rPr lang="ru-RU" altLang="ru-RU" sz="1400">
                <a:solidFill>
                  <a:srgbClr val="C00000"/>
                </a:solidFill>
              </a:rPr>
              <a:t> </a:t>
            </a:r>
            <a:r>
              <a:rPr lang="ru-RU" altLang="ru-RU" sz="1400"/>
              <a:t>используется для редактирования или создания группы.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Форма списка</a:t>
            </a:r>
            <a:r>
              <a:rPr lang="ru-RU" altLang="ru-RU" sz="1400">
                <a:solidFill>
                  <a:srgbClr val="C00000"/>
                </a:solidFill>
              </a:rPr>
              <a:t> </a:t>
            </a:r>
            <a:r>
              <a:rPr lang="ru-RU" altLang="ru-RU" sz="1400"/>
              <a:t>используется для отображения списков элементов.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Форма выбора</a:t>
            </a:r>
            <a:r>
              <a:rPr lang="ru-RU" altLang="ru-RU" sz="1400">
                <a:solidFill>
                  <a:srgbClr val="C00000"/>
                </a:solidFill>
              </a:rPr>
              <a:t> </a:t>
            </a:r>
            <a:r>
              <a:rPr lang="ru-RU" altLang="ru-RU" sz="1400"/>
              <a:t>используется для того, чтобы в поле некоторой формы выбрать один из элементов справочника.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Форма выбора</a:t>
            </a:r>
            <a:r>
              <a:rPr lang="ru-RU" altLang="ru-RU" sz="1400">
                <a:solidFill>
                  <a:srgbClr val="C00000"/>
                </a:solidFill>
              </a:rPr>
              <a:t> </a:t>
            </a:r>
            <a:r>
              <a:rPr lang="ru-RU" altLang="ru-RU" sz="1400"/>
              <a:t>группы используется, когда в поле некоторой формы нужно выбрать не просто элемент справочника, а одну из его групп.</a:t>
            </a:r>
            <a:endParaRPr lang="ru-RU" altLang="ru-RU" sz="1600" b="1"/>
          </a:p>
        </p:txBody>
      </p:sp>
      <p:grpSp>
        <p:nvGrpSpPr>
          <p:cNvPr id="26631" name="Группа 14">
            <a:extLst>
              <a:ext uri="{FF2B5EF4-FFF2-40B4-BE49-F238E27FC236}">
                <a16:creationId xmlns:a16="http://schemas.microsoft.com/office/drawing/2014/main" id="{703AC4D9-E8AE-4CA3-B0F9-775A90FB443B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1320800"/>
            <a:ext cx="4133850" cy="2979738"/>
            <a:chOff x="294134" y="1238250"/>
            <a:chExt cx="4133850" cy="2978651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B1A2313A-28B4-48F2-9A74-D88FD8ABD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071" y="3939189"/>
              <a:ext cx="3609975" cy="27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Названия форм справочника в палитре свойств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26633" name="Рисунок 13" descr="палитра свойств форма элемента справочника.jpg">
              <a:extLst>
                <a:ext uri="{FF2B5EF4-FFF2-40B4-BE49-F238E27FC236}">
                  <a16:creationId xmlns:a16="http://schemas.microsoft.com/office/drawing/2014/main" id="{86AE694E-1E25-4A9D-981D-9B8EEFB51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34" y="1238250"/>
              <a:ext cx="413385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B626AD8-DDFB-4DF3-9058-35704D8BD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9525"/>
            <a:ext cx="7885112" cy="844550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27651" name="Номер слайда 5">
            <a:extLst>
              <a:ext uri="{FF2B5EF4-FFF2-40B4-BE49-F238E27FC236}">
                <a16:creationId xmlns:a16="http://schemas.microsoft.com/office/drawing/2014/main" id="{FA94A550-8B3B-403F-8B9C-69B5DE8BD410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C9ACABD-F866-46DD-80B5-165D8048787F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B09231FF-0C40-47D9-AF66-A6D2124D0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pSp>
        <p:nvGrpSpPr>
          <p:cNvPr id="27654" name="Группа 11">
            <a:extLst>
              <a:ext uri="{FF2B5EF4-FFF2-40B4-BE49-F238E27FC236}">
                <a16:creationId xmlns:a16="http://schemas.microsoft.com/office/drawing/2014/main" id="{02F7699C-2C1C-4907-A793-FB5B43ADAD04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987425"/>
            <a:ext cx="5940425" cy="3695700"/>
            <a:chOff x="1574726" y="892175"/>
            <a:chExt cx="5940425" cy="3695800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763FB74F-9745-412E-949B-2E796E727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188" y="4311743"/>
              <a:ext cx="5905500" cy="27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Создание формы элемента справочника</a:t>
              </a:r>
              <a:r>
                <a:rPr lang="en-US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 помощью конструктора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27656" name="Рисунок 10" descr="форма элемента справочника создание.jpg">
              <a:extLst>
                <a:ext uri="{FF2B5EF4-FFF2-40B4-BE49-F238E27FC236}">
                  <a16:creationId xmlns:a16="http://schemas.microsoft.com/office/drawing/2014/main" id="{12AF5308-8742-41CF-B483-6A3B7092E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726" y="892175"/>
              <a:ext cx="5940425" cy="335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4DEDB85-12B5-44D5-AB4C-69D54A7A7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9525"/>
            <a:ext cx="7885112" cy="844550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4C477F2E-14DF-4C45-8939-AA5F7973D17C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FD5BC6D-5DF2-4AD3-9DC3-31B0C423B043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6E96487F-016B-4355-83D2-60E7D349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pSp>
        <p:nvGrpSpPr>
          <p:cNvPr id="28678" name="Группа 12">
            <a:extLst>
              <a:ext uri="{FF2B5EF4-FFF2-40B4-BE49-F238E27FC236}">
                <a16:creationId xmlns:a16="http://schemas.microsoft.com/office/drawing/2014/main" id="{4EA9A109-75A9-4276-90A5-05700FF19806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915988"/>
            <a:ext cx="5940425" cy="3816350"/>
            <a:chOff x="1601787" y="915566"/>
            <a:chExt cx="5940425" cy="3816424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0258F22B-1F64-4E7D-B39A-43EC75B67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49" y="4455760"/>
              <a:ext cx="5905500" cy="27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Вид формы элемента справочника 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28680" name="Рисунок 11">
              <a:extLst>
                <a:ext uri="{FF2B5EF4-FFF2-40B4-BE49-F238E27FC236}">
                  <a16:creationId xmlns:a16="http://schemas.microsoft.com/office/drawing/2014/main" id="{491E94AE-4C02-4CA9-9F23-0D4082CE6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787" y="915566"/>
              <a:ext cx="5940425" cy="357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8051F89-D620-4C37-8587-A68DFF51E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9525"/>
            <a:ext cx="7885112" cy="844550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29699" name="Номер слайда 5">
            <a:extLst>
              <a:ext uri="{FF2B5EF4-FFF2-40B4-BE49-F238E27FC236}">
                <a16:creationId xmlns:a16="http://schemas.microsoft.com/office/drawing/2014/main" id="{304C7329-C1D3-4468-B2CC-0B2C4247B82F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B4E11AC-EBF1-40E9-B809-4838EE42D73A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A5EB0FD6-B88C-486D-83A2-CB533578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pSp>
        <p:nvGrpSpPr>
          <p:cNvPr id="29702" name="Группа 12">
            <a:extLst>
              <a:ext uri="{FF2B5EF4-FFF2-40B4-BE49-F238E27FC236}">
                <a16:creationId xmlns:a16="http://schemas.microsoft.com/office/drawing/2014/main" id="{39410EEE-EFFD-4148-BF7B-7524DFA23E07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915988"/>
            <a:ext cx="5905500" cy="3887787"/>
            <a:chOff x="1619672" y="915966"/>
            <a:chExt cx="5904656" cy="3888032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02BBC25-35BE-48FE-BDCE-EF66591A8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527756"/>
              <a:ext cx="5904656" cy="27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Форма документа </a:t>
              </a:r>
              <a:r>
                <a:rPr lang="ru-RU" sz="1200" dirty="0">
                  <a:latin typeface="Arial" charset="0"/>
                  <a:cs typeface="Arial" charset="0"/>
                </a:rPr>
                <a:t>"</a:t>
              </a:r>
              <a:r>
                <a:rPr lang="ru-RU" sz="1200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Поступление товаров и услуг</a:t>
              </a:r>
              <a:r>
                <a:rPr lang="ru-RU" sz="1200" dirty="0">
                  <a:latin typeface="Arial" charset="0"/>
                  <a:cs typeface="Arial" charset="0"/>
                </a:rPr>
                <a:t>"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29704" name="Рисунок 10" descr="форма документа.jpg">
              <a:extLst>
                <a:ext uri="{FF2B5EF4-FFF2-40B4-BE49-F238E27FC236}">
                  <a16:creationId xmlns:a16="http://schemas.microsoft.com/office/drawing/2014/main" id="{CB0F4EB5-EC54-4961-A3AB-B21C2BAC2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758" y="915966"/>
              <a:ext cx="5636485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AD3404C-AC61-4EBB-9E8B-1E7DE8096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9525"/>
            <a:ext cx="7885112" cy="844550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30723" name="Номер слайда 5">
            <a:extLst>
              <a:ext uri="{FF2B5EF4-FFF2-40B4-BE49-F238E27FC236}">
                <a16:creationId xmlns:a16="http://schemas.microsoft.com/office/drawing/2014/main" id="{544C606A-3A27-47B6-BAD4-A435F84FED96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CC908A-8FA5-4FEA-ACB9-B79869191B7E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0725" name="Группа 12">
            <a:extLst>
              <a:ext uri="{FF2B5EF4-FFF2-40B4-BE49-F238E27FC236}">
                <a16:creationId xmlns:a16="http://schemas.microsoft.com/office/drawing/2014/main" id="{76641FD3-F176-42EA-AAF4-EB2CFD4AEA8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952500"/>
            <a:ext cx="2879725" cy="3881438"/>
            <a:chOff x="395536" y="951950"/>
            <a:chExt cx="2880320" cy="3881665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514FC19-56E7-4F12-8692-6F3299259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4371625"/>
              <a:ext cx="2880320" cy="46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Дерево элементов формы документа </a:t>
              </a:r>
              <a:b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</a:b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</a:t>
              </a:r>
              <a:r>
                <a:rPr lang="ru-RU" sz="1200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Поступление товаров и услуг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30730" name="Рисунок 11">
              <a:extLst>
                <a:ext uri="{FF2B5EF4-FFF2-40B4-BE49-F238E27FC236}">
                  <a16:creationId xmlns:a16="http://schemas.microsoft.com/office/drawing/2014/main" id="{B60EBA45-9096-4D9D-8128-C9CE8B6FF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64" y="951950"/>
              <a:ext cx="2264465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6" name="Группа 15">
            <a:extLst>
              <a:ext uri="{FF2B5EF4-FFF2-40B4-BE49-F238E27FC236}">
                <a16:creationId xmlns:a16="http://schemas.microsoft.com/office/drawing/2014/main" id="{D095D36A-52DA-40AB-A9B9-89B8417772C2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962025"/>
            <a:ext cx="5184775" cy="3706813"/>
            <a:chOff x="3635896" y="961300"/>
            <a:chExt cx="5184576" cy="3707975"/>
          </a:xfrm>
        </p:grpSpPr>
        <p:pic>
          <p:nvPicPr>
            <p:cNvPr id="30727" name="Рисунок 13" descr="соотвествие объектов в форме.jpg">
              <a:extLst>
                <a:ext uri="{FF2B5EF4-FFF2-40B4-BE49-F238E27FC236}">
                  <a16:creationId xmlns:a16="http://schemas.microsoft.com/office/drawing/2014/main" id="{6A25DC0B-73E6-4296-9A29-DF141BF6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126" y="961300"/>
              <a:ext cx="5182117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1BC9DA79-692F-4AA6-8E70-27AF4934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896" y="4392963"/>
              <a:ext cx="5184576" cy="27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Соответствие между реквизитами объекта и элементами формы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DEFA6AB-CE18-439C-BC39-48A9B500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9525"/>
            <a:ext cx="7885112" cy="844550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31747" name="Номер слайда 5">
            <a:extLst>
              <a:ext uri="{FF2B5EF4-FFF2-40B4-BE49-F238E27FC236}">
                <a16:creationId xmlns:a16="http://schemas.microsoft.com/office/drawing/2014/main" id="{32D8076A-528C-483E-B9D4-D4CAEA2B5C1E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59F0E0-952B-4C71-A195-BB91FCB8C604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1749" name="Группа 12">
            <a:extLst>
              <a:ext uri="{FF2B5EF4-FFF2-40B4-BE49-F238E27FC236}">
                <a16:creationId xmlns:a16="http://schemas.microsoft.com/office/drawing/2014/main" id="{AC6603D2-A059-49BD-BD59-BAEDAA0328E6}"/>
              </a:ext>
            </a:extLst>
          </p:cNvPr>
          <p:cNvGrpSpPr>
            <a:grpSpLocks/>
          </p:cNvGrpSpPr>
          <p:nvPr/>
        </p:nvGrpSpPr>
        <p:grpSpPr bwMode="auto">
          <a:xfrm>
            <a:off x="2776538" y="1131888"/>
            <a:ext cx="3590925" cy="3332162"/>
            <a:chOff x="251520" y="1184126"/>
            <a:chExt cx="3590925" cy="3331840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42BA67C-BD4B-4148-8D88-5B7B51469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120" y="4238181"/>
              <a:ext cx="2879725" cy="27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Создание формы констант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31751" name="Рисунок 10" descr="форма констант.jpg">
              <a:extLst>
                <a:ext uri="{FF2B5EF4-FFF2-40B4-BE49-F238E27FC236}">
                  <a16:creationId xmlns:a16="http://schemas.microsoft.com/office/drawing/2014/main" id="{C2A5B782-B3C2-4DF7-A19D-45360D4CD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84126"/>
              <a:ext cx="3590925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4649707-A10F-41B7-82FE-6969192EA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9525"/>
            <a:ext cx="7885112" cy="844550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32771" name="Номер слайда 5">
            <a:extLst>
              <a:ext uri="{FF2B5EF4-FFF2-40B4-BE49-F238E27FC236}">
                <a16:creationId xmlns:a16="http://schemas.microsoft.com/office/drawing/2014/main" id="{89639E8B-43C8-49EA-9839-8F4405078333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CD6AEA-CF02-4820-ADEC-3C627D2B133D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2773" name="Группа 8">
            <a:extLst>
              <a:ext uri="{FF2B5EF4-FFF2-40B4-BE49-F238E27FC236}">
                <a16:creationId xmlns:a16="http://schemas.microsoft.com/office/drawing/2014/main" id="{79532D1F-F291-40E1-B74C-85278879237E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987425"/>
            <a:ext cx="6769100" cy="3579813"/>
            <a:chOff x="978420" y="987574"/>
            <a:chExt cx="6768752" cy="3580075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379D2BA9-562B-4B3B-A59B-1EF11B831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420" y="4291404"/>
              <a:ext cx="6768752" cy="27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Удаление элементов формы и добавление новых реквизитов константы "Калькулятор"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32775" name="Рисунок 7" descr="форма констант добавление реквизита.jpg">
              <a:extLst>
                <a:ext uri="{FF2B5EF4-FFF2-40B4-BE49-F238E27FC236}">
                  <a16:creationId xmlns:a16="http://schemas.microsoft.com/office/drawing/2014/main" id="{A120BE2D-BD31-487C-B906-61D47539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987574"/>
              <a:ext cx="6350344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827BCB7-8E0F-406F-98B0-4A2BE11E2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9525"/>
            <a:ext cx="7885112" cy="844550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33795" name="Номер слайда 5">
            <a:extLst>
              <a:ext uri="{FF2B5EF4-FFF2-40B4-BE49-F238E27FC236}">
                <a16:creationId xmlns:a16="http://schemas.microsoft.com/office/drawing/2014/main" id="{A9A7DD03-BD37-46AC-8981-6F6D0C6895D5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667277-896B-4758-ADB6-568226528CC0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3797" name="Группа 10">
            <a:extLst>
              <a:ext uri="{FF2B5EF4-FFF2-40B4-BE49-F238E27FC236}">
                <a16:creationId xmlns:a16="http://schemas.microsoft.com/office/drawing/2014/main" id="{5D5F3E63-A94D-4478-B255-0B04BAAD7B42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058863"/>
            <a:ext cx="6937375" cy="3508375"/>
            <a:chOff x="1104014" y="1059582"/>
            <a:chExt cx="6935973" cy="3508067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680427B8-9A79-48BE-B478-C89BCFE12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134" y="4289860"/>
              <a:ext cx="6767732" cy="277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Добавление группы в форму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33799" name="Рисунок 8" descr="форма констант добавить группу.jpg">
              <a:extLst>
                <a:ext uri="{FF2B5EF4-FFF2-40B4-BE49-F238E27FC236}">
                  <a16:creationId xmlns:a16="http://schemas.microsoft.com/office/drawing/2014/main" id="{9E6929BF-0325-4D64-B529-91BA60F45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014" y="1059582"/>
              <a:ext cx="6935973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0EFBC3E-B6E6-4188-9392-845B56C43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9525"/>
            <a:ext cx="7885112" cy="844550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34819" name="Номер слайда 5">
            <a:extLst>
              <a:ext uri="{FF2B5EF4-FFF2-40B4-BE49-F238E27FC236}">
                <a16:creationId xmlns:a16="http://schemas.microsoft.com/office/drawing/2014/main" id="{77DB2FBD-6DF0-4DEC-9491-B898E00E2E1C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DAEA0E2-0FD5-4241-B607-32C756CCAE28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4821" name="Группа 10">
            <a:extLst>
              <a:ext uri="{FF2B5EF4-FFF2-40B4-BE49-F238E27FC236}">
                <a16:creationId xmlns:a16="http://schemas.microsoft.com/office/drawing/2014/main" id="{2B68608F-9112-423B-A81E-BACFB05AC25D}"/>
              </a:ext>
            </a:extLst>
          </p:cNvPr>
          <p:cNvGrpSpPr>
            <a:grpSpLocks/>
          </p:cNvGrpSpPr>
          <p:nvPr/>
        </p:nvGrpSpPr>
        <p:grpSpPr bwMode="auto">
          <a:xfrm>
            <a:off x="2414588" y="1060450"/>
            <a:ext cx="4314825" cy="3506788"/>
            <a:chOff x="2415212" y="1059942"/>
            <a:chExt cx="4313576" cy="3507707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0B3F674C-B1F0-4EF5-AFF7-D45AFA26D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296" y="4291352"/>
              <a:ext cx="3599408" cy="27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Вид формы калькулятора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34823" name="Рисунок 7">
              <a:extLst>
                <a:ext uri="{FF2B5EF4-FFF2-40B4-BE49-F238E27FC236}">
                  <a16:creationId xmlns:a16="http://schemas.microsoft.com/office/drawing/2014/main" id="{9DEABF58-AAFB-4569-8541-D1A58F1D5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212" y="1059942"/>
              <a:ext cx="4313576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B347FF7-77FA-4860-970E-09F9A7C2A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5976937" cy="771525"/>
          </a:xfrm>
        </p:spPr>
        <p:txBody>
          <a:bodyPr/>
          <a:lstStyle/>
          <a:p>
            <a:pPr algn="ctr"/>
            <a:r>
              <a:rPr lang="ru-RU" altLang="ru-RU" sz="4000">
                <a:latin typeface="Calibri" panose="020F0502020204030204" pitchFamily="34" charset="0"/>
              </a:rPr>
              <a:t>Встроенный язык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72F4360-7A9F-40AF-9A7C-1F18769FD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095375"/>
            <a:ext cx="8137525" cy="34210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</a:rPr>
              <a:t>Встроенный язык </a:t>
            </a:r>
            <a:r>
              <a:rPr lang="ru-RU" sz="1600" dirty="0"/>
              <a:t>- важная часть технологической платформы 1С:Предприятия 8,  позволяет разработчику описывать собственные алгоритмы прикладного решения.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1600" dirty="0"/>
              <a:t>Встроенный язык имеет много общих черт с языками </a:t>
            </a:r>
            <a:r>
              <a:rPr lang="ru-RU" sz="1600" dirty="0" err="1"/>
              <a:t>Pascal</a:t>
            </a:r>
            <a:r>
              <a:rPr lang="ru-RU" sz="1600" dirty="0"/>
              <a:t>, </a:t>
            </a:r>
            <a:r>
              <a:rPr lang="ru-RU" sz="1600" dirty="0" err="1"/>
              <a:t>Java</a:t>
            </a:r>
            <a:r>
              <a:rPr lang="ru-RU" sz="1600" dirty="0"/>
              <a:t> </a:t>
            </a:r>
            <a:r>
              <a:rPr lang="ru-RU" sz="1600" dirty="0" err="1"/>
              <a:t>Script</a:t>
            </a:r>
            <a:r>
              <a:rPr lang="ru-RU" sz="1600" dirty="0"/>
              <a:t>, </a:t>
            </a:r>
            <a:r>
              <a:rPr lang="ru-RU" sz="1600" dirty="0" err="1"/>
              <a:t>Basic</a:t>
            </a:r>
            <a:r>
              <a:rPr lang="ru-RU" sz="1600" dirty="0"/>
              <a:t>, что облегчает его освоение, но не является прямым аналогом какого-либо из языков.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1600" b="1" dirty="0">
                <a:solidFill>
                  <a:srgbClr val="C00000"/>
                </a:solidFill>
              </a:rPr>
              <a:t>Наиболее значимые особенности встроенного языка: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/>
              <a:t>предварительная компиляция;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/>
              <a:t>кэширование скомпилированных модулей в памяти;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/>
              <a:t>мягкая типизация;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/>
              <a:t>отсутствие программного описания объектов конфигурации.</a:t>
            </a:r>
          </a:p>
        </p:txBody>
      </p:sp>
      <p:sp>
        <p:nvSpPr>
          <p:cNvPr id="17412" name="Номер слайда 5">
            <a:extLst>
              <a:ext uri="{FF2B5EF4-FFF2-40B4-BE49-F238E27FC236}">
                <a16:creationId xmlns:a16="http://schemas.microsoft.com/office/drawing/2014/main" id="{8F567C6E-85F1-41AD-B155-EBB9110FE593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B81E40-5B13-4C31-AC05-6358D16527BE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684604D-5E23-4F85-8EC4-A04E9FC8F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/>
              <a:t>Программные модули</a:t>
            </a:r>
          </a:p>
        </p:txBody>
      </p:sp>
      <p:sp>
        <p:nvSpPr>
          <p:cNvPr id="35843" name="Номер слайда 5">
            <a:extLst>
              <a:ext uri="{FF2B5EF4-FFF2-40B4-BE49-F238E27FC236}">
                <a16:creationId xmlns:a16="http://schemas.microsoft.com/office/drawing/2014/main" id="{1234DC7E-A092-4907-8DC1-10DA129D096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DC4242F-31DA-4D85-9CB0-42969850F84A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112FDCEC-4898-42FE-A199-E3D73D66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987425"/>
            <a:ext cx="6480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Модулем</a:t>
            </a:r>
            <a:r>
              <a:rPr lang="ru-RU" altLang="ru-RU" sz="1400"/>
              <a:t> называется программа на встроенном языке 1С:Предприятие.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/>
              <a:t>В конфигурации существует несколько видов модулей</a:t>
            </a:r>
            <a:endParaRPr lang="ru-RU" altLang="ru-RU" sz="1600" b="1"/>
          </a:p>
        </p:txBody>
      </p:sp>
      <p:grpSp>
        <p:nvGrpSpPr>
          <p:cNvPr id="35846" name="Группа 12">
            <a:extLst>
              <a:ext uri="{FF2B5EF4-FFF2-40B4-BE49-F238E27FC236}">
                <a16:creationId xmlns:a16="http://schemas.microsoft.com/office/drawing/2014/main" id="{4772731C-A371-4D6B-AAF4-4F9C3E8B1C9A}"/>
              </a:ext>
            </a:extLst>
          </p:cNvPr>
          <p:cNvGrpSpPr>
            <a:grpSpLocks/>
          </p:cNvGrpSpPr>
          <p:nvPr/>
        </p:nvGrpSpPr>
        <p:grpSpPr bwMode="auto">
          <a:xfrm>
            <a:off x="2281238" y="1492250"/>
            <a:ext cx="4581525" cy="3074988"/>
            <a:chOff x="2280691" y="1491950"/>
            <a:chExt cx="4582618" cy="3075699"/>
          </a:xfrm>
        </p:grpSpPr>
        <p:pic>
          <p:nvPicPr>
            <p:cNvPr id="35847" name="Рисунок 10">
              <a:extLst>
                <a:ext uri="{FF2B5EF4-FFF2-40B4-BE49-F238E27FC236}">
                  <a16:creationId xmlns:a16="http://schemas.microsoft.com/office/drawing/2014/main" id="{45354E2B-7BD8-4B6D-8090-7EEB89C5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691" y="1491950"/>
              <a:ext cx="4582618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5569A33F-0D47-42E3-9830-99651F1CD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345" y="4291360"/>
              <a:ext cx="3601309" cy="27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Схема программных модулей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1162AC0B-43C9-4D57-94B4-7DA28DD6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15988"/>
            <a:ext cx="72009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/>
              <a:t>Модуль объекта и модуль менеджера объекта можно открыть на закладке "</a:t>
            </a:r>
            <a:r>
              <a:rPr lang="ru-RU" altLang="ru-RU" sz="1400" b="1">
                <a:solidFill>
                  <a:srgbClr val="C00000"/>
                </a:solidFill>
              </a:rPr>
              <a:t>Прочее</a:t>
            </a:r>
            <a:r>
              <a:rPr lang="ru-RU" altLang="ru-RU" sz="1400"/>
              <a:t>" </a:t>
            </a:r>
            <a:endParaRPr lang="ru-RU" altLang="ru-RU" sz="1600" b="1"/>
          </a:p>
        </p:txBody>
      </p:sp>
      <p:grpSp>
        <p:nvGrpSpPr>
          <p:cNvPr id="36867" name="Группа 12">
            <a:extLst>
              <a:ext uri="{FF2B5EF4-FFF2-40B4-BE49-F238E27FC236}">
                <a16:creationId xmlns:a16="http://schemas.microsoft.com/office/drawing/2014/main" id="{6A63BAEB-B1DB-4829-B93F-4C1C1933481D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1347788"/>
            <a:ext cx="4826000" cy="3348037"/>
            <a:chOff x="2267744" y="1311950"/>
            <a:chExt cx="4824536" cy="3348033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2DE00342-1A38-4B76-AF04-2E53D9BCB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744" y="4383758"/>
              <a:ext cx="482453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Закладка "</a:t>
              </a:r>
              <a:r>
                <a:rPr lang="ru-RU" sz="1200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Прочее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 документа "</a:t>
              </a:r>
              <a:r>
                <a:rPr lang="ru-RU" sz="1200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Поступление товаров и услуг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</a:t>
              </a:r>
              <a:endParaRPr lang="ru-RU" sz="1600" b="1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36872" name="Рисунок 9" descr="модуль менеджера объекта.jpg">
              <a:extLst>
                <a:ext uri="{FF2B5EF4-FFF2-40B4-BE49-F238E27FC236}">
                  <a16:creationId xmlns:a16="http://schemas.microsoft.com/office/drawing/2014/main" id="{9EA6E2E5-6A33-43E3-9F8B-C89C8AB3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346" y="1311950"/>
              <a:ext cx="3513332" cy="30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8" name="Rectangle 2">
            <a:extLst>
              <a:ext uri="{FF2B5EF4-FFF2-40B4-BE49-F238E27FC236}">
                <a16:creationId xmlns:a16="http://schemas.microsoft.com/office/drawing/2014/main" id="{4F5B6452-02B8-4475-ADC2-30118639D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/>
              <a:t>Программные модули</a:t>
            </a:r>
          </a:p>
        </p:txBody>
      </p:sp>
      <p:sp>
        <p:nvSpPr>
          <p:cNvPr id="36869" name="Номер слайда 5">
            <a:extLst>
              <a:ext uri="{FF2B5EF4-FFF2-40B4-BE49-F238E27FC236}">
                <a16:creationId xmlns:a16="http://schemas.microsoft.com/office/drawing/2014/main" id="{19B1C3B3-47FB-4CDF-865B-BCA18D62AC93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1393AD0-ACDE-4870-A7B7-0598FCFD99D7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66BF2B19-CBE5-4411-A35A-E329FC6A15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Виды модулей:</a:t>
            </a:r>
          </a:p>
        </p:txBody>
      </p:sp>
      <p:sp>
        <p:nvSpPr>
          <p:cNvPr id="37891" name="Содержимое 2">
            <a:extLst>
              <a:ext uri="{FF2B5EF4-FFF2-40B4-BE49-F238E27FC236}">
                <a16:creationId xmlns:a16="http://schemas.microsoft.com/office/drawing/2014/main" id="{63D082FC-208F-4C4C-9E9F-95F514ACB1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79613" y="1166813"/>
            <a:ext cx="5184775" cy="3421062"/>
          </a:xfrm>
        </p:spPr>
        <p:txBody>
          <a:bodyPr/>
          <a:lstStyle/>
          <a:p>
            <a:r>
              <a:rPr lang="ru-RU" altLang="ru-RU"/>
              <a:t>Модуль приложения;</a:t>
            </a:r>
          </a:p>
          <a:p>
            <a:r>
              <a:rPr lang="ru-RU" altLang="ru-RU"/>
              <a:t>Модуль внешнего соединения;</a:t>
            </a:r>
          </a:p>
          <a:p>
            <a:r>
              <a:rPr lang="ru-RU" altLang="ru-RU"/>
              <a:t>Общие модули;</a:t>
            </a:r>
          </a:p>
          <a:p>
            <a:r>
              <a:rPr lang="ru-RU" altLang="ru-RU"/>
              <a:t>Модули объектов;</a:t>
            </a:r>
          </a:p>
          <a:p>
            <a:r>
              <a:rPr lang="ru-RU" altLang="ru-RU"/>
              <a:t>Модули набора записей;</a:t>
            </a:r>
          </a:p>
          <a:p>
            <a:r>
              <a:rPr lang="ru-RU" altLang="ru-RU"/>
              <a:t>Модули форм.</a:t>
            </a:r>
          </a:p>
        </p:txBody>
      </p:sp>
      <p:sp>
        <p:nvSpPr>
          <p:cNvPr id="37892" name="Номер слайда 5">
            <a:extLst>
              <a:ext uri="{FF2B5EF4-FFF2-40B4-BE49-F238E27FC236}">
                <a16:creationId xmlns:a16="http://schemas.microsoft.com/office/drawing/2014/main" id="{46C2CD70-35EE-451B-90F4-DB77149633EB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67397DC-9E21-4241-81A5-A894982CC6B7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C9EA40F9-7A98-4779-B5B2-81DA6C089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-20638"/>
            <a:ext cx="7885112" cy="811213"/>
          </a:xfrm>
        </p:spPr>
        <p:txBody>
          <a:bodyPr/>
          <a:lstStyle/>
          <a:p>
            <a:pPr algn="ctr"/>
            <a:r>
              <a:rPr lang="ru-RU" altLang="ru-RU" sz="3200"/>
              <a:t>Встроенный язык. Переменные</a:t>
            </a:r>
          </a:p>
        </p:txBody>
      </p:sp>
      <p:sp>
        <p:nvSpPr>
          <p:cNvPr id="38915" name="Содержимое 2">
            <a:extLst>
              <a:ext uri="{FF2B5EF4-FFF2-40B4-BE49-F238E27FC236}">
                <a16:creationId xmlns:a16="http://schemas.microsoft.com/office/drawing/2014/main" id="{8AF8845D-5492-48E5-8953-8D1336AAB1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1058863"/>
            <a:ext cx="8642350" cy="36004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Для объявления переменных используется ключевое слово </a:t>
            </a:r>
            <a:r>
              <a:rPr lang="ru-RU" altLang="ru-RU" sz="1400" b="1"/>
              <a:t>"</a:t>
            </a:r>
            <a:r>
              <a:rPr lang="ru-RU" altLang="ru-RU" sz="1400" b="1">
                <a:solidFill>
                  <a:srgbClr val="C00000"/>
                </a:solidFill>
              </a:rPr>
              <a:t>Перем</a:t>
            </a:r>
            <a:r>
              <a:rPr lang="ru-RU" altLang="ru-RU" sz="1400" b="1"/>
              <a:t>".</a:t>
            </a:r>
            <a:r>
              <a:rPr lang="ru-RU" altLang="ru-RU" sz="140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Существует также неявное объявление переменных при первом присвоении значения переменной.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Например: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>
                <a:solidFill>
                  <a:srgbClr val="C00000"/>
                </a:solidFill>
              </a:rPr>
              <a:t>Перем Значение1;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>
                <a:solidFill>
                  <a:srgbClr val="C00000"/>
                </a:solidFill>
              </a:rPr>
              <a:t>Значение2 = 4;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Переменная </a:t>
            </a:r>
            <a:r>
              <a:rPr lang="ru-RU" altLang="ru-RU" sz="1400" b="1">
                <a:solidFill>
                  <a:srgbClr val="C00000"/>
                </a:solidFill>
              </a:rPr>
              <a:t>Значение1</a:t>
            </a:r>
            <a:r>
              <a:rPr lang="ru-RU" altLang="ru-RU" sz="1400"/>
              <a:t> объявлена явно, а переменная </a:t>
            </a:r>
            <a:r>
              <a:rPr lang="ru-RU" altLang="ru-RU" sz="1400" b="1">
                <a:solidFill>
                  <a:srgbClr val="C00000"/>
                </a:solidFill>
              </a:rPr>
              <a:t>Значение2</a:t>
            </a:r>
            <a:r>
              <a:rPr lang="ru-RU" altLang="ru-RU" sz="1400"/>
              <a:t> объявлена неявно.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При неявном объявлении переменной система определяет ее тип по присваиваемому ей значению.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При повторном присвоении переменной значения ее тип может измениться.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В именах переменных допускается использование символов и цифр, а также символа подчеркивания.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При этом имя переменной должно начинаться только с символа.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Использование пробелов в именах переменных не допускается.</a:t>
            </a:r>
          </a:p>
        </p:txBody>
      </p:sp>
      <p:sp>
        <p:nvSpPr>
          <p:cNvPr id="38916" name="Номер слайда 5">
            <a:extLst>
              <a:ext uri="{FF2B5EF4-FFF2-40B4-BE49-F238E27FC236}">
                <a16:creationId xmlns:a16="http://schemas.microsoft.com/office/drawing/2014/main" id="{1AC9B94C-A653-423D-BE4A-F6D2DE49C955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FC50499-8073-47DB-B988-97267FD6E26A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853065B0-C56B-43AF-9A11-7529AFC0F2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-20638"/>
            <a:ext cx="7885112" cy="811213"/>
          </a:xfrm>
        </p:spPr>
        <p:txBody>
          <a:bodyPr/>
          <a:lstStyle/>
          <a:p>
            <a:pPr algn="ctr"/>
            <a:r>
              <a:rPr lang="ru-RU" altLang="ru-RU" sz="3200"/>
              <a:t>Встроенный язык. Операторы</a:t>
            </a:r>
          </a:p>
        </p:txBody>
      </p:sp>
      <p:sp>
        <p:nvSpPr>
          <p:cNvPr id="39939" name="Содержимое 2">
            <a:extLst>
              <a:ext uri="{FF2B5EF4-FFF2-40B4-BE49-F238E27FC236}">
                <a16:creationId xmlns:a16="http://schemas.microsoft.com/office/drawing/2014/main" id="{99DFAFD7-F7FE-488E-BB7E-EC8274AF4A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058863"/>
            <a:ext cx="8207375" cy="34575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Операторы имеют вид стандартного обращения к процедуре, за исключением оператора присваивания (А = В;) и синтаксических конструкций встроенного языка (</a:t>
            </a:r>
            <a:r>
              <a:rPr lang="ru-RU" altLang="ru-RU" sz="1400" b="1">
                <a:solidFill>
                  <a:srgbClr val="C00000"/>
                </a:solidFill>
              </a:rPr>
              <a:t>Для</a:t>
            </a:r>
            <a:r>
              <a:rPr lang="ru-RU" altLang="ru-RU" sz="1400"/>
              <a:t>, </a:t>
            </a:r>
            <a:r>
              <a:rPr lang="ru-RU" altLang="ru-RU" sz="1400" b="1">
                <a:solidFill>
                  <a:srgbClr val="C00000"/>
                </a:solidFill>
              </a:rPr>
              <a:t>Пока</a:t>
            </a:r>
            <a:r>
              <a:rPr lang="ru-RU" altLang="ru-RU" sz="1400"/>
              <a:t>, </a:t>
            </a:r>
            <a:r>
              <a:rPr lang="ru-RU" altLang="ru-RU" sz="1400" b="1">
                <a:solidFill>
                  <a:srgbClr val="C00000"/>
                </a:solidFill>
              </a:rPr>
              <a:t>Если</a:t>
            </a:r>
            <a:r>
              <a:rPr lang="ru-RU" altLang="ru-RU" sz="1400"/>
              <a:t>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Между собой операторы обязательно следует разделять символом ";" (точка с запятой).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Конец строки не является признаком конца оператора.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Можно располагать произвольное число операторов в одной строке, разделяя их символом "</a:t>
            </a:r>
            <a:r>
              <a:rPr lang="ru-RU" altLang="ru-RU" sz="1400" b="1">
                <a:solidFill>
                  <a:srgbClr val="C00000"/>
                </a:solidFill>
              </a:rPr>
              <a:t>;</a:t>
            </a:r>
            <a:r>
              <a:rPr lang="ru-RU" altLang="ru-RU" sz="1400"/>
              <a:t>".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Операторы языка в программном модуле можно подразделить на две категории: </a:t>
            </a:r>
            <a:r>
              <a:rPr lang="ru-RU" altLang="ru-RU" sz="1400" b="1">
                <a:solidFill>
                  <a:srgbClr val="C00000"/>
                </a:solidFill>
              </a:rPr>
              <a:t>операторы</a:t>
            </a:r>
            <a:r>
              <a:rPr lang="ru-RU" altLang="ru-RU" sz="1400"/>
              <a:t> </a:t>
            </a:r>
            <a:r>
              <a:rPr lang="ru-RU" altLang="ru-RU" sz="1400" b="1">
                <a:solidFill>
                  <a:srgbClr val="C00000"/>
                </a:solidFill>
              </a:rPr>
              <a:t>объявления переменных </a:t>
            </a:r>
            <a:r>
              <a:rPr lang="ru-RU" altLang="ru-RU" sz="1400"/>
              <a:t>и </a:t>
            </a:r>
            <a:r>
              <a:rPr lang="ru-RU" altLang="ru-RU" sz="1400" b="1">
                <a:solidFill>
                  <a:srgbClr val="C00000"/>
                </a:solidFill>
              </a:rPr>
              <a:t>исполняемые операторы</a:t>
            </a:r>
            <a:r>
              <a:rPr lang="ru-RU" altLang="ru-RU" sz="140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Операторы объявления переменных </a:t>
            </a:r>
            <a:r>
              <a:rPr lang="ru-RU" altLang="ru-RU" sz="1400"/>
              <a:t>создают имена переменных, которыми манипулируют исполняемые операторы.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Любой </a:t>
            </a:r>
            <a:r>
              <a:rPr lang="ru-RU" altLang="ru-RU" sz="1400" b="1">
                <a:solidFill>
                  <a:srgbClr val="C00000"/>
                </a:solidFill>
              </a:rPr>
              <a:t>исполняемый оператор </a:t>
            </a:r>
            <a:r>
              <a:rPr lang="ru-RU" altLang="ru-RU" sz="1400"/>
              <a:t>может иметь метку, используемую в качестве точки перехода в операторе «</a:t>
            </a:r>
            <a:r>
              <a:rPr lang="ru-RU" altLang="ru-RU" sz="1400" b="1">
                <a:solidFill>
                  <a:srgbClr val="C00000"/>
                </a:solidFill>
              </a:rPr>
              <a:t>Перейти</a:t>
            </a:r>
            <a:r>
              <a:rPr lang="ru-RU" altLang="ru-RU" sz="1400"/>
              <a:t>».</a:t>
            </a:r>
          </a:p>
        </p:txBody>
      </p:sp>
      <p:sp>
        <p:nvSpPr>
          <p:cNvPr id="39940" name="Номер слайда 5">
            <a:extLst>
              <a:ext uri="{FF2B5EF4-FFF2-40B4-BE49-F238E27FC236}">
                <a16:creationId xmlns:a16="http://schemas.microsoft.com/office/drawing/2014/main" id="{DEDDA5C6-A188-40DC-ADB1-DB7D0A681F41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F74AE1B-1731-448A-9036-BA7EA7E6EF82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087D8C48-0126-4B18-A675-DB44B4E141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-20638"/>
            <a:ext cx="7885112" cy="811213"/>
          </a:xfrm>
        </p:spPr>
        <p:txBody>
          <a:bodyPr/>
          <a:lstStyle/>
          <a:p>
            <a:pPr algn="ctr"/>
            <a:r>
              <a:rPr lang="ru-RU" altLang="ru-RU" sz="3200"/>
              <a:t>Встроенный язык. Операторы</a:t>
            </a:r>
          </a:p>
        </p:txBody>
      </p:sp>
      <p:sp>
        <p:nvSpPr>
          <p:cNvPr id="46083" name="Содержимое 2">
            <a:extLst>
              <a:ext uri="{FF2B5EF4-FFF2-40B4-BE49-F238E27FC236}">
                <a16:creationId xmlns:a16="http://schemas.microsoft.com/office/drawing/2014/main" id="{EED036C7-B64E-4D86-B9A9-8C5EDF211C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1166813"/>
            <a:ext cx="4105275" cy="324167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/>
              <a:t>Одним из операторов являются </a:t>
            </a:r>
            <a:r>
              <a:rPr lang="ru-RU" sz="1400" b="1" dirty="0">
                <a:solidFill>
                  <a:srgbClr val="C00000"/>
                </a:solidFill>
              </a:rPr>
              <a:t>циклы</a:t>
            </a:r>
            <a:r>
              <a:rPr lang="ru-RU" sz="1400" dirty="0"/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/>
              <a:t>Во встроенном языке различают следующие виды циклов: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Пока &lt;условие&gt; цикл.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Для каждого &lt;имя переменной&gt; из &lt;имя коллекции&gt; цикл.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Для &lt;имя переменной&gt; = &lt;начальное значение&gt; по &lt;конечное значение&gt; цикл.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Для досрочного прекращения цикла используется оператор "Прервать".</a:t>
            </a:r>
          </a:p>
        </p:txBody>
      </p:sp>
      <p:sp>
        <p:nvSpPr>
          <p:cNvPr id="40964" name="Номер слайда 5">
            <a:extLst>
              <a:ext uri="{FF2B5EF4-FFF2-40B4-BE49-F238E27FC236}">
                <a16:creationId xmlns:a16="http://schemas.microsoft.com/office/drawing/2014/main" id="{4273E00F-C5C9-4B6B-9591-85C558D23C5B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803DACE-4224-4667-AC05-FAFEFF006072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0966" name="Группа 8">
            <a:extLst>
              <a:ext uri="{FF2B5EF4-FFF2-40B4-BE49-F238E27FC236}">
                <a16:creationId xmlns:a16="http://schemas.microsoft.com/office/drawing/2014/main" id="{75051445-6A19-40F4-92DA-96096BF03ABA}"/>
              </a:ext>
            </a:extLst>
          </p:cNvPr>
          <p:cNvGrpSpPr>
            <a:grpSpLocks/>
          </p:cNvGrpSpPr>
          <p:nvPr/>
        </p:nvGrpSpPr>
        <p:grpSpPr bwMode="auto">
          <a:xfrm>
            <a:off x="5294313" y="1136650"/>
            <a:ext cx="3381375" cy="3302000"/>
            <a:chOff x="5293541" y="1131590"/>
            <a:chExt cx="3382915" cy="3301335"/>
          </a:xfrm>
        </p:grpSpPr>
        <p:pic>
          <p:nvPicPr>
            <p:cNvPr id="40967" name="Рисунок 6" descr="операторы циклов.jpg">
              <a:extLst>
                <a:ext uri="{FF2B5EF4-FFF2-40B4-BE49-F238E27FC236}">
                  <a16:creationId xmlns:a16="http://schemas.microsoft.com/office/drawing/2014/main" id="{56188030-E277-4B88-9E06-F42EFC021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541" y="1131590"/>
              <a:ext cx="3382915" cy="30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81246B5-2051-4410-A0CB-1183F2508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8476" y="4155169"/>
              <a:ext cx="1693046" cy="27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Операторы циклов</a:t>
              </a:r>
              <a:endParaRPr lang="ru-RU" sz="1600" b="1" dirty="0">
                <a:solidFill>
                  <a:srgbClr val="C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3405C2D5-06DB-45F1-891F-C874D4B537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-20638"/>
            <a:ext cx="7885112" cy="811213"/>
          </a:xfrm>
        </p:spPr>
        <p:txBody>
          <a:bodyPr/>
          <a:lstStyle/>
          <a:p>
            <a:pPr algn="ctr"/>
            <a:r>
              <a:rPr lang="ru-RU" altLang="ru-RU" sz="3200"/>
              <a:t>Встроенный язык. Операторы</a:t>
            </a:r>
          </a:p>
        </p:txBody>
      </p:sp>
      <p:sp>
        <p:nvSpPr>
          <p:cNvPr id="41987" name="Содержимое 2">
            <a:extLst>
              <a:ext uri="{FF2B5EF4-FFF2-40B4-BE49-F238E27FC236}">
                <a16:creationId xmlns:a16="http://schemas.microsoft.com/office/drawing/2014/main" id="{90F094E5-6503-4755-87A4-A46CDBA97B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16463" y="1647825"/>
            <a:ext cx="4032250" cy="226853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600"/>
              <a:t>На этом примере можно наблюдать работу редактора текста и модулей.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ru-RU" altLang="ru-RU" sz="1600"/>
          </a:p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600"/>
              <a:t>Для удобства редактирования текстов модулей редактор выделяет цветом элементы встроенного языка: ключевые слова, языковые константы, операторы, комментарии и пр.:</a:t>
            </a:r>
          </a:p>
        </p:txBody>
      </p:sp>
      <p:sp>
        <p:nvSpPr>
          <p:cNvPr id="41988" name="Номер слайда 5">
            <a:extLst>
              <a:ext uri="{FF2B5EF4-FFF2-40B4-BE49-F238E27FC236}">
                <a16:creationId xmlns:a16="http://schemas.microsoft.com/office/drawing/2014/main" id="{29ECB440-2D96-4478-8D9E-EDE15F2BFFAD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DFBEEE-1157-4476-B31C-0CF3C9BD30E0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1990" name="Группа 9">
            <a:extLst>
              <a:ext uri="{FF2B5EF4-FFF2-40B4-BE49-F238E27FC236}">
                <a16:creationId xmlns:a16="http://schemas.microsoft.com/office/drawing/2014/main" id="{C6C8A048-F450-4B86-BF9D-55E8C097B8E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203325"/>
            <a:ext cx="4302125" cy="3157538"/>
            <a:chOff x="4572000" y="1203918"/>
            <a:chExt cx="4302393" cy="315699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D0CBE4E-B95A-40EB-B861-5EBC43D6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301" y="4083151"/>
              <a:ext cx="3457790" cy="277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Пример использования цикла "</a:t>
              </a:r>
              <a:r>
                <a:rPr lang="ru-RU" sz="1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для каждого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41992" name="Рисунок 8">
              <a:extLst>
                <a:ext uri="{FF2B5EF4-FFF2-40B4-BE49-F238E27FC236}">
                  <a16:creationId xmlns:a16="http://schemas.microsoft.com/office/drawing/2014/main" id="{4182D1B9-A33C-482B-8C3E-2FC1FDEED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8" b="13631"/>
            <a:stretch>
              <a:fillRect/>
            </a:stretch>
          </p:blipFill>
          <p:spPr bwMode="auto">
            <a:xfrm>
              <a:off x="4572000" y="1203918"/>
              <a:ext cx="430239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093CB24C-072F-4304-8909-9085F8FE97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-20638"/>
            <a:ext cx="7885112" cy="811213"/>
          </a:xfrm>
        </p:spPr>
        <p:txBody>
          <a:bodyPr/>
          <a:lstStyle/>
          <a:p>
            <a:pPr algn="ctr"/>
            <a:r>
              <a:rPr lang="ru-RU" altLang="ru-RU" sz="3200"/>
              <a:t>Встроенный язык.</a:t>
            </a:r>
            <a:br>
              <a:rPr lang="ru-RU" altLang="ru-RU" sz="3200"/>
            </a:br>
            <a:r>
              <a:rPr lang="ru-RU" altLang="ru-RU" sz="3200"/>
              <a:t>Процедуры и функции</a:t>
            </a:r>
          </a:p>
        </p:txBody>
      </p:sp>
      <p:sp>
        <p:nvSpPr>
          <p:cNvPr id="43011" name="Содержимое 2">
            <a:extLst>
              <a:ext uri="{FF2B5EF4-FFF2-40B4-BE49-F238E27FC236}">
                <a16:creationId xmlns:a16="http://schemas.microsoft.com/office/drawing/2014/main" id="{0986324C-B3A0-43E6-8276-BC6C84E78A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1071563"/>
            <a:ext cx="8642350" cy="85248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Процедура</a:t>
            </a:r>
            <a:r>
              <a:rPr lang="ru-RU" altLang="ru-RU" sz="1400"/>
              <a:t> - это часть программного кода, которая будет выполнятся не при запуске всего модуля, а при ее вызове. Процедура ориентирована на выполнение некоторых действий.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Шаблон процедуры представлен на листинге:</a:t>
            </a:r>
          </a:p>
        </p:txBody>
      </p:sp>
      <p:sp>
        <p:nvSpPr>
          <p:cNvPr id="43012" name="Номер слайда 5">
            <a:extLst>
              <a:ext uri="{FF2B5EF4-FFF2-40B4-BE49-F238E27FC236}">
                <a16:creationId xmlns:a16="http://schemas.microsoft.com/office/drawing/2014/main" id="{3D32EF7B-C50E-4D4C-A9AA-E5AEA42C2991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6471D8-EF13-44CC-B45F-9652511F6055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3014" name="Рисунок 9">
            <a:extLst>
              <a:ext uri="{FF2B5EF4-FFF2-40B4-BE49-F238E27FC236}">
                <a16:creationId xmlns:a16="http://schemas.microsoft.com/office/drawing/2014/main" id="{1ED4F490-43E9-4847-9626-1F58321DB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036763"/>
            <a:ext cx="863917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8A7D1471-FA9A-4BEE-B274-6C88BB6ED45F}"/>
              </a:ext>
            </a:extLst>
          </p:cNvPr>
          <p:cNvSpPr txBox="1">
            <a:spLocks/>
          </p:cNvSpPr>
          <p:nvPr/>
        </p:nvSpPr>
        <p:spPr bwMode="auto">
          <a:xfrm>
            <a:off x="971550" y="3651250"/>
            <a:ext cx="72009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SzPct val="60000"/>
              <a:defRPr/>
            </a:pP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Для объявления процедуры используется ключевое слово </a:t>
            </a:r>
            <a:r>
              <a:rPr lang="ru-RU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Процедура</a:t>
            </a: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SzPct val="60000"/>
              <a:defRPr/>
            </a:pP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Заканчивается процедура ключевым словом " </a:t>
            </a:r>
            <a:r>
              <a:rPr lang="ru-RU" sz="14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КонецПроцедуры</a:t>
            </a: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" без символа (;) , </a:t>
            </a:r>
            <a:b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</a:b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так как это не конец строки, а закрывающая операторная скобка.</a:t>
            </a:r>
            <a:endParaRPr lang="ru-RU" sz="1400" kern="0" dirty="0">
              <a:solidFill>
                <a:srgbClr val="5B0917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560A73C7-A472-4A0E-9CBD-E281A59BEA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-20638"/>
            <a:ext cx="7885112" cy="811213"/>
          </a:xfrm>
        </p:spPr>
        <p:txBody>
          <a:bodyPr/>
          <a:lstStyle/>
          <a:p>
            <a:pPr algn="ctr"/>
            <a:r>
              <a:rPr lang="ru-RU" altLang="ru-RU" sz="3200"/>
              <a:t>Встроенный язык.</a:t>
            </a:r>
            <a:br>
              <a:rPr lang="ru-RU" altLang="ru-RU" sz="3200"/>
            </a:br>
            <a:r>
              <a:rPr lang="ru-RU" altLang="ru-RU" sz="3200"/>
              <a:t>Процедуры и функции</a:t>
            </a:r>
          </a:p>
        </p:txBody>
      </p:sp>
      <p:sp>
        <p:nvSpPr>
          <p:cNvPr id="44035" name="Содержимое 2">
            <a:extLst>
              <a:ext uri="{FF2B5EF4-FFF2-40B4-BE49-F238E27FC236}">
                <a16:creationId xmlns:a16="http://schemas.microsoft.com/office/drawing/2014/main" id="{3AED1047-6EF3-4370-A002-9B4FC82CE2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915988"/>
            <a:ext cx="8642350" cy="8509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 b="1">
                <a:solidFill>
                  <a:srgbClr val="C00000"/>
                </a:solidFill>
              </a:rPr>
              <a:t>Функция</a:t>
            </a:r>
            <a:r>
              <a:rPr lang="ru-RU" altLang="ru-RU" sz="1400"/>
              <a:t> отличается от процедуры тем, что функция, будучи вызванной, возвращает в точку вызова некоторое значение, с которым потом можно работать в коде основной программы.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Шаблон функции представлен на листинге</a:t>
            </a:r>
          </a:p>
        </p:txBody>
      </p:sp>
      <p:sp>
        <p:nvSpPr>
          <p:cNvPr id="44036" name="Номер слайда 5">
            <a:extLst>
              <a:ext uri="{FF2B5EF4-FFF2-40B4-BE49-F238E27FC236}">
                <a16:creationId xmlns:a16="http://schemas.microsoft.com/office/drawing/2014/main" id="{F20D9ABC-EABA-421E-8B19-95824C56D5DA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F3873A2-CE02-4EC2-A628-7C0B316044AF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4038" name="Содержимое 2">
            <a:extLst>
              <a:ext uri="{FF2B5EF4-FFF2-40B4-BE49-F238E27FC236}">
                <a16:creationId xmlns:a16="http://schemas.microsoft.com/office/drawing/2014/main" id="{80B5D4D8-CC93-421E-905C-EE3DBD997A63}"/>
              </a:ext>
            </a:extLst>
          </p:cNvPr>
          <p:cNvSpPr txBox="1">
            <a:spLocks/>
          </p:cNvSpPr>
          <p:nvPr/>
        </p:nvSpPr>
        <p:spPr bwMode="auto">
          <a:xfrm>
            <a:off x="250825" y="3292475"/>
            <a:ext cx="8642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В теле функции содержится ключевое слово "</a:t>
            </a:r>
            <a:r>
              <a:rPr lang="ru-RU" altLang="ru-RU" sz="1400" b="1">
                <a:solidFill>
                  <a:srgbClr val="C00000"/>
                </a:solidFill>
              </a:rPr>
              <a:t>Возврат</a:t>
            </a:r>
            <a:r>
              <a:rPr lang="ru-RU" altLang="ru-RU" sz="1400"/>
              <a:t>", которое возвращает необходимое значение.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Вызов функции: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Calibri" panose="020F0502020204030204" pitchFamily="34" charset="0"/>
              </a:rPr>
              <a:t>НовыйПараметр = &lt;Имя_функции&gt;(Парам1, Парам2);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Если ключевое слово "</a:t>
            </a:r>
            <a:r>
              <a:rPr lang="ru-RU" altLang="ru-RU" sz="1400" b="1">
                <a:solidFill>
                  <a:srgbClr val="C00000"/>
                </a:solidFill>
              </a:rPr>
              <a:t>Возврат</a:t>
            </a:r>
            <a:r>
              <a:rPr lang="ru-RU" altLang="ru-RU" sz="1400"/>
              <a:t>" в теле функции не указано или строка модуля, его содержащая, </a:t>
            </a:r>
            <a:br>
              <a:rPr lang="en-US" altLang="ru-RU" sz="1400"/>
            </a:br>
            <a:r>
              <a:rPr lang="ru-RU" altLang="ru-RU" sz="1400"/>
              <a:t>не выполнена, то функция возвращает значение типа "Неопределено". </a:t>
            </a:r>
          </a:p>
        </p:txBody>
      </p:sp>
      <p:pic>
        <p:nvPicPr>
          <p:cNvPr id="44039" name="Рисунок 10">
            <a:extLst>
              <a:ext uri="{FF2B5EF4-FFF2-40B4-BE49-F238E27FC236}">
                <a16:creationId xmlns:a16="http://schemas.microsoft.com/office/drawing/2014/main" id="{2D23AF7A-DA7C-43C9-9CEC-7D6D46DE6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08150"/>
            <a:ext cx="86391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42D09636-1B15-4241-AA09-0CAEF57B54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-20638"/>
            <a:ext cx="7885112" cy="811213"/>
          </a:xfrm>
        </p:spPr>
        <p:txBody>
          <a:bodyPr/>
          <a:lstStyle/>
          <a:p>
            <a:pPr algn="ctr"/>
            <a:r>
              <a:rPr lang="ru-RU" altLang="ru-RU" sz="3600"/>
              <a:t>Директивы компиляции</a:t>
            </a:r>
          </a:p>
        </p:txBody>
      </p:sp>
      <p:sp>
        <p:nvSpPr>
          <p:cNvPr id="46083" name="Содержимое 2">
            <a:extLst>
              <a:ext uri="{FF2B5EF4-FFF2-40B4-BE49-F238E27FC236}">
                <a16:creationId xmlns:a16="http://schemas.microsoft.com/office/drawing/2014/main" id="{332597A0-3A82-4470-B16B-F8FFB73AEF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550" y="1276350"/>
            <a:ext cx="7200900" cy="29511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/>
              <a:t>Каждая процедура и функция модуля формы, модуля команды и общего модуля управляемого приложения предваряется директивой компиляции, определяющей среду исполнения данной процедуры.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sz="1400" dirty="0"/>
              <a:t>Директива предваряется символом "&amp;". Допустимые директивы: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&amp;</a:t>
            </a:r>
            <a:r>
              <a:rPr lang="ru-RU" sz="1400" dirty="0" err="1"/>
              <a:t>НаКлиенте</a:t>
            </a:r>
            <a:r>
              <a:rPr lang="ru-RU" sz="1400" dirty="0"/>
              <a:t> (&amp;</a:t>
            </a:r>
            <a:r>
              <a:rPr lang="ru-RU" sz="1400" dirty="0" err="1"/>
              <a:t>AtClient</a:t>
            </a:r>
            <a:r>
              <a:rPr lang="ru-RU" sz="1400" dirty="0"/>
              <a:t>);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&amp;</a:t>
            </a:r>
            <a:r>
              <a:rPr lang="ru-RU" sz="1400" dirty="0" err="1"/>
              <a:t>НаСервере</a:t>
            </a:r>
            <a:r>
              <a:rPr lang="ru-RU" sz="1400" dirty="0"/>
              <a:t> (&amp;</a:t>
            </a:r>
            <a:r>
              <a:rPr lang="ru-RU" sz="1400" dirty="0" err="1"/>
              <a:t>AtServer</a:t>
            </a:r>
            <a:r>
              <a:rPr lang="ru-RU" sz="1400" dirty="0"/>
              <a:t>);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&amp;</a:t>
            </a:r>
            <a:r>
              <a:rPr lang="ru-RU" sz="1400" dirty="0" err="1"/>
              <a:t>НаСервереБезКонтекста</a:t>
            </a:r>
            <a:r>
              <a:rPr lang="ru-RU" sz="1400" dirty="0"/>
              <a:t> (&amp;</a:t>
            </a:r>
            <a:r>
              <a:rPr lang="ru-RU" sz="1400" dirty="0" err="1"/>
              <a:t>AtServerNoContext</a:t>
            </a:r>
            <a:r>
              <a:rPr lang="ru-RU" sz="1400" dirty="0"/>
              <a:t>);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&amp;</a:t>
            </a:r>
            <a:r>
              <a:rPr lang="ru-RU" sz="1400" dirty="0" err="1"/>
              <a:t>НаКлиентеНаСервереБезКонтекста</a:t>
            </a:r>
            <a:r>
              <a:rPr lang="ru-RU" sz="1400" dirty="0"/>
              <a:t> (&amp;</a:t>
            </a:r>
            <a:r>
              <a:rPr lang="ru-RU" sz="1400" dirty="0" err="1"/>
              <a:t>AtClientAtServerNoContext</a:t>
            </a:r>
            <a:r>
              <a:rPr lang="ru-RU" sz="1400" dirty="0"/>
              <a:t>);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/>
              <a:t>&amp;</a:t>
            </a:r>
            <a:r>
              <a:rPr lang="ru-RU" sz="1400" dirty="0" err="1"/>
              <a:t>НаКлиентеНаСервере</a:t>
            </a:r>
            <a:r>
              <a:rPr lang="ru-RU" sz="1400" dirty="0"/>
              <a:t> (&amp;</a:t>
            </a:r>
            <a:r>
              <a:rPr lang="ru-RU" sz="1400" dirty="0" err="1"/>
              <a:t>AtClientAtServer</a:t>
            </a:r>
            <a:r>
              <a:rPr lang="ru-RU" sz="1400" dirty="0"/>
              <a:t>).</a:t>
            </a:r>
          </a:p>
        </p:txBody>
      </p:sp>
      <p:sp>
        <p:nvSpPr>
          <p:cNvPr id="45060" name="Номер слайда 5">
            <a:extLst>
              <a:ext uri="{FF2B5EF4-FFF2-40B4-BE49-F238E27FC236}">
                <a16:creationId xmlns:a16="http://schemas.microsoft.com/office/drawing/2014/main" id="{C49B6009-1D99-4743-97ED-EA649099634F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61ADCAF-8CAA-4E86-BC81-CE8F1D8A3875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33C1841-F466-4E2E-B4F3-EEA4CB20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5976937" cy="771525"/>
          </a:xfrm>
        </p:spPr>
        <p:txBody>
          <a:bodyPr/>
          <a:lstStyle/>
          <a:p>
            <a:pPr algn="ctr"/>
            <a:r>
              <a:rPr lang="ru-RU" altLang="ru-RU" sz="4000"/>
              <a:t>Синтакс-помощник </a:t>
            </a:r>
            <a:endParaRPr lang="ru-RU" altLang="ru-RU" sz="4000">
              <a:latin typeface="Calibri" panose="020F050202020403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C521686-D54B-4458-98A8-6B2902E02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47775"/>
            <a:ext cx="4176713" cy="32051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400" b="1"/>
              <a:t>Синтакс-помощник</a:t>
            </a:r>
            <a:r>
              <a:rPr lang="ru-RU" altLang="ru-RU" sz="1400"/>
              <a:t> - один из инструментов разработки. Позволяет быстро получить подсказку по синтаксису встроенного языка в процессе написания кода программы.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400"/>
              <a:t>Вызов синтакс-помощника: по нажатию соответствующей пиктограммы  панели инструментов конфигуратора или вызвав команду на вкладке "</a:t>
            </a:r>
            <a:r>
              <a:rPr lang="ru-RU" altLang="ru-RU" sz="1400" b="1">
                <a:solidFill>
                  <a:srgbClr val="C00000"/>
                </a:solidFill>
              </a:rPr>
              <a:t>Справка</a:t>
            </a:r>
            <a:r>
              <a:rPr lang="ru-RU" altLang="ru-RU" sz="1400"/>
              <a:t>" главного меню.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400"/>
              <a:t>В верхней части окна синтакс-помощника в виде дерева отображается список элементов встроенного языка: операторов, управляющих конструкций, процедур и функций, системных констант…</a:t>
            </a:r>
          </a:p>
        </p:txBody>
      </p:sp>
      <p:sp>
        <p:nvSpPr>
          <p:cNvPr id="18436" name="Номер слайда 5">
            <a:extLst>
              <a:ext uri="{FF2B5EF4-FFF2-40B4-BE49-F238E27FC236}">
                <a16:creationId xmlns:a16="http://schemas.microsoft.com/office/drawing/2014/main" id="{883E1343-DA90-484A-9FD1-FB6964B9C206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F8FC22-C066-4BD7-90CB-7AFBA53C5A81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438" name="Группа 13">
            <a:extLst>
              <a:ext uri="{FF2B5EF4-FFF2-40B4-BE49-F238E27FC236}">
                <a16:creationId xmlns:a16="http://schemas.microsoft.com/office/drawing/2014/main" id="{B30C502E-3A24-4A00-8EC7-86EC065E126B}"/>
              </a:ext>
            </a:extLst>
          </p:cNvPr>
          <p:cNvGrpSpPr>
            <a:grpSpLocks/>
          </p:cNvGrpSpPr>
          <p:nvPr/>
        </p:nvGrpSpPr>
        <p:grpSpPr bwMode="auto">
          <a:xfrm>
            <a:off x="4679950" y="1112838"/>
            <a:ext cx="4176713" cy="3475037"/>
            <a:chOff x="4680012" y="1113247"/>
            <a:chExt cx="4176464" cy="3474727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1B13E1CD-5051-4AA8-AA9C-B627CFA0A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0012" y="3038712"/>
              <a:ext cx="4176464" cy="15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defRPr/>
              </a:pPr>
              <a:r>
                <a:rPr lang="ru-RU" sz="14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Все элементы встроенного языка объединены в тематические разделы, представленные в виде ветвей дерева. В нижней части окна </a:t>
              </a:r>
              <a:r>
                <a:rPr lang="ru-RU" sz="1400" dirty="0" err="1">
                  <a:solidFill>
                    <a:srgbClr val="5B0917"/>
                  </a:solidFill>
                  <a:latin typeface="Arial" charset="0"/>
                  <a:cs typeface="Arial" charset="0"/>
                </a:rPr>
                <a:t>синтакс-помощника</a:t>
              </a:r>
              <a:r>
                <a:rPr lang="ru-RU" sz="14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 отображается подробная информация о синтаксисе, параметрах и особенностях использования элемента встроенного языка, выбранного в верхнем окне. </a:t>
              </a:r>
              <a:endParaRPr lang="ru-RU" sz="1400" kern="0" dirty="0">
                <a:solidFill>
                  <a:srgbClr val="5B0917"/>
                </a:solidFill>
                <a:latin typeface="+mn-lt"/>
                <a:cs typeface="+mn-cs"/>
              </a:endParaRPr>
            </a:p>
          </p:txBody>
        </p:sp>
        <p:grpSp>
          <p:nvGrpSpPr>
            <p:cNvPr id="18440" name="Группа 12">
              <a:extLst>
                <a:ext uri="{FF2B5EF4-FFF2-40B4-BE49-F238E27FC236}">
                  <a16:creationId xmlns:a16="http://schemas.microsoft.com/office/drawing/2014/main" id="{2559D9F2-B12C-4EA7-BB7C-6E242338A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8244" y="1113247"/>
              <a:ext cx="3960000" cy="1807510"/>
              <a:chOff x="4788244" y="1113247"/>
              <a:chExt cx="3960000" cy="1807510"/>
            </a:xfrm>
          </p:grpSpPr>
          <p:pic>
            <p:nvPicPr>
              <p:cNvPr id="18441" name="Рисунок 7" descr="вызов синтакс-помощника.jpg">
                <a:extLst>
                  <a:ext uri="{FF2B5EF4-FFF2-40B4-BE49-F238E27FC236}">
                    <a16:creationId xmlns:a16="http://schemas.microsoft.com/office/drawing/2014/main" id="{200C586E-C524-4FC2-AF37-5B627560C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244" y="1113247"/>
                <a:ext cx="3960000" cy="155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C19DF5FA-17ED-440F-8FF2-FDABE83B5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938" y="2643461"/>
                <a:ext cx="2090612" cy="277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ru-RU" sz="1200" dirty="0">
                    <a:solidFill>
                      <a:srgbClr val="5B0917"/>
                    </a:solidFill>
                    <a:latin typeface="Arial" charset="0"/>
                    <a:cs typeface="Arial" charset="0"/>
                  </a:rPr>
                  <a:t>Вызов </a:t>
                </a:r>
                <a:r>
                  <a:rPr lang="ru-RU" sz="1200" dirty="0" err="1">
                    <a:solidFill>
                      <a:srgbClr val="5B0917"/>
                    </a:solidFill>
                    <a:latin typeface="Arial" charset="0"/>
                    <a:cs typeface="Arial" charset="0"/>
                  </a:rPr>
                  <a:t>синтакс-помощника</a:t>
                </a:r>
                <a:endParaRPr lang="ru-RU" sz="1600" dirty="0">
                  <a:solidFill>
                    <a:srgbClr val="5B0917"/>
                  </a:solidFill>
                  <a:latin typeface="+mn-lt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42D09636-1B15-4241-AA09-0CAEF57B54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-20638"/>
            <a:ext cx="7885112" cy="811213"/>
          </a:xfrm>
        </p:spPr>
        <p:txBody>
          <a:bodyPr/>
          <a:lstStyle/>
          <a:p>
            <a:pPr algn="ctr"/>
            <a:r>
              <a:rPr lang="ru-RU" altLang="ru-RU" sz="3600"/>
              <a:t>Директивы компиляции</a:t>
            </a:r>
          </a:p>
        </p:txBody>
      </p:sp>
      <p:sp>
        <p:nvSpPr>
          <p:cNvPr id="46083" name="Содержимое 2">
            <a:extLst>
              <a:ext uri="{FF2B5EF4-FFF2-40B4-BE49-F238E27FC236}">
                <a16:creationId xmlns:a16="http://schemas.microsoft.com/office/drawing/2014/main" id="{332597A0-3A82-4470-B16B-F8FFB73AEF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3563" y="1059582"/>
            <a:ext cx="7416874" cy="338363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b="0" i="0" dirty="0">
                <a:solidFill>
                  <a:srgbClr val="000000"/>
                </a:solidFill>
                <a:effectLst/>
              </a:rPr>
              <a:t>Серверная процедура (функция) исполняется в среде серверного приложения. В такой процедуре доступны данные формы, доступен серверный контекст формы и вызовы серверных и серверных 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внеконтекстных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 процедур модуля. При вызове такой процедуры данные формы будут передаваться  с клиента на сервер и обратно (по окончанию вызова).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b="0" i="0" dirty="0">
                <a:solidFill>
                  <a:srgbClr val="000000"/>
                </a:solidFill>
                <a:effectLst/>
              </a:rPr>
              <a:t>Серверная процедура (функция), исполняемая вне контекста формы, (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внеконтекстная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) исполняется в среде серверного приложения. В такой процедуре (функции) недоступен контекст формы (включая данные формы). Допустимыми являются вызовы только других 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внеконтекстных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 процедур (функций). При вызове этих процедур (функций) не выполняется передача данных формы на сервер и обратно. Применение 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внеконтекстных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 процедур (функций) позволяет существенно уменьшить объем передаваемых данных при вызове серверной процедуры (функции) из среды клиентского приложения.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b="0" i="0" dirty="0">
                <a:solidFill>
                  <a:srgbClr val="000000"/>
                </a:solidFill>
                <a:effectLst/>
              </a:rPr>
              <a:t>Отсутствие директивы компиляции перед процедурой (функцией) означает использование директивы по умолчанию. Директивой по умолчанию является &amp;</a:t>
            </a:r>
            <a:r>
              <a:rPr lang="ru-RU" sz="1200" b="0" i="0" dirty="0" err="1">
                <a:solidFill>
                  <a:srgbClr val="000000"/>
                </a:solidFill>
                <a:effectLst/>
              </a:rPr>
              <a:t>НаСервере</a:t>
            </a:r>
            <a:r>
              <a:rPr lang="ru-RU" sz="1200" b="0" i="0" dirty="0">
                <a:solidFill>
                  <a:srgbClr val="000000"/>
                </a:solidFill>
                <a:effectLst/>
              </a:rPr>
              <a:t>. Не допускается использование нескольких директив компиляции перед одной процедурой (функцией). Не допускается наличие одноименных процедур (функций), отличающихся только директивами компиляции.</a:t>
            </a:r>
            <a:endParaRPr lang="ru-RU" sz="1200" dirty="0"/>
          </a:p>
        </p:txBody>
      </p:sp>
      <p:sp>
        <p:nvSpPr>
          <p:cNvPr id="45060" name="Номер слайда 5">
            <a:extLst>
              <a:ext uri="{FF2B5EF4-FFF2-40B4-BE49-F238E27FC236}">
                <a16:creationId xmlns:a16="http://schemas.microsoft.com/office/drawing/2014/main" id="{C49B6009-1D99-4743-97ED-EA649099634F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61ADCAF-8CAA-4E86-BC81-CE8F1D8A3875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2968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0C6A1BCE-0194-41DF-9836-51C0D5FBCA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Шаблоны текста</a:t>
            </a:r>
          </a:p>
        </p:txBody>
      </p:sp>
      <p:sp>
        <p:nvSpPr>
          <p:cNvPr id="46083" name="Содержимое 2">
            <a:extLst>
              <a:ext uri="{FF2B5EF4-FFF2-40B4-BE49-F238E27FC236}">
                <a16:creationId xmlns:a16="http://schemas.microsoft.com/office/drawing/2014/main" id="{4BF6BBC0-D7D6-4CC5-A7F7-E079D34583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8" y="1277938"/>
            <a:ext cx="4176712" cy="30972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В конфигураторе имеется возможность автозамены строк. </a:t>
            </a:r>
            <a:endParaRPr lang="en-US" altLang="ru-RU" sz="140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С ее помощью можно не только писать код быстрее, но и с меньшим количеством ошибок. </a:t>
            </a:r>
            <a:endParaRPr lang="en-US" altLang="ru-RU" sz="140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Вызов окна настройки использования шаблонов вызывается из главного меню конфигуратора &gt; вкладка "</a:t>
            </a:r>
            <a:r>
              <a:rPr lang="ru-RU" altLang="ru-RU" sz="1400">
                <a:solidFill>
                  <a:srgbClr val="C00000"/>
                </a:solidFill>
              </a:rPr>
              <a:t>Сервис</a:t>
            </a:r>
            <a:r>
              <a:rPr lang="ru-RU" altLang="ru-RU" sz="1400"/>
              <a:t>"&gt; "</a:t>
            </a:r>
            <a:r>
              <a:rPr lang="ru-RU" altLang="ru-RU" sz="1400">
                <a:solidFill>
                  <a:srgbClr val="C00000"/>
                </a:solidFill>
              </a:rPr>
              <a:t>Параметры</a:t>
            </a:r>
            <a:r>
              <a:rPr lang="ru-RU" altLang="ru-RU" sz="1400"/>
              <a:t>". </a:t>
            </a:r>
            <a:endParaRPr lang="en-US" altLang="ru-RU" sz="140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На закладке "</a:t>
            </a:r>
            <a:r>
              <a:rPr lang="ru-RU" altLang="ru-RU" sz="1400">
                <a:solidFill>
                  <a:srgbClr val="C00000"/>
                </a:solidFill>
              </a:rPr>
              <a:t>Модули / Редактирования</a:t>
            </a:r>
            <a:r>
              <a:rPr lang="ru-RU" altLang="ru-RU" sz="1400"/>
              <a:t>" вызвать режим "</a:t>
            </a:r>
            <a:r>
              <a:rPr lang="ru-RU" altLang="ru-RU" sz="1400">
                <a:solidFill>
                  <a:srgbClr val="C00000"/>
                </a:solidFill>
              </a:rPr>
              <a:t>Включить</a:t>
            </a:r>
            <a:r>
              <a:rPr lang="ru-RU" altLang="ru-RU" sz="1400"/>
              <a:t>" и параметра "</a:t>
            </a:r>
            <a:r>
              <a:rPr lang="ru-RU" altLang="ru-RU" sz="1400">
                <a:solidFill>
                  <a:srgbClr val="C00000"/>
                </a:solidFill>
              </a:rPr>
              <a:t>Автозамена</a:t>
            </a:r>
            <a:r>
              <a:rPr lang="ru-RU" altLang="ru-RU" sz="1400"/>
              <a:t>"</a:t>
            </a:r>
          </a:p>
        </p:txBody>
      </p:sp>
      <p:sp>
        <p:nvSpPr>
          <p:cNvPr id="46084" name="Номер слайда 5">
            <a:extLst>
              <a:ext uri="{FF2B5EF4-FFF2-40B4-BE49-F238E27FC236}">
                <a16:creationId xmlns:a16="http://schemas.microsoft.com/office/drawing/2014/main" id="{0F7A96FE-47A3-44DD-9FBE-74FD07622200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AE6956-65F3-4E33-98C0-1BD1B69BC123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6086" name="Группа 8">
            <a:extLst>
              <a:ext uri="{FF2B5EF4-FFF2-40B4-BE49-F238E27FC236}">
                <a16:creationId xmlns:a16="http://schemas.microsoft.com/office/drawing/2014/main" id="{031574CB-DBBD-4A63-ABD4-1CCC518DEA7F}"/>
              </a:ext>
            </a:extLst>
          </p:cNvPr>
          <p:cNvGrpSpPr>
            <a:grpSpLocks/>
          </p:cNvGrpSpPr>
          <p:nvPr/>
        </p:nvGrpSpPr>
        <p:grpSpPr bwMode="auto">
          <a:xfrm>
            <a:off x="5397500" y="1065213"/>
            <a:ext cx="3062288" cy="3522662"/>
            <a:chOff x="4930125" y="915926"/>
            <a:chExt cx="3062255" cy="3522517"/>
          </a:xfrm>
        </p:grpSpPr>
        <p:pic>
          <p:nvPicPr>
            <p:cNvPr id="46087" name="Рисунок 6" descr="шаблоны.jpg">
              <a:extLst>
                <a:ext uri="{FF2B5EF4-FFF2-40B4-BE49-F238E27FC236}">
                  <a16:creationId xmlns:a16="http://schemas.microsoft.com/office/drawing/2014/main" id="{DB592345-5CB3-4CEF-BC77-4982FF38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25" y="915926"/>
              <a:ext cx="3062255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A9ED6C83-8E8F-4312-B890-6FA57802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175" y="4162229"/>
              <a:ext cx="3024155" cy="27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Вызов параметров конфигуратора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65DFF355-96FE-418D-B40E-0D949D2A46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Шаблоны текста</a:t>
            </a:r>
          </a:p>
        </p:txBody>
      </p:sp>
      <p:sp>
        <p:nvSpPr>
          <p:cNvPr id="47107" name="Содержимое 2">
            <a:extLst>
              <a:ext uri="{FF2B5EF4-FFF2-40B4-BE49-F238E27FC236}">
                <a16:creationId xmlns:a16="http://schemas.microsoft.com/office/drawing/2014/main" id="{AB5BFFB0-435C-4890-91D0-B2B728102F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750" y="1311275"/>
            <a:ext cx="3960813" cy="309721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Сами шаблоны открываются на закладке "</a:t>
            </a:r>
            <a:r>
              <a:rPr lang="ru-RU" altLang="ru-RU" sz="1400">
                <a:solidFill>
                  <a:srgbClr val="C00000"/>
                </a:solidFill>
              </a:rPr>
              <a:t>Сервис</a:t>
            </a:r>
            <a:r>
              <a:rPr lang="ru-RU" altLang="ru-RU" sz="1400"/>
              <a:t>" главного меню по вызову команды «</a:t>
            </a:r>
            <a:r>
              <a:rPr lang="ru-RU" altLang="ru-RU" sz="1400">
                <a:solidFill>
                  <a:srgbClr val="C00000"/>
                </a:solidFill>
              </a:rPr>
              <a:t>Шаблоны текста</a:t>
            </a:r>
            <a:r>
              <a:rPr lang="ru-RU" altLang="ru-RU" sz="1400"/>
              <a:t>»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ru-RU" altLang="ru-RU" sz="140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По умолчанию стандартные шаблоны поставляются вместе с платформой в виде файла с расширением *.</a:t>
            </a:r>
            <a:r>
              <a:rPr lang="en-US" altLang="ru-RU" sz="1400"/>
              <a:t>st</a:t>
            </a:r>
            <a:r>
              <a:rPr lang="ru-RU" altLang="ru-RU" sz="140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Шаблоны могут редактироваться. </a:t>
            </a:r>
          </a:p>
        </p:txBody>
      </p:sp>
      <p:sp>
        <p:nvSpPr>
          <p:cNvPr id="47108" name="Номер слайда 5">
            <a:extLst>
              <a:ext uri="{FF2B5EF4-FFF2-40B4-BE49-F238E27FC236}">
                <a16:creationId xmlns:a16="http://schemas.microsoft.com/office/drawing/2014/main" id="{CA190219-B0D3-4365-BE46-82506B50805E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547AB30-53DE-4E32-AF44-7352A47FA75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7110" name="Группа 9">
            <a:extLst>
              <a:ext uri="{FF2B5EF4-FFF2-40B4-BE49-F238E27FC236}">
                <a16:creationId xmlns:a16="http://schemas.microsoft.com/office/drawing/2014/main" id="{D009188B-CD3D-40C3-9E97-3170389583C1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058863"/>
            <a:ext cx="3719512" cy="3600450"/>
            <a:chOff x="4932040" y="987574"/>
            <a:chExt cx="3719499" cy="3600400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D5B93368-98E3-4F96-AE9F-8C91EB826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701" y="4311753"/>
              <a:ext cx="3024177" cy="27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Шаблоны текста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47112" name="Рисунок 8" descr="шаблоны текста.jpg">
              <a:extLst>
                <a:ext uri="{FF2B5EF4-FFF2-40B4-BE49-F238E27FC236}">
                  <a16:creationId xmlns:a16="http://schemas.microsoft.com/office/drawing/2014/main" id="{81F63B7D-91AA-4331-8A0B-7B83D6E6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987574"/>
              <a:ext cx="3719499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72111258-F363-45B6-8759-EA5488BD34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Шаблоны текста</a:t>
            </a:r>
          </a:p>
        </p:txBody>
      </p:sp>
      <p:sp>
        <p:nvSpPr>
          <p:cNvPr id="48131" name="Номер слайда 5">
            <a:extLst>
              <a:ext uri="{FF2B5EF4-FFF2-40B4-BE49-F238E27FC236}">
                <a16:creationId xmlns:a16="http://schemas.microsoft.com/office/drawing/2014/main" id="{CA557AE8-CDDB-4D7C-8174-5FFCBE8962BD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9225B19-E8CA-4D81-A39D-9334139FC76E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8133" name="Группа 10">
            <a:extLst>
              <a:ext uri="{FF2B5EF4-FFF2-40B4-BE49-F238E27FC236}">
                <a16:creationId xmlns:a16="http://schemas.microsoft.com/office/drawing/2014/main" id="{E072FB09-C7CF-4548-B2F5-C152602452A3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938213"/>
            <a:ext cx="4987925" cy="3721100"/>
            <a:chOff x="2078800" y="937434"/>
            <a:chExt cx="4986400" cy="372254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B2D9896-928C-4499-87A1-89163C388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575" y="4383650"/>
              <a:ext cx="3024850" cy="276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Окно редактирования шаблона "Если"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48135" name="Рисунок 9">
              <a:extLst>
                <a:ext uri="{FF2B5EF4-FFF2-40B4-BE49-F238E27FC236}">
                  <a16:creationId xmlns:a16="http://schemas.microsoft.com/office/drawing/2014/main" id="{A0ADB59B-7E4C-40B1-985B-D82CF2C68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800" y="937434"/>
              <a:ext cx="4986400" cy="343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id="{F5E0A55D-D0E3-4DF1-8191-A0FE617FFF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Шаблоны текста</a:t>
            </a:r>
          </a:p>
        </p:txBody>
      </p:sp>
      <p:sp>
        <p:nvSpPr>
          <p:cNvPr id="49155" name="Номер слайда 5">
            <a:extLst>
              <a:ext uri="{FF2B5EF4-FFF2-40B4-BE49-F238E27FC236}">
                <a16:creationId xmlns:a16="http://schemas.microsoft.com/office/drawing/2014/main" id="{DAA4AE9E-D800-4A07-9C6C-EBDBCC2A128F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665F8C-0016-4FB0-B668-78839F14373B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DF08B992-EF85-4A0B-BC00-0FC774284637}"/>
              </a:ext>
            </a:extLst>
          </p:cNvPr>
          <p:cNvSpPr txBox="1">
            <a:spLocks/>
          </p:cNvSpPr>
          <p:nvPr/>
        </p:nvSpPr>
        <p:spPr bwMode="auto">
          <a:xfrm>
            <a:off x="863600" y="1058863"/>
            <a:ext cx="741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SzPct val="60000"/>
              <a:defRPr/>
            </a:pP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При наборе слова "</a:t>
            </a:r>
            <a:r>
              <a:rPr lang="ru-RU" sz="1400" dirty="0">
                <a:solidFill>
                  <a:srgbClr val="C00000"/>
                </a:solidFill>
                <a:latin typeface="Arial" charset="0"/>
                <a:cs typeface="Arial" charset="0"/>
              </a:rPr>
              <a:t>Если</a:t>
            </a: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" в тексте модуля, после нажатия клавиш "</a:t>
            </a:r>
            <a:r>
              <a:rPr lang="en-US" sz="1400" dirty="0">
                <a:solidFill>
                  <a:srgbClr val="C00000"/>
                </a:solidFill>
                <a:latin typeface="Arial" charset="0"/>
                <a:cs typeface="Arial" charset="0"/>
              </a:rPr>
              <a:t>Enter</a:t>
            </a: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" или "</a:t>
            </a:r>
            <a:r>
              <a:rPr lang="ru-RU" sz="1400" dirty="0">
                <a:solidFill>
                  <a:srgbClr val="C00000"/>
                </a:solidFill>
                <a:latin typeface="Arial" charset="0"/>
                <a:cs typeface="Arial" charset="0"/>
              </a:rPr>
              <a:t>Пробел</a:t>
            </a: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" шаблон задаст вопрос с текстом "</a:t>
            </a:r>
            <a:r>
              <a:rPr lang="ru-RU" sz="1400" dirty="0">
                <a:solidFill>
                  <a:srgbClr val="C00000"/>
                </a:solidFill>
                <a:latin typeface="Arial" charset="0"/>
                <a:cs typeface="Arial" charset="0"/>
              </a:rPr>
              <a:t>Условие</a:t>
            </a:r>
            <a:r>
              <a:rPr lang="ru-RU" sz="1400" dirty="0">
                <a:solidFill>
                  <a:srgbClr val="5B0917"/>
                </a:solidFill>
                <a:latin typeface="Arial" charset="0"/>
                <a:cs typeface="Arial" charset="0"/>
              </a:rPr>
              <a:t>" и допишет остальную часть кода сам </a:t>
            </a:r>
            <a:endParaRPr lang="ru-RU" sz="1400" kern="0" dirty="0">
              <a:solidFill>
                <a:srgbClr val="5B0917"/>
              </a:solidFill>
              <a:latin typeface="+mn-lt"/>
              <a:cs typeface="+mn-cs"/>
            </a:endParaRPr>
          </a:p>
        </p:txBody>
      </p:sp>
      <p:grpSp>
        <p:nvGrpSpPr>
          <p:cNvPr id="49158" name="Группа 11">
            <a:extLst>
              <a:ext uri="{FF2B5EF4-FFF2-40B4-BE49-F238E27FC236}">
                <a16:creationId xmlns:a16="http://schemas.microsoft.com/office/drawing/2014/main" id="{78187035-711B-44CA-A5D6-9628FE18A078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1635125"/>
            <a:ext cx="5940425" cy="2865438"/>
            <a:chOff x="1601787" y="1567413"/>
            <a:chExt cx="5940425" cy="2865512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85734CD3-74CF-4310-859D-2A237B53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2" y="4156693"/>
              <a:ext cx="3025775" cy="27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Пример шаблона "Если"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49160" name="Рисунок 10" descr="шаблон работа.jpg">
              <a:extLst>
                <a:ext uri="{FF2B5EF4-FFF2-40B4-BE49-F238E27FC236}">
                  <a16:creationId xmlns:a16="http://schemas.microsoft.com/office/drawing/2014/main" id="{FE8BA96D-AF99-4B8B-8AD2-04DC1E6E6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787" y="1567413"/>
              <a:ext cx="5940425" cy="251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436162F8-F40B-4AD3-9008-54F8662DF3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Контекстная подсказка</a:t>
            </a:r>
          </a:p>
        </p:txBody>
      </p:sp>
      <p:sp>
        <p:nvSpPr>
          <p:cNvPr id="50179" name="Номер слайда 5">
            <a:extLst>
              <a:ext uri="{FF2B5EF4-FFF2-40B4-BE49-F238E27FC236}">
                <a16:creationId xmlns:a16="http://schemas.microsoft.com/office/drawing/2014/main" id="{D50A6FE2-E651-40C4-B3AE-05F01616C3AB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9CB98F-658F-4317-935F-6FBCCA41B352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0181" name="Содержимое 2">
            <a:extLst>
              <a:ext uri="{FF2B5EF4-FFF2-40B4-BE49-F238E27FC236}">
                <a16:creationId xmlns:a16="http://schemas.microsoft.com/office/drawing/2014/main" id="{7B7B6624-1499-4A98-B57E-4B81BE00C371}"/>
              </a:ext>
            </a:extLst>
          </p:cNvPr>
          <p:cNvSpPr txBox="1">
            <a:spLocks/>
          </p:cNvSpPr>
          <p:nvPr/>
        </p:nvSpPr>
        <p:spPr bwMode="auto">
          <a:xfrm>
            <a:off x="250825" y="1131888"/>
            <a:ext cx="33131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/>
              <a:t>Конфигуратор имеет инструмент позволяющий вызывать параметры и методы, доступные для определенного объекта.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/>
              <a:t>Подсказка может вызваться при наборе символов: ".", "=", в случае, когда значение объекта имеет тип булево или системное перечисление, при нажатии комбинации клавиш "</a:t>
            </a:r>
            <a:r>
              <a:rPr lang="en-US" altLang="ru-RU" sz="1400"/>
              <a:t>Ctrl</a:t>
            </a:r>
            <a:r>
              <a:rPr lang="ru-RU" altLang="ru-RU" sz="1400"/>
              <a:t>"+"Пробел". </a:t>
            </a:r>
          </a:p>
        </p:txBody>
      </p:sp>
      <p:grpSp>
        <p:nvGrpSpPr>
          <p:cNvPr id="50182" name="Группа 11">
            <a:extLst>
              <a:ext uri="{FF2B5EF4-FFF2-40B4-BE49-F238E27FC236}">
                <a16:creationId xmlns:a16="http://schemas.microsoft.com/office/drawing/2014/main" id="{B37C1775-36B1-4D97-887A-6A5B13971656}"/>
              </a:ext>
            </a:extLst>
          </p:cNvPr>
          <p:cNvGrpSpPr>
            <a:grpSpLocks/>
          </p:cNvGrpSpPr>
          <p:nvPr/>
        </p:nvGrpSpPr>
        <p:grpSpPr bwMode="auto">
          <a:xfrm>
            <a:off x="3629025" y="1131888"/>
            <a:ext cx="5264150" cy="3516312"/>
            <a:chOff x="3628465" y="1131950"/>
            <a:chExt cx="5264015" cy="351699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C9784B07-D5A2-45EF-A8A6-D15C08F43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624" y="4372670"/>
              <a:ext cx="3025697" cy="27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Настройка контекстной подсказки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0187" name="Рисунок 9" descr="контекстная подсказка.jpg">
              <a:extLst>
                <a:ext uri="{FF2B5EF4-FFF2-40B4-BE49-F238E27FC236}">
                  <a16:creationId xmlns:a16="http://schemas.microsoft.com/office/drawing/2014/main" id="{7A6E1517-7C93-477B-98EF-1F71572E0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465" y="1131950"/>
              <a:ext cx="5264015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3" name="Группа 14">
            <a:extLst>
              <a:ext uri="{FF2B5EF4-FFF2-40B4-BE49-F238E27FC236}">
                <a16:creationId xmlns:a16="http://schemas.microsoft.com/office/drawing/2014/main" id="{6F207F80-4A32-45E0-AE68-569058DE6BE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603625"/>
            <a:ext cx="3240088" cy="984250"/>
            <a:chOff x="251520" y="3437116"/>
            <a:chExt cx="3240000" cy="984776"/>
          </a:xfrm>
        </p:grpSpPr>
        <p:pic>
          <p:nvPicPr>
            <p:cNvPr id="50184" name="Рисунок 12" descr="контекстная подсказка вызов.jpg">
              <a:extLst>
                <a:ext uri="{FF2B5EF4-FFF2-40B4-BE49-F238E27FC236}">
                  <a16:creationId xmlns:a16="http://schemas.microsoft.com/office/drawing/2014/main" id="{6CE89E78-0BAC-45B4-B606-E5819475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437116"/>
              <a:ext cx="3240000" cy="86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A381D583-7404-4E26-85FC-50BF99F69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308" y="4145519"/>
              <a:ext cx="2376423" cy="276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Вызов контекстной подсказки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id="{1FECBC10-D819-4036-99E5-256541E78A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Синтаксический контроль</a:t>
            </a:r>
          </a:p>
        </p:txBody>
      </p:sp>
      <p:sp>
        <p:nvSpPr>
          <p:cNvPr id="51203" name="Номер слайда 5">
            <a:extLst>
              <a:ext uri="{FF2B5EF4-FFF2-40B4-BE49-F238E27FC236}">
                <a16:creationId xmlns:a16="http://schemas.microsoft.com/office/drawing/2014/main" id="{9C20BA11-E5D5-4271-A958-811DAC8CF55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5EDA24-6DC9-4E06-B0AB-24D7B8847DFF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1205" name="Содержимое 2">
            <a:extLst>
              <a:ext uri="{FF2B5EF4-FFF2-40B4-BE49-F238E27FC236}">
                <a16:creationId xmlns:a16="http://schemas.microsoft.com/office/drawing/2014/main" id="{F833343E-6120-43DA-82DA-DA1EEF8AEEB4}"/>
              </a:ext>
            </a:extLst>
          </p:cNvPr>
          <p:cNvSpPr txBox="1">
            <a:spLocks/>
          </p:cNvSpPr>
          <p:nvPr/>
        </p:nvSpPr>
        <p:spPr bwMode="auto">
          <a:xfrm>
            <a:off x="250825" y="987425"/>
            <a:ext cx="8642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/>
              <a:t>Для проверки модуля на наличие синтаксических ошибок целесообразно использовать синтаксический контроль модулей, который вызывается нажатием кнопки  на панели инструментов или вызовом команды "</a:t>
            </a:r>
            <a:r>
              <a:rPr lang="ru-RU" altLang="ru-RU" sz="1400">
                <a:solidFill>
                  <a:srgbClr val="C00000"/>
                </a:solidFill>
              </a:rPr>
              <a:t>Проверка модуля</a:t>
            </a:r>
            <a:r>
              <a:rPr lang="ru-RU" altLang="ru-RU" sz="1400"/>
              <a:t>" вкладки "</a:t>
            </a:r>
            <a:r>
              <a:rPr lang="ru-RU" altLang="ru-RU" sz="1400">
                <a:solidFill>
                  <a:srgbClr val="C00000"/>
                </a:solidFill>
              </a:rPr>
              <a:t>Текст</a:t>
            </a:r>
            <a:r>
              <a:rPr lang="ru-RU" altLang="ru-RU" sz="1400"/>
              <a:t>" главного меню программы или сочетанием клавиш "</a:t>
            </a:r>
            <a:r>
              <a:rPr lang="en-US" altLang="ru-RU" sz="1400">
                <a:solidFill>
                  <a:srgbClr val="C00000"/>
                </a:solidFill>
              </a:rPr>
              <a:t>Ctrl</a:t>
            </a:r>
            <a:r>
              <a:rPr lang="ru-RU" altLang="ru-RU" sz="1400">
                <a:solidFill>
                  <a:srgbClr val="C00000"/>
                </a:solidFill>
              </a:rPr>
              <a:t>"+"</a:t>
            </a:r>
            <a:r>
              <a:rPr lang="en-US" altLang="ru-RU" sz="1400">
                <a:solidFill>
                  <a:srgbClr val="C00000"/>
                </a:solidFill>
              </a:rPr>
              <a:t>F</a:t>
            </a:r>
            <a:r>
              <a:rPr lang="ru-RU" altLang="ru-RU" sz="1400">
                <a:solidFill>
                  <a:srgbClr val="C00000"/>
                </a:solidFill>
              </a:rPr>
              <a:t>7</a:t>
            </a:r>
            <a:r>
              <a:rPr lang="ru-RU" altLang="ru-RU" sz="1400"/>
              <a:t>".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/>
              <a:t>На примере "</a:t>
            </a:r>
            <a:r>
              <a:rPr lang="ru-RU" altLang="ru-RU" sz="1400">
                <a:solidFill>
                  <a:srgbClr val="C00000"/>
                </a:solidFill>
              </a:rPr>
              <a:t>Калькулятора</a:t>
            </a:r>
            <a:r>
              <a:rPr lang="ru-RU" altLang="ru-RU" sz="1400"/>
              <a:t>" рассмотрим написания модуля формы для создания команд: </a:t>
            </a:r>
          </a:p>
        </p:txBody>
      </p:sp>
      <p:grpSp>
        <p:nvGrpSpPr>
          <p:cNvPr id="51206" name="Группа 14">
            <a:extLst>
              <a:ext uri="{FF2B5EF4-FFF2-40B4-BE49-F238E27FC236}">
                <a16:creationId xmlns:a16="http://schemas.microsoft.com/office/drawing/2014/main" id="{4D06135A-A31C-4CD6-85ED-CDA7A7016B17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2206625"/>
            <a:ext cx="5940425" cy="2525713"/>
            <a:chOff x="1726562" y="2206215"/>
            <a:chExt cx="5939188" cy="2525775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81AC0DEF-D42E-4B7F-913E-AD8D82EE1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209" y="4455758"/>
              <a:ext cx="4713893" cy="27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Схема написания модуля формы команды "Сложить"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1208" name="Рисунок 11" descr="модуль команды формы.jpg">
              <a:extLst>
                <a:ext uri="{FF2B5EF4-FFF2-40B4-BE49-F238E27FC236}">
                  <a16:creationId xmlns:a16="http://schemas.microsoft.com/office/drawing/2014/main" id="{9418211E-1A89-4888-A022-B57980961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38"/>
            <a:stretch>
              <a:fillRect/>
            </a:stretch>
          </p:blipFill>
          <p:spPr bwMode="auto">
            <a:xfrm>
              <a:off x="1726562" y="2206215"/>
              <a:ext cx="5939188" cy="230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id="{AFA050FB-EF68-46E7-9987-1BE2978ACB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Синтаксический контроль</a:t>
            </a:r>
          </a:p>
        </p:txBody>
      </p:sp>
      <p:sp>
        <p:nvSpPr>
          <p:cNvPr id="52227" name="Номер слайда 5">
            <a:extLst>
              <a:ext uri="{FF2B5EF4-FFF2-40B4-BE49-F238E27FC236}">
                <a16:creationId xmlns:a16="http://schemas.microsoft.com/office/drawing/2014/main" id="{050C5D3D-E597-495E-9DD1-72D76CC9687E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5947F7D-EEAA-4CF8-9636-D95DBC500547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2229" name="Содержимое 2">
            <a:extLst>
              <a:ext uri="{FF2B5EF4-FFF2-40B4-BE49-F238E27FC236}">
                <a16:creationId xmlns:a16="http://schemas.microsoft.com/office/drawing/2014/main" id="{0FB0464E-2C1E-4EBB-9D9E-6D924E8363DE}"/>
              </a:ext>
            </a:extLst>
          </p:cNvPr>
          <p:cNvSpPr txBox="1">
            <a:spLocks/>
          </p:cNvSpPr>
          <p:nvPr/>
        </p:nvSpPr>
        <p:spPr bwMode="auto">
          <a:xfrm>
            <a:off x="1258888" y="987425"/>
            <a:ext cx="6626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/>
              <a:t>В модуле формы "</a:t>
            </a:r>
            <a:r>
              <a:rPr lang="ru-RU" altLang="ru-RU" sz="1400">
                <a:solidFill>
                  <a:srgbClr val="C00000"/>
                </a:solidFill>
              </a:rPr>
              <a:t>Калькулятора</a:t>
            </a:r>
            <a:r>
              <a:rPr lang="ru-RU" altLang="ru-RU" sz="1400"/>
              <a:t>" в теле появившейся процедуры "</a:t>
            </a:r>
            <a:r>
              <a:rPr lang="ru-RU" altLang="ru-RU" sz="1400">
                <a:solidFill>
                  <a:srgbClr val="C00000"/>
                </a:solidFill>
              </a:rPr>
              <a:t>Сложить</a:t>
            </a:r>
            <a:r>
              <a:rPr lang="ru-RU" altLang="ru-RU" sz="1400"/>
              <a:t>" </a:t>
            </a:r>
            <a:br>
              <a:rPr lang="ru-RU" altLang="ru-RU" sz="1400"/>
            </a:br>
            <a:r>
              <a:rPr lang="ru-RU" altLang="ru-RU" sz="1400"/>
              <a:t>запишем строчку кода, отображающего работу команды "</a:t>
            </a:r>
            <a:r>
              <a:rPr lang="ru-RU" altLang="ru-RU" sz="1400">
                <a:solidFill>
                  <a:srgbClr val="C00000"/>
                </a:solidFill>
              </a:rPr>
              <a:t>Сложить</a:t>
            </a:r>
            <a:r>
              <a:rPr lang="ru-RU" altLang="ru-RU" sz="1400"/>
              <a:t>"</a:t>
            </a:r>
          </a:p>
        </p:txBody>
      </p:sp>
      <p:grpSp>
        <p:nvGrpSpPr>
          <p:cNvPr id="52230" name="Группа 10">
            <a:extLst>
              <a:ext uri="{FF2B5EF4-FFF2-40B4-BE49-F238E27FC236}">
                <a16:creationId xmlns:a16="http://schemas.microsoft.com/office/drawing/2014/main" id="{B9C4F0AF-5582-41A2-8E6C-4BB56E9736D4}"/>
              </a:ext>
            </a:extLst>
          </p:cNvPr>
          <p:cNvGrpSpPr>
            <a:grpSpLocks/>
          </p:cNvGrpSpPr>
          <p:nvPr/>
        </p:nvGrpSpPr>
        <p:grpSpPr bwMode="auto">
          <a:xfrm>
            <a:off x="2600325" y="1563688"/>
            <a:ext cx="3943350" cy="2160587"/>
            <a:chOff x="2600642" y="1624647"/>
            <a:chExt cx="3942715" cy="2160206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069C3A25-0A51-41BF-857E-668B70CF5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960" y="3507090"/>
              <a:ext cx="3076080" cy="27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Процедура команды "Сложить"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2233" name="Рисунок 9">
              <a:extLst>
                <a:ext uri="{FF2B5EF4-FFF2-40B4-BE49-F238E27FC236}">
                  <a16:creationId xmlns:a16="http://schemas.microsoft.com/office/drawing/2014/main" id="{5460907D-4A90-446D-B09D-BFC1937A5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642" y="1624647"/>
              <a:ext cx="3942715" cy="189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1" name="Содержимое 2">
            <a:extLst>
              <a:ext uri="{FF2B5EF4-FFF2-40B4-BE49-F238E27FC236}">
                <a16:creationId xmlns:a16="http://schemas.microsoft.com/office/drawing/2014/main" id="{856E9164-23C7-49DC-942C-665F2D6FD877}"/>
              </a:ext>
            </a:extLst>
          </p:cNvPr>
          <p:cNvSpPr txBox="1">
            <a:spLocks/>
          </p:cNvSpPr>
          <p:nvPr/>
        </p:nvSpPr>
        <p:spPr bwMode="auto">
          <a:xfrm>
            <a:off x="250825" y="3724275"/>
            <a:ext cx="8642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Аналогично запишем код для остальных команд, не забыв привязать процедуры к командам.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Так же необходимо выполнить проверку равенства делителя нулю, в случае выполнения условия необходимо сообщить пользователю, используя метод "</a:t>
            </a:r>
            <a:r>
              <a:rPr lang="ru-RU" altLang="ru-RU" sz="1400">
                <a:solidFill>
                  <a:srgbClr val="C00000"/>
                </a:solidFill>
              </a:rPr>
              <a:t>Сообщить</a:t>
            </a:r>
            <a:r>
              <a:rPr lang="ru-RU" altLang="ru-RU" sz="1400"/>
              <a:t>", что число 2 равно нулю и выйти из команды.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A45286D2-7FCE-466A-A369-A273F8288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Синтаксический контроль</a:t>
            </a:r>
          </a:p>
        </p:txBody>
      </p:sp>
      <p:sp>
        <p:nvSpPr>
          <p:cNvPr id="53251" name="Номер слайда 5">
            <a:extLst>
              <a:ext uri="{FF2B5EF4-FFF2-40B4-BE49-F238E27FC236}">
                <a16:creationId xmlns:a16="http://schemas.microsoft.com/office/drawing/2014/main" id="{3E69BB9F-232A-44A6-BF41-C146B32AC93A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F8BA82-63AB-4011-94D3-465A75F21383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53253" name="Группа 11">
            <a:extLst>
              <a:ext uri="{FF2B5EF4-FFF2-40B4-BE49-F238E27FC236}">
                <a16:creationId xmlns:a16="http://schemas.microsoft.com/office/drawing/2014/main" id="{4B8A080C-AB76-4D32-AB77-21DB6D96EE2B}"/>
              </a:ext>
            </a:extLst>
          </p:cNvPr>
          <p:cNvGrpSpPr>
            <a:grpSpLocks/>
          </p:cNvGrpSpPr>
          <p:nvPr/>
        </p:nvGrpSpPr>
        <p:grpSpPr bwMode="auto">
          <a:xfrm>
            <a:off x="2678113" y="915988"/>
            <a:ext cx="3787775" cy="3876675"/>
            <a:chOff x="2677639" y="915966"/>
            <a:chExt cx="3788722" cy="387699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32D6E174-0033-4352-8AFF-E77FA7E08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328" y="4516717"/>
              <a:ext cx="3077344" cy="27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Модуль формы "Калькулятора"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3255" name="Рисунок 10">
              <a:extLst>
                <a:ext uri="{FF2B5EF4-FFF2-40B4-BE49-F238E27FC236}">
                  <a16:creationId xmlns:a16="http://schemas.microsoft.com/office/drawing/2014/main" id="{889BD4B5-3E4D-4BAA-A1FC-82FE57E6B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639" y="915966"/>
              <a:ext cx="3788722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349FE871-3D5A-4941-90C6-6B4D07ED5D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Синтаксический контроль</a:t>
            </a:r>
          </a:p>
        </p:txBody>
      </p:sp>
      <p:sp>
        <p:nvSpPr>
          <p:cNvPr id="54275" name="Номер слайда 5">
            <a:extLst>
              <a:ext uri="{FF2B5EF4-FFF2-40B4-BE49-F238E27FC236}">
                <a16:creationId xmlns:a16="http://schemas.microsoft.com/office/drawing/2014/main" id="{189B48E6-9E7C-4D88-AC7E-607F999A8E96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03764DD-180C-4851-8830-75E3EA59F1D4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4277" name="Содержимое 2">
            <a:extLst>
              <a:ext uri="{FF2B5EF4-FFF2-40B4-BE49-F238E27FC236}">
                <a16:creationId xmlns:a16="http://schemas.microsoft.com/office/drawing/2014/main" id="{2781B423-F3BA-4691-B00D-390D5E0586B4}"/>
              </a:ext>
            </a:extLst>
          </p:cNvPr>
          <p:cNvSpPr txBox="1">
            <a:spLocks/>
          </p:cNvSpPr>
          <p:nvPr/>
        </p:nvSpPr>
        <p:spPr bwMode="auto">
          <a:xfrm>
            <a:off x="755650" y="915988"/>
            <a:ext cx="76327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/>
              <a:t>На рисунке приведена форма "</a:t>
            </a:r>
            <a:r>
              <a:rPr lang="ru-RU" altLang="ru-RU" sz="1400">
                <a:solidFill>
                  <a:srgbClr val="C00000"/>
                </a:solidFill>
              </a:rPr>
              <a:t>Калькулятора</a:t>
            </a:r>
            <a:r>
              <a:rPr lang="ru-RU" altLang="ru-RU" sz="1400"/>
              <a:t>" в пользовательском режиме с сообщением об ошибке, после вызова команды "</a:t>
            </a:r>
            <a:r>
              <a:rPr lang="ru-RU" altLang="ru-RU" sz="1400">
                <a:solidFill>
                  <a:srgbClr val="C00000"/>
                </a:solidFill>
              </a:rPr>
              <a:t>Разделить</a:t>
            </a:r>
            <a:r>
              <a:rPr lang="ru-RU" altLang="ru-RU" sz="1400"/>
              <a:t>", нажатием соответствующей кнопки.</a:t>
            </a:r>
          </a:p>
        </p:txBody>
      </p:sp>
      <p:grpSp>
        <p:nvGrpSpPr>
          <p:cNvPr id="54278" name="Группа 11">
            <a:extLst>
              <a:ext uri="{FF2B5EF4-FFF2-40B4-BE49-F238E27FC236}">
                <a16:creationId xmlns:a16="http://schemas.microsoft.com/office/drawing/2014/main" id="{2CE4FD91-F3EA-4686-8C99-E8A3E873C8BE}"/>
              </a:ext>
            </a:extLst>
          </p:cNvPr>
          <p:cNvGrpSpPr>
            <a:grpSpLocks/>
          </p:cNvGrpSpPr>
          <p:nvPr/>
        </p:nvGrpSpPr>
        <p:grpSpPr bwMode="auto">
          <a:xfrm>
            <a:off x="2457450" y="1492250"/>
            <a:ext cx="4229100" cy="3240088"/>
            <a:chOff x="2457450" y="1491630"/>
            <a:chExt cx="4229100" cy="3240360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515B7381-839D-401E-ADA3-CFA9D9B07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4455742"/>
              <a:ext cx="3076575" cy="27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Форма калькулятора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4280" name="Рисунок 10" descr="калькулятор форма с сообщением.jpg">
              <a:extLst>
                <a:ext uri="{FF2B5EF4-FFF2-40B4-BE49-F238E27FC236}">
                  <a16:creationId xmlns:a16="http://schemas.microsoft.com/office/drawing/2014/main" id="{42711DF2-0BF7-4F66-80AE-EC4C901E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450" y="1491630"/>
              <a:ext cx="422910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D5948E5-2200-4369-912A-E7BE0AFB6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5976937" cy="771525"/>
          </a:xfrm>
        </p:spPr>
        <p:txBody>
          <a:bodyPr/>
          <a:lstStyle/>
          <a:p>
            <a:pPr algn="ctr"/>
            <a:r>
              <a:rPr lang="ru-RU" altLang="ru-RU" sz="4000"/>
              <a:t>Синтакс-помощник </a:t>
            </a:r>
            <a:endParaRPr lang="ru-RU" altLang="ru-RU" sz="4000">
              <a:latin typeface="Calibri" panose="020F050202020403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AEB8FDB-8F42-432E-B929-625CA6388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8400" y="1171575"/>
            <a:ext cx="4967288" cy="33655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В синтакс-помощнике поддерживаются гиперссылки на упоминаемые объекты встроенного языка, что позволяет быстро переходить к интересующей информации.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Окно содержит три закладки "</a:t>
            </a:r>
            <a:r>
              <a:rPr lang="ru-RU" altLang="ru-RU" sz="1400" b="1">
                <a:solidFill>
                  <a:srgbClr val="C00000"/>
                </a:solidFill>
              </a:rPr>
              <a:t>Содержание</a:t>
            </a:r>
            <a:r>
              <a:rPr lang="ru-RU" altLang="ru-RU" sz="1400"/>
              <a:t>", "</a:t>
            </a:r>
            <a:r>
              <a:rPr lang="ru-RU" altLang="ru-RU" sz="1400" b="1">
                <a:solidFill>
                  <a:srgbClr val="C00000"/>
                </a:solidFill>
              </a:rPr>
              <a:t>Индекс</a:t>
            </a:r>
            <a:r>
              <a:rPr lang="ru-RU" altLang="ru-RU" sz="1400"/>
              <a:t>" и "</a:t>
            </a:r>
            <a:r>
              <a:rPr lang="ru-RU" altLang="ru-RU" sz="1400" b="1">
                <a:solidFill>
                  <a:srgbClr val="C00000"/>
                </a:solidFill>
              </a:rPr>
              <a:t>Поиск</a:t>
            </a:r>
            <a:r>
              <a:rPr lang="ru-RU" altLang="ru-RU" sz="1400"/>
              <a:t>".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На первой размещается иерархической список элементов встроенного языка системы 1С:Предприятие 8, а вторая и третья предназначены для поиска по наименованию элемента встроенного языка и произвольного поиска по тексту описания соответственно.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Текущее описание можно распечатать с помощью кнопки печати командной панели, расположенной над описательной частью.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ru-RU" altLang="ru-RU" sz="1400"/>
          </a:p>
        </p:txBody>
      </p:sp>
      <p:sp>
        <p:nvSpPr>
          <p:cNvPr id="19460" name="Номер слайда 5">
            <a:extLst>
              <a:ext uri="{FF2B5EF4-FFF2-40B4-BE49-F238E27FC236}">
                <a16:creationId xmlns:a16="http://schemas.microsoft.com/office/drawing/2014/main" id="{16901DA3-A7CD-4685-8A59-A0F7F124DF9A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73F00C9-D51C-4B8A-8112-D30F9BB37452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Нижний колонтитул 6">
            <a:extLst>
              <a:ext uri="{FF2B5EF4-FFF2-40B4-BE49-F238E27FC236}">
                <a16:creationId xmlns:a16="http://schemas.microsoft.com/office/drawing/2014/main" id="{8323B3B8-7872-4E11-8484-86C9C9F91004}"/>
              </a:ext>
            </a:extLst>
          </p:cNvPr>
          <p:cNvSpPr txBox="1">
            <a:spLocks/>
          </p:cNvSpPr>
          <p:nvPr/>
        </p:nvSpPr>
        <p:spPr bwMode="auto">
          <a:xfrm>
            <a:off x="3132138" y="4767263"/>
            <a:ext cx="52562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Доц. Василенко В.А. Корпоративные информационные системы</a:t>
            </a:r>
          </a:p>
        </p:txBody>
      </p:sp>
      <p:pic>
        <p:nvPicPr>
          <p:cNvPr id="19462" name="Picture 7" descr="https://tehnojam.pro/uploads/images/00/00/01/2017/07/18/x163c0c19f4.jpg.pagespeed.ic.IlR-c99MwY.jpg">
            <a:extLst>
              <a:ext uri="{FF2B5EF4-FFF2-40B4-BE49-F238E27FC236}">
                <a16:creationId xmlns:a16="http://schemas.microsoft.com/office/drawing/2014/main" id="{72DC025F-EE6E-4E24-B811-919A54FE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-9525"/>
            <a:ext cx="1892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Группа 12">
            <a:extLst>
              <a:ext uri="{FF2B5EF4-FFF2-40B4-BE49-F238E27FC236}">
                <a16:creationId xmlns:a16="http://schemas.microsoft.com/office/drawing/2014/main" id="{F2B2F4EC-F6F1-4182-82C4-48A7352750E3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915988"/>
            <a:ext cx="2563813" cy="3876675"/>
            <a:chOff x="469193" y="987574"/>
            <a:chExt cx="2564989" cy="3877399"/>
          </a:xfrm>
        </p:grpSpPr>
        <p:pic>
          <p:nvPicPr>
            <p:cNvPr id="19464" name="Рисунок 10">
              <a:extLst>
                <a:ext uri="{FF2B5EF4-FFF2-40B4-BE49-F238E27FC236}">
                  <a16:creationId xmlns:a16="http://schemas.microsoft.com/office/drawing/2014/main" id="{F8282D4B-7861-414F-9F39-8AE3411B1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93" y="987574"/>
              <a:ext cx="2564989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AA30F1D1-5D81-4365-8E07-4BEEFD669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86" y="4588696"/>
              <a:ext cx="1996402" cy="276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Окно </a:t>
              </a:r>
              <a:r>
                <a:rPr lang="ru-RU" sz="1200" dirty="0" err="1">
                  <a:solidFill>
                    <a:srgbClr val="5B0917"/>
                  </a:solidFill>
                  <a:latin typeface="Arial" charset="0"/>
                  <a:cs typeface="Arial" charset="0"/>
                </a:rPr>
                <a:t>синтакс-помощника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7ECC2628-EA6C-483D-B8AC-04CE4E1A1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Синтаксический контроль</a:t>
            </a:r>
          </a:p>
        </p:txBody>
      </p:sp>
      <p:sp>
        <p:nvSpPr>
          <p:cNvPr id="55299" name="Номер слайда 5">
            <a:extLst>
              <a:ext uri="{FF2B5EF4-FFF2-40B4-BE49-F238E27FC236}">
                <a16:creationId xmlns:a16="http://schemas.microsoft.com/office/drawing/2014/main" id="{C0ED3445-92BB-4F69-9FA3-55885A0886BD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E5F8E23-F09C-4506-A9B8-9103F513E980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5301" name="Содержимое 2">
            <a:extLst>
              <a:ext uri="{FF2B5EF4-FFF2-40B4-BE49-F238E27FC236}">
                <a16:creationId xmlns:a16="http://schemas.microsoft.com/office/drawing/2014/main" id="{2F73B6BC-5C8B-4FA8-BCDE-4B17AA7A6EF0}"/>
              </a:ext>
            </a:extLst>
          </p:cNvPr>
          <p:cNvSpPr txBox="1">
            <a:spLocks/>
          </p:cNvSpPr>
          <p:nvPr/>
        </p:nvSpPr>
        <p:spPr bwMode="auto">
          <a:xfrm>
            <a:off x="250825" y="1074738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В форме документа "</a:t>
            </a:r>
            <a:r>
              <a:rPr lang="ru-RU" altLang="ru-RU" sz="1400">
                <a:solidFill>
                  <a:srgbClr val="C00000"/>
                </a:solidFill>
              </a:rPr>
              <a:t>Поступление товаров и услуг</a:t>
            </a:r>
            <a:r>
              <a:rPr lang="ru-RU" altLang="ru-RU" sz="1400"/>
              <a:t>" необходимо выбрать в дереве элементов поле "Т</a:t>
            </a:r>
            <a:r>
              <a:rPr lang="ru-RU" altLang="ru-RU" sz="1400">
                <a:solidFill>
                  <a:srgbClr val="C00000"/>
                </a:solidFill>
              </a:rPr>
              <a:t>оварыЦена</a:t>
            </a:r>
            <a:r>
              <a:rPr lang="ru-RU" altLang="ru-RU" sz="1400"/>
              <a:t>" таблицы "</a:t>
            </a:r>
            <a:r>
              <a:rPr lang="ru-RU" altLang="ru-RU" sz="1400">
                <a:solidFill>
                  <a:srgbClr val="C00000"/>
                </a:solidFill>
              </a:rPr>
              <a:t>Товары</a:t>
            </a:r>
            <a:r>
              <a:rPr lang="ru-RU" altLang="ru-RU" sz="1400"/>
              <a:t>".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Открыть его палитру свойств и в разделе "</a:t>
            </a:r>
            <a:r>
              <a:rPr lang="ru-RU" altLang="ru-RU" sz="1400">
                <a:solidFill>
                  <a:srgbClr val="C00000"/>
                </a:solidFill>
              </a:rPr>
              <a:t>События</a:t>
            </a:r>
            <a:r>
              <a:rPr lang="ru-RU" altLang="ru-RU" sz="1400"/>
              <a:t>" создать обработчик события "</a:t>
            </a:r>
            <a:r>
              <a:rPr lang="ru-RU" altLang="ru-RU" sz="1400">
                <a:solidFill>
                  <a:srgbClr val="C00000"/>
                </a:solidFill>
              </a:rPr>
              <a:t>ТоварыЦенаПриИзменении</a:t>
            </a:r>
            <a:r>
              <a:rPr lang="ru-RU" altLang="ru-RU" sz="1400"/>
              <a:t>«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В модуле формы появится новая процедура, с именем, которое создаст платформа автоматически из имени таблицы, имени поля и имени события: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rgbClr val="C00000"/>
                </a:solidFill>
                <a:latin typeface="Calibri" panose="020F0502020204030204" pitchFamily="34" charset="0"/>
              </a:rPr>
              <a:t>&amp;НаКлиенте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t>Процедура</a:t>
            </a:r>
            <a:r>
              <a:rPr lang="ru-RU" altLang="ru-RU" sz="1400">
                <a:solidFill>
                  <a:srgbClr val="C00000"/>
                </a:solidFill>
                <a:latin typeface="Calibri" panose="020F0502020204030204" pitchFamily="34" charset="0"/>
              </a:rPr>
              <a:t> ТоварыЦенаПриИзменении(Элемент)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>
                <a:solidFill>
                  <a:srgbClr val="C00000"/>
                </a:solidFill>
                <a:latin typeface="Calibri" panose="020F0502020204030204" pitchFamily="34" charset="0"/>
              </a:rPr>
              <a:t>// Вставить содержимое обработчика.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t>КонецПроцедуры</a:t>
            </a:r>
            <a:endParaRPr lang="ru-RU" altLang="ru-RU" sz="140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 </a:t>
            </a:r>
          </a:p>
        </p:txBody>
      </p:sp>
      <p:grpSp>
        <p:nvGrpSpPr>
          <p:cNvPr id="55302" name="Группа 11">
            <a:extLst>
              <a:ext uri="{FF2B5EF4-FFF2-40B4-BE49-F238E27FC236}">
                <a16:creationId xmlns:a16="http://schemas.microsoft.com/office/drawing/2014/main" id="{07129BA2-E6EC-4BF3-9354-4470CF57219B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987425"/>
            <a:ext cx="3816350" cy="3630613"/>
            <a:chOff x="2338770" y="1131590"/>
            <a:chExt cx="3817406" cy="3630017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32B8A283-7AE5-48C2-91E7-2FA18CF3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795" y="4299720"/>
              <a:ext cx="3455356" cy="46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Создание События "</a:t>
              </a:r>
              <a:r>
                <a:rPr lang="ru-RU" sz="1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При изменении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 </a:t>
              </a:r>
              <a:b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</a:b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элемента "</a:t>
              </a:r>
              <a:r>
                <a:rPr lang="ru-RU" sz="1200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ТоварыЦена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5304" name="Рисунок 9" descr="событие ТоварыЦена.jpg">
              <a:extLst>
                <a:ext uri="{FF2B5EF4-FFF2-40B4-BE49-F238E27FC236}">
                  <a16:creationId xmlns:a16="http://schemas.microsoft.com/office/drawing/2014/main" id="{E4DF29F5-5758-4398-99F4-8C47C8436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70" y="1131590"/>
              <a:ext cx="3817406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E8E42FE2-47B6-4E39-AA03-969A4EA6C4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Синтаксический контроль</a:t>
            </a:r>
          </a:p>
        </p:txBody>
      </p:sp>
      <p:sp>
        <p:nvSpPr>
          <p:cNvPr id="56323" name="Номер слайда 5">
            <a:extLst>
              <a:ext uri="{FF2B5EF4-FFF2-40B4-BE49-F238E27FC236}">
                <a16:creationId xmlns:a16="http://schemas.microsoft.com/office/drawing/2014/main" id="{9451B266-318C-4362-9AFB-1902740C381E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62E3FE-DBCF-4984-AF91-E8A2663509ED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6325" name="Содержимое 2">
            <a:extLst>
              <a:ext uri="{FF2B5EF4-FFF2-40B4-BE49-F238E27FC236}">
                <a16:creationId xmlns:a16="http://schemas.microsoft.com/office/drawing/2014/main" id="{C08A5060-AD98-4046-9630-3327086D4924}"/>
              </a:ext>
            </a:extLst>
          </p:cNvPr>
          <p:cNvSpPr txBox="1">
            <a:spLocks/>
          </p:cNvSpPr>
          <p:nvPr/>
        </p:nvSpPr>
        <p:spPr bwMode="auto">
          <a:xfrm>
            <a:off x="1331913" y="987425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Листинг приставляет процедуру для расчета суммы при изменении цены.</a:t>
            </a:r>
          </a:p>
        </p:txBody>
      </p:sp>
      <p:grpSp>
        <p:nvGrpSpPr>
          <p:cNvPr id="56326" name="Группа 11">
            <a:extLst>
              <a:ext uri="{FF2B5EF4-FFF2-40B4-BE49-F238E27FC236}">
                <a16:creationId xmlns:a16="http://schemas.microsoft.com/office/drawing/2014/main" id="{4150D2F5-CADA-4BA6-B3D9-3D117D4CB449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1276350"/>
            <a:ext cx="4200525" cy="2220913"/>
            <a:chOff x="2471737" y="1347614"/>
            <a:chExt cx="4200525" cy="2221215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E11DD8E8-7763-4B51-A580-C14C95E1F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2" y="3292566"/>
              <a:ext cx="3457575" cy="2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Обработчик события "При изменении"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6329" name="Рисунок 10" descr="Обработчик при изменении.jpg">
              <a:extLst>
                <a:ext uri="{FF2B5EF4-FFF2-40B4-BE49-F238E27FC236}">
                  <a16:creationId xmlns:a16="http://schemas.microsoft.com/office/drawing/2014/main" id="{9EC9F7C7-31D0-4C99-88EF-2909E8EC3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737" y="1347614"/>
              <a:ext cx="4200525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7" name="Содержимое 2">
            <a:extLst>
              <a:ext uri="{FF2B5EF4-FFF2-40B4-BE49-F238E27FC236}">
                <a16:creationId xmlns:a16="http://schemas.microsoft.com/office/drawing/2014/main" id="{98498F87-BE45-435C-A7A7-690072AB8D99}"/>
              </a:ext>
            </a:extLst>
          </p:cNvPr>
          <p:cNvSpPr txBox="1">
            <a:spLocks/>
          </p:cNvSpPr>
          <p:nvPr/>
        </p:nvSpPr>
        <p:spPr bwMode="auto">
          <a:xfrm>
            <a:off x="250825" y="3508375"/>
            <a:ext cx="86423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ru-RU" altLang="ru-RU" sz="1400"/>
              <a:t>"</a:t>
            </a:r>
            <a:r>
              <a:rPr lang="ru-RU" altLang="ru-RU" sz="1400">
                <a:solidFill>
                  <a:srgbClr val="C00000"/>
                </a:solidFill>
              </a:rPr>
              <a:t>Ячейка</a:t>
            </a:r>
            <a:r>
              <a:rPr lang="ru-RU" altLang="ru-RU" sz="1400"/>
              <a:t>" - это имя ячейки текущей строки из таблицы "</a:t>
            </a:r>
            <a:r>
              <a:rPr lang="ru-RU" altLang="ru-RU" sz="1400">
                <a:solidFill>
                  <a:srgbClr val="C00000"/>
                </a:solidFill>
              </a:rPr>
              <a:t>Товары</a:t>
            </a:r>
            <a:r>
              <a:rPr lang="ru-RU" altLang="ru-RU" sz="1400"/>
              <a:t>", которую изменяет пользователь.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ru-RU" altLang="ru-RU" sz="1400"/>
              <a:t>Данные текущей строки можно получить, используя коллекцию элементов формы "</a:t>
            </a:r>
            <a:r>
              <a:rPr lang="ru-RU" altLang="ru-RU" sz="1400">
                <a:solidFill>
                  <a:srgbClr val="C00000"/>
                </a:solidFill>
              </a:rPr>
              <a:t>Элементы</a:t>
            </a:r>
            <a:r>
              <a:rPr lang="ru-RU" altLang="ru-RU" sz="1400"/>
              <a:t>".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ru-RU" altLang="ru-RU" sz="1400"/>
              <a:t>Из списка элементов формы определяется таблица с именем "</a:t>
            </a:r>
            <a:r>
              <a:rPr lang="ru-RU" altLang="ru-RU" sz="1400">
                <a:solidFill>
                  <a:srgbClr val="C00000"/>
                </a:solidFill>
              </a:rPr>
              <a:t>Товары</a:t>
            </a:r>
            <a:r>
              <a:rPr lang="ru-RU" altLang="ru-RU" sz="1400"/>
              <a:t>", а уже из нее получить данные активной строки "</a:t>
            </a:r>
            <a:r>
              <a:rPr lang="ru-RU" altLang="ru-RU" sz="1400">
                <a:solidFill>
                  <a:srgbClr val="C00000"/>
                </a:solidFill>
              </a:rPr>
              <a:t>ТекущиеДанные</a:t>
            </a:r>
            <a:r>
              <a:rPr lang="ru-RU" altLang="ru-RU" sz="1400"/>
              <a:t>".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ru-RU" altLang="ru-RU" sz="1400"/>
              <a:t>В строке есть ячейки "</a:t>
            </a:r>
            <a:r>
              <a:rPr lang="ru-RU" altLang="ru-RU" sz="1400">
                <a:solidFill>
                  <a:srgbClr val="C00000"/>
                </a:solidFill>
              </a:rPr>
              <a:t>Цена</a:t>
            </a:r>
            <a:r>
              <a:rPr lang="ru-RU" altLang="ru-RU" sz="1400"/>
              <a:t>", "</a:t>
            </a:r>
            <a:r>
              <a:rPr lang="ru-RU" altLang="ru-RU" sz="1400">
                <a:solidFill>
                  <a:srgbClr val="C00000"/>
                </a:solidFill>
              </a:rPr>
              <a:t>Количество</a:t>
            </a:r>
            <a:r>
              <a:rPr lang="ru-RU" altLang="ru-RU" sz="1400"/>
              <a:t>","</a:t>
            </a:r>
            <a:r>
              <a:rPr lang="ru-RU" altLang="ru-RU" sz="1400">
                <a:solidFill>
                  <a:srgbClr val="C00000"/>
                </a:solidFill>
              </a:rPr>
              <a:t>Сумма</a:t>
            </a:r>
            <a:r>
              <a:rPr lang="ru-RU" altLang="ru-RU" sz="1400"/>
              <a:t>".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A9984CFE-6535-40C2-A7D6-DDCF329BE7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0638"/>
            <a:ext cx="9144000" cy="811213"/>
          </a:xfrm>
        </p:spPr>
        <p:txBody>
          <a:bodyPr/>
          <a:lstStyle/>
          <a:p>
            <a:pPr algn="ctr"/>
            <a:r>
              <a:rPr lang="ru-RU" altLang="ru-RU" sz="3600"/>
              <a:t>Синтаксический контроль</a:t>
            </a:r>
          </a:p>
        </p:txBody>
      </p:sp>
      <p:sp>
        <p:nvSpPr>
          <p:cNvPr id="57347" name="Номер слайда 5">
            <a:extLst>
              <a:ext uri="{FF2B5EF4-FFF2-40B4-BE49-F238E27FC236}">
                <a16:creationId xmlns:a16="http://schemas.microsoft.com/office/drawing/2014/main" id="{B41B2DD1-0203-4350-8392-85800C33925A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55DE073-CE73-4F2A-A65F-FD0D66E81791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7349" name="Содержимое 2">
            <a:extLst>
              <a:ext uri="{FF2B5EF4-FFF2-40B4-BE49-F238E27FC236}">
                <a16:creationId xmlns:a16="http://schemas.microsoft.com/office/drawing/2014/main" id="{93B93776-35BC-4A1C-9340-048217A7BD0D}"/>
              </a:ext>
            </a:extLst>
          </p:cNvPr>
          <p:cNvSpPr txBox="1">
            <a:spLocks/>
          </p:cNvSpPr>
          <p:nvPr/>
        </p:nvSpPr>
        <p:spPr bwMode="auto">
          <a:xfrm>
            <a:off x="827088" y="1360488"/>
            <a:ext cx="36004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Так как необходимо так же рассчитать сумму при изменении и количества, и аналогично для таблицы "</a:t>
            </a:r>
            <a:r>
              <a:rPr lang="ru-RU" altLang="ru-RU" sz="1400">
                <a:solidFill>
                  <a:srgbClr val="C00000"/>
                </a:solidFill>
              </a:rPr>
              <a:t>Услуги</a:t>
            </a:r>
            <a:r>
              <a:rPr lang="ru-RU" altLang="ru-RU" sz="1400"/>
              <a:t>", имеет смысл выделить расчет строки в отдельную процедуру и вызвать ее из процедур, описывающих соответствующие события.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Например, "</a:t>
            </a:r>
            <a:r>
              <a:rPr lang="ru-RU" altLang="ru-RU" sz="1400">
                <a:solidFill>
                  <a:srgbClr val="C00000"/>
                </a:solidFill>
              </a:rPr>
              <a:t>РассчитатьСумму</a:t>
            </a:r>
            <a:r>
              <a:rPr lang="ru-RU" altLang="ru-RU" sz="1400"/>
              <a:t>"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Место расположение процедуры "</a:t>
            </a:r>
            <a:r>
              <a:rPr lang="ru-RU" altLang="ru-RU" sz="1400">
                <a:solidFill>
                  <a:srgbClr val="C00000"/>
                </a:solidFill>
              </a:rPr>
              <a:t>РассчитатьСумму</a:t>
            </a:r>
            <a:r>
              <a:rPr lang="ru-RU" altLang="ru-RU" sz="1400"/>
              <a:t>" в модуле формы </a:t>
            </a:r>
            <a:br>
              <a:rPr lang="ru-RU" altLang="ru-RU" sz="1400"/>
            </a:br>
            <a:r>
              <a:rPr lang="ru-RU" altLang="ru-RU" sz="1400"/>
              <a:t>не играет роли.</a:t>
            </a:r>
          </a:p>
        </p:txBody>
      </p:sp>
      <p:grpSp>
        <p:nvGrpSpPr>
          <p:cNvPr id="57350" name="Группа 11">
            <a:extLst>
              <a:ext uri="{FF2B5EF4-FFF2-40B4-BE49-F238E27FC236}">
                <a16:creationId xmlns:a16="http://schemas.microsoft.com/office/drawing/2014/main" id="{A4C52B8F-F3B1-473F-92E5-B5AC6EDB8AC6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998538"/>
            <a:ext cx="3205162" cy="3733800"/>
            <a:chOff x="5234314" y="915566"/>
            <a:chExt cx="3204847" cy="3733383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C2BA879A-4978-46AE-8C87-BF7EE4BCF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314" y="4371167"/>
              <a:ext cx="3204847" cy="27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Процедура "</a:t>
              </a:r>
              <a:r>
                <a:rPr lang="ru-RU" sz="1200" dirty="0" err="1">
                  <a:solidFill>
                    <a:srgbClr val="5B0917"/>
                  </a:solidFill>
                  <a:latin typeface="Arial" charset="0"/>
                  <a:cs typeface="Arial" charset="0"/>
                </a:rPr>
                <a:t>РассчитатьСумму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 и ее вызов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7352" name="Рисунок 10" descr="процедура и вызов.jpg">
              <a:extLst>
                <a:ext uri="{FF2B5EF4-FFF2-40B4-BE49-F238E27FC236}">
                  <a16:creationId xmlns:a16="http://schemas.microsoft.com/office/drawing/2014/main" id="{B3D95628-7545-426F-93C2-4437A9549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836" y="915566"/>
              <a:ext cx="3053803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>
            <a:extLst>
              <a:ext uri="{FF2B5EF4-FFF2-40B4-BE49-F238E27FC236}">
                <a16:creationId xmlns:a16="http://schemas.microsoft.com/office/drawing/2014/main" id="{5D1419F7-19EB-4F15-BBB2-9CB388B0CA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/>
              <a:t>Экспортные процедуры </a:t>
            </a:r>
            <a:br>
              <a:rPr lang="en-US" altLang="ru-RU" sz="3600"/>
            </a:br>
            <a:r>
              <a:rPr lang="ru-RU" altLang="ru-RU" sz="3600"/>
              <a:t>общих модулей</a:t>
            </a:r>
          </a:p>
        </p:txBody>
      </p:sp>
      <p:sp>
        <p:nvSpPr>
          <p:cNvPr id="58371" name="Номер слайда 5">
            <a:extLst>
              <a:ext uri="{FF2B5EF4-FFF2-40B4-BE49-F238E27FC236}">
                <a16:creationId xmlns:a16="http://schemas.microsoft.com/office/drawing/2014/main" id="{5206CC17-3CEC-4E70-976B-31E21EC102C8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F6C68D-D423-45DB-BBD0-99131F817C8F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8373" name="Содержимое 2">
            <a:extLst>
              <a:ext uri="{FF2B5EF4-FFF2-40B4-BE49-F238E27FC236}">
                <a16:creationId xmlns:a16="http://schemas.microsoft.com/office/drawing/2014/main" id="{2B097A4E-F51F-49B6-9D6C-07A55D1D7D13}"/>
              </a:ext>
            </a:extLst>
          </p:cNvPr>
          <p:cNvSpPr txBox="1">
            <a:spLocks/>
          </p:cNvSpPr>
          <p:nvPr/>
        </p:nvSpPr>
        <p:spPr bwMode="auto">
          <a:xfrm>
            <a:off x="250825" y="1131888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ru-RU" altLang="ru-RU" sz="1400"/>
              <a:t>Часто одна и та же процедура (функция) может вызываться и из обработчиков событий формы и из процедур модуля объекта, должна работать и в контексте клиента и в контексте сервера.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ru-RU" altLang="ru-RU" sz="1400"/>
              <a:t>Кроме того, одна и та же процедура (функция) может быть задействована в нескольких документах.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ru-RU" altLang="ru-RU" sz="1400"/>
              <a:t>Такие процедуры и функции следует переместить в общие модули, расположенные в ветке</a:t>
            </a:r>
            <a:br>
              <a:rPr lang="ru-RU" altLang="ru-RU" sz="1400"/>
            </a:br>
            <a:r>
              <a:rPr lang="ru-RU" altLang="ru-RU" sz="1400"/>
              <a:t>"</a:t>
            </a:r>
            <a:r>
              <a:rPr lang="ru-RU" altLang="ru-RU" sz="1400">
                <a:solidFill>
                  <a:srgbClr val="C00000"/>
                </a:solidFill>
              </a:rPr>
              <a:t>Общие &gt; Общие модули</a:t>
            </a:r>
            <a:r>
              <a:rPr lang="ru-RU" altLang="ru-RU" sz="1400"/>
              <a:t>".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ru-RU" altLang="ru-RU" sz="1400"/>
              <a:t>Процедуры и функции, содержащиеся в этих модулях могут быть доступны для любых объектов конфигурации.</a:t>
            </a:r>
          </a:p>
        </p:txBody>
      </p:sp>
      <p:grpSp>
        <p:nvGrpSpPr>
          <p:cNvPr id="58374" name="Группа 11">
            <a:extLst>
              <a:ext uri="{FF2B5EF4-FFF2-40B4-BE49-F238E27FC236}">
                <a16:creationId xmlns:a16="http://schemas.microsoft.com/office/drawing/2014/main" id="{3851B5DD-A609-40FD-8CD3-9B367B9D5D4E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766888"/>
            <a:ext cx="4946650" cy="2328862"/>
            <a:chOff x="3946446" y="1239822"/>
            <a:chExt cx="4946034" cy="2329007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7E6B13BC-4544-4052-BAE8-7F27E558D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955" y="3292587"/>
              <a:ext cx="3673018" cy="27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Создание общего модуля и задание его свойств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8376" name="Рисунок 9" descr="общий модуль создать.jpg">
              <a:extLst>
                <a:ext uri="{FF2B5EF4-FFF2-40B4-BE49-F238E27FC236}">
                  <a16:creationId xmlns:a16="http://schemas.microsoft.com/office/drawing/2014/main" id="{BF7A5584-E0B0-471B-ACC5-61388FE0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446" y="1239822"/>
              <a:ext cx="4946034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>
            <a:extLst>
              <a:ext uri="{FF2B5EF4-FFF2-40B4-BE49-F238E27FC236}">
                <a16:creationId xmlns:a16="http://schemas.microsoft.com/office/drawing/2014/main" id="{608E3F06-1C55-40FC-9D94-2591C7B09B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/>
              <a:t>Экспортные процедуры </a:t>
            </a:r>
            <a:br>
              <a:rPr lang="en-US" altLang="ru-RU" sz="3600"/>
            </a:br>
            <a:r>
              <a:rPr lang="ru-RU" altLang="ru-RU" sz="3600"/>
              <a:t>общих модулей</a:t>
            </a:r>
          </a:p>
        </p:txBody>
      </p:sp>
      <p:sp>
        <p:nvSpPr>
          <p:cNvPr id="59395" name="Номер слайда 5">
            <a:extLst>
              <a:ext uri="{FF2B5EF4-FFF2-40B4-BE49-F238E27FC236}">
                <a16:creationId xmlns:a16="http://schemas.microsoft.com/office/drawing/2014/main" id="{A289D2B6-EFED-421D-8FBF-803D11B32395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C2301E-A155-4D52-9C56-F2BA73C76947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9397" name="Содержимое 2">
            <a:extLst>
              <a:ext uri="{FF2B5EF4-FFF2-40B4-BE49-F238E27FC236}">
                <a16:creationId xmlns:a16="http://schemas.microsoft.com/office/drawing/2014/main" id="{DD8E504E-186C-4AB2-BA60-B03685252195}"/>
              </a:ext>
            </a:extLst>
          </p:cNvPr>
          <p:cNvSpPr txBox="1">
            <a:spLocks/>
          </p:cNvSpPr>
          <p:nvPr/>
        </p:nvSpPr>
        <p:spPr bwMode="auto">
          <a:xfrm>
            <a:off x="971550" y="1131888"/>
            <a:ext cx="7200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У созданного общего модуля "</a:t>
            </a:r>
            <a:r>
              <a:rPr lang="ru-RU" altLang="ru-RU" sz="1400">
                <a:solidFill>
                  <a:srgbClr val="C00000"/>
                </a:solidFill>
              </a:rPr>
              <a:t>Работа с документами</a:t>
            </a:r>
            <a:r>
              <a:rPr lang="ru-RU" altLang="ru-RU" sz="1400"/>
              <a:t>" установлен флаг «</a:t>
            </a:r>
            <a:r>
              <a:rPr lang="ru-RU" altLang="ru-RU" sz="1400">
                <a:solidFill>
                  <a:srgbClr val="C00000"/>
                </a:solidFill>
              </a:rPr>
              <a:t>Клиент</a:t>
            </a:r>
            <a:r>
              <a:rPr lang="ru-RU" altLang="ru-RU" sz="1400"/>
              <a:t>» </a:t>
            </a:r>
            <a:br>
              <a:rPr lang="ru-RU" altLang="ru-RU" sz="1400"/>
            </a:br>
            <a:r>
              <a:rPr lang="ru-RU" altLang="ru-RU" sz="1400"/>
              <a:t>и снят флаг «</a:t>
            </a:r>
            <a:r>
              <a:rPr lang="ru-RU" altLang="ru-RU" sz="1400">
                <a:solidFill>
                  <a:srgbClr val="C00000"/>
                </a:solidFill>
              </a:rPr>
              <a:t>Сервер</a:t>
            </a:r>
            <a:r>
              <a:rPr lang="ru-RU" altLang="ru-RU" sz="1400"/>
              <a:t>».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Это означает, что экземпляры этого модуля будут скомпилированы в контексте тонкого клиента и в контексте веб-клиента.</a:t>
            </a:r>
          </a:p>
        </p:txBody>
      </p:sp>
      <p:grpSp>
        <p:nvGrpSpPr>
          <p:cNvPr id="59398" name="Группа 11">
            <a:extLst>
              <a:ext uri="{FF2B5EF4-FFF2-40B4-BE49-F238E27FC236}">
                <a16:creationId xmlns:a16="http://schemas.microsoft.com/office/drawing/2014/main" id="{20A0FEE0-92CA-4E05-93D0-32BE68EFAD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0663" y="2500313"/>
            <a:ext cx="6162675" cy="1800225"/>
            <a:chOff x="2372042" y="1851670"/>
            <a:chExt cx="4399915" cy="128511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79DA043E-20B2-45CC-9E4F-F8CCBB1F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868" y="2860267"/>
              <a:ext cx="3672263" cy="276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Процедура "</a:t>
              </a:r>
              <a:r>
                <a:rPr lang="ru-RU" sz="1200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РассчитатьСумму</a:t>
              </a:r>
              <a:r>
                <a:rPr lang="ru-RU" sz="1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()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 общего модуля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59400" name="Рисунок 10">
              <a:extLst>
                <a:ext uri="{FF2B5EF4-FFF2-40B4-BE49-F238E27FC236}">
                  <a16:creationId xmlns:a16="http://schemas.microsoft.com/office/drawing/2014/main" id="{E45F897C-262E-42CF-8261-9BB8F2C9C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042" y="1851670"/>
              <a:ext cx="4399915" cy="102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/>
              <a:t>Экспортные процедуры </a:t>
            </a:r>
            <a:br>
              <a:rPr lang="en-US" altLang="ru-RU" sz="3600"/>
            </a:br>
            <a:r>
              <a:rPr lang="ru-RU" altLang="ru-RU" sz="3600"/>
              <a:t>общих модулей</a:t>
            </a:r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0421" name="Содержимое 2">
            <a:extLst>
              <a:ext uri="{FF2B5EF4-FFF2-40B4-BE49-F238E27FC236}">
                <a16:creationId xmlns:a16="http://schemas.microsoft.com/office/drawing/2014/main" id="{FE227C38-B9D8-4F42-B812-690A0122118E}"/>
              </a:ext>
            </a:extLst>
          </p:cNvPr>
          <p:cNvSpPr txBox="1">
            <a:spLocks/>
          </p:cNvSpPr>
          <p:nvPr/>
        </p:nvSpPr>
        <p:spPr bwMode="auto">
          <a:xfrm>
            <a:off x="1331913" y="1131888"/>
            <a:ext cx="6480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Ключевое слово "</a:t>
            </a:r>
            <a:r>
              <a:rPr lang="ru-RU" altLang="ru-RU" sz="1400">
                <a:solidFill>
                  <a:srgbClr val="C00000"/>
                </a:solidFill>
              </a:rPr>
              <a:t>Экспорт</a:t>
            </a:r>
            <a:r>
              <a:rPr lang="ru-RU" altLang="ru-RU" sz="1400"/>
              <a:t>" в заголовке процедуры указывает на то, что эта процедура может быть доступна из других программных модулей.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Листинг показывает вызов экспортной процедуры "</a:t>
            </a:r>
            <a:r>
              <a:rPr lang="ru-RU" altLang="ru-RU" sz="1400">
                <a:solidFill>
                  <a:srgbClr val="C00000"/>
                </a:solidFill>
              </a:rPr>
              <a:t>РассчитатьСумму</a:t>
            </a:r>
            <a:r>
              <a:rPr lang="ru-RU" altLang="ru-RU" sz="1400"/>
              <a:t>" </a:t>
            </a:r>
            <a:br>
              <a:rPr lang="ru-RU" altLang="ru-RU" sz="1400"/>
            </a:br>
            <a:r>
              <a:rPr lang="ru-RU" altLang="ru-RU" sz="1400"/>
              <a:t>из документа "</a:t>
            </a:r>
            <a:r>
              <a:rPr lang="ru-RU" altLang="ru-RU" sz="1400">
                <a:solidFill>
                  <a:srgbClr val="C00000"/>
                </a:solidFill>
              </a:rPr>
              <a:t>Реализация товаров и услуг</a:t>
            </a:r>
            <a:r>
              <a:rPr lang="ru-RU" altLang="ru-RU" sz="1400"/>
              <a:t>".</a:t>
            </a:r>
          </a:p>
        </p:txBody>
      </p:sp>
      <p:grpSp>
        <p:nvGrpSpPr>
          <p:cNvPr id="60422" name="Группа 11">
            <a:extLst>
              <a:ext uri="{FF2B5EF4-FFF2-40B4-BE49-F238E27FC236}">
                <a16:creationId xmlns:a16="http://schemas.microsoft.com/office/drawing/2014/main" id="{20383E15-3DD0-4B2C-8864-209DF9214903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211388"/>
            <a:ext cx="6305550" cy="2089150"/>
            <a:chOff x="1403647" y="1796179"/>
            <a:chExt cx="6305805" cy="2088232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37AF174-9E52-4B97-8779-02B552A1B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571" y="3606720"/>
              <a:ext cx="5143708" cy="277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Вызов экспортной процедуры</a:t>
              </a:r>
              <a:endParaRPr lang="ru-RU" sz="1600" b="1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60424" name="Рисунок 9" descr="общий модуль вызов.jpg">
              <a:extLst>
                <a:ext uri="{FF2B5EF4-FFF2-40B4-BE49-F238E27FC236}">
                  <a16:creationId xmlns:a16="http://schemas.microsoft.com/office/drawing/2014/main" id="{AFD02F44-6AB3-49C1-97E7-A4065580B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7" y="1796179"/>
              <a:ext cx="6305805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 dirty="0"/>
              <a:t>Операции</a:t>
            </a:r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7DC55-B2B9-4CDB-AE80-C1D14360902D}"/>
              </a:ext>
            </a:extLst>
          </p:cNvPr>
          <p:cNvSpPr txBox="1"/>
          <p:nvPr/>
        </p:nvSpPr>
        <p:spPr>
          <a:xfrm>
            <a:off x="153233" y="854075"/>
            <a:ext cx="703852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</a:p>
          <a:p>
            <a:r>
              <a:rPr lang="ru-RU" sz="1400" dirty="0"/>
              <a:t>    Сообщить(</a:t>
            </a:r>
            <a:r>
              <a:rPr lang="ru-RU" sz="1400" dirty="0" err="1"/>
              <a:t>Окр</a:t>
            </a:r>
            <a:r>
              <a:rPr lang="ru-RU" sz="1400" dirty="0"/>
              <a:t>(100.350, 1, РежимОкругления.Окр15как10)); // вернёт 100.3</a:t>
            </a:r>
          </a:p>
          <a:p>
            <a:r>
              <a:rPr lang="ru-RU" sz="1400" dirty="0"/>
              <a:t>    Сообщить(</a:t>
            </a:r>
            <a:r>
              <a:rPr lang="ru-RU" sz="1400" dirty="0" err="1"/>
              <a:t>Окр</a:t>
            </a:r>
            <a:r>
              <a:rPr lang="ru-RU" sz="1400" dirty="0"/>
              <a:t>(100.350, 1, РежимОкругления.Окр15как20)); // вернёт 100.4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 по умолчанию значение третьего параметра</a:t>
            </a:r>
          </a:p>
          <a:p>
            <a:r>
              <a:rPr lang="ru-RU" sz="1400" dirty="0"/>
              <a:t>    // равно РежимОкругления.Окр15как20 (округление в большую сторону)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получить целую часть числа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Сообщить(Цел(12.654)); // 12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возвести число в степень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Сообщить(</a:t>
            </a:r>
            <a:r>
              <a:rPr lang="ru-RU" sz="1400" dirty="0" err="1"/>
              <a:t>Pow</a:t>
            </a:r>
            <a:r>
              <a:rPr lang="ru-RU" sz="1400" dirty="0"/>
              <a:t>(10, 3)); // 10^3 = 1000</a:t>
            </a:r>
          </a:p>
          <a:p>
            <a:r>
              <a:rPr lang="ru-RU" sz="1400" dirty="0"/>
              <a:t> 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90774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 dirty="0"/>
              <a:t>Операции</a:t>
            </a:r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7DC55-B2B9-4CDB-AE80-C1D14360902D}"/>
              </a:ext>
            </a:extLst>
          </p:cNvPr>
          <p:cNvSpPr txBox="1"/>
          <p:nvPr/>
        </p:nvSpPr>
        <p:spPr>
          <a:xfrm>
            <a:off x="179512" y="1266312"/>
            <a:ext cx="70385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/// Как вычислить максимальное из нескольких значений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Сообщить(Макс(1, 2, 3)); // 3</a:t>
            </a:r>
          </a:p>
          <a:p>
            <a:r>
              <a:rPr lang="ru-RU" sz="1400" dirty="0"/>
              <a:t>    Сообщить(Макс("</a:t>
            </a:r>
            <a:r>
              <a:rPr lang="ru-RU" sz="1400" dirty="0" err="1"/>
              <a:t>aaa</a:t>
            </a:r>
            <a:r>
              <a:rPr lang="ru-RU" sz="1400" dirty="0"/>
              <a:t>", "</a:t>
            </a:r>
            <a:r>
              <a:rPr lang="ru-RU" sz="1400" dirty="0" err="1"/>
              <a:t>bbb</a:t>
            </a:r>
            <a:r>
              <a:rPr lang="ru-RU" sz="1400" dirty="0"/>
              <a:t>", "</a:t>
            </a:r>
            <a:r>
              <a:rPr lang="ru-RU" sz="1400" dirty="0" err="1"/>
              <a:t>ccc</a:t>
            </a:r>
            <a:r>
              <a:rPr lang="ru-RU" sz="1400" dirty="0"/>
              <a:t>")); // </a:t>
            </a:r>
            <a:r>
              <a:rPr lang="ru-RU" sz="1400" dirty="0" err="1"/>
              <a:t>ccc</a:t>
            </a:r>
            <a:endParaRPr lang="ru-RU" sz="1400" dirty="0"/>
          </a:p>
          <a:p>
            <a:r>
              <a:rPr lang="ru-RU" sz="1400" dirty="0"/>
              <a:t>    Сообщить(Макс(</a:t>
            </a:r>
            <a:r>
              <a:rPr lang="ru-RU" sz="1400" dirty="0" err="1"/>
              <a:t>ТекущаяДата</a:t>
            </a:r>
            <a:r>
              <a:rPr lang="ru-RU" sz="1400" dirty="0"/>
              <a:t>(), </a:t>
            </a:r>
            <a:r>
              <a:rPr lang="ru-RU" sz="1400" dirty="0" err="1"/>
              <a:t>ДобавитьМесяц</a:t>
            </a:r>
            <a:r>
              <a:rPr lang="ru-RU" sz="1400" dirty="0"/>
              <a:t>(</a:t>
            </a:r>
            <a:r>
              <a:rPr lang="ru-RU" sz="1400" dirty="0" err="1"/>
              <a:t>ТекущаяДата</a:t>
            </a:r>
            <a:r>
              <a:rPr lang="ru-RU" sz="1400" dirty="0"/>
              <a:t>(), 1)));</a:t>
            </a:r>
          </a:p>
          <a:p>
            <a:r>
              <a:rPr lang="ru-RU" sz="1400" dirty="0"/>
              <a:t>    Сообщить(Макс(Истина, Ложь)); // Истина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вычислить минимальное из нескольких значений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Сообщить(Мин(1, 2, 3)); // 1</a:t>
            </a:r>
          </a:p>
          <a:p>
            <a:r>
              <a:rPr lang="ru-RU" sz="1400" dirty="0"/>
              <a:t>    Сообщить(Мин("</a:t>
            </a:r>
            <a:r>
              <a:rPr lang="ru-RU" sz="1400" dirty="0" err="1"/>
              <a:t>aaa</a:t>
            </a:r>
            <a:r>
              <a:rPr lang="ru-RU" sz="1400" dirty="0"/>
              <a:t>", "</a:t>
            </a:r>
            <a:r>
              <a:rPr lang="ru-RU" sz="1400" dirty="0" err="1"/>
              <a:t>bbb</a:t>
            </a:r>
            <a:r>
              <a:rPr lang="ru-RU" sz="1400" dirty="0"/>
              <a:t>", "</a:t>
            </a:r>
            <a:r>
              <a:rPr lang="ru-RU" sz="1400" dirty="0" err="1"/>
              <a:t>ccc</a:t>
            </a:r>
            <a:r>
              <a:rPr lang="ru-RU" sz="1400" dirty="0"/>
              <a:t>")); // </a:t>
            </a:r>
            <a:r>
              <a:rPr lang="ru-RU" sz="1400" dirty="0" err="1"/>
              <a:t>aaa</a:t>
            </a:r>
            <a:endParaRPr lang="ru-RU" sz="1400" dirty="0"/>
          </a:p>
          <a:p>
            <a:r>
              <a:rPr lang="ru-RU" sz="1400" dirty="0"/>
              <a:t>    Сообщить(Мин(</a:t>
            </a:r>
            <a:r>
              <a:rPr lang="ru-RU" sz="1400" dirty="0" err="1"/>
              <a:t>ТекущаяДата</a:t>
            </a:r>
            <a:r>
              <a:rPr lang="ru-RU" sz="1400" dirty="0"/>
              <a:t>(), </a:t>
            </a:r>
            <a:r>
              <a:rPr lang="ru-RU" sz="1400" dirty="0" err="1"/>
              <a:t>ДобавитьМесяц</a:t>
            </a:r>
            <a:r>
              <a:rPr lang="ru-RU" sz="1400" dirty="0"/>
              <a:t>(</a:t>
            </a:r>
            <a:r>
              <a:rPr lang="ru-RU" sz="1400" dirty="0" err="1"/>
              <a:t>ТекущаяДата</a:t>
            </a:r>
            <a:r>
              <a:rPr lang="ru-RU" sz="1400" dirty="0"/>
              <a:t>(), 1)));</a:t>
            </a:r>
          </a:p>
          <a:p>
            <a:r>
              <a:rPr lang="ru-RU" sz="1400" dirty="0"/>
              <a:t>    Сообщить(Мин(Истина, Ложь)); // Ложь</a:t>
            </a:r>
          </a:p>
          <a:p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66938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010B0-C043-4474-AEB1-5846A5FED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C4D9-1EA0-4E7B-82F6-1E22B4889C9C}" type="slidenum">
              <a:rPr lang="ru-RU" altLang="ru-RU" smtClean="0"/>
              <a:pPr/>
              <a:t>48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B8571-A792-458F-A90A-9BE970974E5C}"/>
              </a:ext>
            </a:extLst>
          </p:cNvPr>
          <p:cNvSpPr txBox="1"/>
          <p:nvPr/>
        </p:nvSpPr>
        <p:spPr>
          <a:xfrm>
            <a:off x="251520" y="771550"/>
            <a:ext cx="718254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    Строка = "Привет, мир!";</a:t>
            </a:r>
          </a:p>
          <a:p>
            <a:r>
              <a:rPr lang="ru-RU" sz="1400" dirty="0"/>
              <a:t>    Индекс = </a:t>
            </a:r>
            <a:r>
              <a:rPr lang="ru-RU" sz="1400" dirty="0" err="1"/>
              <a:t>СтрНайти</a:t>
            </a:r>
            <a:r>
              <a:rPr lang="ru-RU" sz="1400" dirty="0"/>
              <a:t>(Строка, "Привет"); // 1, строки индексируются с единицы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узнать число вхождений подстроки в строку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Сообщить(</a:t>
            </a:r>
            <a:r>
              <a:rPr lang="ru-RU" sz="1400" dirty="0" err="1"/>
              <a:t>СтрЧислоВхождений</a:t>
            </a:r>
            <a:r>
              <a:rPr lang="ru-RU" sz="1400" dirty="0"/>
              <a:t>("я, я и ещё раз я.", "я")); // 3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заменить подстроку в строке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Сообщить(</a:t>
            </a:r>
            <a:r>
              <a:rPr lang="ru-RU" sz="1400" dirty="0" err="1"/>
              <a:t>СтрЗаменить</a:t>
            </a:r>
            <a:r>
              <a:rPr lang="ru-RU" sz="1400" dirty="0"/>
              <a:t>("Идёт сильный дождь.", "дождь", "снег"));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проверить на пустую строку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Если </a:t>
            </a:r>
            <a:r>
              <a:rPr lang="ru-RU" sz="1400" dirty="0" err="1"/>
              <a:t>ПустаяСтрока</a:t>
            </a:r>
            <a:r>
              <a:rPr lang="ru-RU" sz="1400" dirty="0"/>
              <a:t>("         ") Тогда</a:t>
            </a:r>
          </a:p>
          <a:p>
            <a:r>
              <a:rPr lang="ru-RU" sz="1400" dirty="0"/>
              <a:t>        Сообщить("Строка пустая, то есть не содержит значащих символов.");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КонецЕсли</a:t>
            </a:r>
            <a:r>
              <a:rPr lang="ru-RU" sz="1400" dirty="0"/>
              <a:t>;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A59C04-329D-42C5-B995-2A19422DE381}"/>
              </a:ext>
            </a:extLst>
          </p:cNvPr>
          <p:cNvSpPr txBox="1">
            <a:spLocks/>
          </p:cNvSpPr>
          <p:nvPr/>
        </p:nvSpPr>
        <p:spPr bwMode="auto">
          <a:xfrm>
            <a:off x="0" y="9525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600" kern="0" dirty="0"/>
              <a:t>Строки</a:t>
            </a:r>
          </a:p>
        </p:txBody>
      </p:sp>
    </p:spTree>
    <p:extLst>
      <p:ext uri="{BB962C8B-B14F-4D97-AF65-F5344CB8AC3E}">
        <p14:creationId xmlns:p14="http://schemas.microsoft.com/office/powerpoint/2010/main" val="2585729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010B0-C043-4474-AEB1-5846A5FED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C4D9-1EA0-4E7B-82F6-1E22B4889C9C}" type="slidenum">
              <a:rPr lang="ru-RU" altLang="ru-RU" smtClean="0"/>
              <a:pPr/>
              <a:t>49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B8571-A792-458F-A90A-9BE970974E5C}"/>
              </a:ext>
            </a:extLst>
          </p:cNvPr>
          <p:cNvSpPr txBox="1"/>
          <p:nvPr/>
        </p:nvSpPr>
        <p:spPr>
          <a:xfrm>
            <a:off x="251520" y="915566"/>
            <a:ext cx="82809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/// Как удалить незначащие символы из строки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 слева</a:t>
            </a:r>
          </a:p>
          <a:p>
            <a:r>
              <a:rPr lang="ru-RU" sz="1400" dirty="0"/>
              <a:t>    Сообщить(</a:t>
            </a:r>
            <a:r>
              <a:rPr lang="ru-RU" sz="1400" dirty="0" err="1"/>
              <a:t>СокрЛ</a:t>
            </a:r>
            <a:r>
              <a:rPr lang="ru-RU" sz="1400" dirty="0"/>
              <a:t>("   из лесу ёлочку    ")); // "из лесу ёлочку    "</a:t>
            </a:r>
          </a:p>
          <a:p>
            <a:r>
              <a:rPr lang="ru-RU" sz="1400" dirty="0"/>
              <a:t>    // справа</a:t>
            </a:r>
          </a:p>
          <a:p>
            <a:r>
              <a:rPr lang="ru-RU" sz="1400" dirty="0"/>
              <a:t>    Сообщить(</a:t>
            </a:r>
            <a:r>
              <a:rPr lang="ru-RU" sz="1400" dirty="0" err="1"/>
              <a:t>СокрП</a:t>
            </a:r>
            <a:r>
              <a:rPr lang="ru-RU" sz="1400" dirty="0"/>
              <a:t>("   из лесу ёлочку    ")); // "   из лесу ёлочку"</a:t>
            </a:r>
          </a:p>
          <a:p>
            <a:r>
              <a:rPr lang="ru-RU" sz="1400" dirty="0"/>
              <a:t>    // с двух сторон</a:t>
            </a:r>
          </a:p>
          <a:p>
            <a:r>
              <a:rPr lang="ru-RU" sz="1400" dirty="0"/>
              <a:t>    Сообщить(</a:t>
            </a:r>
            <a:r>
              <a:rPr lang="ru-RU" sz="1400" dirty="0" err="1"/>
              <a:t>СокрЛП</a:t>
            </a:r>
            <a:r>
              <a:rPr lang="ru-RU" sz="1400" dirty="0"/>
              <a:t>("   из лесу ёлочку    ")); // "из лесу ёлочку"</a:t>
            </a:r>
          </a:p>
          <a:p>
            <a:endParaRPr lang="ru-RU" sz="1400" dirty="0"/>
          </a:p>
          <a:p>
            <a:r>
              <a:rPr lang="ru-RU" sz="1400" dirty="0"/>
              <a:t>    /// Как вставить в строку перенос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Строка =</a:t>
            </a:r>
          </a:p>
          <a:p>
            <a:r>
              <a:rPr lang="ru-RU" sz="1400" dirty="0"/>
              <a:t>        "Первая строка" + </a:t>
            </a:r>
            <a:r>
              <a:rPr lang="ru-RU" sz="1400" dirty="0" err="1"/>
              <a:t>Символы.ПС</a:t>
            </a:r>
            <a:r>
              <a:rPr lang="ru-RU" sz="1400" dirty="0"/>
              <a:t> +</a:t>
            </a:r>
          </a:p>
          <a:p>
            <a:r>
              <a:rPr lang="ru-RU" sz="1400" dirty="0"/>
              <a:t>        "Вторая строка" + </a:t>
            </a:r>
            <a:r>
              <a:rPr lang="ru-RU" sz="1400" dirty="0" err="1"/>
              <a:t>Символы.ПС</a:t>
            </a:r>
            <a:r>
              <a:rPr lang="ru-RU" sz="1400" dirty="0"/>
              <a:t> +</a:t>
            </a:r>
          </a:p>
          <a:p>
            <a:r>
              <a:rPr lang="ru-RU" sz="1400" dirty="0"/>
              <a:t>        "Третья строка";</a:t>
            </a:r>
          </a:p>
          <a:p>
            <a:r>
              <a:rPr lang="ru-RU" sz="1400" dirty="0"/>
              <a:t>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A59C04-329D-42C5-B995-2A19422DE381}"/>
              </a:ext>
            </a:extLst>
          </p:cNvPr>
          <p:cNvSpPr txBox="1">
            <a:spLocks/>
          </p:cNvSpPr>
          <p:nvPr/>
        </p:nvSpPr>
        <p:spPr bwMode="auto">
          <a:xfrm>
            <a:off x="0" y="9525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600" kern="0" dirty="0"/>
              <a:t>Строки</a:t>
            </a:r>
          </a:p>
        </p:txBody>
      </p:sp>
    </p:spTree>
    <p:extLst>
      <p:ext uri="{BB962C8B-B14F-4D97-AF65-F5344CB8AC3E}">
        <p14:creationId xmlns:p14="http://schemas.microsoft.com/office/powerpoint/2010/main" val="281626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EB870F8-20AE-47AA-9C8C-2E4EBE9DF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5976937" cy="771525"/>
          </a:xfrm>
        </p:spPr>
        <p:txBody>
          <a:bodyPr/>
          <a:lstStyle/>
          <a:p>
            <a:pPr algn="ctr"/>
            <a:r>
              <a:rPr lang="ru-RU" altLang="ru-RU" sz="4000"/>
              <a:t>Синтакс-помощник </a:t>
            </a:r>
            <a:endParaRPr lang="ru-RU" altLang="ru-RU" sz="4000">
              <a:latin typeface="Calibri" panose="020F050202020403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45C5BB6-F670-420A-8D9F-7ED80CD43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4300" y="1090613"/>
            <a:ext cx="4751388" cy="36004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Произведенный поиск запоминается в списке, который можно вызвать, в поле ввода наименования.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Для просмотра главы необходимо выбрать ее в списке и нажать клавишу Enter. Описание выбранной главы показывается в нижнем поле.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На закладке</a:t>
            </a:r>
            <a:r>
              <a:rPr lang="ru-RU" altLang="ru-RU" sz="1400" b="1"/>
              <a:t> "</a:t>
            </a:r>
            <a:r>
              <a:rPr lang="ru-RU" altLang="ru-RU" sz="1400" b="1">
                <a:solidFill>
                  <a:srgbClr val="C00000"/>
                </a:solidFill>
              </a:rPr>
              <a:t>Поиск</a:t>
            </a:r>
            <a:r>
              <a:rPr lang="ru-RU" altLang="ru-RU" sz="1400" b="1"/>
              <a:t>"</a:t>
            </a:r>
            <a:r>
              <a:rPr lang="ru-RU" altLang="ru-RU" sz="1400"/>
              <a:t> окна Синтакс-Помощника выполняется </a:t>
            </a:r>
            <a:r>
              <a:rPr lang="ru-RU" altLang="ru-RU" sz="1400" b="1">
                <a:solidFill>
                  <a:srgbClr val="C00000"/>
                </a:solidFill>
              </a:rPr>
              <a:t>поиск по произвольному тексту</a:t>
            </a:r>
            <a:r>
              <a:rPr lang="ru-RU" altLang="ru-RU" sz="1400">
                <a:solidFill>
                  <a:srgbClr val="C00000"/>
                </a:solidFill>
              </a:rPr>
              <a:t> </a:t>
            </a:r>
            <a:r>
              <a:rPr lang="ru-RU" altLang="ru-RU" sz="1400"/>
              <a:t>описания.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В верхней части содержится поле для ввода строки поиска и поле списка найденных глав описаний элементов встроенного языка.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Для начала поиска необходимо ввести текст. </a:t>
            </a: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ru-RU" altLang="ru-RU" sz="1400"/>
              <a:t>В процессе ввода программа выполняет поиск глав, в которых встречается введенный текст. </a:t>
            </a:r>
          </a:p>
        </p:txBody>
      </p:sp>
      <p:sp>
        <p:nvSpPr>
          <p:cNvPr id="20484" name="Номер слайда 5">
            <a:extLst>
              <a:ext uri="{FF2B5EF4-FFF2-40B4-BE49-F238E27FC236}">
                <a16:creationId xmlns:a16="http://schemas.microsoft.com/office/drawing/2014/main" id="{D50B77F5-DE80-4696-867A-2EB3178B86F3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3A8732-C001-4215-A1E9-804A5D1141A5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Нижний колонтитул 6">
            <a:extLst>
              <a:ext uri="{FF2B5EF4-FFF2-40B4-BE49-F238E27FC236}">
                <a16:creationId xmlns:a16="http://schemas.microsoft.com/office/drawing/2014/main" id="{9234161A-583B-4148-8651-98D6042AA876}"/>
              </a:ext>
            </a:extLst>
          </p:cNvPr>
          <p:cNvSpPr txBox="1">
            <a:spLocks/>
          </p:cNvSpPr>
          <p:nvPr/>
        </p:nvSpPr>
        <p:spPr bwMode="auto">
          <a:xfrm>
            <a:off x="3132138" y="4767263"/>
            <a:ext cx="52562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t>Доц. Василенко В.А. Корпоративные информационные системы</a:t>
            </a:r>
          </a:p>
        </p:txBody>
      </p:sp>
      <p:grpSp>
        <p:nvGrpSpPr>
          <p:cNvPr id="20486" name="Группа 9">
            <a:extLst>
              <a:ext uri="{FF2B5EF4-FFF2-40B4-BE49-F238E27FC236}">
                <a16:creationId xmlns:a16="http://schemas.microsoft.com/office/drawing/2014/main" id="{034320DA-5B07-4F07-B2D5-25392E862C24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987425"/>
            <a:ext cx="2592388" cy="3805238"/>
            <a:chOff x="466832" y="987574"/>
            <a:chExt cx="2593000" cy="3805391"/>
          </a:xfrm>
        </p:grpSpPr>
        <p:pic>
          <p:nvPicPr>
            <p:cNvPr id="20487" name="Рисунок 7" descr="поиск по наименованию.jpg">
              <a:extLst>
                <a:ext uri="{FF2B5EF4-FFF2-40B4-BE49-F238E27FC236}">
                  <a16:creationId xmlns:a16="http://schemas.microsoft.com/office/drawing/2014/main" id="{EB9E5847-3057-4C5F-B77D-4664ECA0F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11"/>
            <a:stretch>
              <a:fillRect/>
            </a:stretch>
          </p:blipFill>
          <p:spPr bwMode="auto">
            <a:xfrm>
              <a:off x="466832" y="987574"/>
              <a:ext cx="2593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0C6C4E46-C0F0-4D41-9A48-3062E5D26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523" y="4516729"/>
              <a:ext cx="1935619" cy="27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Поиск по наименованию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8010B0-C043-4474-AEB1-5846A5FED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C4D9-1EA0-4E7B-82F6-1E22B4889C9C}" type="slidenum">
              <a:rPr lang="ru-RU" altLang="ru-RU" smtClean="0"/>
              <a:pPr/>
              <a:t>50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B8571-A792-458F-A90A-9BE970974E5C}"/>
              </a:ext>
            </a:extLst>
          </p:cNvPr>
          <p:cNvSpPr txBox="1"/>
          <p:nvPr/>
        </p:nvSpPr>
        <p:spPr>
          <a:xfrm>
            <a:off x="251520" y="771550"/>
            <a:ext cx="82809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</a:p>
          <a:p>
            <a:r>
              <a:rPr lang="ru-RU" sz="1600" dirty="0"/>
              <a:t>    /// Как работать с многострочными строками (нумерация с </a:t>
            </a:r>
          </a:p>
          <a:p>
            <a:r>
              <a:rPr lang="ru-RU" sz="1600" dirty="0"/>
              <a:t>    /// единицы) в 1с 8.3, 8.2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    Сообщить(</a:t>
            </a:r>
            <a:r>
              <a:rPr lang="ru-RU" sz="1600" dirty="0" err="1"/>
              <a:t>СтрЧислоСтрок</a:t>
            </a:r>
            <a:r>
              <a:rPr lang="ru-RU" sz="1600" dirty="0"/>
              <a:t>(Строка)); // 3</a:t>
            </a:r>
          </a:p>
          <a:p>
            <a:r>
              <a:rPr lang="ru-RU" sz="1600" dirty="0"/>
              <a:t>    Сообщить(</a:t>
            </a:r>
            <a:r>
              <a:rPr lang="ru-RU" sz="1600" dirty="0" err="1"/>
              <a:t>СтрПолучитьСтроку</a:t>
            </a:r>
            <a:r>
              <a:rPr lang="ru-RU" sz="1600" dirty="0"/>
              <a:t>(Строка, 2)); // "Вторая строка"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    /// Верхний, нижний и титульный регистры в 1с 8.3, 8.2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    Сообщить(</a:t>
            </a:r>
            <a:r>
              <a:rPr lang="ru-RU" sz="1600" dirty="0" err="1"/>
              <a:t>ВРег</a:t>
            </a:r>
            <a:r>
              <a:rPr lang="ru-RU" sz="1600" dirty="0"/>
              <a:t>("</a:t>
            </a:r>
            <a:r>
              <a:rPr lang="ru-RU" sz="1600" dirty="0" err="1"/>
              <a:t>россия</a:t>
            </a:r>
            <a:r>
              <a:rPr lang="ru-RU" sz="1600" dirty="0"/>
              <a:t> - родина моя!")); // РОССИЯ - РОДИНА МОЯ!</a:t>
            </a:r>
          </a:p>
          <a:p>
            <a:r>
              <a:rPr lang="ru-RU" sz="1600" dirty="0"/>
              <a:t>    Сообщить(</a:t>
            </a:r>
            <a:r>
              <a:rPr lang="ru-RU" sz="1600" dirty="0" err="1"/>
              <a:t>НРег</a:t>
            </a:r>
            <a:r>
              <a:rPr lang="ru-RU" sz="1600" dirty="0"/>
              <a:t>("МИР, ТРУД, МАЙ!")); // мир, труд, май</a:t>
            </a:r>
          </a:p>
          <a:p>
            <a:r>
              <a:rPr lang="ru-RU" sz="1600" dirty="0"/>
              <a:t>    Сообщить(</a:t>
            </a:r>
            <a:r>
              <a:rPr lang="ru-RU" sz="1600" dirty="0" err="1"/>
              <a:t>ТРег</a:t>
            </a:r>
            <a:r>
              <a:rPr lang="ru-RU" sz="1600" dirty="0"/>
              <a:t>("мама мыла раму")); // Мама Мыла Раму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A59C04-329D-42C5-B995-2A19422DE381}"/>
              </a:ext>
            </a:extLst>
          </p:cNvPr>
          <p:cNvSpPr txBox="1">
            <a:spLocks/>
          </p:cNvSpPr>
          <p:nvPr/>
        </p:nvSpPr>
        <p:spPr bwMode="auto">
          <a:xfrm>
            <a:off x="0" y="9525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600" kern="0" dirty="0"/>
              <a:t>Строки</a:t>
            </a:r>
          </a:p>
        </p:txBody>
      </p:sp>
    </p:spTree>
    <p:extLst>
      <p:ext uri="{BB962C8B-B14F-4D97-AF65-F5344CB8AC3E}">
        <p14:creationId xmlns:p14="http://schemas.microsoft.com/office/powerpoint/2010/main" val="828461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 dirty="0"/>
              <a:t>Дата</a:t>
            </a:r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7DC55-B2B9-4CDB-AE80-C1D14360902D}"/>
              </a:ext>
            </a:extLst>
          </p:cNvPr>
          <p:cNvSpPr txBox="1"/>
          <p:nvPr/>
        </p:nvSpPr>
        <p:spPr>
          <a:xfrm>
            <a:off x="251520" y="1073125"/>
            <a:ext cx="703852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/// Как инициализировать дату константой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МояДата</a:t>
            </a:r>
            <a:r>
              <a:rPr lang="ru-RU" sz="1400" dirty="0"/>
              <a:t> = '20130724'; // 24.07.2013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преобразовать строку в дату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МояДата</a:t>
            </a:r>
            <a:r>
              <a:rPr lang="ru-RU" sz="1400" dirty="0"/>
              <a:t> = Дата("20130724"); // 24.07.2013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инициализировать дату отдельными компонентами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МояДата</a:t>
            </a:r>
            <a:r>
              <a:rPr lang="ru-RU" sz="1400" dirty="0"/>
              <a:t> = Дата(2013, 07, 24); // 24.07.2013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/// Как указать в дате часы, минуты и секунды в 1с 8.3, 8.2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МояДата</a:t>
            </a:r>
            <a:r>
              <a:rPr lang="ru-RU" sz="1400" dirty="0"/>
              <a:t> = '20130724132506'; // 24 июля 2013 г. 13 ч. 25 мин. 6 сек.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7014691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 dirty="0"/>
              <a:t>Дата</a:t>
            </a:r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7DC55-B2B9-4CDB-AE80-C1D14360902D}"/>
              </a:ext>
            </a:extLst>
          </p:cNvPr>
          <p:cNvSpPr txBox="1"/>
          <p:nvPr/>
        </p:nvSpPr>
        <p:spPr>
          <a:xfrm>
            <a:off x="251520" y="854075"/>
            <a:ext cx="70385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/// Вспомогательные функции для работы с датой в 1с 8.3, 8.2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</a:t>
            </a:r>
            <a:r>
              <a:rPr lang="ru-RU" sz="1100" dirty="0" err="1"/>
              <a:t>МояДата</a:t>
            </a:r>
            <a:r>
              <a:rPr lang="ru-RU" sz="1100" dirty="0"/>
              <a:t> = '20130110125905'; // 10 января 2013 года 12:59:05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ДеньГода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10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ДеньНедели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4 т.е. четверг (нумерация с понедельника)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НеделяГода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2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НачалоГода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01.01.2013 0:00:00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КонецГода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31.12.2013 23:59:59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НачалоКвартала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01.01.2013 0:00:00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КонецКвартала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31.03.2013 23:59:59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НачалоМесяца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01.01.2013 0:00:00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КонецМесяца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31.01.2013 23:59:59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НачалоНедели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07.01.2013 0:00:00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КонецНедели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13.01.2013 23:59:59</a:t>
            </a:r>
          </a:p>
          <a:p>
            <a:r>
              <a:rPr lang="ru-RU" sz="1100" dirty="0"/>
              <a:t> 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НачалоДня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10.01.2013 0:00:00</a:t>
            </a:r>
          </a:p>
          <a:p>
            <a:r>
              <a:rPr lang="ru-RU" sz="1100" dirty="0"/>
              <a:t>    Сообщить(</a:t>
            </a:r>
            <a:r>
              <a:rPr lang="ru-RU" sz="1100" dirty="0" err="1"/>
              <a:t>КонецДня</a:t>
            </a:r>
            <a:r>
              <a:rPr lang="ru-RU" sz="1100" dirty="0"/>
              <a:t>(</a:t>
            </a:r>
            <a:r>
              <a:rPr lang="ru-RU" sz="1100" dirty="0" err="1"/>
              <a:t>МояДата</a:t>
            </a:r>
            <a:r>
              <a:rPr lang="ru-RU" sz="1100" dirty="0"/>
              <a:t>)); // 10.01.2013 23:59:59</a:t>
            </a:r>
          </a:p>
        </p:txBody>
      </p:sp>
    </p:spTree>
    <p:extLst>
      <p:ext uri="{BB962C8B-B14F-4D97-AF65-F5344CB8AC3E}">
        <p14:creationId xmlns:p14="http://schemas.microsoft.com/office/powerpoint/2010/main" val="259387614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 dirty="0"/>
              <a:t>Массив</a:t>
            </a:r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7DC55-B2B9-4CDB-AE80-C1D14360902D}"/>
              </a:ext>
            </a:extLst>
          </p:cNvPr>
          <p:cNvSpPr txBox="1"/>
          <p:nvPr/>
        </p:nvSpPr>
        <p:spPr>
          <a:xfrm>
            <a:off x="251520" y="1073125"/>
            <a:ext cx="703852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// в массиве 0 элементов</a:t>
            </a:r>
          </a:p>
          <a:p>
            <a:r>
              <a:rPr lang="ru-RU" sz="1400" dirty="0"/>
              <a:t>    Числа = Новый Массив;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 добавляем последовательно три элемента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Числа.Добавить</a:t>
            </a:r>
            <a:r>
              <a:rPr lang="ru-RU" sz="1400" dirty="0"/>
              <a:t>(100); // (100)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Числа.Добавить</a:t>
            </a:r>
            <a:r>
              <a:rPr lang="ru-RU" sz="1400" dirty="0"/>
              <a:t>(300); // (100, 300)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Числа.Добавить</a:t>
            </a:r>
            <a:r>
              <a:rPr lang="ru-RU" sz="1400" dirty="0"/>
              <a:t>(500); // (100, 300, 500)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 выводим на печать</a:t>
            </a:r>
          </a:p>
          <a:p>
            <a:r>
              <a:rPr lang="ru-RU" sz="1400" dirty="0"/>
              <a:t>    Для Каждого </a:t>
            </a:r>
            <a:r>
              <a:rPr lang="ru-RU" sz="1400" dirty="0" err="1"/>
              <a:t>ЭлементМассива</a:t>
            </a:r>
            <a:r>
              <a:rPr lang="ru-RU" sz="1400" dirty="0"/>
              <a:t> из Числа Цикл</a:t>
            </a:r>
          </a:p>
          <a:p>
            <a:r>
              <a:rPr lang="ru-RU" sz="1400" dirty="0"/>
              <a:t>        Сообщить(</a:t>
            </a:r>
            <a:r>
              <a:rPr lang="ru-RU" sz="1400" dirty="0" err="1"/>
              <a:t>ЭлементМассива</a:t>
            </a:r>
            <a:r>
              <a:rPr lang="ru-RU" sz="1400" dirty="0"/>
              <a:t>); // 100 300 500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КонецЦикла</a:t>
            </a:r>
            <a:r>
              <a:rPr lang="ru-RU" sz="1400" dirty="0"/>
              <a:t>; </a:t>
            </a:r>
          </a:p>
          <a:p>
            <a:r>
              <a:rPr lang="ru-RU" sz="1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8693011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3600" dirty="0"/>
              <a:t>Массив</a:t>
            </a:r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7DC55-B2B9-4CDB-AE80-C1D14360902D}"/>
              </a:ext>
            </a:extLst>
          </p:cNvPr>
          <p:cNvSpPr txBox="1"/>
          <p:nvPr/>
        </p:nvSpPr>
        <p:spPr>
          <a:xfrm>
            <a:off x="145391" y="839001"/>
            <a:ext cx="70385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Слова = Новый Массив(3, 2);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 ( ( "Юрий", "Гагарин" ), ( (), () ), ( (), () ) )</a:t>
            </a:r>
          </a:p>
          <a:p>
            <a:r>
              <a:rPr lang="ru-RU" sz="1400" dirty="0"/>
              <a:t>    Слова[0][0] = "Юрий";</a:t>
            </a:r>
          </a:p>
          <a:p>
            <a:r>
              <a:rPr lang="ru-RU" sz="1400" dirty="0"/>
              <a:t>    Слова[0][1] = "Гагарин";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 ( ( "Юрий", "Гагарин" ), ( "Герман", "Титов" ), ( (), () ) )</a:t>
            </a:r>
          </a:p>
          <a:p>
            <a:r>
              <a:rPr lang="ru-RU" sz="1400" dirty="0"/>
              <a:t>    Слова[1][0] = "Герман";</a:t>
            </a:r>
          </a:p>
          <a:p>
            <a:r>
              <a:rPr lang="ru-RU" sz="1400" dirty="0"/>
              <a:t>    Слова[1][1] = "Титов";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// обход всех элементов через конструкцию Для Каждого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    Для Каждого Строка Из Слова Цикл</a:t>
            </a:r>
          </a:p>
          <a:p>
            <a:r>
              <a:rPr lang="ru-RU" sz="1400" dirty="0"/>
              <a:t>        Для Каждого Элемент Из Строка Цикл</a:t>
            </a:r>
          </a:p>
          <a:p>
            <a:r>
              <a:rPr lang="ru-RU" sz="1400" dirty="0"/>
              <a:t>            Сообщить(Элемент);</a:t>
            </a:r>
          </a:p>
          <a:p>
            <a:r>
              <a:rPr lang="ru-RU" sz="1400" dirty="0"/>
              <a:t>        </a:t>
            </a:r>
            <a:r>
              <a:rPr lang="ru-RU" sz="1400" dirty="0" err="1"/>
              <a:t>КонецЦикла</a:t>
            </a:r>
            <a:r>
              <a:rPr lang="ru-RU" sz="1400" dirty="0"/>
              <a:t>;</a:t>
            </a:r>
          </a:p>
          <a:p>
            <a:r>
              <a:rPr lang="ru-RU" sz="1400" dirty="0"/>
              <a:t>        Сообщить(" ");</a:t>
            </a:r>
          </a:p>
          <a:p>
            <a:r>
              <a:rPr lang="ru-RU" sz="1400" dirty="0"/>
              <a:t>    </a:t>
            </a:r>
            <a:r>
              <a:rPr lang="ru-RU" sz="1400" dirty="0" err="1"/>
              <a:t>КонецЦикла</a:t>
            </a:r>
            <a:r>
              <a:rPr lang="ru-RU" sz="1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5827935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0421" name="Содержимое 2">
            <a:extLst>
              <a:ext uri="{FF2B5EF4-FFF2-40B4-BE49-F238E27FC236}">
                <a16:creationId xmlns:a16="http://schemas.microsoft.com/office/drawing/2014/main" id="{FE227C38-B9D8-4F42-B812-690A0122118E}"/>
              </a:ext>
            </a:extLst>
          </p:cNvPr>
          <p:cNvSpPr txBox="1">
            <a:spLocks/>
          </p:cNvSpPr>
          <p:nvPr/>
        </p:nvSpPr>
        <p:spPr bwMode="auto">
          <a:xfrm>
            <a:off x="1547664" y="2067719"/>
            <a:ext cx="6480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44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0657790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B8DE30F-3F43-4866-875A-C6DDA1B56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5976937" cy="771525"/>
          </a:xfrm>
        </p:spPr>
        <p:txBody>
          <a:bodyPr/>
          <a:lstStyle/>
          <a:p>
            <a:pPr algn="ctr"/>
            <a:r>
              <a:rPr lang="ru-RU" altLang="ru-RU" sz="4000"/>
              <a:t>Синтакс-помощник </a:t>
            </a:r>
            <a:endParaRPr lang="ru-RU" altLang="ru-RU" sz="4000">
              <a:latin typeface="Calibri" panose="020F0502020204030204" pitchFamily="34" charset="0"/>
            </a:endParaRPr>
          </a:p>
        </p:txBody>
      </p:sp>
      <p:sp>
        <p:nvSpPr>
          <p:cNvPr id="21507" name="Номер слайда 5">
            <a:extLst>
              <a:ext uri="{FF2B5EF4-FFF2-40B4-BE49-F238E27FC236}">
                <a16:creationId xmlns:a16="http://schemas.microsoft.com/office/drawing/2014/main" id="{EA4DAFAD-5459-4FDA-8494-90CEC12E5BCF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B729F0-9EAC-4D77-BB06-22449C112986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3001CB7E-C180-4ADC-9F80-250F4AC6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pSp>
        <p:nvGrpSpPr>
          <p:cNvPr id="21510" name="Группа 15">
            <a:extLst>
              <a:ext uri="{FF2B5EF4-FFF2-40B4-BE49-F238E27FC236}">
                <a16:creationId xmlns:a16="http://schemas.microsoft.com/office/drawing/2014/main" id="{42B9B3A5-D7B4-4C1A-8772-014799CA1DBB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1131888"/>
            <a:ext cx="2357438" cy="3516312"/>
            <a:chOff x="1187624" y="1131590"/>
            <a:chExt cx="2357029" cy="3517359"/>
          </a:xfrm>
        </p:grpSpPr>
        <p:pic>
          <p:nvPicPr>
            <p:cNvPr id="21514" name="Рисунок 5" descr="поиск по контексту.jpg">
              <a:extLst>
                <a:ext uri="{FF2B5EF4-FFF2-40B4-BE49-F238E27FC236}">
                  <a16:creationId xmlns:a16="http://schemas.microsoft.com/office/drawing/2014/main" id="{B6D8321B-DEE4-4A4C-AF14-B7841CDF5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231"/>
            <a:stretch>
              <a:fillRect/>
            </a:stretch>
          </p:blipFill>
          <p:spPr bwMode="auto">
            <a:xfrm>
              <a:off x="1187624" y="1131590"/>
              <a:ext cx="2357029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3">
              <a:extLst>
                <a:ext uri="{FF2B5EF4-FFF2-40B4-BE49-F238E27FC236}">
                  <a16:creationId xmlns:a16="http://schemas.microsoft.com/office/drawing/2014/main" id="{481465FF-1309-40AE-AD4A-8443561C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214" y="4372642"/>
              <a:ext cx="1807848" cy="276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200">
                  <a:cs typeface="Calibri" panose="020F0502020204030204" pitchFamily="34" charset="0"/>
                </a:rPr>
                <a:t>Полнотекстовый поиск</a:t>
              </a:r>
              <a:endParaRPr lang="ru-RU" altLang="ru-RU" sz="1600"/>
            </a:p>
          </p:txBody>
        </p:sp>
      </p:grpSp>
      <p:grpSp>
        <p:nvGrpSpPr>
          <p:cNvPr id="21511" name="Группа 14">
            <a:extLst>
              <a:ext uri="{FF2B5EF4-FFF2-40B4-BE49-F238E27FC236}">
                <a16:creationId xmlns:a16="http://schemas.microsoft.com/office/drawing/2014/main" id="{12C03FD3-C517-4037-8E4D-8B5D10CBF026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131888"/>
            <a:ext cx="3581400" cy="3516312"/>
            <a:chOff x="5094963" y="1131590"/>
            <a:chExt cx="3581493" cy="3517359"/>
          </a:xfrm>
        </p:grpSpPr>
        <p:pic>
          <p:nvPicPr>
            <p:cNvPr id="21512" name="Рисунок 12" descr="события.jpg">
              <a:extLst>
                <a:ext uri="{FF2B5EF4-FFF2-40B4-BE49-F238E27FC236}">
                  <a16:creationId xmlns:a16="http://schemas.microsoft.com/office/drawing/2014/main" id="{5E6311EB-2442-49F3-B1C6-EA8584CB5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256"/>
            <a:stretch>
              <a:fillRect/>
            </a:stretch>
          </p:blipFill>
          <p:spPr bwMode="auto">
            <a:xfrm>
              <a:off x="5709522" y="1131590"/>
              <a:ext cx="2352375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E117D5FD-BE90-4D61-959C-819D4D741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963" y="4372642"/>
              <a:ext cx="3581493" cy="27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События, связанные с объектом "</a:t>
              </a:r>
              <a:r>
                <a:rPr lang="ru-RU" sz="1200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Справочник</a:t>
              </a: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"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04381CD-517F-40BE-9104-C10DAB67B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885112" cy="8429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ru-RU" sz="3200"/>
              <a:t>Предопределенные типы данных</a:t>
            </a:r>
            <a:endParaRPr lang="ru-RU" altLang="ru-RU" sz="3200">
              <a:latin typeface="Calibri" panose="020F0502020204030204" pitchFamily="34" charset="0"/>
            </a:endParaRPr>
          </a:p>
        </p:txBody>
      </p:sp>
      <p:sp>
        <p:nvSpPr>
          <p:cNvPr id="22531" name="Номер слайда 5">
            <a:extLst>
              <a:ext uri="{FF2B5EF4-FFF2-40B4-BE49-F238E27FC236}">
                <a16:creationId xmlns:a16="http://schemas.microsoft.com/office/drawing/2014/main" id="{AA7C9B91-2377-406B-8181-6B1F0E50FF5A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4C94BAB-46D0-42A5-A97B-8DC62B63521B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162C08B8-54EC-4140-81EF-C59537921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grpSp>
        <p:nvGrpSpPr>
          <p:cNvPr id="22534" name="Группа 17">
            <a:extLst>
              <a:ext uri="{FF2B5EF4-FFF2-40B4-BE49-F238E27FC236}">
                <a16:creationId xmlns:a16="http://schemas.microsoft.com/office/drawing/2014/main" id="{4BD66DFC-0365-4D53-99E5-CF4C2B994260}"/>
              </a:ext>
            </a:extLst>
          </p:cNvPr>
          <p:cNvGrpSpPr>
            <a:grpSpLocks/>
          </p:cNvGrpSpPr>
          <p:nvPr/>
        </p:nvGrpSpPr>
        <p:grpSpPr bwMode="auto">
          <a:xfrm>
            <a:off x="1233488" y="1131888"/>
            <a:ext cx="2360612" cy="3609975"/>
            <a:chOff x="1314716" y="1131950"/>
            <a:chExt cx="2361873" cy="3609332"/>
          </a:xfrm>
        </p:grpSpPr>
        <p:sp>
          <p:nvSpPr>
            <p:cNvPr id="103427" name="Rectangle 3">
              <a:extLst>
                <a:ext uri="{FF2B5EF4-FFF2-40B4-BE49-F238E27FC236}">
                  <a16:creationId xmlns:a16="http://schemas.microsoft.com/office/drawing/2014/main" id="{93FFA024-F618-4BB8-AE53-E8294F225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716" y="4279401"/>
              <a:ext cx="2191920" cy="46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Примитивные типы данных </a:t>
              </a:r>
              <a:b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</a:b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встроенного языка 1С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22539" name="Рисунок 14">
              <a:extLst>
                <a:ext uri="{FF2B5EF4-FFF2-40B4-BE49-F238E27FC236}">
                  <a16:creationId xmlns:a16="http://schemas.microsoft.com/office/drawing/2014/main" id="{DB96E568-BEB4-4974-A3DF-D9EDF4F7A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131950"/>
              <a:ext cx="2344949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5" name="Группа 16">
            <a:extLst>
              <a:ext uri="{FF2B5EF4-FFF2-40B4-BE49-F238E27FC236}">
                <a16:creationId xmlns:a16="http://schemas.microsoft.com/office/drawing/2014/main" id="{93505B70-0810-4564-81C2-618C96434156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1131888"/>
            <a:ext cx="2971800" cy="3516312"/>
            <a:chOff x="4923334" y="1131950"/>
            <a:chExt cx="2972198" cy="3516999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5A236C53-9307-4F91-B7AB-280072F9D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070" y="4372670"/>
              <a:ext cx="2800725" cy="27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rgbClr val="5B0917"/>
                  </a:solidFill>
                  <a:latin typeface="Arial" charset="0"/>
                  <a:cs typeface="Arial" charset="0"/>
                </a:rPr>
                <a:t>Универсальные коллекции значений</a:t>
              </a:r>
              <a:endParaRPr lang="ru-RU" sz="1600" dirty="0">
                <a:solidFill>
                  <a:srgbClr val="5B0917"/>
                </a:solidFill>
                <a:latin typeface="+mn-lt"/>
              </a:endParaRPr>
            </a:p>
          </p:txBody>
        </p:sp>
        <p:pic>
          <p:nvPicPr>
            <p:cNvPr id="22537" name="Рисунок 15">
              <a:extLst>
                <a:ext uri="{FF2B5EF4-FFF2-40B4-BE49-F238E27FC236}">
                  <a16:creationId xmlns:a16="http://schemas.microsoft.com/office/drawing/2014/main" id="{07700A6A-CA1B-4BD6-9E0B-7C75AAD57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334" y="1131950"/>
              <a:ext cx="2972198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C362CBD-8A91-470E-8A57-78B44EE9A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885112" cy="842963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23555" name="Номер слайда 5">
            <a:extLst>
              <a:ext uri="{FF2B5EF4-FFF2-40B4-BE49-F238E27FC236}">
                <a16:creationId xmlns:a16="http://schemas.microsoft.com/office/drawing/2014/main" id="{AC374C86-4D5A-45A2-8718-6D7E009048CB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9837E5F-8527-4889-98A1-C1A62F4507F5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65B727EC-1F8D-4420-BDD7-CF204483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A45895B5-A677-404E-97B1-27E2817F6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8863"/>
            <a:ext cx="8496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Формы в 1С:Предприятии предназначены для отображения и редактирования информации, содержащейся в базе данных.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Формы могут принадлежать конкретным объектам конфигурации или существовать отдельно от них и использоваться всем прикладным решением в целом.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Формы объектов открываются стандартными командами глобального командного интерфейса конфигурации, произвольные формы могут открываться программно.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Существует два вида форм: </a:t>
            </a:r>
            <a:r>
              <a:rPr lang="ru-RU" altLang="ru-RU" sz="1400" b="1">
                <a:solidFill>
                  <a:srgbClr val="C00000"/>
                </a:solidFill>
              </a:rPr>
              <a:t>обычные</a:t>
            </a:r>
            <a:r>
              <a:rPr lang="ru-RU" altLang="ru-RU" sz="1400"/>
              <a:t> и </a:t>
            </a:r>
            <a:r>
              <a:rPr lang="ru-RU" altLang="ru-RU" sz="1400" b="1">
                <a:solidFill>
                  <a:srgbClr val="C00000"/>
                </a:solidFill>
              </a:rPr>
              <a:t>управляемые</a:t>
            </a:r>
            <a:r>
              <a:rPr lang="ru-RU" altLang="ru-RU" sz="1400"/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 Обычные формы использовались во всех версиях системы "</a:t>
            </a:r>
            <a:r>
              <a:rPr lang="ru-RU" altLang="ru-RU" sz="1400" b="1">
                <a:solidFill>
                  <a:srgbClr val="C00000"/>
                </a:solidFill>
              </a:rPr>
              <a:t>1С:Предприятие</a:t>
            </a:r>
            <a:r>
              <a:rPr lang="ru-RU" altLang="ru-RU" sz="1400"/>
              <a:t>", начиная с первых версий для Windows, для их создания используются возможности встроенного редактора форм.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Важной особенностью системы 1С:Предприятие 8 является механизм </a:t>
            </a:r>
            <a:r>
              <a:rPr lang="ru-RU" altLang="ru-RU" sz="1400" b="1">
                <a:solidFill>
                  <a:srgbClr val="C00000"/>
                </a:solidFill>
              </a:rPr>
              <a:t>автогенерируемых</a:t>
            </a:r>
            <a:r>
              <a:rPr lang="ru-RU" altLang="ru-RU" sz="1400"/>
              <a:t> форм.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Этот механизм освобождает разработчика от необходимости создания всех возможных форм для каждого из объектов конфигурации</a:t>
            </a:r>
            <a:r>
              <a:rPr lang="ru-RU" altLang="ru-RU" sz="1400">
                <a:solidFill>
                  <a:schemeClr val="tx1"/>
                </a:solidFill>
              </a:rPr>
              <a:t>. </a:t>
            </a:r>
            <a:r>
              <a:rPr lang="ru-RU" altLang="ru-RU" sz="140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0C1E9B-B30D-4B23-A4DF-210C171E1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885112" cy="842963"/>
          </a:xfrm>
        </p:spPr>
        <p:txBody>
          <a:bodyPr/>
          <a:lstStyle/>
          <a:p>
            <a:pPr algn="ctr"/>
            <a:r>
              <a:rPr lang="ru-RU" altLang="ru-RU" sz="3200"/>
              <a:t>Формы объектов конфигурации</a:t>
            </a:r>
          </a:p>
        </p:txBody>
      </p:sp>
      <p:sp>
        <p:nvSpPr>
          <p:cNvPr id="24579" name="Номер слайда 5">
            <a:extLst>
              <a:ext uri="{FF2B5EF4-FFF2-40B4-BE49-F238E27FC236}">
                <a16:creationId xmlns:a16="http://schemas.microsoft.com/office/drawing/2014/main" id="{A3F415F5-4637-4420-B043-0EF1502312FC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4120F3-5BC2-4386-B773-CCA81E9E4C4E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6040212B-5488-4392-AE08-3B6449196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626BA144-B0BA-412A-AE0C-81B0C735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058863"/>
            <a:ext cx="77057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/>
              <a:t>Для отображения справочника в различных ситуациях требуется максимум пять форм для справочника.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</a:rPr>
              <a:t>Таблица. Формы справочника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3BA067A-BACC-4E3A-A683-3E45C50561FE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995488"/>
          <a:ext cx="6769100" cy="2451099"/>
        </p:xfrm>
        <a:graphic>
          <a:graphicData uri="http://schemas.openxmlformats.org/drawingml/2006/table">
            <a:tbl>
              <a:tblPr/>
              <a:tblGrid>
                <a:gridCol w="216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616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6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1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В контекстном меню и в палитре свойств</a:t>
                      </a:r>
                      <a:endParaRPr lang="ru-RU" sz="14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В конструкторе</a:t>
                      </a:r>
                      <a:br>
                        <a:rPr lang="ru-RU" sz="1400" b="1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 форм</a:t>
                      </a:r>
                      <a:endParaRPr lang="ru-RU" sz="1400" dirty="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 закладке формы</a:t>
                      </a:r>
                      <a:endParaRPr lang="ru-RU" sz="1400">
                        <a:solidFill>
                          <a:srgbClr val="5B0917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5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объекта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элемента справочника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Элемента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5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группы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группы справочника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Группы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5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списка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списка справочника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Списка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5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для выбора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выбора справочника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Выбора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3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для выбора группы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Форма выбора группы справочника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5B0917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Выбора группы</a:t>
                      </a: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262699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3148</TotalTime>
  <Words>3569</Words>
  <Application>Microsoft Office PowerPoint</Application>
  <PresentationFormat>Экран (16:9)</PresentationFormat>
  <Paragraphs>453</Paragraphs>
  <Slides>55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Times New Roman</vt:lpstr>
      <vt:lpstr>Wingdings</vt:lpstr>
      <vt:lpstr>white</vt:lpstr>
      <vt:lpstr>Тема Office</vt:lpstr>
      <vt:lpstr>Основы программирования  на встроенном языке 1С</vt:lpstr>
      <vt:lpstr>Встроенный язык</vt:lpstr>
      <vt:lpstr>Синтакс-помощник </vt:lpstr>
      <vt:lpstr>Синтакс-помощник </vt:lpstr>
      <vt:lpstr>Синтакс-помощник </vt:lpstr>
      <vt:lpstr>Синтакс-помощник </vt:lpstr>
      <vt:lpstr>Предопределенные типы данных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Формы объектов конфигурации</vt:lpstr>
      <vt:lpstr>Программные модули</vt:lpstr>
      <vt:lpstr>Программные модули</vt:lpstr>
      <vt:lpstr>Виды модулей:</vt:lpstr>
      <vt:lpstr>Встроенный язык. Переменные</vt:lpstr>
      <vt:lpstr>Встроенный язык. Операторы</vt:lpstr>
      <vt:lpstr>Встроенный язык. Операторы</vt:lpstr>
      <vt:lpstr>Встроенный язык. Операторы</vt:lpstr>
      <vt:lpstr>Встроенный язык. Процедуры и функции</vt:lpstr>
      <vt:lpstr>Встроенный язык. Процедуры и функции</vt:lpstr>
      <vt:lpstr>Директивы компиляции</vt:lpstr>
      <vt:lpstr>Директивы компиляции</vt:lpstr>
      <vt:lpstr>Шаблоны текста</vt:lpstr>
      <vt:lpstr>Шаблоны текста</vt:lpstr>
      <vt:lpstr>Шаблоны текста</vt:lpstr>
      <vt:lpstr>Шаблоны текста</vt:lpstr>
      <vt:lpstr>Контекстная подсказка</vt:lpstr>
      <vt:lpstr>Синтаксический контроль</vt:lpstr>
      <vt:lpstr>Синтаксический контроль</vt:lpstr>
      <vt:lpstr>Синтаксический контроль</vt:lpstr>
      <vt:lpstr>Синтаксический контроль</vt:lpstr>
      <vt:lpstr>Синтаксический контроль</vt:lpstr>
      <vt:lpstr>Синтаксический контроль</vt:lpstr>
      <vt:lpstr>Синтаксический контроль</vt:lpstr>
      <vt:lpstr>Экспортные процедуры  общих модулей</vt:lpstr>
      <vt:lpstr>Экспортные процедуры  общих модулей</vt:lpstr>
      <vt:lpstr>Экспортные процедуры  общих модулей</vt:lpstr>
      <vt:lpstr>Операции</vt:lpstr>
      <vt:lpstr>Операции</vt:lpstr>
      <vt:lpstr>Презентация PowerPoint</vt:lpstr>
      <vt:lpstr>Презентация PowerPoint</vt:lpstr>
      <vt:lpstr>Презентация PowerPoint</vt:lpstr>
      <vt:lpstr>Дата</vt:lpstr>
      <vt:lpstr>Дата</vt:lpstr>
      <vt:lpstr>Массив</vt:lpstr>
      <vt:lpstr>Массив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Многослойная модель сети</dc:title>
  <dc:creator>Кисточка</dc:creator>
  <cp:lastModifiedBy>Иван Маркин</cp:lastModifiedBy>
  <cp:revision>272</cp:revision>
  <dcterms:created xsi:type="dcterms:W3CDTF">2010-03-09T13:02:41Z</dcterms:created>
  <dcterms:modified xsi:type="dcterms:W3CDTF">2023-02-22T08:22:54Z</dcterms:modified>
</cp:coreProperties>
</file>