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52"/>
  </p:notesMasterIdLst>
  <p:sldIdLst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70" r:id="rId15"/>
    <p:sldId id="303" r:id="rId16"/>
    <p:sldId id="304" r:id="rId17"/>
    <p:sldId id="272" r:id="rId18"/>
    <p:sldId id="273" r:id="rId19"/>
    <p:sldId id="274" r:id="rId20"/>
    <p:sldId id="316" r:id="rId21"/>
    <p:sldId id="315" r:id="rId22"/>
    <p:sldId id="318" r:id="rId23"/>
    <p:sldId id="31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9" r:id="rId32"/>
    <p:sldId id="320" r:id="rId33"/>
    <p:sldId id="323" r:id="rId34"/>
    <p:sldId id="325" r:id="rId35"/>
    <p:sldId id="324" r:id="rId36"/>
    <p:sldId id="326" r:id="rId37"/>
    <p:sldId id="321" r:id="rId38"/>
    <p:sldId id="322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277" r:id="rId47"/>
    <p:sldId id="275" r:id="rId48"/>
    <p:sldId id="276" r:id="rId49"/>
    <p:sldId id="334" r:id="rId50"/>
    <p:sldId id="335" r:id="rId5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100" kern="1200">
        <a:solidFill>
          <a:srgbClr val="5B0917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33" end="3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80" d="100"/>
          <a:sy n="80" d="100"/>
        </p:scale>
        <p:origin x="12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0F2A132-EDE2-42B0-A399-E1AC380EE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F849BB-5536-448B-8D73-FC26215334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E21779D-8471-4740-853C-6A5E3F99AA9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F8A175E-D7E2-4CE3-92DB-F43D5512C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E559367-98E4-493C-84D3-7A732CE7EC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8AAD95A4-0B7F-4D04-A72E-92009EEC0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2809A1-4F19-4DA6-84E3-66EFD01412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850031D-5831-493B-8676-C7EBD85C6E77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4A6DDA0B-8499-4DCC-80AA-785F612DB3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01EC9C8-25B4-4394-9945-28DE0C5DADE1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F5D3DDA9-E59A-4A20-9512-B13F82B9732C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8240 w 4917"/>
                <a:gd name="T3" fmla="*/ 0 h 1000"/>
                <a:gd name="T4" fmla="*/ 42569 w 4917"/>
                <a:gd name="T5" fmla="*/ 881 h 1000"/>
                <a:gd name="T6" fmla="*/ 38240 w 4917"/>
                <a:gd name="T7" fmla="*/ 1760 h 1000"/>
                <a:gd name="T8" fmla="*/ 0 w 4917"/>
                <a:gd name="T9" fmla="*/ 1761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47ACF1A0-4C1E-4AF2-80DE-AC5FE7687E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6764FC0-86AF-4107-B3C7-3A9DA60EE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D51F290-3473-4F7F-8C5E-B7918FA5D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6A508E1-0F09-4E45-9EBC-1BB6953A8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6EA4D3-711C-4ED1-8F41-A3D31455C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16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EA33AE1-0D57-4770-8257-9E897A0DA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6BB667F-1F44-4145-8CD7-E9A8E9A81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D562F19-B40D-4DE8-8B3C-739B51A79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D9DC-8A4F-4240-8740-CD244ABE9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0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593477F-7781-4A10-9355-FAA7AAB7A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60E6EF-39FD-4DE5-9DEE-3CEA25429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7280BB-31FE-41EF-9080-087C65B4F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469E-1360-4ADF-A620-1277EC4BA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84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22198911-2F98-49C6-8863-9B61C90EB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6FD7C8F9-D4CE-4223-BED4-2FE0F35E36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A6A0-A78C-4152-A796-58FCF8ECA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24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25D09FCB-8973-438C-B16D-EE9008E6DA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BC0FB37B-964C-45CB-A052-442592480B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CBFD-74CB-4633-9097-CFA7B72B5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43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43D024F2-88E4-43B0-9044-93DC9888F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86CF64DB-3DC9-47B9-81D0-9BCFB70D57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2A4B-B505-4B6E-8CFC-9B2C6C1CA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21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F4FAA104-BC01-43FA-A0F4-AA14BB4BBB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D604E3BA-782B-42D1-BEB7-F4E9D883C0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2179-409B-4772-B4DE-30B1ECA2F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12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4C1C4097-7E5E-4768-AE4A-9060406CE2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DBF42166-5A94-402D-A35F-57C81C61FB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8BDF-7560-42DF-AB27-56D5A72E88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894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1AF6C7B4-E32D-406E-B0A6-23CB256E8C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4CEF0235-67AF-4582-8EC1-3E367B1BAB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7181-194D-431E-9D9E-FC2F63A6A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06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EEE43EC4-CCD8-4703-B09F-6267897AAA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86DAF8A6-8B4B-4929-A49B-E195875409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03760-EC71-4751-988E-7578DBDCC6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29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DA514334-147B-4E0E-A082-DB3A897678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602A8726-029E-42EC-8ECD-1FDB69DD4D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91A13-96EB-4195-B381-62812E55F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3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4ED84C-F177-4860-A0D0-2182717D0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644609A-AA3F-499C-AFD2-815966FC6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B897266-D12D-4BB0-AE1D-2CC6DD88D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2312-C033-4F8A-84E9-B7D9606495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873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C7600B55-6494-44CB-9E43-5283DBA065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42F783DD-ADF6-4BC4-9C4D-5D90A9E6F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E51D-4DA1-4676-BEAB-15C7DE9C5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459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C2918E66-C645-4AEF-8B63-57EA41BA8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01966C7D-3907-4B84-A1B2-7147395FB9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4AAF-F69B-4D01-A3EA-5E82E8043F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57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8E128241-6C36-41D8-8DAD-33BF91AA44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CF2E7F57-F31A-4C2F-AA27-F93F789D1B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1362-2ED4-46F4-B647-87BE13B2F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6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03DA52-36E5-468E-95A6-A2E66E32A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6FC42C-8DF4-4487-90F1-3C17EBB58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C528272-06AA-4BC2-A907-D7C3008C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782E-29A0-4779-B5BD-350A35197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5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CBC0F16-38BA-461B-9B2C-9BAED1880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8259A3D-E45F-42E3-918B-F4DE41841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51D30E-4918-469B-AC1F-389141A68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0287-4E8D-43D6-A64F-AA0B5AD8C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2EF318A-C2BD-4F1C-9A1B-24525086E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E92304D-F3C1-4DA7-A756-F1A869F64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2159695-054E-43F4-9997-28DF255CF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A1ED8-A28C-4F93-8656-DE5C81799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3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FEA9262-EDE5-44F9-86DD-9573BEFB3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9CD2B9B-35ED-41C8-974C-3398FC1A3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B044B7-E653-4F99-84CF-FBCDFE721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8901-EF5B-4127-B602-5CCF41A09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1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A92B1F2-DA7C-4BAC-B0A5-985E5C752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57CFE00-77FA-4D3B-A82E-C9EBAEA0F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F211EF2-0D17-4FEA-A226-49955FA6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CB5E-68DD-4534-BB5B-56C92F971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3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9E9AC46-B861-4FF5-897F-468AE3E5B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1CAC0BF-A48E-4789-AB79-4D18CD733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8CD6DF-9DFF-4390-8261-2EBEDBB94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1DA6-BF3E-40A7-9D2D-BC438F1EE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96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B2DC94-B015-4203-91D9-A9C243833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9B5094-3057-4D21-B8E4-38BED331C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A77C4E6-8122-4AAE-B5B2-68125CB43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E6F85-F5DD-4F7C-B50B-D6141B92D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5449878-854B-413D-8B82-45E2FB003127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03391A58-3261-448C-85FC-6F6CD796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3100">
                  <a:solidFill>
                    <a:srgbClr val="5B091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C92FA334-7556-4A1E-90CB-AD4AB3D2894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5829 w 7000"/>
                <a:gd name="T3" fmla="*/ 0 h 1000"/>
                <a:gd name="T4" fmla="*/ 17047 w 7000"/>
                <a:gd name="T5" fmla="*/ 174 h 1000"/>
                <a:gd name="T6" fmla="*/ 15829 w 7000"/>
                <a:gd name="T7" fmla="*/ 347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999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12CFC1E4-B975-4DAD-A604-3AFCA05B9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ED431C07-C33E-471A-AFB1-BEA8CDF7F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55F15F2F-1A49-4925-A529-220E66F20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D49159C-261C-4469-A67B-0AAF83195B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004DBBA9-1E03-45CB-A0F2-917152AD8F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1040767E-D8BF-4575-931D-64502470E6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520935A-1816-4B64-AB55-9F9A5C7A3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1C_06">
            <a:extLst>
              <a:ext uri="{FF2B5EF4-FFF2-40B4-BE49-F238E27FC236}">
                <a16:creationId xmlns:a16="http://schemas.microsoft.com/office/drawing/2014/main" id="{97FF36E8-1D8D-4E08-806B-1F81BB99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1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1C_06_n">
            <a:extLst>
              <a:ext uri="{FF2B5EF4-FFF2-40B4-BE49-F238E27FC236}">
                <a16:creationId xmlns:a16="http://schemas.microsoft.com/office/drawing/2014/main" id="{A64B3D52-1B85-4F91-BC21-B3FC30CD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8288"/>
            <a:ext cx="9144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7">
            <a:extLst>
              <a:ext uri="{FF2B5EF4-FFF2-40B4-BE49-F238E27FC236}">
                <a16:creationId xmlns:a16="http://schemas.microsoft.com/office/drawing/2014/main" id="{2417502B-8B63-4A86-9613-68F8ABCB2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3" name="Line 8">
            <a:extLst>
              <a:ext uri="{FF2B5EF4-FFF2-40B4-BE49-F238E27FC236}">
                <a16:creationId xmlns:a16="http://schemas.microsoft.com/office/drawing/2014/main" id="{4B093418-1C70-454B-B4A4-B4610BCF2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54" name="Picture 44" descr="лого2">
            <a:extLst>
              <a:ext uri="{FF2B5EF4-FFF2-40B4-BE49-F238E27FC236}">
                <a16:creationId xmlns:a16="http://schemas.microsoft.com/office/drawing/2014/main" id="{DC7A94CD-CC24-4CE2-A775-7C89E0C2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46">
            <a:extLst>
              <a:ext uri="{FF2B5EF4-FFF2-40B4-BE49-F238E27FC236}">
                <a16:creationId xmlns:a16="http://schemas.microsoft.com/office/drawing/2014/main" id="{AD4BAB71-CA73-475E-B4FA-51F58FE55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6" name="Rectangle 48">
            <a:extLst>
              <a:ext uri="{FF2B5EF4-FFF2-40B4-BE49-F238E27FC236}">
                <a16:creationId xmlns:a16="http://schemas.microsoft.com/office/drawing/2014/main" id="{AA4667A0-ED38-4735-B35A-C8403AC0B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id="{0BFB378D-CE61-43A0-B641-293444ED13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id="{DABA97CC-E595-43AC-9EA5-2BBCDC346C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/>
            </a:lvl1pPr>
          </a:lstStyle>
          <a:p>
            <a:pPr>
              <a:defRPr/>
            </a:pPr>
            <a:fld id="{632A8A9D-EA29-406E-B0E7-A4FD0C7BF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 kern="1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 kern="1200">
          <a:solidFill>
            <a:srgbClr val="5B091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kern="1200">
          <a:solidFill>
            <a:srgbClr val="5B091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 kern="1200">
          <a:solidFill>
            <a:srgbClr val="5B091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 kern="1200">
          <a:solidFill>
            <a:srgbClr val="5B09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8.1c.ru/platforma/obekty-konfiguraci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8.1c.ru/platforma/obekty-konfiguracii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8.1c.ru/platforma/otchet/" TargetMode="External"/><Relationship Id="rId2" Type="http://schemas.openxmlformats.org/officeDocument/2006/relationships/hyperlink" Target="https://v8.1c.ru/platforma/obekty-konfiguracii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v8.1c.ru/platforma/obekty-konfiguracii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v8.1c.ru/platforma/obekty-konfiguracii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8.1c.ru/platforma/zadacha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7C3BE2C-EC3F-4F22-BD18-1E6BCE04F3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Основные объекты конфигурации «1С:Предприятие 8»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C148B15B-5FA1-470F-9524-3D7A90E147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931988"/>
          </a:xfrm>
        </p:spPr>
        <p:txBody>
          <a:bodyPr/>
          <a:lstStyle/>
          <a:p>
            <a:pPr marL="176213" indent="-176213" eaLnBrk="1" hangingPunct="1">
              <a:lnSpc>
                <a:spcPct val="80000"/>
              </a:lnSpc>
            </a:pPr>
            <a:r>
              <a:rPr lang="ru-RU" altLang="ru-RU" sz="2800" u="sng"/>
              <a:t>Цели :</a:t>
            </a:r>
          </a:p>
          <a:p>
            <a:pPr marL="176213" indent="-176213" eaLnBrk="1" hangingPunct="1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Ознакомление с </a:t>
            </a:r>
            <a:r>
              <a:rPr lang="ru-RU" altLang="ru-RU" sz="2400" i="1">
                <a:solidFill>
                  <a:srgbClr val="FF0000"/>
                </a:solidFill>
              </a:rPr>
              <a:t>основами</a:t>
            </a:r>
            <a:r>
              <a:rPr lang="ru-RU" altLang="ru-RU" sz="2400"/>
              <a:t> конфигурирования;</a:t>
            </a:r>
          </a:p>
          <a:p>
            <a:pPr marL="176213" indent="-176213" eaLnBrk="1" hangingPunct="1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Дать общее представление о возможностях платформы.</a:t>
            </a:r>
          </a:p>
          <a:p>
            <a:pPr marL="176213" indent="-176213" eaLnBrk="1" hangingPunct="1">
              <a:lnSpc>
                <a:spcPct val="80000"/>
              </a:lnSpc>
            </a:pPr>
            <a:endParaRPr lang="ru-RU" altLang="ru-RU" sz="2800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386AB8E1-DFD5-4C6C-88F2-F72C74C2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589588"/>
            <a:ext cx="4908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Маркин Иван Сергеевич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53FB8EF-F442-4BD7-AB9F-57849EE2FF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800"/>
              <a:t>1С:Предприятие – универсальная система автоматизации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A3F96A80-3626-4B3B-B807-0C61D69A762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Конфигурируемость – как основное преимущество;</a:t>
            </a:r>
          </a:p>
          <a:p>
            <a:pPr eaLnBrk="1" hangingPunct="1"/>
            <a:r>
              <a:rPr lang="ru-RU" altLang="ru-RU"/>
              <a:t>Современная технологическая платформа;</a:t>
            </a:r>
          </a:p>
          <a:p>
            <a:pPr eaLnBrk="1" hangingPunct="1"/>
            <a:r>
              <a:rPr lang="ru-RU" altLang="ru-RU"/>
              <a:t>Наличие большого спектра прикладных решений (конфигураций).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CE1F470-9F0F-4CBA-B227-0490D0908A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Функционирование системы: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6B4242F3-CBF5-4AEB-8C9B-87BCAA138CD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Описание модели предметной области – конфигурирование;</a:t>
            </a:r>
          </a:p>
          <a:p>
            <a:pPr eaLnBrk="1" hangingPunct="1"/>
            <a:r>
              <a:rPr lang="ru-RU" altLang="ru-RU"/>
              <a:t>Обработка данных предметной области – исполнение.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3822B1-CC98-416A-8DDE-CB92ECCF8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Процесс конфигурирования: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2961397-2E22-4204-B850-99C221D26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Формирование структуры обрабатываемой  информации. «Визуальное» проектирование;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Создание форм для ввода исходных данных, просматривание различных списков данных;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Организация хранения введенной и итоговой информации;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Написание отчетов и обработок;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Формирование командных интерфейсов для различных групп пользователей;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Формирование списка пользователей;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Назначение пользователям определенных прав;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13632561-A016-4C27-8BFF-BF822068D5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Объекты системы:</a:t>
            </a: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5EF0D062-0939-4353-AC02-CFDD2F741A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Объекты конфигурации;</a:t>
            </a:r>
          </a:p>
          <a:p>
            <a:pPr eaLnBrk="1" hangingPunct="1"/>
            <a:r>
              <a:rPr lang="ru-RU" altLang="ru-RU"/>
              <a:t>Объекты базы данных;</a:t>
            </a:r>
          </a:p>
          <a:p>
            <a:pPr eaLnBrk="1" hangingPunct="1"/>
            <a:r>
              <a:rPr lang="ru-RU" altLang="ru-RU"/>
              <a:t>Программные объекты.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EB1EF285-985A-4C39-A497-2BB3B25436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Режимы работы системы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D1221773-19A0-47E0-8D33-06BAEDBAB3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1С:Предприятие</a:t>
            </a:r>
            <a:r>
              <a:rPr lang="ru-RU" altLang="ru-RU" sz="2800"/>
              <a:t> – служит для работы пользовательской системы</a:t>
            </a:r>
          </a:p>
          <a:p>
            <a:pPr eaLnBrk="1" hangingPunct="1"/>
            <a:r>
              <a:rPr lang="ru-RU" altLang="ru-RU" sz="2800" b="1"/>
              <a:t>1С:Конфигуратор</a:t>
            </a:r>
            <a:r>
              <a:rPr lang="ru-RU" altLang="ru-RU" sz="2800"/>
              <a:t> – режим для создания новой конфигурации или модификации существующей</a:t>
            </a:r>
          </a:p>
          <a:p>
            <a:pPr eaLnBrk="1" hangingPunct="1"/>
            <a:r>
              <a:rPr lang="ru-RU" altLang="ru-RU" sz="2800" b="1" i="1"/>
              <a:t>Конфигурация базы данных </a:t>
            </a:r>
            <a:r>
              <a:rPr lang="ru-RU" altLang="ru-RU" sz="2800"/>
              <a:t>– конфигурация, с которой работают пользователи</a:t>
            </a:r>
          </a:p>
          <a:p>
            <a:pPr eaLnBrk="1" hangingPunct="1"/>
            <a:r>
              <a:rPr lang="ru-RU" altLang="ru-RU" sz="2800" b="1" i="1"/>
              <a:t>Основная Конфигурация </a:t>
            </a:r>
            <a:r>
              <a:rPr lang="ru-RU" altLang="ru-RU" sz="2800"/>
              <a:t>– предназначена для разработчика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9DB16593-B47C-44DC-9036-36AE02B9C4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Объекты конфигурации: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D937FF5C-5824-4AA9-ADCC-B5700201AD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4899025" cy="4419600"/>
          </a:xfrm>
        </p:spPr>
        <p:txBody>
          <a:bodyPr/>
          <a:lstStyle/>
          <a:p>
            <a:r>
              <a:rPr lang="ru-RU" altLang="ru-RU" sz="1600" b="1"/>
              <a:t>Объекты конфигурации</a:t>
            </a:r>
            <a:r>
              <a:rPr lang="ru-RU" altLang="ru-RU" sz="1600"/>
              <a:t> — это составные элементы, «детали», из которых складывается любое прикладное решение.</a:t>
            </a:r>
          </a:p>
          <a:p>
            <a:r>
              <a:rPr lang="ru-RU" altLang="ru-RU" sz="1600"/>
              <a:t>Они представляют собой проблемно-ориентированные объекты, поддерживаемые на уровне технологической платформы. По большому счету задача разработчика заключается в том, чтобы собрать из этих объектов, как из конструктора, необходимую структуру прикладного решения и затем описать специфические алгоритмы функционирования и взаимодействия этих объектов, отличающиеся от их типового поведения.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F30951B0-50CC-4440-95D1-711D67E1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2670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BB68069E-127A-4206-B5CA-FC3451B83D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Прикладные объекты: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35901FE9-DB59-4199-AA2F-1F6286EBB2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Константы;</a:t>
            </a:r>
          </a:p>
          <a:p>
            <a:pPr eaLnBrk="1" hangingPunct="1"/>
            <a:r>
              <a:rPr lang="ru-RU" altLang="ru-RU"/>
              <a:t>Справочники;</a:t>
            </a:r>
          </a:p>
          <a:p>
            <a:pPr eaLnBrk="1" hangingPunct="1"/>
            <a:r>
              <a:rPr lang="ru-RU" altLang="ru-RU"/>
              <a:t>Документы;</a:t>
            </a:r>
          </a:p>
          <a:p>
            <a:pPr eaLnBrk="1" hangingPunct="1"/>
            <a:r>
              <a:rPr lang="ru-RU" altLang="ru-RU"/>
              <a:t>Журналы документов;</a:t>
            </a:r>
          </a:p>
          <a:p>
            <a:pPr eaLnBrk="1" hangingPunct="1"/>
            <a:r>
              <a:rPr lang="ru-RU" altLang="ru-RU"/>
              <a:t>Перечисления;</a:t>
            </a:r>
          </a:p>
          <a:p>
            <a:pPr eaLnBrk="1" hangingPunct="1"/>
            <a:r>
              <a:rPr lang="ru-RU" altLang="ru-RU"/>
              <a:t>Отчеты;</a:t>
            </a:r>
          </a:p>
          <a:p>
            <a:pPr eaLnBrk="1" hangingPunct="1"/>
            <a:r>
              <a:rPr lang="ru-RU" altLang="ru-RU"/>
              <a:t>Обработки.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AC5B537-318C-4B52-8E28-0ECAD7FDE3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Прикладные объекты: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428D992D-E8BA-439B-9B06-668FC4EE43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Регистры сведений;</a:t>
            </a:r>
          </a:p>
          <a:p>
            <a:pPr eaLnBrk="1" hangingPunct="1"/>
            <a:r>
              <a:rPr lang="ru-RU" altLang="ru-RU"/>
              <a:t>Регистры накопления;</a:t>
            </a:r>
          </a:p>
          <a:p>
            <a:pPr eaLnBrk="1" hangingPunct="1"/>
            <a:r>
              <a:rPr lang="ru-RU" altLang="ru-RU"/>
              <a:t>Планы видов характеристик;</a:t>
            </a:r>
          </a:p>
          <a:p>
            <a:pPr eaLnBrk="1" hangingPunct="1"/>
            <a:r>
              <a:rPr lang="ru-RU" altLang="ru-RU"/>
              <a:t>Планы счетов;</a:t>
            </a:r>
          </a:p>
          <a:p>
            <a:pPr eaLnBrk="1" hangingPunct="1"/>
            <a:r>
              <a:rPr lang="ru-RU" altLang="ru-RU"/>
              <a:t>Регистры бухгалтерии;</a:t>
            </a:r>
          </a:p>
          <a:p>
            <a:pPr eaLnBrk="1" hangingPunct="1"/>
            <a:r>
              <a:rPr lang="ru-RU" altLang="ru-RU"/>
              <a:t>Планы видов расчета;</a:t>
            </a:r>
          </a:p>
          <a:p>
            <a:pPr eaLnBrk="1" hangingPunct="1"/>
            <a:r>
              <a:rPr lang="ru-RU" altLang="ru-RU"/>
              <a:t>Регистры расчета;</a:t>
            </a:r>
          </a:p>
          <a:p>
            <a:pPr eaLnBrk="1" hangingPunct="1"/>
            <a:r>
              <a:rPr lang="ru-RU" altLang="ru-RU"/>
              <a:t>Бизнес-процессы и задачи.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84B98910-3064-4D89-9685-59CCEDF6E1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Подчинённые объекты: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F3113036-6418-471A-A19A-FC46D41D2F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412875"/>
            <a:ext cx="7924800" cy="4419600"/>
          </a:xfrm>
        </p:spPr>
        <p:txBody>
          <a:bodyPr/>
          <a:lstStyle/>
          <a:p>
            <a:pPr eaLnBrk="1" hangingPunct="1"/>
            <a:r>
              <a:rPr lang="ru-RU" altLang="ru-RU"/>
              <a:t>Реквизиты;</a:t>
            </a:r>
          </a:p>
          <a:p>
            <a:pPr eaLnBrk="1" hangingPunct="1"/>
            <a:r>
              <a:rPr lang="ru-RU" altLang="ru-RU"/>
              <a:t>Табличные части;</a:t>
            </a:r>
          </a:p>
          <a:p>
            <a:pPr eaLnBrk="1" hangingPunct="1"/>
            <a:r>
              <a:rPr lang="ru-RU" altLang="ru-RU"/>
              <a:t>Реквизиты табличных частей;</a:t>
            </a:r>
          </a:p>
          <a:p>
            <a:pPr eaLnBrk="1" hangingPunct="1"/>
            <a:r>
              <a:rPr lang="ru-RU" altLang="ru-RU"/>
              <a:t>Формы;</a:t>
            </a:r>
          </a:p>
          <a:p>
            <a:pPr eaLnBrk="1" hangingPunct="1"/>
            <a:r>
              <a:rPr lang="ru-RU" altLang="ru-RU"/>
              <a:t>Макеты;</a:t>
            </a:r>
          </a:p>
          <a:p>
            <a:pPr eaLnBrk="1" hangingPunct="1"/>
            <a:r>
              <a:rPr lang="ru-RU" altLang="ru-RU"/>
              <a:t>Графы;</a:t>
            </a:r>
          </a:p>
          <a:p>
            <a:pPr eaLnBrk="1" hangingPunct="1"/>
            <a:r>
              <a:rPr lang="ru-RU" altLang="ru-RU"/>
              <a:t>Измерения;</a:t>
            </a:r>
          </a:p>
          <a:p>
            <a:pPr eaLnBrk="1" hangingPunct="1"/>
            <a:r>
              <a:rPr lang="ru-RU" altLang="ru-RU"/>
              <a:t>Ресурсы.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EABF8072-270E-44F1-B4FA-E3DA058701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015287" cy="823913"/>
          </a:xfrm>
        </p:spPr>
        <p:txBody>
          <a:bodyPr/>
          <a:lstStyle/>
          <a:p>
            <a:pPr eaLnBrk="1" hangingPunct="1"/>
            <a:r>
              <a:rPr lang="ru-RU" altLang="ru-RU" sz="3600"/>
              <a:t>Прикладные объекты, </a:t>
            </a:r>
            <a:r>
              <a:rPr lang="ru-RU" altLang="ru-RU" sz="3600" b="1"/>
              <a:t>Константа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3944423B-9167-4EDF-97EA-DE1C4FE2498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7418388" cy="4419600"/>
          </a:xfrm>
        </p:spPr>
        <p:txBody>
          <a:bodyPr/>
          <a:lstStyle/>
          <a:p>
            <a:r>
              <a:rPr lang="ru-RU" altLang="ru-RU" sz="2400" b="1"/>
              <a:t>Константы</a:t>
            </a:r>
            <a:r>
              <a:rPr lang="ru-RU" altLang="ru-RU" sz="2400"/>
              <a:t> — это </a:t>
            </a:r>
            <a:r>
              <a:rPr lang="ru-RU" altLang="ru-RU" sz="2400">
                <a:hlinkClick r:id="rId2"/>
              </a:rPr>
              <a:t>прикладные объекты конфигурации</a:t>
            </a:r>
            <a:r>
              <a:rPr lang="ru-RU" altLang="ru-RU" sz="2400"/>
              <a:t>. Они позволяют хранить в информационной базе данные, которые не изменяются во времени, или изменяются очень редко. Каждая константа позволяет хранить одно значение.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A1893E9B-2DE3-4775-AF7B-3BBE18F0E9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80400" cy="1081088"/>
          </a:xfrm>
        </p:spPr>
        <p:txBody>
          <a:bodyPr/>
          <a:lstStyle/>
          <a:p>
            <a:pPr eaLnBrk="1" hangingPunct="1"/>
            <a:r>
              <a:rPr lang="ru-RU" altLang="ru-RU" sz="4000"/>
              <a:t>Сертификация  специалистов 1С</a:t>
            </a:r>
          </a:p>
        </p:txBody>
      </p:sp>
      <p:pic>
        <p:nvPicPr>
          <p:cNvPr id="6147" name="Рисунок 4" descr="http://edu.1c.ru/dist-training/sheme_11.gif">
            <a:extLst>
              <a:ext uri="{FF2B5EF4-FFF2-40B4-BE49-F238E27FC236}">
                <a16:creationId xmlns:a16="http://schemas.microsoft.com/office/drawing/2014/main" id="{43C29321-671A-4024-AF79-97EF85A5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7913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8AB12900-D462-4CE2-9B8C-69964F35AF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015287" cy="823913"/>
          </a:xfrm>
        </p:spPr>
        <p:txBody>
          <a:bodyPr/>
          <a:lstStyle/>
          <a:p>
            <a:pPr eaLnBrk="1" hangingPunct="1"/>
            <a:r>
              <a:rPr lang="ru-RU" altLang="ru-RU" sz="3600"/>
              <a:t>Прикладные объекты, </a:t>
            </a:r>
            <a:r>
              <a:rPr lang="ru-RU" altLang="ru-RU" sz="3600" b="1"/>
              <a:t>Константа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3A4022C9-DD7A-403A-821A-01F77DC2091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927600" y="1412875"/>
            <a:ext cx="3270250" cy="4414838"/>
          </a:xfrm>
        </p:spPr>
        <p:txBody>
          <a:bodyPr/>
          <a:lstStyle/>
          <a:p>
            <a:r>
              <a:rPr lang="ru-RU" altLang="ru-RU" sz="2000"/>
              <a:t>Например, в константе может храниться наименование предприятия, его ИНН и другая информация. В прикладном решении может быть создано произвольное количество констант</a:t>
            </a:r>
          </a:p>
        </p:txBody>
      </p:sp>
      <p:pic>
        <p:nvPicPr>
          <p:cNvPr id="24580" name="Picture 2" descr="Константа">
            <a:extLst>
              <a:ext uri="{FF2B5EF4-FFF2-40B4-BE49-F238E27FC236}">
                <a16:creationId xmlns:a16="http://schemas.microsoft.com/office/drawing/2014/main" id="{621DD834-9746-435C-A887-05B93798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3538"/>
            <a:ext cx="42005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DC228A2D-1FEF-496A-A4E5-3B5382CB45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Прикладные объекты, </a:t>
            </a:r>
            <a:r>
              <a:rPr lang="ru-RU" altLang="ru-RU" sz="3200" b="1"/>
              <a:t>Справочники. </a:t>
            </a:r>
            <a:endParaRPr lang="ru-RU" altLang="ru-RU" sz="3200"/>
          </a:p>
        </p:txBody>
      </p:sp>
      <p:sp>
        <p:nvSpPr>
          <p:cNvPr id="25603" name="Прямоугольник 1">
            <a:extLst>
              <a:ext uri="{FF2B5EF4-FFF2-40B4-BE49-F238E27FC236}">
                <a16:creationId xmlns:a16="http://schemas.microsoft.com/office/drawing/2014/main" id="{5D49F278-FFD9-4E5E-AFF6-364ABA051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4537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50525B"/>
                </a:solidFill>
                <a:latin typeface="Open Sans" panose="020B0606030504020204" pitchFamily="34" charset="0"/>
              </a:rPr>
              <a:t>Справочники</a:t>
            </a:r>
            <a:r>
              <a:rPr lang="ru-RU" altLang="ru-RU" sz="2400">
                <a:solidFill>
                  <a:srgbClr val="50525B"/>
                </a:solidFill>
                <a:latin typeface="Open Sans" panose="020B0606030504020204" pitchFamily="34" charset="0"/>
              </a:rPr>
              <a:t> — это </a:t>
            </a:r>
            <a:r>
              <a:rPr lang="ru-RU" altLang="ru-RU" sz="2400">
                <a:solidFill>
                  <a:srgbClr val="4A90E2"/>
                </a:solidFill>
                <a:latin typeface="Open Sans" panose="020B0606030504020204" pitchFamily="34" charset="0"/>
                <a:hlinkClick r:id="rId2"/>
              </a:rPr>
              <a:t>прикладные объекты конфигурации</a:t>
            </a:r>
            <a:r>
              <a:rPr lang="ru-RU" altLang="ru-RU" sz="2400">
                <a:solidFill>
                  <a:srgbClr val="50525B"/>
                </a:solidFill>
                <a:latin typeface="Open Sans" panose="020B0606030504020204" pitchFamily="34" charset="0"/>
              </a:rPr>
              <a:t>. Они позволяют хранить в информационной базе данные, имеющие одинаковую структуру и списочный характер. Это может быть, например, список сотрудников, перечень товаров, список поставщиков или покупателей.</a:t>
            </a:r>
            <a:endParaRPr lang="ru-RU" altLang="ru-RU" sz="2400">
              <a:solidFill>
                <a:srgbClr val="5B0917"/>
              </a:solidFill>
            </a:endParaRPr>
          </a:p>
        </p:txBody>
      </p:sp>
      <p:pic>
        <p:nvPicPr>
          <p:cNvPr id="25604" name="Picture 2" descr="Справочники">
            <a:extLst>
              <a:ext uri="{FF2B5EF4-FFF2-40B4-BE49-F238E27FC236}">
                <a16:creationId xmlns:a16="http://schemas.microsoft.com/office/drawing/2014/main" id="{AD727A29-A5D0-4B4A-9028-39A6451B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98650"/>
            <a:ext cx="345598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EBB577A-ADD0-4884-ACF9-3F9FB46828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Справочники. Форма списка</a:t>
            </a:r>
            <a:endParaRPr lang="ru-RU" altLang="ru-RU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BBD29A6-2723-4FA2-A4D2-D254053B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848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776E79AD-CFA6-4448-88FB-4CC29A787A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Справочники. Форма списка</a:t>
            </a:r>
            <a:endParaRPr lang="ru-RU" altLang="ru-RU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CDB1A92-6C3C-4193-B16F-AAA574E0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848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2314F94-276A-43A7-B95E-5D16E1C37A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264525" cy="914400"/>
          </a:xfrm>
        </p:spPr>
        <p:txBody>
          <a:bodyPr/>
          <a:lstStyle/>
          <a:p>
            <a:pPr eaLnBrk="1" hangingPunct="1"/>
            <a:r>
              <a:rPr lang="ru-RU" altLang="ru-RU" sz="4000" b="1"/>
              <a:t>Справочники. Форма элемента</a:t>
            </a:r>
            <a:endParaRPr lang="ru-RU" altLang="ru-RU" sz="4000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35985B01-3069-47D1-A042-96C2A8AF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4475"/>
            <a:ext cx="8135937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BB5F090D-1C68-45C0-A0B1-EE4258DE68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015287" cy="823913"/>
          </a:xfrm>
        </p:spPr>
        <p:txBody>
          <a:bodyPr/>
          <a:lstStyle/>
          <a:p>
            <a:pPr eaLnBrk="1" hangingPunct="1"/>
            <a:r>
              <a:rPr lang="ru-RU" altLang="ru-RU" sz="3600"/>
              <a:t>Прикладные объекты, </a:t>
            </a:r>
            <a:r>
              <a:rPr lang="ru-RU" altLang="ru-RU" sz="3600" b="1"/>
              <a:t>Документы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C194E1F3-F0EE-4586-BE46-F50B717CDC5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7418388" cy="4419600"/>
          </a:xfrm>
        </p:spPr>
        <p:txBody>
          <a:bodyPr/>
          <a:lstStyle/>
          <a:p>
            <a:pPr eaLnBrk="1" hangingPunct="1"/>
            <a:r>
              <a:rPr lang="ru-RU" altLang="ru-RU"/>
              <a:t>Предназначены для ввода, регистрации, хранения в прикладном решении информации о совершенных хозяйственных операциях, событиях в хозяйственной "жизни" предприятия. </a:t>
            </a:r>
            <a:endParaRPr lang="ru-RU" altLang="ru-RU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5E41D01D-F6D3-4CFC-8281-955AD2F8F5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15288" cy="823913"/>
          </a:xfrm>
        </p:spPr>
        <p:txBody>
          <a:bodyPr/>
          <a:lstStyle/>
          <a:p>
            <a:pPr eaLnBrk="1" hangingPunct="1"/>
            <a:r>
              <a:rPr lang="ru-RU" altLang="ru-RU" sz="3600" b="1"/>
              <a:t>Структура документа</a:t>
            </a: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242B40DB-FBB6-4692-9B89-39EB516BAE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3457575" cy="4419600"/>
          </a:xfrm>
        </p:spPr>
        <p:txBody>
          <a:bodyPr/>
          <a:lstStyle/>
          <a:p>
            <a:pPr eaLnBrk="1" hangingPunct="1"/>
            <a:r>
              <a:rPr lang="ru-RU" altLang="ru-RU" sz="1800"/>
              <a:t>Каждый документ характеризуется номером, датой и временем. Система поддерживает режим автоматической нумерации документов, при котором она самостоятельно может генерировать номер для нового документа. Кроме этого система позволяет осуществлять контроль уникальности номеров документов, не разрешая создавать документы с одинаковыми номерами. </a:t>
            </a:r>
            <a:endParaRPr lang="ru-RU" altLang="ru-RU" sz="1800" i="1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43F44737-49BD-44CA-9B1D-491B895C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4470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AFF19260-F20A-4496-8F54-F5A20729C6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15288" cy="823913"/>
          </a:xfrm>
        </p:spPr>
        <p:txBody>
          <a:bodyPr/>
          <a:lstStyle/>
          <a:p>
            <a:pPr eaLnBrk="1" hangingPunct="1"/>
            <a:r>
              <a:rPr lang="ru-RU" altLang="ru-RU" sz="3600" b="1"/>
              <a:t>Проведение документа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E364DD78-F2C7-4433-8249-C2526AB1F07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3673475" cy="4751387"/>
          </a:xfrm>
          <a:noFill/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BDDED518-BA62-44A6-A84D-3FF8D500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85875"/>
            <a:ext cx="3960812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3B336261-8CBC-44DC-A6FE-0FAD68C2E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Форма списка</a:t>
            </a:r>
            <a:endParaRPr lang="ru-RU" altLang="ru-RU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B0BD4D24-F94E-4A3E-9C04-B2F4ECFE999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57313"/>
            <a:ext cx="7991475" cy="477678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7063634F-7908-4DD7-A0D6-EF157E5472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Форма документа</a:t>
            </a:r>
            <a:endParaRPr lang="ru-RU" altLang="ru-RU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F6273FE2-4EB8-4213-8BD2-82E939968A3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280400" cy="46783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EC8A3989-DCDB-4491-938E-1C3E3927C7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Версия для обучения программированию</a:t>
            </a:r>
          </a:p>
        </p:txBody>
      </p:sp>
      <p:sp>
        <p:nvSpPr>
          <p:cNvPr id="7171" name="Прямоугольник 6">
            <a:extLst>
              <a:ext uri="{FF2B5EF4-FFF2-40B4-BE49-F238E27FC236}">
                <a16:creationId xmlns:a16="http://schemas.microsoft.com/office/drawing/2014/main" id="{B8810243-79D4-433D-A0B4-AD8DB1EA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1643063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Версия для обучения программированию – доступное решение для широкого круга пользователей, которые хотят познакомиться с системой программ «1С:Предприятие 8» и научиться приемам конфигурирования: созданию и изменению структуры метаданных, написанию программных модулей, разработке диалогов и интерфейсов, администрированию прикладных решений на платформе «1С:Предприятие 8».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D052B87E-7329-4DED-9531-ABBDB5A7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557338"/>
            <a:ext cx="2682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7B19B0C6-6E2B-4B97-A0EE-7502D9B794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015287" cy="823913"/>
          </a:xfrm>
        </p:spPr>
        <p:txBody>
          <a:bodyPr/>
          <a:lstStyle/>
          <a:p>
            <a:pPr eaLnBrk="1" hangingPunct="1"/>
            <a:r>
              <a:rPr lang="ru-RU" altLang="ru-RU" sz="2800"/>
              <a:t>Прикладные объекты, </a:t>
            </a:r>
            <a:r>
              <a:rPr lang="ru-RU" altLang="ru-RU" sz="2800" b="1"/>
              <a:t>Журнал документов</a:t>
            </a:r>
            <a:br>
              <a:rPr lang="ru-RU" altLang="ru-RU" sz="2800" b="1"/>
            </a:br>
            <a:br>
              <a:rPr lang="ru-RU" altLang="ru-RU" sz="2800" b="1"/>
            </a:br>
            <a:endParaRPr lang="ru-RU" altLang="ru-RU" sz="2800"/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99C83EE5-E2B0-4615-92BC-69B8A0D542D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600200"/>
            <a:ext cx="6915150" cy="1323975"/>
          </a:xfrm>
        </p:spPr>
        <p:txBody>
          <a:bodyPr/>
          <a:lstStyle/>
          <a:p>
            <a:pPr eaLnBrk="1" hangingPunct="1"/>
            <a:r>
              <a:rPr lang="ru-RU" altLang="ru-RU" sz="1600"/>
              <a:t>Журналы документов —  предназначены для просмотра документов разных видов. Для журнала документов могут быть определены графы, предназначенные для отображения реквизитов документов разного вида, отнесенных к данному журналу:</a:t>
            </a:r>
            <a:endParaRPr lang="ru-RU" altLang="ru-RU" sz="1600" i="1"/>
          </a:p>
        </p:txBody>
      </p:sp>
      <p:pic>
        <p:nvPicPr>
          <p:cNvPr id="34820" name="Picture 2" descr="Журнал документов">
            <a:extLst>
              <a:ext uri="{FF2B5EF4-FFF2-40B4-BE49-F238E27FC236}">
                <a16:creationId xmlns:a16="http://schemas.microsoft.com/office/drawing/2014/main" id="{1088550A-8DDA-4ECF-B97B-D20FEF89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708275"/>
            <a:ext cx="45735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Журнал документов">
            <a:extLst>
              <a:ext uri="{FF2B5EF4-FFF2-40B4-BE49-F238E27FC236}">
                <a16:creationId xmlns:a16="http://schemas.microsoft.com/office/drawing/2014/main" id="{901DB200-FE98-4DB0-A593-06E1961E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40719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2">
            <a:extLst>
              <a:ext uri="{FF2B5EF4-FFF2-40B4-BE49-F238E27FC236}">
                <a16:creationId xmlns:a16="http://schemas.microsoft.com/office/drawing/2014/main" id="{7744F268-C91F-482E-A3ED-ACCACFCA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89138"/>
            <a:ext cx="3671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50525B"/>
                </a:solidFill>
                <a:latin typeface="Open Sans" panose="020B0606030504020204" pitchFamily="34" charset="0"/>
              </a:rPr>
              <a:t>Каждый вид документа может быть показан в нескольких журналах:</a:t>
            </a:r>
            <a:endParaRPr lang="ru-RU" altLang="ru-RU" sz="2400">
              <a:solidFill>
                <a:srgbClr val="5B0917"/>
              </a:solidFill>
            </a:endParaRPr>
          </a:p>
        </p:txBody>
      </p:sp>
      <p:sp>
        <p:nvSpPr>
          <p:cNvPr id="35844" name="Прямоугольник 3">
            <a:extLst>
              <a:ext uri="{FF2B5EF4-FFF2-40B4-BE49-F238E27FC236}">
                <a16:creationId xmlns:a16="http://schemas.microsoft.com/office/drawing/2014/main" id="{D37F8E18-FE03-40BB-884B-29758B3E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3375"/>
            <a:ext cx="429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Журнал документов</a:t>
            </a:r>
            <a:endParaRPr lang="ru-RU" altLang="ru-RU" sz="3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>
            <a:extLst>
              <a:ext uri="{FF2B5EF4-FFF2-40B4-BE49-F238E27FC236}">
                <a16:creationId xmlns:a16="http://schemas.microsoft.com/office/drawing/2014/main" id="{6E5E8EF0-E933-4E15-866E-6E1D92C9B7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30238" y="1408113"/>
            <a:ext cx="5362575" cy="4041775"/>
          </a:xfrm>
        </p:spPr>
        <p:txBody>
          <a:bodyPr/>
          <a:lstStyle/>
          <a:p>
            <a:pPr eaLnBrk="1" hangingPunct="1"/>
            <a:r>
              <a:rPr lang="ru-RU" altLang="ru-RU" sz="2400"/>
              <a:t>Перечисления позволяют хранить в информационной базе наборы значений, которые не изменяются в процессе работы прикладного решения.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Например, это может быть перечисление возможных ставок НДС (БезНДС, НДС18 и т. д.), перечисление состояния заказов (Запланировано, ВРаботе, Выполнено) и пр.:</a:t>
            </a:r>
          </a:p>
        </p:txBody>
      </p:sp>
      <p:sp>
        <p:nvSpPr>
          <p:cNvPr id="36867" name="Заголовок 1">
            <a:extLst>
              <a:ext uri="{FF2B5EF4-FFF2-40B4-BE49-F238E27FC236}">
                <a16:creationId xmlns:a16="http://schemas.microsoft.com/office/drawing/2014/main" id="{B94D3D2E-A8BA-472B-9230-592B9EB4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08831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2"/>
                </a:solidFill>
              </a:rPr>
              <a:t>Прикладные объекты, </a:t>
            </a:r>
            <a:r>
              <a:rPr lang="ru-RU" altLang="ru-RU" sz="2800" b="1">
                <a:solidFill>
                  <a:schemeClr val="tx2"/>
                </a:solidFill>
              </a:rPr>
              <a:t>Перечисления</a:t>
            </a:r>
            <a:endParaRPr lang="ru-RU" altLang="ru-RU" sz="2800">
              <a:solidFill>
                <a:schemeClr val="tx2"/>
              </a:solidFill>
            </a:endParaRPr>
          </a:p>
        </p:txBody>
      </p:sp>
      <p:pic>
        <p:nvPicPr>
          <p:cNvPr id="36868" name="Picture 2" descr="Перечисления">
            <a:extLst>
              <a:ext uri="{FF2B5EF4-FFF2-40B4-BE49-F238E27FC236}">
                <a16:creationId xmlns:a16="http://schemas.microsoft.com/office/drawing/2014/main" id="{E726537C-0B81-4463-A632-FCCA600F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700213"/>
            <a:ext cx="2562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EE6BD0DF-60AE-4EC1-9D6B-465DEDE527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88313" cy="606425"/>
          </a:xfrm>
        </p:spPr>
        <p:txBody>
          <a:bodyPr/>
          <a:lstStyle/>
          <a:p>
            <a:pPr eaLnBrk="1" hangingPunct="1"/>
            <a:r>
              <a:rPr lang="ru-RU" altLang="ru-RU" sz="2800"/>
              <a:t>Прикладные объекты, </a:t>
            </a:r>
            <a:r>
              <a:rPr lang="ru-RU" altLang="ru-RU" sz="2800" b="1"/>
              <a:t>Отчет</a:t>
            </a:r>
            <a:endParaRPr lang="ru-RU" altLang="ru-RU" sz="2800"/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FFD87D25-55A5-440C-A12F-132F7C48BA1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6913562" cy="1973263"/>
          </a:xfrm>
        </p:spPr>
        <p:txBody>
          <a:bodyPr/>
          <a:lstStyle/>
          <a:p>
            <a:r>
              <a:rPr lang="ru-RU" altLang="ru-RU" sz="1400"/>
              <a:t>Отчеты — это прикладные объекты конфигурации. Они предназначены для обработки накопленной информации и получения сводных данных в удобном для просмотра и анализа виде. Конфигуратор позволяет формировать набор различных отчетов, достаточных для удовлетворения потребности пользователей системы в достоверной и подробной выходной информации.</a:t>
            </a:r>
          </a:p>
          <a:p>
            <a:endParaRPr lang="ru-RU" altLang="ru-RU" sz="1400"/>
          </a:p>
          <a:p>
            <a:r>
              <a:rPr lang="ru-RU" altLang="ru-RU" sz="1400"/>
              <a:t>Как правило, для формирования выходных данных отчет использует систему компоновки данных. Но, вообще говоря, отчет может содержать произвольный алгоритм формирования «бумажного» или «электронного» отчета на встроенном языке.</a:t>
            </a:r>
          </a:p>
          <a:p>
            <a:endParaRPr lang="ru-RU" altLang="ru-RU" sz="1400"/>
          </a:p>
          <a:p>
            <a:r>
              <a:rPr lang="ru-RU" altLang="ru-RU" sz="1400"/>
              <a:t>Отчет может содержать одну или несколько форм, с помощью которых, при необходимости, можно организовать ввод каких-либо параметров, влияющих на ход алгоритма.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17A981F1-A1DF-43C2-9231-1DE44EBD4A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88313" cy="606425"/>
          </a:xfrm>
        </p:spPr>
        <p:txBody>
          <a:bodyPr/>
          <a:lstStyle/>
          <a:p>
            <a:pPr eaLnBrk="1" hangingPunct="1"/>
            <a:r>
              <a:rPr lang="ru-RU" altLang="ru-RU" sz="2800"/>
              <a:t>Прикладные объекты, </a:t>
            </a:r>
            <a:r>
              <a:rPr lang="ru-RU" altLang="ru-RU" sz="2800" b="1"/>
              <a:t>Обработка</a:t>
            </a:r>
            <a:endParaRPr lang="ru-RU" altLang="ru-RU" sz="2800"/>
          </a:p>
        </p:txBody>
      </p:sp>
      <p:sp>
        <p:nvSpPr>
          <p:cNvPr id="38915" name="Содержимое 2">
            <a:extLst>
              <a:ext uri="{FF2B5EF4-FFF2-40B4-BE49-F238E27FC236}">
                <a16:creationId xmlns:a16="http://schemas.microsoft.com/office/drawing/2014/main" id="{DF76587B-5349-41F2-90C6-F21D47C068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6913562" cy="1973263"/>
          </a:xfrm>
        </p:spPr>
        <p:txBody>
          <a:bodyPr/>
          <a:lstStyle/>
          <a:p>
            <a:r>
              <a:rPr lang="ru-RU" altLang="ru-RU" sz="1400"/>
              <a:t>Обработки — это </a:t>
            </a:r>
            <a:r>
              <a:rPr lang="ru-RU" altLang="ru-RU" sz="1400">
                <a:hlinkClick r:id="rId2"/>
              </a:rPr>
              <a:t>прикладные объекты конфигурации</a:t>
            </a:r>
            <a:r>
              <a:rPr lang="ru-RU" altLang="ru-RU" sz="1400"/>
              <a:t>. Они предназначены для выполнения различных действий над информацией.</a:t>
            </a:r>
          </a:p>
          <a:p>
            <a:r>
              <a:rPr lang="ru-RU" altLang="ru-RU" sz="1400"/>
              <a:t>Например, с их помощью можно выполнять удаление из системы устаревших данных, импорт информации из других систем и многое другое. Характер выполняемых в этом случае действий отражает название объекта конфигурации — </a:t>
            </a:r>
            <a:r>
              <a:rPr lang="ru-RU" altLang="ru-RU" sz="1400" b="1"/>
              <a:t>Обработка</a:t>
            </a:r>
            <a:r>
              <a:rPr lang="ru-RU" altLang="ru-RU" sz="1400"/>
              <a:t>, так как в результате информация, хранящаяся в системе, претерпевает какие-либо изменения.</a:t>
            </a:r>
          </a:p>
          <a:p>
            <a:r>
              <a:rPr lang="ru-RU" altLang="ru-RU" sz="1400"/>
              <a:t>Обработка может содержать одну или несколько форм, с помощью которых, при необходимости, можно организовать ввод каких-либо параметров, влияющих на ход алгоритма. Вывод результатов выполнения алгоритма на экран и принтер осуществляется с помощью конструктора запроса с обработкой результата.</a:t>
            </a:r>
          </a:p>
          <a:p>
            <a:r>
              <a:rPr lang="ru-RU" altLang="ru-RU" sz="1400"/>
              <a:t>Основное отличие обработки от </a:t>
            </a:r>
            <a:r>
              <a:rPr lang="ru-RU" altLang="ru-RU" sz="1400">
                <a:hlinkClick r:id="rId3"/>
              </a:rPr>
              <a:t>отчета</a:t>
            </a:r>
            <a:r>
              <a:rPr lang="ru-RU" altLang="ru-RU" sz="1400"/>
              <a:t> заключается в том, что отчет может использовать схему компоновки данных. В остальном обработка не отличается от отчета.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E2E6DDC7-CA91-4E1F-B33A-862C445F0E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88313" cy="606425"/>
          </a:xfrm>
        </p:spPr>
        <p:txBody>
          <a:bodyPr/>
          <a:lstStyle/>
          <a:p>
            <a:pPr eaLnBrk="1" hangingPunct="1"/>
            <a:r>
              <a:rPr lang="ru-RU" altLang="ru-RU" sz="2800"/>
              <a:t>Система компоновки данных</a:t>
            </a: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67506E08-D4D9-4529-B38F-F0230BAE40E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4897437" cy="1323975"/>
          </a:xfrm>
        </p:spPr>
        <p:txBody>
          <a:bodyPr/>
          <a:lstStyle/>
          <a:p>
            <a:r>
              <a:rPr lang="ru-RU" altLang="ru-RU" sz="1400"/>
              <a:t>Система компоновки данных представляет собой механизм, основанный на декларативном описании отчетов. Он предназначен для построения отчетов, а также вывода информации, имеющей сложную структуру и содержащий произвольный набор таблиц и диаграмм.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070762-F5FE-4539-94CE-01D2891D871D}"/>
              </a:ext>
            </a:extLst>
          </p:cNvPr>
          <p:cNvSpPr/>
          <p:nvPr/>
        </p:nvSpPr>
        <p:spPr>
          <a:xfrm>
            <a:off x="885825" y="3341688"/>
            <a:ext cx="51736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Система компоновки данных позволяет реализовать следующие 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создание отчета без программирования;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использование автоматически генерируемых форм просмотра и настройки отчета;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разбиение исполнения отчета на этапы;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исполнение отдельных этапов построения отчета на различных компьютерах;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независимое использование отдельных частей системы компоновки данных;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программное управление процессом выполнения отчета.</a:t>
            </a:r>
          </a:p>
        </p:txBody>
      </p:sp>
      <p:pic>
        <p:nvPicPr>
          <p:cNvPr id="39941" name="Рисунок 2">
            <a:extLst>
              <a:ext uri="{FF2B5EF4-FFF2-40B4-BE49-F238E27FC236}">
                <a16:creationId xmlns:a16="http://schemas.microsoft.com/office/drawing/2014/main" id="{B7EC2E6D-C66C-4556-9844-40B83EA0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498600"/>
            <a:ext cx="23177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5C0C8270-C7A9-41A8-9A82-A45235C1AC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88313" cy="606425"/>
          </a:xfrm>
        </p:spPr>
        <p:txBody>
          <a:bodyPr/>
          <a:lstStyle/>
          <a:p>
            <a:pPr eaLnBrk="1" hangingPunct="1"/>
            <a:r>
              <a:rPr lang="ru-RU" altLang="ru-RU" sz="2800"/>
              <a:t>Прикладные объекты, </a:t>
            </a:r>
            <a:r>
              <a:rPr lang="ru-RU" altLang="ru-RU" sz="2800" b="1"/>
              <a:t>Регистр накопления</a:t>
            </a:r>
            <a:endParaRPr lang="ru-RU" altLang="ru-RU" sz="2800"/>
          </a:p>
        </p:txBody>
      </p:sp>
      <p:sp>
        <p:nvSpPr>
          <p:cNvPr id="40963" name="Содержимое 2">
            <a:extLst>
              <a:ext uri="{FF2B5EF4-FFF2-40B4-BE49-F238E27FC236}">
                <a16:creationId xmlns:a16="http://schemas.microsoft.com/office/drawing/2014/main" id="{3E4583A4-16DA-4DEF-8F5B-A0BC11103B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6913562" cy="1973263"/>
          </a:xfrm>
        </p:spPr>
        <p:txBody>
          <a:bodyPr/>
          <a:lstStyle/>
          <a:p>
            <a:pPr eaLnBrk="1" hangingPunct="1"/>
            <a:r>
              <a:rPr lang="ru-RU" altLang="ru-RU" sz="1800"/>
              <a:t>Регистры накопления —составляют основу механизма учета движения средств (финансов, товаров, материалов и т. д.), который позволяет автоматизировать такие направления, как складской учет, взаиморасчеты, планирование.</a:t>
            </a:r>
            <a:endParaRPr lang="ru-RU" altLang="ru-RU" sz="1800" i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ADCAD0-DB4A-437E-BCB9-65D9851E8D20}"/>
              </a:ext>
            </a:extLst>
          </p:cNvPr>
          <p:cNvSpPr/>
          <p:nvPr/>
        </p:nvSpPr>
        <p:spPr>
          <a:xfrm>
            <a:off x="919163" y="3213100"/>
            <a:ext cx="6751637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Регистр накопления образует многомерную систему измерений и позволяет «накапливать» числовые данные в разрезе нескольких измерений. Например, в таком регистре можно накапливать информацию об остатках товаров в разрезе номенклатуры и склада, или информацию об объемах продаж в разрезе номенклатуры и подразделения компании.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егистр накопления">
            <a:extLst>
              <a:ext uri="{FF2B5EF4-FFF2-40B4-BE49-F238E27FC236}">
                <a16:creationId xmlns:a16="http://schemas.microsoft.com/office/drawing/2014/main" id="{9DA9F3A0-761F-40EC-A15A-00D7EAA9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97200"/>
            <a:ext cx="42481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2">
            <a:extLst>
              <a:ext uri="{FF2B5EF4-FFF2-40B4-BE49-F238E27FC236}">
                <a16:creationId xmlns:a16="http://schemas.microsoft.com/office/drawing/2014/main" id="{2DC5DAE9-C81C-48FB-8CA4-D43F9199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12875"/>
            <a:ext cx="74882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Поскольку регистр накопления служит для накопления числовых значений, каждая запись выполняет изменение хранимых ресурсов — движение. Движения, в общем случае, могут либо добавлять некоторые приращения к хранимым ресурсам, либо отнимать их. Если должно выполняться увеличение хранимых ресурсов, — такое движение называется движением прихода («+»), если уменьшение хранимых ресурсов — движением расхода («-»).</a:t>
            </a:r>
          </a:p>
        </p:txBody>
      </p:sp>
      <p:sp>
        <p:nvSpPr>
          <p:cNvPr id="41988" name="Прямоугольник 3">
            <a:extLst>
              <a:ext uri="{FF2B5EF4-FFF2-40B4-BE49-F238E27FC236}">
                <a16:creationId xmlns:a16="http://schemas.microsoft.com/office/drawing/2014/main" id="{A793F6A9-FE0A-46BA-B323-C186A77B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428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Регистр накопления</a:t>
            </a:r>
            <a:endParaRPr lang="ru-RU" altLang="ru-RU" sz="3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2">
            <a:extLst>
              <a:ext uri="{FF2B5EF4-FFF2-40B4-BE49-F238E27FC236}">
                <a16:creationId xmlns:a16="http://schemas.microsoft.com/office/drawing/2014/main" id="{0312E04F-D1EB-4BEA-97A9-189CA7A7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12875"/>
            <a:ext cx="7488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Регистры сведений — это прикладные объекты конфигурации. Они позволяют хранить в прикладном решении произвольные данные в разрезе нескольких измерений. Например, в регистре сведений можно хранить курсы валют в разрезе валют, или цены предприятия в разрезе номенклатуры и типа цен.</a:t>
            </a:r>
          </a:p>
        </p:txBody>
      </p:sp>
      <p:sp>
        <p:nvSpPr>
          <p:cNvPr id="43011" name="Прямоугольник 3">
            <a:extLst>
              <a:ext uri="{FF2B5EF4-FFF2-40B4-BE49-F238E27FC236}">
                <a16:creationId xmlns:a16="http://schemas.microsoft.com/office/drawing/2014/main" id="{3B4875C4-D4BC-4FF4-991E-36B40DA4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750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Прикладные объекты, Регистр сведений</a:t>
            </a: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43012" name="Прямоугольник 1">
            <a:extLst>
              <a:ext uri="{FF2B5EF4-FFF2-40B4-BE49-F238E27FC236}">
                <a16:creationId xmlns:a16="http://schemas.microsoft.com/office/drawing/2014/main" id="{B173BE57-89F3-4A8B-AD34-105AF2CC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046413"/>
            <a:ext cx="36004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5B0917"/>
                </a:solidFill>
              </a:rPr>
              <a:t>Информация в регистре сведений хранится в виде записей, каждая из которых содержит значения измерений и соответствующие им значения ресурсов.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5B0917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5B0917"/>
                </a:solidFill>
              </a:rPr>
              <a:t>Измерения регистра описывают разрезы, в которых хранится информация, а ресурсы регистра непосредственно содержат хранимую информацию. Например, для регистра сведений Цены товаров, который имеет следующую структуру:</a:t>
            </a:r>
          </a:p>
        </p:txBody>
      </p:sp>
      <p:pic>
        <p:nvPicPr>
          <p:cNvPr id="43013" name="Picture 2" descr="Регистр сведений">
            <a:extLst>
              <a:ext uri="{FF2B5EF4-FFF2-40B4-BE49-F238E27FC236}">
                <a16:creationId xmlns:a16="http://schemas.microsoft.com/office/drawing/2014/main" id="{4F25A645-7CCD-4F7C-8E57-FB5F986C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2771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>
            <a:extLst>
              <a:ext uri="{FF2B5EF4-FFF2-40B4-BE49-F238E27FC236}">
                <a16:creationId xmlns:a16="http://schemas.microsoft.com/office/drawing/2014/main" id="{7D8C7553-9A70-49DB-B50F-84BBEE407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12875"/>
            <a:ext cx="7488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Одной из возможностей регистра сведений является хранение данных не только в разрезе указанных измерений, но и в разрезе времени. Разработчик может указать минимальную периодичность, с которой записи будут заноситься в регистр:</a:t>
            </a:r>
          </a:p>
        </p:txBody>
      </p:sp>
      <p:sp>
        <p:nvSpPr>
          <p:cNvPr id="44035" name="Прямоугольник 3">
            <a:extLst>
              <a:ext uri="{FF2B5EF4-FFF2-40B4-BE49-F238E27FC236}">
                <a16:creationId xmlns:a16="http://schemas.microsoft.com/office/drawing/2014/main" id="{432163B2-06F4-4120-9ACC-95D2FA60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Регистр сведений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44036" name="Picture 2" descr="Регистр сведений">
            <a:extLst>
              <a:ext uri="{FF2B5EF4-FFF2-40B4-BE49-F238E27FC236}">
                <a16:creationId xmlns:a16="http://schemas.microsoft.com/office/drawing/2014/main" id="{D2F80168-97A2-45D4-90DE-97E7F60C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490788"/>
            <a:ext cx="328295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Прямоугольник 4">
            <a:extLst>
              <a:ext uri="{FF2B5EF4-FFF2-40B4-BE49-F238E27FC236}">
                <a16:creationId xmlns:a16="http://schemas.microsoft.com/office/drawing/2014/main" id="{95A23CDD-FDF0-4C0E-9CBC-000B9988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570163"/>
            <a:ext cx="42846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В этом случае к каждой записи регистра будет добавляться поле Период, хранящее дату, которой были внесены записи в регистр. Использование периодичности регистра сведений позволяет не просто хранить статические данные, но и отслеживать их изменение во времени.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Например, периодический регистр сведений Цены товаров может не только хранить информацию о том, какова цена на определенную номенклатуру сейчас, но и о том, как она изменялась в прошлом (или будет изменяться в будущем):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A1BD809-451D-4FCC-8C66-19B8DE9D5C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Практическое пособие разработчика</a:t>
            </a:r>
          </a:p>
        </p:txBody>
      </p:sp>
      <p:sp>
        <p:nvSpPr>
          <p:cNvPr id="8195" name="Прямоугольник 5">
            <a:extLst>
              <a:ext uri="{FF2B5EF4-FFF2-40B4-BE49-F238E27FC236}">
                <a16:creationId xmlns:a16="http://schemas.microsoft.com/office/drawing/2014/main" id="{B6284FAA-25F3-458A-9216-A29468BE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1928813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Книга представляет собой пособие, позволяющее быстро освоить приемы разработки и модификации прикладных решений на платформе «1С:Предприятие 8».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На примере создания реального прикладного решения показана структура различных объектов системы, их назначения и методика использования. Приведены процедуры на встроенном языке, в том числе с применением языка запросов, которые снабжены подробными комментариями.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3669C6ED-51C8-474E-BEBA-96040CF4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2598737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>
            <a:extLst>
              <a:ext uri="{FF2B5EF4-FFF2-40B4-BE49-F238E27FC236}">
                <a16:creationId xmlns:a16="http://schemas.microsoft.com/office/drawing/2014/main" id="{470B8A64-F0E2-4509-A78A-45476E6EE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46225"/>
            <a:ext cx="7705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50525B"/>
                </a:solidFill>
                <a:latin typeface="Open Sans" panose="020B0606030504020204" pitchFamily="34" charset="0"/>
              </a:rPr>
              <a:t>Система обеспечивает контроль уникальности записей, хранящихся в регистре сведений. Таким образом, в регистре сведений не может находиться двух одинаковых записей. Одинаковыми считаются записи, у которых совпадает ключ записи. Ключ записи формируется системой автоматически, на основании значений, содержащихся в полях записи, и зависит от вида регистра сведений.</a:t>
            </a:r>
          </a:p>
        </p:txBody>
      </p:sp>
      <p:pic>
        <p:nvPicPr>
          <p:cNvPr id="45059" name="Рисунок 2">
            <a:extLst>
              <a:ext uri="{FF2B5EF4-FFF2-40B4-BE49-F238E27FC236}">
                <a16:creationId xmlns:a16="http://schemas.microsoft.com/office/drawing/2014/main" id="{9EBDC05A-41E2-43C2-9AC0-02276CBB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2950"/>
            <a:ext cx="54419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">
            <a:extLst>
              <a:ext uri="{FF2B5EF4-FFF2-40B4-BE49-F238E27FC236}">
                <a16:creationId xmlns:a16="http://schemas.microsoft.com/office/drawing/2014/main" id="{7E14FC9D-41AD-4338-A661-B252E2F6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Регистр сведений</a:t>
            </a:r>
            <a:endParaRPr lang="ru-RU" alt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>
            <a:extLst>
              <a:ext uri="{FF2B5EF4-FFF2-40B4-BE49-F238E27FC236}">
                <a16:creationId xmlns:a16="http://schemas.microsoft.com/office/drawing/2014/main" id="{E3C8B708-3468-4F48-BB5F-FE84C5BE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844675"/>
            <a:ext cx="4103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B0917"/>
                </a:solidFill>
              </a:rPr>
              <a:t>Планы счетов — это </a:t>
            </a:r>
            <a:r>
              <a:rPr lang="ru-RU" altLang="ru-RU" sz="1600">
                <a:solidFill>
                  <a:srgbClr val="5B0917"/>
                </a:solidFill>
                <a:hlinkClick r:id="rId2"/>
              </a:rPr>
              <a:t>прикладные объекты конфигурации</a:t>
            </a:r>
            <a:r>
              <a:rPr lang="ru-RU" altLang="ru-RU" sz="1600">
                <a:solidFill>
                  <a:srgbClr val="5B0917"/>
                </a:solidFill>
              </a:rPr>
              <a:t>. Каждый из них позволяет описать совокупность синтетических счетов, предназначенных для группировки информации о хозяйственной деятельности предприятия. Путем настройки плана счетов организуется, собственно, требуемая система учета.</a:t>
            </a:r>
            <a:endParaRPr lang="ru-RU" altLang="ru-RU" sz="1600">
              <a:solidFill>
                <a:srgbClr val="50525B"/>
              </a:solidFill>
              <a:latin typeface="Open Sans" panose="020B0606030504020204" pitchFamily="34" charset="0"/>
            </a:endParaRPr>
          </a:p>
        </p:txBody>
      </p:sp>
      <p:sp>
        <p:nvSpPr>
          <p:cNvPr id="46083" name="Прямоугольник 3">
            <a:extLst>
              <a:ext uri="{FF2B5EF4-FFF2-40B4-BE49-F238E27FC236}">
                <a16:creationId xmlns:a16="http://schemas.microsoft.com/office/drawing/2014/main" id="{79BB53FA-8F53-4E3B-87C2-FD053EB0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651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Прикладные объекты, План счетов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46084" name="Picture 2" descr="План счетов">
            <a:extLst>
              <a:ext uri="{FF2B5EF4-FFF2-40B4-BE49-F238E27FC236}">
                <a16:creationId xmlns:a16="http://schemas.microsoft.com/office/drawing/2014/main" id="{C24D0CC9-BC1B-4D4A-89A5-DD1D6232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33525"/>
            <a:ext cx="30956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3">
            <a:extLst>
              <a:ext uri="{FF2B5EF4-FFF2-40B4-BE49-F238E27FC236}">
                <a16:creationId xmlns:a16="http://schemas.microsoft.com/office/drawing/2014/main" id="{CE2D3801-4CEE-4BB2-8C1B-198ABE5D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81000"/>
            <a:ext cx="239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План счетов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47107" name="Рисунок 2">
            <a:extLst>
              <a:ext uri="{FF2B5EF4-FFF2-40B4-BE49-F238E27FC236}">
                <a16:creationId xmlns:a16="http://schemas.microsoft.com/office/drawing/2014/main" id="{8F51E370-C4EF-4844-94E9-B5725A93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50831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4">
            <a:extLst>
              <a:ext uri="{FF2B5EF4-FFF2-40B4-BE49-F238E27FC236}">
                <a16:creationId xmlns:a16="http://schemas.microsoft.com/office/drawing/2014/main" id="{387A8743-D68C-4E74-8B6D-43AC82BC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1628775"/>
            <a:ext cx="2951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Планы счетов поддерживают многоуровневую иерархию «счет — субсчета». Каждый план счетов может включать необходимое количество счетов первого уровня. К каждому счету может быть открыто нужное количество субсчетов.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>
            <a:extLst>
              <a:ext uri="{FF2B5EF4-FFF2-40B4-BE49-F238E27FC236}">
                <a16:creationId xmlns:a16="http://schemas.microsoft.com/office/drawing/2014/main" id="{334BC5F2-69B0-4F4F-AEB7-CB729600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511300"/>
            <a:ext cx="3454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B0917"/>
                </a:solidFill>
              </a:rPr>
              <a:t>Планы видов характеристик — это прикладные объекты конфигурации. Они предназначены для хранения информации о характеристиках различных объектов.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5B0917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B0917"/>
                </a:solidFill>
              </a:rPr>
              <a:t>С их помощью пользователь может создавать всевозможные характеристики, описывать тип этих характеристик и задавать их значения. Например, для того, чтобы описывать товары произвольным количеством произвольных характеристик (цвет, размер, запах и т. д.).</a:t>
            </a:r>
            <a:endParaRPr lang="ru-RU" altLang="ru-RU" sz="1600">
              <a:solidFill>
                <a:srgbClr val="50525B"/>
              </a:solidFill>
              <a:latin typeface="Open Sans" panose="020B0606030504020204" pitchFamily="34" charset="0"/>
            </a:endParaRPr>
          </a:p>
        </p:txBody>
      </p:sp>
      <p:sp>
        <p:nvSpPr>
          <p:cNvPr id="48131" name="Прямоугольник 3">
            <a:extLst>
              <a:ext uri="{FF2B5EF4-FFF2-40B4-BE49-F238E27FC236}">
                <a16:creationId xmlns:a16="http://schemas.microsoft.com/office/drawing/2014/main" id="{74FD4064-4253-439C-A368-6A1A2945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782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Прикладные объекты, План видов характеристик</a:t>
            </a:r>
            <a:endParaRPr lang="ru-RU" altLang="ru-RU" sz="2400">
              <a:solidFill>
                <a:schemeClr val="bg1"/>
              </a:solidFill>
            </a:endParaRPr>
          </a:p>
        </p:txBody>
      </p:sp>
      <p:pic>
        <p:nvPicPr>
          <p:cNvPr id="48132" name="Рисунок 2">
            <a:extLst>
              <a:ext uri="{FF2B5EF4-FFF2-40B4-BE49-F238E27FC236}">
                <a16:creationId xmlns:a16="http://schemas.microsoft.com/office/drawing/2014/main" id="{792981BC-4894-49CD-9757-C7A82742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92375"/>
            <a:ext cx="40592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Бизнес-процесс">
            <a:extLst>
              <a:ext uri="{FF2B5EF4-FFF2-40B4-BE49-F238E27FC236}">
                <a16:creationId xmlns:a16="http://schemas.microsoft.com/office/drawing/2014/main" id="{1DB15B92-3A7C-4764-A26D-02E0682D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395128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1">
            <a:extLst>
              <a:ext uri="{FF2B5EF4-FFF2-40B4-BE49-F238E27FC236}">
                <a16:creationId xmlns:a16="http://schemas.microsoft.com/office/drawing/2014/main" id="{C5B038AF-39D3-4911-8417-DB9ECBFC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50525B"/>
                </a:solidFill>
                <a:latin typeface="Open Sans" panose="020B0606030504020204" pitchFamily="34" charset="0"/>
              </a:rPr>
              <a:t>Бизнес-процессы</a:t>
            </a:r>
            <a:r>
              <a:rPr lang="ru-RU" altLang="ru-RU" sz="1400">
                <a:solidFill>
                  <a:srgbClr val="50525B"/>
                </a:solidFill>
                <a:latin typeface="Open Sans" panose="020B0606030504020204" pitchFamily="34" charset="0"/>
              </a:rPr>
              <a:t> — это </a:t>
            </a:r>
            <a:r>
              <a:rPr lang="ru-RU" altLang="ru-RU" sz="1400">
                <a:solidFill>
                  <a:srgbClr val="4A90E2"/>
                </a:solidFill>
                <a:latin typeface="Open Sans" panose="020B0606030504020204" pitchFamily="34" charset="0"/>
                <a:hlinkClick r:id="rId3"/>
              </a:rPr>
              <a:t>прикладные объекты конфигурации</a:t>
            </a:r>
            <a:r>
              <a:rPr lang="ru-RU" altLang="ru-RU" sz="1400">
                <a:solidFill>
                  <a:srgbClr val="50525B"/>
                </a:solidFill>
                <a:latin typeface="Open Sans" panose="020B0606030504020204" pitchFamily="34" charset="0"/>
              </a:rPr>
              <a:t>. Они описывают бизнес-логику в карте маршрута и управляют жизненным циклом созданных бизнес-процессов (экземпляров) от момента старта до момента завершения. Необходимым свойством описания бизнес-процесса является связь с </a:t>
            </a:r>
            <a:r>
              <a:rPr lang="ru-RU" altLang="ru-RU" sz="1400">
                <a:solidFill>
                  <a:srgbClr val="4A90E2"/>
                </a:solidFill>
                <a:latin typeface="Open Sans" panose="020B0606030504020204" pitchFamily="34" charset="0"/>
                <a:hlinkClick r:id="rId4"/>
              </a:rPr>
              <a:t>задачей</a:t>
            </a:r>
            <a:r>
              <a:rPr lang="ru-RU" altLang="ru-RU" sz="1400">
                <a:solidFill>
                  <a:srgbClr val="50525B"/>
                </a:solidFill>
                <a:latin typeface="Open Sans" panose="020B0606030504020204" pitchFamily="34" charset="0"/>
              </a:rPr>
              <a:t>, которая задает систему адресации и позволяет проектировать карты маршрута в соответствии с поддерживаемой в прикладном решении организационной структурой.</a:t>
            </a:r>
            <a:endParaRPr lang="ru-RU" altLang="ru-RU" sz="1400">
              <a:solidFill>
                <a:srgbClr val="5B0917"/>
              </a:solidFill>
            </a:endParaRPr>
          </a:p>
        </p:txBody>
      </p:sp>
      <p:sp>
        <p:nvSpPr>
          <p:cNvPr id="49156" name="Прямоугольник 3">
            <a:extLst>
              <a:ext uri="{FF2B5EF4-FFF2-40B4-BE49-F238E27FC236}">
                <a16:creationId xmlns:a16="http://schemas.microsoft.com/office/drawing/2014/main" id="{BAB15CAD-18F9-4B4A-A54B-740484BC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6165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Прикладные объекты, Бизнес-процесс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B44E5735-078A-4586-A2CD-3BA1C53D6A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Встроенный язык: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:a16="http://schemas.microsoft.com/office/drawing/2014/main" id="{E90601B1-17AE-4E83-8352-299AA195DD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600200"/>
            <a:ext cx="7923212" cy="4637088"/>
          </a:xfrm>
        </p:spPr>
        <p:txBody>
          <a:bodyPr/>
          <a:lstStyle/>
          <a:p>
            <a:pPr eaLnBrk="1" hangingPunct="1"/>
            <a:r>
              <a:rPr lang="ru-RU" altLang="ru-RU" sz="2600"/>
              <a:t>Прикладные решения не кодируются, а описываются параметрически с помощью дизайнера форм, отчетов; </a:t>
            </a:r>
          </a:p>
          <a:p>
            <a:pPr eaLnBrk="1" hangingPunct="1"/>
            <a:r>
              <a:rPr lang="ru-RU" altLang="ru-RU" sz="2600"/>
              <a:t>Предварительная компиляция;</a:t>
            </a:r>
          </a:p>
          <a:p>
            <a:pPr eaLnBrk="1" hangingPunct="1"/>
            <a:r>
              <a:rPr lang="ru-RU" altLang="ru-RU" sz="2600"/>
              <a:t>Кэширование скомпилированных модулей в памяти;</a:t>
            </a:r>
          </a:p>
          <a:p>
            <a:pPr eaLnBrk="1" hangingPunct="1"/>
            <a:r>
              <a:rPr lang="ru-RU" altLang="ru-RU" sz="2600"/>
              <a:t>Поддерживает «мягкую» типизацию;</a:t>
            </a:r>
          </a:p>
          <a:p>
            <a:pPr eaLnBrk="1" hangingPunct="1"/>
            <a:r>
              <a:rPr lang="ru-RU" altLang="ru-RU" sz="2600"/>
              <a:t>Событийно – ориентированный;</a:t>
            </a:r>
          </a:p>
          <a:p>
            <a:pPr eaLnBrk="1" hangingPunct="1"/>
            <a:r>
              <a:rPr lang="ru-RU" altLang="ru-RU" sz="2600"/>
              <a:t>Не чувствителен к регистру;</a:t>
            </a:r>
          </a:p>
          <a:p>
            <a:pPr eaLnBrk="1" hangingPunct="1"/>
            <a:r>
              <a:rPr lang="ru-RU" altLang="ru-RU" sz="2600"/>
              <a:t>Допускает двуязычное описание конструкций.</a:t>
            </a:r>
            <a:endParaRPr lang="en-US" altLang="ru-RU" sz="260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55152876-0D8B-43BC-BFE4-C540236332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Типы данных:</a:t>
            </a:r>
          </a:p>
        </p:txBody>
      </p:sp>
      <p:sp>
        <p:nvSpPr>
          <p:cNvPr id="51203" name="Содержимое 2">
            <a:extLst>
              <a:ext uri="{FF2B5EF4-FFF2-40B4-BE49-F238E27FC236}">
                <a16:creationId xmlns:a16="http://schemas.microsoft.com/office/drawing/2014/main" id="{9C10BCE3-8A71-400A-9877-ECE2BDF0F2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Примитивные;</a:t>
            </a:r>
          </a:p>
          <a:p>
            <a:pPr eaLnBrk="1" hangingPunct="1"/>
            <a:r>
              <a:rPr lang="ru-RU" altLang="ru-RU"/>
              <a:t>Зависимые от объектов конфигурации;</a:t>
            </a:r>
          </a:p>
          <a:p>
            <a:pPr eaLnBrk="1" hangingPunct="1"/>
            <a:r>
              <a:rPr lang="ru-RU" altLang="ru-RU"/>
              <a:t>Другие (в т.ч. Универсальные коллекции значений).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1DA450D6-0F4A-4BC2-9284-6D4B9F9EF1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Универсальные коллекции значений:</a:t>
            </a:r>
          </a:p>
        </p:txBody>
      </p:sp>
      <p:sp>
        <p:nvSpPr>
          <p:cNvPr id="52227" name="Содержимое 2">
            <a:extLst>
              <a:ext uri="{FF2B5EF4-FFF2-40B4-BE49-F238E27FC236}">
                <a16:creationId xmlns:a16="http://schemas.microsoft.com/office/drawing/2014/main" id="{6F36E8C3-1996-4953-81D1-DC36A8C893C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Массив;</a:t>
            </a:r>
          </a:p>
          <a:p>
            <a:pPr eaLnBrk="1" hangingPunct="1"/>
            <a:r>
              <a:rPr lang="ru-RU" altLang="ru-RU"/>
              <a:t>Структура;</a:t>
            </a:r>
          </a:p>
          <a:p>
            <a:pPr eaLnBrk="1" hangingPunct="1"/>
            <a:r>
              <a:rPr lang="ru-RU" altLang="ru-RU"/>
              <a:t>Соответствие;</a:t>
            </a:r>
          </a:p>
          <a:p>
            <a:pPr eaLnBrk="1" hangingPunct="1"/>
            <a:r>
              <a:rPr lang="ru-RU" altLang="ru-RU"/>
              <a:t>Список значений;</a:t>
            </a:r>
          </a:p>
          <a:p>
            <a:pPr eaLnBrk="1" hangingPunct="1"/>
            <a:r>
              <a:rPr lang="ru-RU" altLang="ru-RU"/>
              <a:t>Таблица значений;</a:t>
            </a:r>
          </a:p>
          <a:p>
            <a:pPr eaLnBrk="1" hangingPunct="1"/>
            <a:r>
              <a:rPr lang="ru-RU" altLang="ru-RU"/>
              <a:t>Дерево значений.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2DFFFF80-2866-42AF-9536-8131CD41FA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Общие характеристики языка запросов</a:t>
            </a:r>
          </a:p>
        </p:txBody>
      </p:sp>
      <p:sp>
        <p:nvSpPr>
          <p:cNvPr id="53251" name="Содержимое 2">
            <a:extLst>
              <a:ext uri="{FF2B5EF4-FFF2-40B4-BE49-F238E27FC236}">
                <a16:creationId xmlns:a16="http://schemas.microsoft.com/office/drawing/2014/main" id="{B8170EC3-A6E9-4646-980E-33A77F0D34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ru-RU" altLang="ru-RU" sz="2400"/>
              <a:t>Непроцедурный язык. Т.е. язык программирования, не имеющий операторов цикла и ветвления</a:t>
            </a:r>
          </a:p>
          <a:p>
            <a:r>
              <a:rPr lang="ru-RU" altLang="ru-RU" sz="2400"/>
              <a:t>Двуязычное написание</a:t>
            </a:r>
          </a:p>
          <a:p>
            <a:r>
              <a:rPr lang="ru-RU" altLang="ru-RU" sz="2400"/>
              <a:t>НЕ зависит от регистра написания букв</a:t>
            </a:r>
          </a:p>
          <a:p>
            <a:r>
              <a:rPr lang="ru-RU" altLang="ru-RU" sz="2400"/>
              <a:t>Синтаксис языка запросов требует строго определенного порядка следования отдельных секций друг за другом. При нарушении этого порядка будет зафиксирована  синтаксическая ошибка.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>
            <a:extLst>
              <a:ext uri="{FF2B5EF4-FFF2-40B4-BE49-F238E27FC236}">
                <a16:creationId xmlns:a16="http://schemas.microsoft.com/office/drawing/2014/main" id="{BA887AD8-9E3F-4AF5-9623-0A4E9988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13075"/>
            <a:ext cx="6408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5B09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800"/>
              <a:t>Спасибо за внимание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B432BAF-200F-43DD-A24E-CC5FCC77E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015288" cy="914400"/>
          </a:xfrm>
        </p:spPr>
        <p:txBody>
          <a:bodyPr/>
          <a:lstStyle/>
          <a:p>
            <a:pPr eaLnBrk="1" hangingPunct="1"/>
            <a:r>
              <a:rPr lang="ru-RU" altLang="ru-RU" sz="3800" b="1"/>
              <a:t>Пример быстрой разработки приложений</a:t>
            </a:r>
            <a:br>
              <a:rPr lang="ru-RU" altLang="ru-RU" sz="3800" b="1"/>
            </a:br>
            <a:endParaRPr lang="ru-RU" altLang="ru-RU" sz="3800" b="1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D2B8DFF-8BFC-4140-B019-A75491ABC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1600200"/>
            <a:ext cx="4683125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/>
              <a:t>Книга показывает самые простые, основные возможности разработки прикладных решений в системе "1С:Предприятие 8".  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r>
              <a:rPr lang="ru-RU" altLang="ru-RU" sz="1800"/>
              <a:t>Прилагаемый компакт-диск содержит учебную версию платформы 1С:Предприятие 8.2, с помощью которой можно самостоятельно воспроизвести пример, описанный в книге. Все действия подробно описаны, так что каждый желающий может повторить их самостоятельно на своем компьютере.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CFF50E47-2778-4863-8E0E-B7140320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2389187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EAC063D-0198-46F1-9227-33EAFC025C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Простые примеры разработки</a:t>
            </a:r>
          </a:p>
        </p:txBody>
      </p:sp>
      <p:pic>
        <p:nvPicPr>
          <p:cNvPr id="10243" name="Рисунок 4" descr="gabgon.jpg">
            <a:extLst>
              <a:ext uri="{FF2B5EF4-FFF2-40B4-BE49-F238E27FC236}">
                <a16:creationId xmlns:a16="http://schemas.microsoft.com/office/drawing/2014/main" id="{A3B3DC49-9022-41E3-8EB9-D4C5324A7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57375"/>
            <a:ext cx="243681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5">
            <a:extLst>
              <a:ext uri="{FF2B5EF4-FFF2-40B4-BE49-F238E27FC236}">
                <a16:creationId xmlns:a16="http://schemas.microsoft.com/office/drawing/2014/main" id="{24C1EC01-40BC-4DF1-9EE4-25683B32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85737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Книга представляет собой справочное пособие, иллюстрирующее простые примеры разработки алгоритмов на платформе «1С:Предприятия 8». </a:t>
            </a:r>
            <a:br>
              <a:rPr lang="ru-RU" altLang="ru-RU" sz="1800">
                <a:latin typeface="Tahoma" panose="020B0604030504040204" pitchFamily="34" charset="0"/>
              </a:rPr>
            </a:br>
            <a:br>
              <a:rPr lang="ru-RU" altLang="ru-RU" sz="1800">
                <a:latin typeface="Tahoma" panose="020B0604030504040204" pitchFamily="34" charset="0"/>
              </a:rPr>
            </a:br>
            <a:r>
              <a:rPr lang="ru-RU" altLang="ru-RU" sz="1800">
                <a:latin typeface="Tahoma" panose="020B0604030504040204" pitchFamily="34" charset="0"/>
              </a:rPr>
              <a:t>Издание будет полезно начинающим разработчикам, администраторам, у которых на предприятии внедряется система, и продвинутым пользователям, которые хотят самостоятельно дорабатывать прикладные решения. </a:t>
            </a:r>
            <a:br>
              <a:rPr lang="ru-RU" altLang="ru-RU" sz="1800">
                <a:latin typeface="Tahoma" panose="020B0604030504040204" pitchFamily="34" charset="0"/>
              </a:rPr>
            </a:b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CEAD757-9DD9-48CE-B6B7-C14D3EAB62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Профессиональная разработка </a:t>
            </a:r>
          </a:p>
        </p:txBody>
      </p:sp>
      <p:pic>
        <p:nvPicPr>
          <p:cNvPr id="11267" name="Рисунок 4" descr="metodich_materials_big_img_enc_big.jpg">
            <a:extLst>
              <a:ext uri="{FF2B5EF4-FFF2-40B4-BE49-F238E27FC236}">
                <a16:creationId xmlns:a16="http://schemas.microsoft.com/office/drawing/2014/main" id="{1C6F35CE-EFE0-47CD-AEB1-411838DA4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00250"/>
            <a:ext cx="22304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5">
            <a:extLst>
              <a:ext uri="{FF2B5EF4-FFF2-40B4-BE49-F238E27FC236}">
                <a16:creationId xmlns:a16="http://schemas.microsoft.com/office/drawing/2014/main" id="{F366D881-CCD0-4F5F-A5E6-3898DA61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285875"/>
            <a:ext cx="457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Книга посвящена углубленному изучению вопросов создания, оптимизации и поддержки прикладных решений, на платформе системы «1С:Предприятие 8».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В книге рассматривается архитектура системы и прикладных решений, описывается структура и реализация прикладных механизмов. Значительное внимание уделяется организации хранения данных и обеспечению эффективной работы прикладных решений. Также описываются методические подходы к созданию и поддержке прикладных решений, рассматриваются механизмы системы, которые используются для реализации этих задач.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F98D0307-31D1-4BC8-924E-104D5550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Разработка сложных отчетов </a:t>
            </a:r>
          </a:p>
        </p:txBody>
      </p:sp>
      <p:pic>
        <p:nvPicPr>
          <p:cNvPr id="12291" name="Рисунок 4" descr="rslo_Ufd8.jpg">
            <a:extLst>
              <a:ext uri="{FF2B5EF4-FFF2-40B4-BE49-F238E27FC236}">
                <a16:creationId xmlns:a16="http://schemas.microsoft.com/office/drawing/2014/main" id="{F76D1EC8-E565-4A40-B232-7DCA1519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3125"/>
            <a:ext cx="22145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>
            <a:extLst>
              <a:ext uri="{FF2B5EF4-FFF2-40B4-BE49-F238E27FC236}">
                <a16:creationId xmlns:a16="http://schemas.microsoft.com/office/drawing/2014/main" id="{849E80A4-5DA5-417E-B9F8-2BDCA8862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214438"/>
            <a:ext cx="457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anose="020B0604030504040204" pitchFamily="34" charset="0"/>
              </a:rPr>
              <a:t>Данная книга адресована программистам и разработчикам прикладных решений в системе 1С:Предприятие 8. Она позволяет самостоятельно изучить возможности системы компоновки данных – механизма, предназначенного для создания сложных аналитических отчетов в программах «1С:Предприятия 8». </a:t>
            </a:r>
            <a:br>
              <a:rPr lang="ru-RU" altLang="ru-RU" sz="1800">
                <a:latin typeface="Tahoma" panose="020B0604030504040204" pitchFamily="34" charset="0"/>
              </a:rPr>
            </a:br>
            <a:br>
              <a:rPr lang="ru-RU" altLang="ru-RU" sz="1800">
                <a:latin typeface="Tahoma" panose="020B0604030504040204" pitchFamily="34" charset="0"/>
              </a:rPr>
            </a:br>
            <a:r>
              <a:rPr lang="ru-RU" altLang="ru-RU" sz="1800">
                <a:latin typeface="Tahoma" panose="020B0604030504040204" pitchFamily="34" charset="0"/>
              </a:rPr>
              <a:t>Для начинающих разработчиков в книге описывается устройство системы компоновки данных, приводятся простые примеры создания отчетов, снабженные большим количеством иллюстраций и комментариев. </a:t>
            </a:r>
            <a:br>
              <a:rPr lang="ru-RU" altLang="ru-RU" sz="1800">
                <a:latin typeface="Tahoma" panose="020B0604030504040204" pitchFamily="34" charset="0"/>
              </a:rPr>
            </a:br>
            <a:endParaRPr lang="ru-RU" altLang="ru-RU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923A3685-E703-4CA7-AD02-2390E2F836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История развития системы «1С:Предприятие»</a:t>
            </a: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99B28A72-B208-4B2A-8013-63627AD2E2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412875"/>
            <a:ext cx="7924800" cy="4419600"/>
          </a:xfrm>
        </p:spPr>
        <p:txBody>
          <a:bodyPr/>
          <a:lstStyle/>
          <a:p>
            <a:pPr eaLnBrk="1" hangingPunct="1"/>
            <a:r>
              <a:rPr lang="ru-RU" altLang="ru-RU"/>
              <a:t>1996 г. версия 7.0</a:t>
            </a:r>
          </a:p>
          <a:p>
            <a:pPr eaLnBrk="1" hangingPunct="1"/>
            <a:r>
              <a:rPr lang="ru-RU" altLang="ru-RU"/>
              <a:t>1998 г. версия 7.5</a:t>
            </a:r>
          </a:p>
          <a:p>
            <a:pPr eaLnBrk="1" hangingPunct="1"/>
            <a:r>
              <a:rPr lang="ru-RU" altLang="ru-RU"/>
              <a:t>1999 г. версия 7.7</a:t>
            </a:r>
          </a:p>
          <a:p>
            <a:pPr eaLnBrk="1" hangingPunct="1"/>
            <a:r>
              <a:rPr lang="ru-RU" altLang="ru-RU"/>
              <a:t>2003 г. версия 8.0</a:t>
            </a:r>
          </a:p>
          <a:p>
            <a:pPr eaLnBrk="1" hangingPunct="1"/>
            <a:r>
              <a:rPr lang="ru-RU" altLang="ru-RU"/>
              <a:t>2007 г. версия 8.1</a:t>
            </a:r>
          </a:p>
          <a:p>
            <a:pPr eaLnBrk="1" hangingPunct="1"/>
            <a:r>
              <a:rPr lang="ru-RU" altLang="ru-RU"/>
              <a:t>2009 г. версия 8.2</a:t>
            </a:r>
          </a:p>
          <a:p>
            <a:pPr eaLnBrk="1" hangingPunct="1"/>
            <a:r>
              <a:rPr lang="ru-RU" altLang="ru-RU"/>
              <a:t>2013 г. версия 8.3</a:t>
            </a:r>
          </a:p>
          <a:p>
            <a:pPr eaLnBrk="1" hangingPunct="1"/>
            <a:r>
              <a:rPr lang="ru-RU" altLang="ru-RU"/>
              <a:t>2015 г. версия 8.4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Скругленный">
  <a:themeElements>
    <a:clrScheme name="Скругленный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50000"/>
          </a:spcAft>
          <a:buClr>
            <a:srgbClr val="CC0000"/>
          </a:buClr>
          <a:buSzPct val="60000"/>
          <a:buFont typeface="Wingdings" panose="05000000000000000000" pitchFamily="2" charset="2"/>
          <a:buChar char="n"/>
          <a:tabLst/>
          <a:defRPr kumimoji="0" lang="ru-RU" altLang="ru-RU" sz="3100" b="0" i="0" u="none" strike="noStrike" cap="none" normalizeH="0" baseline="0" smtClean="0">
            <a:ln>
              <a:noFill/>
            </a:ln>
            <a:solidFill>
              <a:srgbClr val="5B0917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50000"/>
          </a:spcAft>
          <a:buClr>
            <a:srgbClr val="CC0000"/>
          </a:buClr>
          <a:buSzPct val="60000"/>
          <a:buFont typeface="Wingdings" panose="05000000000000000000" pitchFamily="2" charset="2"/>
          <a:buChar char="n"/>
          <a:tabLst/>
          <a:defRPr kumimoji="0" lang="ru-RU" altLang="ru-RU" sz="3100" b="0" i="0" u="none" strike="noStrike" cap="none" normalizeH="0" baseline="0" smtClean="0">
            <a:ln>
              <a:noFill/>
            </a:ln>
            <a:solidFill>
              <a:srgbClr val="5B0917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50000"/>
          </a:spcAft>
          <a:buClr>
            <a:srgbClr val="CC0000"/>
          </a:buClr>
          <a:buSzPct val="60000"/>
          <a:buFont typeface="Wingdings" panose="05000000000000000000" pitchFamily="2" charset="2"/>
          <a:buChar char="n"/>
          <a:tabLst/>
          <a:defRPr kumimoji="0" lang="ru-RU" altLang="ru-RU" sz="3100" b="0" i="0" u="none" strike="noStrike" cap="none" normalizeH="0" baseline="0" smtClean="0">
            <a:ln>
              <a:noFill/>
            </a:ln>
            <a:solidFill>
              <a:srgbClr val="5B0917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50000"/>
          </a:spcAft>
          <a:buClr>
            <a:srgbClr val="CC0000"/>
          </a:buClr>
          <a:buSzPct val="60000"/>
          <a:buFont typeface="Wingdings" panose="05000000000000000000" pitchFamily="2" charset="2"/>
          <a:buChar char="n"/>
          <a:tabLst/>
          <a:defRPr kumimoji="0" lang="ru-RU" altLang="ru-RU" sz="3100" b="0" i="0" u="none" strike="noStrike" cap="none" normalizeH="0" baseline="0" smtClean="0">
            <a:ln>
              <a:noFill/>
            </a:ln>
            <a:solidFill>
              <a:srgbClr val="5B0917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2171</Words>
  <Application>Microsoft Office PowerPoint</Application>
  <PresentationFormat>Экран (4:3)</PresentationFormat>
  <Paragraphs>182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Wingdings</vt:lpstr>
      <vt:lpstr>Times New Roman</vt:lpstr>
      <vt:lpstr>Arial Black</vt:lpstr>
      <vt:lpstr>Tahoma</vt:lpstr>
      <vt:lpstr>Open Sans</vt:lpstr>
      <vt:lpstr>Скругленный</vt:lpstr>
      <vt:lpstr>white</vt:lpstr>
      <vt:lpstr>Основные объекты конфигурации «1С:Предприятие 8»</vt:lpstr>
      <vt:lpstr>Сертификация  специалистов 1С</vt:lpstr>
      <vt:lpstr>Версия для обучения программированию</vt:lpstr>
      <vt:lpstr>Практическое пособие разработчика</vt:lpstr>
      <vt:lpstr>Пример быстрой разработки приложений </vt:lpstr>
      <vt:lpstr>Простые примеры разработки</vt:lpstr>
      <vt:lpstr>Профессиональная разработка </vt:lpstr>
      <vt:lpstr>Разработка сложных отчетов </vt:lpstr>
      <vt:lpstr>История развития системы «1С:Предприятие»</vt:lpstr>
      <vt:lpstr>1С:Предприятие – универсальная система автоматизации</vt:lpstr>
      <vt:lpstr>Функционирование системы:</vt:lpstr>
      <vt:lpstr>Процесс конфигурирования:</vt:lpstr>
      <vt:lpstr>Объекты системы:</vt:lpstr>
      <vt:lpstr>Режимы работы системы</vt:lpstr>
      <vt:lpstr>Объекты конфигурации:</vt:lpstr>
      <vt:lpstr>Прикладные объекты:</vt:lpstr>
      <vt:lpstr>Прикладные объекты:</vt:lpstr>
      <vt:lpstr>Подчинённые объекты:</vt:lpstr>
      <vt:lpstr>Прикладные объекты, Константа </vt:lpstr>
      <vt:lpstr>Прикладные объекты, Константа </vt:lpstr>
      <vt:lpstr>Прикладные объекты, Справочники. </vt:lpstr>
      <vt:lpstr>Справочники. Форма списка</vt:lpstr>
      <vt:lpstr>Справочники. Форма списка</vt:lpstr>
      <vt:lpstr>Справочники. Форма элемента</vt:lpstr>
      <vt:lpstr>Прикладные объекты, Документы </vt:lpstr>
      <vt:lpstr>Структура документа</vt:lpstr>
      <vt:lpstr>Проведение документа</vt:lpstr>
      <vt:lpstr>Форма списка</vt:lpstr>
      <vt:lpstr>Форма документа</vt:lpstr>
      <vt:lpstr>Прикладные объекты, Журнал документов  </vt:lpstr>
      <vt:lpstr>Презентация PowerPoint</vt:lpstr>
      <vt:lpstr>Презентация PowerPoint</vt:lpstr>
      <vt:lpstr>Прикладные объекты, Отчет</vt:lpstr>
      <vt:lpstr>Прикладные объекты, Обработка</vt:lpstr>
      <vt:lpstr>Система компоновки данных</vt:lpstr>
      <vt:lpstr>Прикладные объекты, Регистр накопления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Встроенный язык:</vt:lpstr>
      <vt:lpstr>Типы данных:</vt:lpstr>
      <vt:lpstr>Универсальные коллекции значений:</vt:lpstr>
      <vt:lpstr>Общие характеристики языка запросов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программирования в системе «1С:Предприятие 8»</dc:title>
  <dc:creator>Кисточка</dc:creator>
  <cp:lastModifiedBy>Иван Маркин</cp:lastModifiedBy>
  <cp:revision>52</cp:revision>
  <dcterms:created xsi:type="dcterms:W3CDTF">2010-02-10T14:53:15Z</dcterms:created>
  <dcterms:modified xsi:type="dcterms:W3CDTF">2023-02-17T17:25:30Z</dcterms:modified>
</cp:coreProperties>
</file>