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2" r:id="rId5"/>
    <p:sldId id="259" r:id="rId6"/>
    <p:sldId id="294" r:id="rId7"/>
    <p:sldId id="293" r:id="rId8"/>
    <p:sldId id="260" r:id="rId9"/>
    <p:sldId id="295" r:id="rId10"/>
    <p:sldId id="296" r:id="rId11"/>
    <p:sldId id="261" r:id="rId12"/>
    <p:sldId id="286" r:id="rId13"/>
    <p:sldId id="262" r:id="rId14"/>
    <p:sldId id="263" r:id="rId15"/>
    <p:sldId id="264" r:id="rId16"/>
    <p:sldId id="265" r:id="rId17"/>
    <p:sldId id="287" r:id="rId18"/>
    <p:sldId id="266" r:id="rId19"/>
    <p:sldId id="267" r:id="rId20"/>
    <p:sldId id="268" r:id="rId21"/>
    <p:sldId id="288" r:id="rId22"/>
    <p:sldId id="269" r:id="rId23"/>
    <p:sldId id="270" r:id="rId24"/>
    <p:sldId id="289" r:id="rId25"/>
    <p:sldId id="271" r:id="rId26"/>
    <p:sldId id="272" r:id="rId27"/>
    <p:sldId id="273" r:id="rId28"/>
    <p:sldId id="274" r:id="rId29"/>
    <p:sldId id="290" r:id="rId30"/>
    <p:sldId id="275" r:id="rId31"/>
    <p:sldId id="277" r:id="rId32"/>
    <p:sldId id="278" r:id="rId33"/>
    <p:sldId id="279" r:id="rId34"/>
    <p:sldId id="291" r:id="rId35"/>
    <p:sldId id="280" r:id="rId36"/>
    <p:sldId id="281" r:id="rId37"/>
    <p:sldId id="282" r:id="rId38"/>
    <p:sldId id="283" r:id="rId39"/>
    <p:sldId id="284" r:id="rId40"/>
    <p:sldId id="297" r:id="rId41"/>
    <p:sldId id="285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8721-AD14-4B0E-84F3-B6DADB8F221B}" type="datetimeFigureOut">
              <a:rPr lang="ru-RU" smtClean="0"/>
              <a:t>12.02.2023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E130-E37C-4B0A-9D86-40632966B1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69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8721-AD14-4B0E-84F3-B6DADB8F221B}" type="datetimeFigureOut">
              <a:rPr lang="ru-RU" smtClean="0"/>
              <a:t>12.02.2023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E130-E37C-4B0A-9D86-40632966B1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3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8721-AD14-4B0E-84F3-B6DADB8F221B}" type="datetimeFigureOut">
              <a:rPr lang="ru-RU" smtClean="0"/>
              <a:t>12.02.2023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E130-E37C-4B0A-9D86-40632966B1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75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8721-AD14-4B0E-84F3-B6DADB8F221B}" type="datetimeFigureOut">
              <a:rPr lang="ru-RU" smtClean="0"/>
              <a:t>12.02.2023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E130-E37C-4B0A-9D86-40632966B1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36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8721-AD14-4B0E-84F3-B6DADB8F221B}" type="datetimeFigureOut">
              <a:rPr lang="ru-RU" smtClean="0"/>
              <a:t>12.02.2023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E130-E37C-4B0A-9D86-40632966B1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75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8721-AD14-4B0E-84F3-B6DADB8F221B}" type="datetimeFigureOut">
              <a:rPr lang="ru-RU" smtClean="0"/>
              <a:t>12.02.2023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E130-E37C-4B0A-9D86-40632966B1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69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8721-AD14-4B0E-84F3-B6DADB8F221B}" type="datetimeFigureOut">
              <a:rPr lang="ru-RU" smtClean="0"/>
              <a:t>12.02.2023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E130-E37C-4B0A-9D86-40632966B1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31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8721-AD14-4B0E-84F3-B6DADB8F221B}" type="datetimeFigureOut">
              <a:rPr lang="ru-RU" smtClean="0"/>
              <a:t>12.02.2023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E130-E37C-4B0A-9D86-40632966B1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65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8721-AD14-4B0E-84F3-B6DADB8F221B}" type="datetimeFigureOut">
              <a:rPr lang="ru-RU" smtClean="0"/>
              <a:t>12.02.2023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E130-E37C-4B0A-9D86-40632966B1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60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8721-AD14-4B0E-84F3-B6DADB8F221B}" type="datetimeFigureOut">
              <a:rPr lang="ru-RU" smtClean="0"/>
              <a:t>12.02.2023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E130-E37C-4B0A-9D86-40632966B1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01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8721-AD14-4B0E-84F3-B6DADB8F221B}" type="datetimeFigureOut">
              <a:rPr lang="ru-RU" smtClean="0"/>
              <a:t>12.02.2023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E130-E37C-4B0A-9D86-40632966B1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16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8721-AD14-4B0E-84F3-B6DADB8F221B}" type="datetimeFigureOut">
              <a:rPr lang="ru-RU" smtClean="0"/>
              <a:t>12.02.2023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E130-E37C-4B0A-9D86-40632966B1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34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5170" y="750497"/>
            <a:ext cx="10067026" cy="2759465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Лекция 4</a:t>
            </a:r>
            <a:br>
              <a:rPr lang="ru-RU" sz="4000" dirty="0">
                <a:solidFill>
                  <a:prstClr val="black"/>
                </a:solidFill>
              </a:rPr>
            </a:br>
            <a:r>
              <a:rPr lang="ru-RU" sz="4000" dirty="0">
                <a:solidFill>
                  <a:prstClr val="black"/>
                </a:solidFill>
              </a:rPr>
              <a:t>по дисциплине «Безопасность жизнедеятельности»</a:t>
            </a:r>
            <a:br>
              <a:rPr lang="ru-RU" sz="4000" dirty="0">
                <a:solidFill>
                  <a:prstClr val="black"/>
                </a:solidFill>
              </a:rPr>
            </a:br>
            <a:r>
              <a:rPr lang="ru-RU" sz="4000" dirty="0">
                <a:solidFill>
                  <a:prstClr val="black"/>
                </a:solidFill>
              </a:rPr>
              <a:t>тема 3 «Производственная санитария в химической промышленности»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доцент, к.т.н., Трифонова Татьяна Евгеньевна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070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B92BC6-0BEA-4599-84E5-5A1BF2770FCE}"/>
              </a:ext>
            </a:extLst>
          </p:cNvPr>
          <p:cNvSpPr txBox="1"/>
          <p:nvPr/>
        </p:nvSpPr>
        <p:spPr>
          <a:xfrm>
            <a:off x="506027" y="2068497"/>
            <a:ext cx="11132598" cy="2805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Тератогенные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химические вещества (борная кислота, аммиак, бензол и его гомологи, фталевый ангидрид, хлорированные углеводороды и многие химические вещества в больших количествах)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вызывают стойкие структурные, функциональные и биохимические изменения в период развития зародыша или плода, приводящие к порокам развития или уродствам.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467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060" y="1884787"/>
            <a:ext cx="11126046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 воздействием вредных веществ, проникающих в организм человека через </a:t>
            </a:r>
            <a:r>
              <a:rPr lang="ru-RU" sz="24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органы дыхания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желудочно-кишечный тракт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или </a:t>
            </a:r>
            <a:r>
              <a:rPr lang="ru-RU" sz="24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кожный покров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организме могут происходить различные нарушения. </a:t>
            </a:r>
          </a:p>
          <a:p>
            <a:pPr algn="just">
              <a:lnSpc>
                <a:spcPct val="115000"/>
              </a:lnSpc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Эти нарушения проявляются в виде острых и хронических отравлений.</a:t>
            </a:r>
          </a:p>
          <a:p>
            <a:pPr algn="just">
              <a:lnSpc>
                <a:spcPct val="115000"/>
              </a:lnSpc>
            </a:pPr>
            <a:r>
              <a:rPr lang="ru-RU" sz="2400" b="1" dirty="0"/>
              <a:t> </a:t>
            </a:r>
          </a:p>
          <a:p>
            <a:pPr algn="just">
              <a:lnSpc>
                <a:spcPct val="115000"/>
              </a:lnSpc>
            </a:pPr>
            <a:endParaRPr lang="ru-RU" sz="24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10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6494" y="905435"/>
            <a:ext cx="110714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b="1" dirty="0"/>
              <a:t>Острые отравления</a:t>
            </a:r>
            <a:r>
              <a:rPr lang="ru-RU" sz="2400" dirty="0"/>
              <a:t> часто происходят в результате аварий, поломок оборудования и грубых нарушений техники безопасности, характеризуются кратковременностью действия относительно больших количеств вредных веществ и ярким типичным проявлением непосредственно в момент воздействия или через сравнительно небольшой (обычно несколько часов) </a:t>
            </a:r>
            <a:r>
              <a:rPr lang="ru-RU" sz="2400" b="1" dirty="0"/>
              <a:t>скрытый (латентный) период.</a:t>
            </a:r>
          </a:p>
          <a:p>
            <a:pPr algn="just">
              <a:lnSpc>
                <a:spcPct val="115000"/>
              </a:lnSpc>
            </a:pPr>
            <a:endParaRPr lang="ru-RU" sz="2400" dirty="0"/>
          </a:p>
          <a:p>
            <a:pPr algn="just">
              <a:lnSpc>
                <a:spcPct val="115000"/>
              </a:lnSpc>
            </a:pPr>
            <a:r>
              <a:rPr lang="ru-RU" sz="2400" b="1" dirty="0"/>
              <a:t>Хронические отравления </a:t>
            </a:r>
            <a:r>
              <a:rPr lang="ru-RU" sz="2400" dirty="0"/>
              <a:t>возникают при длительном, многолетнем воздействии вредных химических веществ, проникающих в организм в относительно небольших количествах. Они развиваются вследствие </a:t>
            </a:r>
            <a:r>
              <a:rPr lang="ru-RU" sz="2400" b="1" dirty="0"/>
              <a:t>накопления</a:t>
            </a:r>
            <a:r>
              <a:rPr lang="ru-RU" sz="2400" dirty="0"/>
              <a:t> вредного химического вещества в организме </a:t>
            </a:r>
            <a:r>
              <a:rPr lang="ru-RU" sz="2400" b="1" dirty="0"/>
              <a:t>(кумуляция</a:t>
            </a:r>
            <a:r>
              <a:rPr lang="ru-RU" b="1" dirty="0"/>
              <a:t>)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103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781" y="146647"/>
            <a:ext cx="11878571" cy="681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Важнейшей характеристикой вредного химического вещества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является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степень его физиологической активности</a:t>
            </a:r>
            <a:r>
              <a:rPr lang="ru-RU" sz="24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(токсичность).</a:t>
            </a:r>
            <a:r>
              <a:rPr lang="ru-RU" sz="2400" dirty="0"/>
              <a:t> </a:t>
            </a:r>
          </a:p>
          <a:p>
            <a:endParaRPr lang="ru-RU" sz="2400" dirty="0"/>
          </a:p>
          <a:p>
            <a:pPr>
              <a:spcAft>
                <a:spcPts val="600"/>
              </a:spcAft>
            </a:pPr>
            <a:r>
              <a:rPr lang="ru-RU" sz="2400" dirty="0"/>
              <a:t>Экспериментальные исследования на лабораторных животных при однократном воздействии вещества позволяют определить следующие параметры </a:t>
            </a:r>
            <a:r>
              <a:rPr lang="ru-RU" sz="2400" b="1" i="1" dirty="0"/>
              <a:t>острой токсичности</a:t>
            </a:r>
            <a:r>
              <a:rPr lang="ru-RU" sz="2400" b="1" dirty="0"/>
              <a:t>:</a:t>
            </a:r>
            <a:endParaRPr lang="ru-RU" sz="2400" dirty="0"/>
          </a:p>
          <a:p>
            <a:pPr>
              <a:spcAft>
                <a:spcPts val="600"/>
              </a:spcAft>
            </a:pPr>
            <a:r>
              <a:rPr lang="ru-RU" sz="2400" b="1" dirty="0"/>
              <a:t>Средняя смертельная доза при введении в желудок </a:t>
            </a:r>
            <a:r>
              <a:rPr lang="ru-RU" sz="2400" dirty="0"/>
              <a:t>(</a:t>
            </a:r>
            <a:r>
              <a:rPr lang="en-US" sz="2400" i="1" dirty="0"/>
              <a:t>DL</a:t>
            </a:r>
            <a:r>
              <a:rPr lang="ru-RU" sz="2400" i="1" baseline="-25000" dirty="0"/>
              <a:t>50ж</a:t>
            </a:r>
            <a:r>
              <a:rPr lang="ru-RU" sz="2400" dirty="0"/>
              <a:t>, мг/кг) </a:t>
            </a:r>
            <a:r>
              <a:rPr lang="ru-RU" sz="2400" b="1" dirty="0"/>
              <a:t>– </a:t>
            </a:r>
            <a:r>
              <a:rPr lang="ru-RU" sz="2400" dirty="0"/>
              <a:t>доза вещества, вызывающая гибель 50 %  животных при однократном введении в желудок.</a:t>
            </a:r>
          </a:p>
          <a:p>
            <a:pPr>
              <a:spcAft>
                <a:spcPts val="600"/>
              </a:spcAft>
            </a:pPr>
            <a:r>
              <a:rPr lang="ru-RU" sz="2400" b="1" dirty="0"/>
              <a:t>Средняя смертельная доза при нанесении на кожу </a:t>
            </a:r>
            <a:r>
              <a:rPr lang="ru-RU" sz="2400" dirty="0"/>
              <a:t>(</a:t>
            </a:r>
            <a:r>
              <a:rPr lang="en-US" sz="2400" i="1" dirty="0"/>
              <a:t>DL</a:t>
            </a:r>
            <a:r>
              <a:rPr lang="ru-RU" sz="2400" i="1" baseline="-25000" dirty="0"/>
              <a:t>50</a:t>
            </a:r>
            <a:r>
              <a:rPr lang="ru-RU" sz="2400" baseline="-25000" dirty="0"/>
              <a:t>к</a:t>
            </a:r>
            <a:r>
              <a:rPr lang="ru-RU" sz="2400" dirty="0"/>
              <a:t>, мг/кг)</a:t>
            </a:r>
            <a:r>
              <a:rPr lang="ru-RU" sz="2400" b="1" dirty="0"/>
              <a:t> - </a:t>
            </a:r>
            <a:r>
              <a:rPr lang="ru-RU" sz="2400" dirty="0"/>
              <a:t>доза</a:t>
            </a:r>
            <a:r>
              <a:rPr lang="ru-RU" sz="2400" i="1" dirty="0"/>
              <a:t> </a:t>
            </a:r>
            <a:r>
              <a:rPr lang="ru-RU" sz="2400" dirty="0"/>
              <a:t>вещества, вызывающая гибель 50 %</a:t>
            </a:r>
            <a:r>
              <a:rPr lang="ru-RU" sz="2400" i="1" dirty="0"/>
              <a:t> </a:t>
            </a:r>
            <a:r>
              <a:rPr lang="ru-RU" sz="2400" dirty="0"/>
              <a:t>животных при однократном нанесении на кожу.</a:t>
            </a:r>
          </a:p>
          <a:p>
            <a:pPr>
              <a:spcAft>
                <a:spcPts val="600"/>
              </a:spcAft>
            </a:pPr>
            <a:r>
              <a:rPr lang="ru-RU" sz="2400" b="1" dirty="0"/>
              <a:t>Средняя смертельная концентрация в воздухе </a:t>
            </a:r>
            <a:r>
              <a:rPr lang="ru-RU" sz="2400" dirty="0"/>
              <a:t>(</a:t>
            </a:r>
            <a:r>
              <a:rPr lang="en-US" sz="2400" dirty="0"/>
              <a:t>CL</a:t>
            </a:r>
            <a:r>
              <a:rPr lang="ru-RU" sz="2400" baseline="-25000" dirty="0"/>
              <a:t>50</a:t>
            </a:r>
            <a:r>
              <a:rPr lang="ru-RU" sz="2400" dirty="0"/>
              <a:t>, мг/м</a:t>
            </a:r>
            <a:r>
              <a:rPr lang="ru-RU" sz="2400" baseline="30000" dirty="0"/>
              <a:t>3</a:t>
            </a:r>
            <a:r>
              <a:rPr lang="ru-RU" sz="2400" dirty="0"/>
              <a:t>)</a:t>
            </a:r>
            <a:r>
              <a:rPr lang="ru-RU" sz="2400" b="1" dirty="0"/>
              <a:t> - </a:t>
            </a:r>
            <a:r>
              <a:rPr lang="ru-RU" sz="2400" dirty="0"/>
              <a:t>концентрация вещества, вызывающая гибель 50 % животных при 2-х – 4-х часовом ингаляционном воздействии.</a:t>
            </a:r>
          </a:p>
          <a:p>
            <a:pPr>
              <a:spcAft>
                <a:spcPts val="600"/>
              </a:spcAft>
            </a:pPr>
            <a:r>
              <a:rPr lang="ru-RU" sz="2400" b="1" dirty="0"/>
              <a:t>Порог острого действия</a:t>
            </a:r>
            <a:r>
              <a:rPr lang="ru-RU" sz="2400" dirty="0"/>
              <a:t> (</a:t>
            </a:r>
            <a:r>
              <a:rPr lang="en-US" sz="2400" dirty="0"/>
              <a:t>Lim</a:t>
            </a:r>
            <a:r>
              <a:rPr lang="en-US" sz="2400" baseline="-25000" dirty="0"/>
              <a:t>ac</a:t>
            </a:r>
            <a:r>
              <a:rPr lang="ru-RU" sz="2400" dirty="0"/>
              <a:t>, мг/м</a:t>
            </a:r>
            <a:r>
              <a:rPr lang="ru-RU" sz="2400" baseline="30000" dirty="0"/>
              <a:t>3</a:t>
            </a:r>
            <a:r>
              <a:rPr lang="ru-RU" sz="2400" dirty="0"/>
              <a:t>) – миним. концентрация вещества, вызывающая при однократном воздействии изменение показателей жизнедеятельности организма, отличающиеся от нормы.</a:t>
            </a:r>
          </a:p>
          <a:p>
            <a:endParaRPr lang="ru-RU" sz="24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047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271" y="1362635"/>
            <a:ext cx="1105348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Полученные в опытах параметры острой токсичности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позволяют рассчитывать коэффициент возможности ингаляционного отравления (КВИО), зоны острого и хронического действия, которые дают возможность оценить опасность вещества.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пасность</a:t>
            </a:r>
            <a:r>
              <a:rPr lang="ru-RU" sz="24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вероятность возникновения вредных для здоровья последствий, вследствие трудового контакта с химическими веществами в реальных условиях.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Опасность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оценивается двумя группами количественных показателей: </a:t>
            </a:r>
            <a:r>
              <a:rPr lang="ru-RU" sz="24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критериями потенциальной опасности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критериями реальной опасности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37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310" y="888521"/>
            <a:ext cx="11481758" cy="3542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 потенциальным показателям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относится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КВИО.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КВИО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отношение насыщенной концентрации вредного вещества в воздухе при 20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 к средней смертельной концентрации вещества в воздухе (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ru-RU" sz="2400" baseline="-25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мг/м</a:t>
            </a:r>
            <a:r>
              <a:rPr lang="ru-RU" sz="2400" baseline="30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Анализ оценки опасности различных промышленных ядов по величине КВИО показывает, что в ряде случаев малотоксичное, но высоколетучее вещество в условиях производства может оказаться более опасным в плане развития острого отравления, чем высокотоксичное, но малолетучее соединение.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575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8294" y="656948"/>
            <a:ext cx="11163496" cy="4776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 показателям реальной опасности </a:t>
            </a:r>
            <a:r>
              <a:rPr lang="ru-RU" sz="23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относятся:</a:t>
            </a:r>
            <a:endParaRPr lang="ru-RU" sz="2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Зона острого действия - отношение средней смертельной концентрации (</a:t>
            </a:r>
            <a:r>
              <a:rPr lang="en-US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ru-RU" sz="2300" b="1" baseline="-25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ru-RU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мг/м</a:t>
            </a:r>
            <a:r>
              <a:rPr lang="ru-RU" sz="2300" b="1" baseline="30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к пороговой концентрации при однократном воздействии (</a:t>
            </a:r>
            <a:r>
              <a:rPr lang="en-US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Lim</a:t>
            </a:r>
            <a:r>
              <a:rPr lang="en-US" sz="2300" b="1" baseline="-25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ru-RU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мг/м</a:t>
            </a:r>
            <a:r>
              <a:rPr lang="ru-RU" sz="2300" b="1" baseline="30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ru-RU" sz="23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Чем зона меньше, тем больше опасность развития острого отравления, так как даже небольшое повышение концентрации, начиная от пороговой, уже может вызвать крайние формы влияния на организм.</a:t>
            </a:r>
            <a:endParaRPr lang="ru-RU" sz="2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Зона хронического действия –</a:t>
            </a:r>
            <a:r>
              <a:rPr lang="ru-RU" sz="23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отношение пороговой концентрации при однократном воздействии (</a:t>
            </a:r>
            <a:r>
              <a:rPr lang="en-US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Lim</a:t>
            </a:r>
            <a:r>
              <a:rPr lang="en-US" sz="2300" b="1" baseline="-25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ru-RU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мг/м</a:t>
            </a:r>
            <a:r>
              <a:rPr lang="ru-RU" sz="2300" b="1" baseline="30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к пороговой концентрации при хроническом воздействии (</a:t>
            </a:r>
            <a:r>
              <a:rPr lang="en-US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Lim</a:t>
            </a:r>
            <a:r>
              <a:rPr lang="en-US" sz="2300" b="1" baseline="-25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ru-RU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мг/м</a:t>
            </a:r>
            <a:r>
              <a:rPr lang="ru-RU" sz="2300" b="1" baseline="30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ru-RU" sz="23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Эта величина прямо пропорциональна опасности хронического отравления.</a:t>
            </a:r>
            <a:r>
              <a:rPr lang="ru-RU" sz="2300" b="1" dirty="0"/>
              <a:t> </a:t>
            </a:r>
          </a:p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endParaRPr lang="ru-RU" sz="2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169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7175" y="1165411"/>
            <a:ext cx="10847295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/>
              <a:t>Предельно допустимая концентрация (ПДК) </a:t>
            </a:r>
            <a:r>
              <a:rPr lang="ru-RU" sz="2400" dirty="0"/>
              <a:t>вредного вещества в воздухе рабочей зоны – концентрация, которая при ежедневной (кроме выходных дней) работе  в течение 8 ч или другой продолжительности, но не более 41 ч в неделю, в течение всего рабочего стажа не вызывает заболеваний или отклонений в состоянии здоровья, обнаруживаемых современными методами исследований в процессе работы или в отдаленные сроки жизни настоящего и последующих поколений. </a:t>
            </a:r>
          </a:p>
        </p:txBody>
      </p:sp>
    </p:spTree>
    <p:extLst>
      <p:ext uri="{BB962C8B-B14F-4D97-AF65-F5344CB8AC3E}">
        <p14:creationId xmlns:p14="http://schemas.microsoft.com/office/powerpoint/2010/main" val="2076898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946" y="1026542"/>
            <a:ext cx="11576649" cy="2615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По степени воздействия на организм человека вредные вещества подразделяют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на </a:t>
            </a:r>
            <a:r>
              <a:rPr lang="ru-RU" sz="24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четыре класса опасности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: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1 – вещества чрезвычайно опасные;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2 -  вещества высокоопасные;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3 -  вещества умеренно опасные;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4 -  вещества малоопасные.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641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10" y="77638"/>
            <a:ext cx="12122990" cy="584564"/>
          </a:xfrm>
        </p:spPr>
        <p:txBody>
          <a:bodyPr>
            <a:normAutofit/>
          </a:bodyPr>
          <a:lstStyle/>
          <a:p>
            <a:r>
              <a:rPr lang="ru-RU" sz="2500" dirty="0">
                <a:latin typeface="+mn-lt"/>
              </a:rPr>
              <a:t>Класс опасности вредных веществ устанавливают в зависимости от норм и показателей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490469"/>
              </p:ext>
            </p:extLst>
          </p:nvPr>
        </p:nvGraphicFramePr>
        <p:xfrm>
          <a:off x="69009" y="584562"/>
          <a:ext cx="12122991" cy="61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6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0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676">
                <a:tc rowSpan="2">
                  <a:txBody>
                    <a:bodyPr/>
                    <a:lstStyle/>
                    <a:p>
                      <a:pPr marL="17970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Показатель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Нормы для класса опасности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6196">
                <a:tc>
                  <a:txBody>
                    <a:bodyPr/>
                    <a:lstStyle/>
                    <a:p>
                      <a:pPr marL="17970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Предельно допустимая концентрация (ПДК) вредных веществ в воздухе рабочей зоны, мг/м</a:t>
                      </a:r>
                      <a:r>
                        <a:rPr lang="ru-RU" sz="1600" baseline="300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менее 0,1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0,1 - 1,0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1,1 - 10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более 10,0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952">
                <a:tc>
                  <a:txBody>
                    <a:bodyPr/>
                    <a:lstStyle/>
                    <a:p>
                      <a:pPr marL="17970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Средняя смертельная доза при введении в желудок, мг/кг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менее 15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15- 150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151- 5000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более 5000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952">
                <a:tc>
                  <a:txBody>
                    <a:bodyPr/>
                    <a:lstStyle/>
                    <a:p>
                      <a:pPr marL="17970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Средняя смертельная доза при нанесении на кожу, мг/кг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менее 100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100-500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501 - 2500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более 2500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7952">
                <a:tc>
                  <a:txBody>
                    <a:bodyPr/>
                    <a:lstStyle/>
                    <a:p>
                      <a:pPr marL="17970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Средняя смертельная концентрация в воздухе, мг/м</a:t>
                      </a:r>
                      <a:r>
                        <a:rPr lang="ru-RU" sz="1600" baseline="300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менее 500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500 –5000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5001-50000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более 50000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7952">
                <a:tc>
                  <a:txBody>
                    <a:bodyPr/>
                    <a:lstStyle/>
                    <a:p>
                      <a:pPr marL="17970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Коэффициент возможности ингаляционного отравления (КВИО)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более 300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300-30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29-3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менее 3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709">
                <a:tc>
                  <a:txBody>
                    <a:bodyPr/>
                    <a:lstStyle/>
                    <a:p>
                      <a:pPr marL="17970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Зона острого действия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менее 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6,0- 18,0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18,1- 54,0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более 54,0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735">
                <a:tc>
                  <a:txBody>
                    <a:bodyPr/>
                    <a:lstStyle/>
                    <a:p>
                      <a:pPr marL="17970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Зона хронического действия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более 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10,0-5,0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4,9- 2,5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менее 2,5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14" marR="30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84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482" y="1326776"/>
            <a:ext cx="11125200" cy="2717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6695" algn="l"/>
              </a:tabLst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Производственная санитария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– это </a:t>
            </a: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система организационных, гигиенических и санитарно-технических мероприятий и средств, направленных на защиту работающих от вредных и опасных производственных факторов.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226695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Ряд глав и статей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Трудового кодекса Российской Федерации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(в редакции от 31 декабря 2017 г.) непосредственно посвящены вопросам производственной санитарии.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227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285" y="923026"/>
            <a:ext cx="11688793" cy="314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Если ПДК не установлены, временно устанавливают санитарные нормативы (ОБУВ).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ОБУВ –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ориентировочные безопасные уровни воздействия,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которые устанавливаются путем расчёта по физико-химическим свойствам или интерполяцией и экстраполяцией в рядах, близких по строению соединений или показателям острой опасности.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ОБУВ должны пересматриваться каждые 3 года после их утверждения, с учётом накопленных данных о состоянии здоровья работающих и условий труда или заменяются ПДК.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389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4071" y="1299881"/>
            <a:ext cx="10838329" cy="279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Химические вещества, оказывающие вредное и опасное воздействие на работающих людей, представляют собой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газы, пары, жидкости, туманы и пыли.</a:t>
            </a:r>
            <a:endParaRPr lang="ru-RU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Профессиональные заболевания, вызываемые пылью, относятся к числу наиболее тяжелых и распространенных во всем мире.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Высокая запыленность производственных помещений ухудшает санитарно-гигиенические условия, снижает производительность труда.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83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309" y="1423359"/>
            <a:ext cx="11645660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</a:rPr>
              <a:t>Производственной пылью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 называются находящиеся во взвешенном состоянии в воздухе рабочей зоны твердые частицы размером от нескольких десятков до долей микрометра.</a:t>
            </a:r>
            <a:r>
              <a:rPr lang="ru-RU" sz="2400" dirty="0"/>
              <a:t> Пыль это дисперсная система (аэрозоль), состоящая из твердых частиц взвешенных в газовой фазе (воздухе). 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Производственную пыль классифицируют </a:t>
            </a:r>
            <a:r>
              <a:rPr lang="ru-RU" sz="2400" b="1" dirty="0"/>
              <a:t>по происхождению, способу образования и размерам частиц.</a:t>
            </a:r>
          </a:p>
        </p:txBody>
      </p:sp>
    </p:spTree>
    <p:extLst>
      <p:ext uri="{BB962C8B-B14F-4D97-AF65-F5344CB8AC3E}">
        <p14:creationId xmlns:p14="http://schemas.microsoft.com/office/powerpoint/2010/main" val="1978564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9243" y="1816961"/>
            <a:ext cx="11542143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400" b="1" i="1" dirty="0"/>
              <a:t>По происхождению</a:t>
            </a:r>
            <a:r>
              <a:rPr lang="ru-RU" sz="2400" b="1" dirty="0"/>
              <a:t> </a:t>
            </a:r>
            <a:r>
              <a:rPr lang="ru-RU" sz="2400" dirty="0"/>
              <a:t>различают</a:t>
            </a:r>
            <a:r>
              <a:rPr lang="ru-RU" sz="2400" b="1" dirty="0"/>
              <a:t> пыль органическую, неорганическую и смешанную.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400" dirty="0"/>
              <a:t> </a:t>
            </a:r>
            <a:r>
              <a:rPr lang="ru-RU" sz="2400" b="1" dirty="0"/>
              <a:t>Органическая пыль</a:t>
            </a:r>
            <a:r>
              <a:rPr lang="ru-RU" sz="2400" dirty="0"/>
              <a:t> может быть естественного животного (костяная, шерстяная) или растительного (древесная, хлопковая) происхождения и искусственной (пыль пластмасс, резины, красителей). </a:t>
            </a:r>
          </a:p>
          <a:p>
            <a:r>
              <a:rPr lang="ru-RU" sz="2400" b="1" dirty="0"/>
              <a:t>Неорганическая пыль </a:t>
            </a:r>
            <a:r>
              <a:rPr lang="ru-RU" sz="2400" dirty="0"/>
              <a:t>может быть минеральной (кварцевая, цементная, фарфоровая) и металлической (цинковая, железная, свинцовая).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185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6493" y="1434352"/>
            <a:ext cx="1075764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i="1" dirty="0"/>
              <a:t>По способу образования</a:t>
            </a:r>
            <a:r>
              <a:rPr lang="ru-RU" sz="2400" dirty="0"/>
              <a:t> различают </a:t>
            </a:r>
            <a:r>
              <a:rPr lang="ru-RU" sz="2400" b="1" dirty="0"/>
              <a:t>аэрозоли дезинтеграции и конденсации.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i="1" dirty="0"/>
              <a:t>Аэрозоли дезинтеграции</a:t>
            </a:r>
            <a:r>
              <a:rPr lang="ru-RU" sz="2400" b="1" dirty="0"/>
              <a:t> образуются при дроблении </a:t>
            </a:r>
            <a:r>
              <a:rPr lang="ru-RU" sz="2400" dirty="0"/>
              <a:t>какого-либо твердого вещества, например, в дробилках, мельницах, при бурении, шлифовке и т.п.</a:t>
            </a:r>
          </a:p>
          <a:p>
            <a:r>
              <a:rPr lang="ru-RU" sz="2400" dirty="0"/>
              <a:t> </a:t>
            </a:r>
            <a:r>
              <a:rPr lang="ru-RU" sz="2400" b="1" i="1" dirty="0"/>
              <a:t>Аэрозоли конденсации</a:t>
            </a:r>
            <a:r>
              <a:rPr lang="ru-RU" sz="2400" dirty="0"/>
              <a:t> образуются  из паров металлов, которые при охлаждении превращаются в твердые частицы. </a:t>
            </a:r>
          </a:p>
        </p:txBody>
      </p:sp>
    </p:spTree>
    <p:extLst>
      <p:ext uri="{BB962C8B-B14F-4D97-AF65-F5344CB8AC3E}">
        <p14:creationId xmlns:p14="http://schemas.microsoft.com/office/powerpoint/2010/main" val="1618657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673" y="828136"/>
            <a:ext cx="11731924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дисперсности пыль подразделяется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Видимая пыль (размер свыше 10 мкм)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быстро выпадает из воздуха, при вдыхании она задерживается в верхних дыхательных путях и удаляется при кашле, чихании, с мокротой.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</a:rPr>
              <a:t>Микроскопическая пыль (0,25 – 10 мкм)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более   устойчива в воздухе, при вдыхании попадает в альвеолы легких и действует на легочную ткань.</a:t>
            </a:r>
          </a:p>
          <a:p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</a:rPr>
              <a:t>Ультрамикроскопическая пыль (менее 0,25 мкм)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в легких задерживается до 60-70 %, но роль ее в развитии пылевых поражений не является решающей, так как невелика ее общая масса.</a:t>
            </a:r>
            <a:b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3973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791" y="1104181"/>
            <a:ext cx="11662913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Вдыхание пыли может вызвать такие заболевания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как бронхит, пневмокониоз или развитие общих реакций (интоксикация, аллергия).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Основным профессиональным заболеванием на предприятиях с повышенным пылевыделением являются пневмокониозы.</a:t>
            </a:r>
          </a:p>
          <a:p>
            <a:pPr algn="just"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/>
              <a:t>Пневмокониоз –</a:t>
            </a:r>
            <a:r>
              <a:rPr lang="ru-RU" sz="2400" dirty="0"/>
              <a:t> это фиброзное заболевание легких, связанное с воздействием на них вдыхаемой пыли. Название большинства пневмокониозов определяется химическим составом накапливающейся пыли. 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Например, </a:t>
            </a:r>
            <a:r>
              <a:rPr lang="ru-RU" sz="2400" b="1" dirty="0"/>
              <a:t>с</a:t>
            </a:r>
            <a:r>
              <a:rPr lang="ru-RU" sz="2400" b="1" i="1" dirty="0"/>
              <a:t>иликоз,</a:t>
            </a:r>
            <a:r>
              <a:rPr lang="ru-RU" sz="2400" dirty="0"/>
              <a:t> вызван действием диоксида кремния; </a:t>
            </a:r>
            <a:r>
              <a:rPr lang="ru-RU" sz="2400" b="1" i="1" dirty="0"/>
              <a:t>силикатоз</a:t>
            </a:r>
            <a:r>
              <a:rPr lang="ru-RU" sz="2400" dirty="0"/>
              <a:t> – действием силикатов (асбестоз, талькоз, каолиноз), </a:t>
            </a:r>
            <a:r>
              <a:rPr lang="ru-RU" sz="2400" b="1" dirty="0"/>
              <a:t>металлокониоз </a:t>
            </a:r>
            <a:r>
              <a:rPr lang="ru-RU" sz="2400" dirty="0"/>
              <a:t>– действием пыли металлов и их оксидов (сидероз, алюминоз).</a:t>
            </a:r>
          </a:p>
        </p:txBody>
      </p:sp>
    </p:spTree>
    <p:extLst>
      <p:ext uri="{BB962C8B-B14F-4D97-AF65-F5344CB8AC3E}">
        <p14:creationId xmlns:p14="http://schemas.microsoft.com/office/powerpoint/2010/main" val="469089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977" y="103517"/>
            <a:ext cx="11706045" cy="776377"/>
          </a:xfrm>
        </p:spPr>
        <p:txBody>
          <a:bodyPr>
            <a:noAutofit/>
          </a:bodyPr>
          <a:lstStyle/>
          <a:p>
            <a:pPr algn="ctr"/>
            <a:br>
              <a:rPr lang="ru-RU" sz="2800" dirty="0">
                <a:latin typeface="+mn-lt"/>
              </a:rPr>
            </a:br>
            <a:r>
              <a:rPr lang="ru-RU" sz="2800" b="1" dirty="0">
                <a:latin typeface="+mn-lt"/>
              </a:rPr>
              <a:t>Факторы, определяющие действие вредных веществ на организм</a:t>
            </a:r>
            <a:br>
              <a:rPr lang="ru-RU" sz="3200" dirty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838" y="1311215"/>
            <a:ext cx="10818961" cy="4330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Токсическое действие зависит: </a:t>
            </a:r>
          </a:p>
          <a:p>
            <a:r>
              <a:rPr lang="ru-RU" sz="2400" dirty="0"/>
              <a:t>от количества попавшего в организм вещества,</a:t>
            </a:r>
          </a:p>
          <a:p>
            <a:r>
              <a:rPr lang="ru-RU" sz="2400" dirty="0"/>
              <a:t>его токсичности, </a:t>
            </a:r>
          </a:p>
          <a:p>
            <a:r>
              <a:rPr lang="ru-RU" sz="2400" dirty="0"/>
              <a:t>длительности поступления, </a:t>
            </a:r>
          </a:p>
          <a:p>
            <a:r>
              <a:rPr lang="ru-RU" sz="2400" dirty="0"/>
              <a:t>метеорологических условий производственной среды, </a:t>
            </a:r>
          </a:p>
          <a:p>
            <a:r>
              <a:rPr lang="ru-RU" sz="2400" dirty="0"/>
              <a:t>химической структуры, </a:t>
            </a:r>
          </a:p>
          <a:p>
            <a:r>
              <a:rPr lang="ru-RU" sz="2400" dirty="0"/>
              <a:t>физических свойств вещества, </a:t>
            </a:r>
          </a:p>
          <a:p>
            <a:r>
              <a:rPr lang="ru-RU" sz="2400" dirty="0"/>
              <a:t>пола, возраста и индивидуальной чувствительности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1733142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8171" y="1997476"/>
            <a:ext cx="11221375" cy="3251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Наиболее важным физическим свойством веществ, с точки зрения токсикологии, является их </a:t>
            </a:r>
            <a:r>
              <a:rPr lang="ru-RU" sz="2400" b="1" i="1" dirty="0">
                <a:solidFill>
                  <a:srgbClr val="000000"/>
                </a:solidFill>
                <a:ea typeface="Calibri" panose="020F0502020204030204" pitchFamily="34" charset="0"/>
              </a:rPr>
              <a:t>растворимость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r>
              <a:rPr lang="ru-RU" sz="2400" dirty="0"/>
              <a:t> 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Большинство промышленных отравлений связано с проникновением вредных веществ </a:t>
            </a:r>
            <a:r>
              <a:rPr lang="ru-RU" sz="2400" b="1" dirty="0"/>
              <a:t>через органы дыхания</a:t>
            </a:r>
            <a:r>
              <a:rPr lang="ru-RU" sz="2400" dirty="0"/>
              <a:t>.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dirty="0"/>
              <a:t>Легче всего из легких в кровь попадают вещества, обладающие хорошей растворимостью в воде, близкой к растворимости в крови. 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Растворимость пыли в воде и тканевых жидкостях может иметь </a:t>
            </a:r>
            <a:r>
              <a:rPr lang="ru-RU" sz="2400" b="1" dirty="0"/>
              <a:t>и положительное и отрицательное значение.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01909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529" y="1515034"/>
            <a:ext cx="109638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Некоторые химические вещества могут всасываться в кровь </a:t>
            </a:r>
            <a:r>
              <a:rPr lang="ru-RU" sz="2400" b="1" dirty="0"/>
              <a:t>через кожные покровы</a:t>
            </a:r>
            <a:r>
              <a:rPr lang="ru-RU" sz="2400" dirty="0"/>
              <a:t> благодаря хорошей растворимости в поту и жировом покрове (углеводороды, ароматические амины, соединения анилина, бензола, эфиров).</a:t>
            </a:r>
          </a:p>
          <a:p>
            <a:r>
              <a:rPr lang="ru-RU" sz="2400" dirty="0"/>
              <a:t> </a:t>
            </a:r>
          </a:p>
          <a:p>
            <a:r>
              <a:rPr lang="ru-RU" sz="2400" dirty="0"/>
              <a:t>В основном всасывание вредных веществ </a:t>
            </a:r>
            <a:r>
              <a:rPr lang="ru-RU" sz="2400" b="1" dirty="0"/>
              <a:t>из желудочно-кишечного тракта </a:t>
            </a:r>
            <a:r>
              <a:rPr lang="ru-RU" sz="2400" dirty="0"/>
              <a:t>происходит через кишечник. Однако на пути к кишечнику вредные вещества могут обезвреживаться кислой средой желудка, сорбироваться пищевыми веществами и проходить через печеночный барьер.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601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+mn-lt"/>
              </a:rPr>
              <a:t>Вредные вещества</a:t>
            </a:r>
            <a:br>
              <a:rPr lang="ru-RU" sz="3600" dirty="0">
                <a:latin typeface="+mn-lt"/>
              </a:rPr>
            </a:b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728" y="1278384"/>
            <a:ext cx="11521339" cy="295626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/>
              <a:t>Вредное вещество –</a:t>
            </a:r>
            <a:r>
              <a:rPr lang="ru-RU" sz="2400" dirty="0"/>
              <a:t> вещество, которое при контакте с организмом человека в случае нарушений требований безопасности может вызвать производственные травмы, профессиональные заболевания или отклонения в состоянии здоровья, обнаруживаемые современными методами, как в процессе работы, так и в отдаленные сроки жизни настоящего и последующих поколений.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8016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035" y="797860"/>
            <a:ext cx="114560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ea typeface="Calibri" panose="020F0502020204030204" pitchFamily="34" charset="0"/>
              </a:rPr>
              <a:t>Изменение температуры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</a:rPr>
              <a:t>,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 как правило, усиливает и ускоряет действие</a:t>
            </a:r>
            <a:r>
              <a:rPr lang="ru-RU" sz="2400" i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вредных веществ.</a:t>
            </a:r>
          </a:p>
          <a:p>
            <a:endParaRPr lang="ru-RU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r>
              <a:rPr lang="ru-RU" sz="2400" b="1" i="1" dirty="0"/>
              <a:t>Влажность воздуха</a:t>
            </a:r>
            <a:r>
              <a:rPr lang="ru-RU" sz="2400" b="1" dirty="0"/>
              <a:t> </a:t>
            </a:r>
            <a:r>
              <a:rPr lang="ru-RU" sz="2400" dirty="0"/>
              <a:t>повышает опасность отравлений, особенно раздражающими газами. </a:t>
            </a:r>
          </a:p>
          <a:p>
            <a:endParaRPr lang="ru-RU" sz="2400" dirty="0"/>
          </a:p>
          <a:p>
            <a:r>
              <a:rPr lang="ru-RU" sz="2400" b="1" i="1" dirty="0"/>
              <a:t>Физическое напряжение</a:t>
            </a:r>
            <a:r>
              <a:rPr lang="ru-RU" sz="2400" dirty="0"/>
              <a:t> обычно сопровождается усилением легочной вентиляции и кровообращения. </a:t>
            </a:r>
          </a:p>
          <a:p>
            <a:endParaRPr lang="ru-RU" sz="2400" dirty="0"/>
          </a:p>
          <a:p>
            <a:r>
              <a:rPr lang="ru-RU" sz="2400" b="1" i="1" dirty="0"/>
              <a:t>Производственный шум</a:t>
            </a:r>
            <a:r>
              <a:rPr lang="ru-RU" sz="2400" i="1" dirty="0"/>
              <a:t> </a:t>
            </a:r>
            <a:r>
              <a:rPr lang="ru-RU" sz="2400" dirty="0"/>
              <a:t>усиливает токсический эффект вредных веществ и ускоряет их воздействие. Это доказано для окиси углерода, стирола, алкилнитрита, аэрозоля борной кислоты, нефтяных газов и других веществ.</a:t>
            </a:r>
          </a:p>
          <a:p>
            <a:endParaRPr lang="ru-RU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407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551" y="251012"/>
            <a:ext cx="11397355" cy="7151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+mn-lt"/>
              </a:rPr>
              <a:t>Характер действия вредных веществ на организм зависит от их химической структуры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551" y="1604513"/>
            <a:ext cx="11680166" cy="4572450"/>
          </a:xfrm>
        </p:spPr>
        <p:txBody>
          <a:bodyPr/>
          <a:lstStyle/>
          <a:p>
            <a:pPr lvl="0"/>
            <a:r>
              <a:rPr lang="ru-RU" sz="2400" dirty="0"/>
              <a:t>Токсичность органических соединений увеличивается с увеличением числа ненасыщенных связей</a:t>
            </a:r>
            <a:r>
              <a:rPr lang="ru-RU" sz="2400" i="1" dirty="0"/>
              <a:t>,</a:t>
            </a:r>
            <a:r>
              <a:rPr lang="ru-RU" sz="2400" dirty="0"/>
              <a:t> например, от этана (СН</a:t>
            </a:r>
            <a:r>
              <a:rPr lang="ru-RU" sz="2400" baseline="-25000" dirty="0"/>
              <a:t>3 </a:t>
            </a:r>
            <a:r>
              <a:rPr lang="ru-RU" sz="2400" dirty="0"/>
              <a:t>- СН</a:t>
            </a:r>
            <a:r>
              <a:rPr lang="ru-RU" sz="2400" baseline="-25000" dirty="0"/>
              <a:t>3</a:t>
            </a:r>
            <a:r>
              <a:rPr lang="ru-RU" sz="2400" dirty="0"/>
              <a:t>) к этилену (СН</a:t>
            </a:r>
            <a:r>
              <a:rPr lang="ru-RU" sz="2400" baseline="-25000" dirty="0"/>
              <a:t>2</a:t>
            </a:r>
            <a:r>
              <a:rPr lang="ru-RU" sz="2400" dirty="0"/>
              <a:t> = СН</a:t>
            </a:r>
            <a:r>
              <a:rPr lang="ru-RU" sz="2400" baseline="-25000" dirty="0"/>
              <a:t>2</a:t>
            </a:r>
            <a:r>
              <a:rPr lang="ru-RU" sz="2400" dirty="0"/>
              <a:t>) и ацетилену (СН </a:t>
            </a:r>
            <a:r>
              <a:rPr lang="ru-RU" sz="2400" dirty="0">
                <a:sym typeface="Symbol" panose="05050102010706020507" pitchFamily="18" charset="2"/>
              </a:rPr>
              <a:t></a:t>
            </a:r>
            <a:r>
              <a:rPr lang="ru-RU" sz="2400" dirty="0"/>
              <a:t> СН); бензол более токсичен, чем гексан .</a:t>
            </a:r>
          </a:p>
          <a:p>
            <a:pPr lvl="0"/>
            <a:r>
              <a:rPr lang="ru-RU" sz="2400" dirty="0"/>
              <a:t>У органических соединений увеличение числа атомов в молекуле и увеличение числа изомеров снижает токсичность. Например, у бензола токсичность выше, чем у толуола. (С</a:t>
            </a:r>
            <a:r>
              <a:rPr lang="ru-RU" sz="2400" baseline="-25000" dirty="0"/>
              <a:t>6</a:t>
            </a:r>
            <a:r>
              <a:rPr lang="ru-RU" sz="2400" dirty="0"/>
              <a:t>Н</a:t>
            </a:r>
            <a:r>
              <a:rPr lang="ru-RU" sz="2400" baseline="-25000" dirty="0"/>
              <a:t>6</a:t>
            </a:r>
            <a:r>
              <a:rPr lang="ru-RU" sz="2400" dirty="0"/>
              <a:t> и С</a:t>
            </a:r>
            <a:r>
              <a:rPr lang="ru-RU" sz="2400" baseline="-25000" dirty="0"/>
              <a:t>6</a:t>
            </a:r>
            <a:r>
              <a:rPr lang="ru-RU" sz="2400" dirty="0"/>
              <a:t>Н</a:t>
            </a:r>
            <a:r>
              <a:rPr lang="ru-RU" sz="2400" baseline="-25000" dirty="0"/>
              <a:t>5</a:t>
            </a:r>
            <a:r>
              <a:rPr lang="ru-RU" sz="2400" dirty="0"/>
              <a:t> - СН</a:t>
            </a:r>
            <a:r>
              <a:rPr lang="ru-RU" sz="2400" baseline="-25000" dirty="0"/>
              <a:t>3</a:t>
            </a:r>
            <a:r>
              <a:rPr lang="ru-RU" sz="2400" dirty="0"/>
              <a:t>). </a:t>
            </a:r>
            <a:r>
              <a:rPr lang="en-US" sz="2400" dirty="0"/>
              <a:t>   </a:t>
            </a:r>
            <a:r>
              <a:rPr lang="ru-RU" sz="2400" dirty="0"/>
              <a:t>СН</a:t>
            </a:r>
            <a:r>
              <a:rPr lang="ru-RU" sz="2400" baseline="-25000" dirty="0"/>
              <a:t>3</a:t>
            </a:r>
            <a:r>
              <a:rPr lang="en-US" sz="2400" dirty="0"/>
              <a:t>-</a:t>
            </a:r>
            <a:r>
              <a:rPr lang="ru-RU" sz="2400" dirty="0"/>
              <a:t>СН</a:t>
            </a:r>
            <a:r>
              <a:rPr lang="ru-RU" sz="1600" dirty="0"/>
              <a:t>2 </a:t>
            </a:r>
            <a:r>
              <a:rPr lang="ru-RU" sz="2400" dirty="0"/>
              <a:t>–СН</a:t>
            </a:r>
            <a:r>
              <a:rPr lang="ru-RU" sz="1600" dirty="0"/>
              <a:t>2</a:t>
            </a:r>
            <a:r>
              <a:rPr lang="ru-RU" sz="2400" dirty="0"/>
              <a:t>-СН</a:t>
            </a:r>
            <a:r>
              <a:rPr lang="ru-RU" sz="1600" dirty="0"/>
              <a:t>3  </a:t>
            </a:r>
            <a:r>
              <a:rPr lang="en-US" sz="2400" dirty="0"/>
              <a:t>&gt; </a:t>
            </a:r>
            <a:r>
              <a:rPr lang="ru-RU" sz="2400" dirty="0"/>
              <a:t>СН</a:t>
            </a:r>
            <a:r>
              <a:rPr lang="ru-RU" sz="2400" baseline="-25000" dirty="0"/>
              <a:t>3</a:t>
            </a:r>
            <a:r>
              <a:rPr lang="en-US" sz="2400" dirty="0"/>
              <a:t>- </a:t>
            </a:r>
            <a:r>
              <a:rPr lang="ru-RU" sz="2400" dirty="0"/>
              <a:t>СН</a:t>
            </a:r>
            <a:r>
              <a:rPr lang="en-US" sz="1600" dirty="0"/>
              <a:t> </a:t>
            </a:r>
            <a:r>
              <a:rPr lang="en-US" sz="2400" dirty="0"/>
              <a:t>- </a:t>
            </a:r>
            <a:r>
              <a:rPr lang="ru-RU" sz="2400" dirty="0"/>
              <a:t>СН</a:t>
            </a:r>
            <a:r>
              <a:rPr lang="ru-RU" sz="1600" dirty="0"/>
              <a:t>3 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                                                                                                         </a:t>
            </a:r>
            <a:r>
              <a:rPr lang="ru-RU" sz="2400" dirty="0"/>
              <a:t>СН</a:t>
            </a:r>
            <a:r>
              <a:rPr lang="ru-RU" sz="1600" dirty="0"/>
              <a:t>3</a:t>
            </a:r>
            <a:endParaRPr lang="ru-RU" sz="2400" dirty="0"/>
          </a:p>
          <a:p>
            <a:pPr lvl="0"/>
            <a:r>
              <a:rPr lang="ru-RU" sz="2400" dirty="0"/>
              <a:t>Замыкание цепи углеродных атомов ведет к увеличению токсического действия углеводородов при их ингаляционном поступлении. Пары циклопропана, циклопентана, циклогексана и их гомологов действуют сильнее, чем пары – пропана, пентана, гексана. </a:t>
            </a:r>
          </a:p>
          <a:p>
            <a:pPr marL="0" lvl="0" indent="0">
              <a:buNone/>
            </a:pPr>
            <a:endParaRPr lang="ru-RU" dirty="0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A2B8C3F-422F-E581-719B-6B72FDFE410E}"/>
              </a:ext>
            </a:extLst>
          </p:cNvPr>
          <p:cNvCxnSpPr/>
          <p:nvPr/>
        </p:nvCxnSpPr>
        <p:spPr>
          <a:xfrm>
            <a:off x="7749309" y="3749964"/>
            <a:ext cx="0" cy="147781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1071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407" y="379562"/>
            <a:ext cx="11628407" cy="66423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+mn-lt"/>
              </a:rPr>
              <a:t>Характер действия вредных веществ на организм зависит от их химической структуры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057" y="1500996"/>
            <a:ext cx="11585275" cy="4675967"/>
          </a:xfrm>
          <a:solidFill>
            <a:srgbClr val="FFFFFF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Ведение в молекулу гидроксильной группы (в </a:t>
            </a:r>
            <a:r>
              <a:rPr lang="ru-RU" sz="2400" b="1" dirty="0">
                <a:ln>
                  <a:solidFill>
                    <a:schemeClr val="bg1"/>
                  </a:solidFill>
                </a:ln>
              </a:rPr>
              <a:t>связи</a:t>
            </a:r>
            <a:r>
              <a:rPr lang="ru-RU" sz="2400" dirty="0"/>
              <a:t> с увеличением растворимости), как правило, усиливает токсичность соединения.</a:t>
            </a:r>
            <a:r>
              <a:rPr lang="ru-RU" sz="2400" i="1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/>
              <a:t>   </a:t>
            </a:r>
            <a:r>
              <a:rPr lang="ru-RU" sz="2400" dirty="0"/>
              <a:t>Фенол токсичнее бензола С</a:t>
            </a:r>
            <a:r>
              <a:rPr lang="ru-RU" sz="2400" baseline="-25000" dirty="0"/>
              <a:t>6</a:t>
            </a:r>
            <a:r>
              <a:rPr lang="ru-RU" sz="2400" dirty="0"/>
              <a:t>Н</a:t>
            </a:r>
            <a:r>
              <a:rPr lang="ru-RU" sz="2400" baseline="-25000" dirty="0"/>
              <a:t>5</a:t>
            </a:r>
            <a:r>
              <a:rPr lang="ru-RU" sz="2400" dirty="0"/>
              <a:t> - ОН  </a:t>
            </a:r>
            <a:r>
              <a:rPr lang="en-US" sz="2400" dirty="0"/>
              <a:t>&gt;</a:t>
            </a:r>
            <a:r>
              <a:rPr lang="ru-RU" sz="2400" dirty="0"/>
              <a:t> С</a:t>
            </a:r>
            <a:r>
              <a:rPr lang="ru-RU" sz="2400" baseline="-25000" dirty="0"/>
              <a:t>6</a:t>
            </a:r>
            <a:r>
              <a:rPr lang="ru-RU" sz="2400" dirty="0"/>
              <a:t>Н</a:t>
            </a:r>
            <a:r>
              <a:rPr lang="ru-RU" sz="2400" baseline="-25000" dirty="0"/>
              <a:t>6</a:t>
            </a:r>
            <a:endParaRPr lang="ru-RU" sz="2400" dirty="0"/>
          </a:p>
          <a:p>
            <a:r>
              <a:rPr lang="ru-RU" sz="2400" dirty="0"/>
              <a:t>Введение в органическую молекулу заместителей галогенов, амино, нитро– групп обычно усиливает токсичность веществ. Так, токсичность увеличивается от метана к хлороформу СН</a:t>
            </a:r>
            <a:r>
              <a:rPr lang="en-US" sz="1800" dirty="0"/>
              <a:t>4</a:t>
            </a:r>
            <a:r>
              <a:rPr lang="ru-RU" sz="2000" dirty="0"/>
              <a:t>    </a:t>
            </a:r>
            <a:r>
              <a:rPr lang="ru-RU" sz="2400" dirty="0"/>
              <a:t>СС</a:t>
            </a:r>
            <a:r>
              <a:rPr lang="en-US" sz="2400" dirty="0"/>
              <a:t>l</a:t>
            </a:r>
            <a:r>
              <a:rPr lang="en-US" sz="1600" dirty="0"/>
              <a:t>4</a:t>
            </a:r>
            <a:r>
              <a:rPr lang="ru-RU" sz="2000" dirty="0"/>
              <a:t>  </a:t>
            </a:r>
            <a:r>
              <a:rPr lang="ru-RU" sz="2400" dirty="0"/>
              <a:t>. </a:t>
            </a:r>
          </a:p>
          <a:p>
            <a:r>
              <a:rPr lang="ru-RU" sz="2400" dirty="0"/>
              <a:t>Возрастание токсичности наблюдается в гомологическом ряду углеводородов (правило Ричардсона). Так, сила наркотического действия возрастает от пентана (С</a:t>
            </a:r>
            <a:r>
              <a:rPr lang="ru-RU" sz="2400" baseline="-25000" dirty="0"/>
              <a:t>5</a:t>
            </a:r>
            <a:r>
              <a:rPr lang="ru-RU" sz="2400" dirty="0"/>
              <a:t>Н</a:t>
            </a:r>
            <a:r>
              <a:rPr lang="ru-RU" sz="2400" baseline="-25000" dirty="0"/>
              <a:t>12</a:t>
            </a:r>
            <a:r>
              <a:rPr lang="ru-RU" sz="2400" dirty="0"/>
              <a:t>) к  октану (С</a:t>
            </a:r>
            <a:r>
              <a:rPr lang="ru-RU" sz="2400" baseline="-25000" dirty="0"/>
              <a:t>8</a:t>
            </a:r>
            <a:r>
              <a:rPr lang="ru-RU" sz="2400" dirty="0"/>
              <a:t>Н</a:t>
            </a:r>
            <a:r>
              <a:rPr lang="ru-RU" sz="2400" baseline="-25000" dirty="0"/>
              <a:t>18</a:t>
            </a:r>
            <a:r>
              <a:rPr lang="ru-RU" sz="2400" dirty="0"/>
              <a:t>) 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5E659B02-DC31-B4F3-ACAD-B20B55E1575C}"/>
              </a:ext>
            </a:extLst>
          </p:cNvPr>
          <p:cNvCxnSpPr/>
          <p:nvPr/>
        </p:nvCxnSpPr>
        <p:spPr>
          <a:xfrm>
            <a:off x="2858610" y="3916218"/>
            <a:ext cx="1864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5171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940" y="268941"/>
            <a:ext cx="10758577" cy="67867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+mn-lt"/>
              </a:rPr>
              <a:t>Действие вредных веществ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940" y="1891552"/>
            <a:ext cx="10951318" cy="2384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Существует изолированное и комбинированное действие вредных веществ.</a:t>
            </a:r>
          </a:p>
          <a:p>
            <a:pPr marL="0" indent="0">
              <a:buNone/>
            </a:pPr>
            <a:r>
              <a:rPr lang="ru-RU" sz="2400" b="1" dirty="0"/>
              <a:t>Изолированное действие вредных веществ </a:t>
            </a:r>
            <a:r>
              <a:rPr lang="ru-RU" sz="2400" dirty="0"/>
              <a:t>в химической промышленности встречается редко, обычно работающие подвергаются одновременному или последовательному  воздействию нескольких вредных  веществ  </a:t>
            </a:r>
            <a:r>
              <a:rPr lang="ru-RU" sz="2400" b="1" dirty="0"/>
              <a:t>т.е. комбинированному воздействию.</a:t>
            </a:r>
          </a:p>
        </p:txBody>
      </p:sp>
    </p:spTree>
    <p:extLst>
      <p:ext uri="{BB962C8B-B14F-4D97-AF65-F5344CB8AC3E}">
        <p14:creationId xmlns:p14="http://schemas.microsoft.com/office/powerpoint/2010/main" val="20181824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8565" y="878541"/>
            <a:ext cx="10883153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Различают несколько видов </a:t>
            </a:r>
            <a:r>
              <a:rPr lang="ru-RU" sz="2400" b="1" dirty="0"/>
              <a:t>комбинированного (совместного)</a:t>
            </a:r>
            <a:r>
              <a:rPr lang="ru-RU" sz="2400" dirty="0"/>
              <a:t> действия вредных веществ: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Однонаправленное действие - </a:t>
            </a:r>
            <a:r>
              <a:rPr lang="ru-RU" sz="2400" dirty="0"/>
              <a:t>компоненты смеси действуют на одни и те же системы в организме. В этом случае суммарный эффект действия смеси равен сумме действующих компонентов и должен отвечать уравнению: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т.е. сумма отношений фактических концентраций каждого из них </a:t>
            </a:r>
            <a:br>
              <a:rPr lang="ru-RU" sz="2400" dirty="0"/>
            </a:br>
            <a:r>
              <a:rPr lang="ru-RU" sz="2400" dirty="0"/>
              <a:t>С</a:t>
            </a:r>
            <a:r>
              <a:rPr lang="ru-RU" sz="2400" baseline="-25000" dirty="0"/>
              <a:t>1</a:t>
            </a:r>
            <a:r>
              <a:rPr lang="ru-RU" sz="2400" dirty="0"/>
              <a:t>, С</a:t>
            </a:r>
            <a:r>
              <a:rPr lang="ru-RU" sz="2400" baseline="-25000" dirty="0"/>
              <a:t>2</a:t>
            </a:r>
            <a:r>
              <a:rPr lang="ru-RU" sz="2400" dirty="0"/>
              <a:t>, …., С</a:t>
            </a:r>
            <a:r>
              <a:rPr lang="ru-RU" sz="2400" i="1" baseline="-25000" dirty="0"/>
              <a:t>п</a:t>
            </a:r>
            <a:r>
              <a:rPr lang="ru-RU" sz="2400" dirty="0"/>
              <a:t> к их ПДК не должна превышать единицы.</a:t>
            </a:r>
          </a:p>
          <a:p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1772" y="3199504"/>
            <a:ext cx="2292880" cy="49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951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862" y="1009065"/>
            <a:ext cx="11119448" cy="483986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ru-RU" sz="2400" b="1" dirty="0"/>
          </a:p>
          <a:p>
            <a:pPr marL="0" indent="0">
              <a:lnSpc>
                <a:spcPct val="100000"/>
              </a:lnSpc>
              <a:buNone/>
            </a:pPr>
            <a:endParaRPr lang="ru-RU" sz="2400" b="1" dirty="0"/>
          </a:p>
          <a:p>
            <a:pPr marL="0" indent="0">
              <a:lnSpc>
                <a:spcPct val="100000"/>
              </a:lnSpc>
              <a:buNone/>
            </a:pPr>
            <a:r>
              <a:rPr lang="ru-RU" sz="2400" b="1" dirty="0"/>
              <a:t>Независимое действие</a:t>
            </a:r>
            <a:r>
              <a:rPr lang="ru-RU" sz="2400" dirty="0"/>
              <a:t> вредных веществ возникает при одновременном содержании в воздухе рабочей зоны нескольких вредных веществ, не обладающих однонаправленным действием.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В этом случае их токсический эффект не зависит один от другого.</a:t>
            </a: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 Вещества действуют на разные органы и системы, их ПДК остаются такими же,  как при изолированном действии каждого.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340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6045" y="672860"/>
            <a:ext cx="116887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</a:rPr>
              <a:t>Положительный синергизм (потенцирование)</a:t>
            </a:r>
            <a:r>
              <a:rPr lang="ru-RU" sz="2400" i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– такой тип комбинированного взаимодействия, при котором биологический эффект превышает сумму эффектов, наблюдаемых при изолированном действии веществ.</a:t>
            </a:r>
          </a:p>
          <a:p>
            <a:r>
              <a:rPr lang="ru-RU" sz="2400" dirty="0"/>
              <a:t>Положительный синергизм отмечен при совместном действии оксида углерода и оксидов азота, сернистого ангидрида и сероводорода, алкоголя и ртути или анилина.</a:t>
            </a:r>
          </a:p>
          <a:p>
            <a:endParaRPr lang="ru-RU" sz="2400" dirty="0"/>
          </a:p>
          <a:p>
            <a:r>
              <a:rPr lang="ru-RU" sz="2400" b="1" dirty="0"/>
              <a:t>Отрицательный синергизм (антагонизм) – </a:t>
            </a:r>
            <a:r>
              <a:rPr lang="ru-RU" sz="2400" dirty="0"/>
              <a:t>такой тип комбинированного действия веществ, при котором совместный эффект взаимодействия меньше суммарного эффекта каждого из веществ при их изолированном действии. </a:t>
            </a:r>
          </a:p>
          <a:p>
            <a:r>
              <a:rPr lang="ru-RU" sz="2400" dirty="0"/>
              <a:t>Этот тип комбинированного действия приводит к снижению токсичности. </a:t>
            </a:r>
          </a:p>
          <a:p>
            <a:r>
              <a:rPr lang="ru-RU" sz="2400" dirty="0"/>
              <a:t>Такое действие известно, например, для сернистого ангидрида и хлора, сернистого газа и аммиака, аммиака и углекислого газа. Это происходит за счёт химического взаимодействия названных веществ и образования малотоксичных соединений.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945499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827" y="1690778"/>
            <a:ext cx="11162581" cy="1766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Влияние возраста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на проявление токсического действия неодинаково: одни вещества более токсичны для молодых, другие – для пожилых людей.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Организм подростков в 2-3 раза, а иногда и более чувствителен к воздействию вредных веществ, чем организм взрослых работников.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554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91" y="155275"/>
            <a:ext cx="11964837" cy="58659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+mn-lt"/>
              </a:rPr>
              <a:t>Защита персонала от вредных и опасных производственных факторов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781" y="828136"/>
            <a:ext cx="11757804" cy="58745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Обеспечить безопасные и комфортные условия труда на предприятии можно, проводя мероприятия, связанные с защитой персонала и охраной производственной среды.</a:t>
            </a:r>
          </a:p>
          <a:p>
            <a:pPr marL="0" indent="0">
              <a:buNone/>
            </a:pPr>
            <a:r>
              <a:rPr lang="ru-RU" sz="2400" dirty="0"/>
              <a:t>Основные мероприятия, направленные на защиту персонала и создание комфортных условий можно условно разделить на 4 группы:</a:t>
            </a:r>
          </a:p>
          <a:p>
            <a:pPr lvl="0"/>
            <a:r>
              <a:rPr lang="ru-RU" sz="2400" b="1" i="1" dirty="0"/>
              <a:t>гигиенические</a:t>
            </a:r>
            <a:r>
              <a:rPr lang="ru-RU" sz="2400" b="1" dirty="0"/>
              <a:t> </a:t>
            </a:r>
            <a:r>
              <a:rPr lang="ru-RU" sz="2400" dirty="0"/>
              <a:t>– нормирование факторов производственной среды, оздоровление условий труда путем уменьшения и ликвидации вредных и опасных факторов;</a:t>
            </a:r>
          </a:p>
          <a:p>
            <a:pPr lvl="0"/>
            <a:r>
              <a:rPr lang="ru-RU" sz="2400" b="1" i="1" dirty="0"/>
              <a:t>психофизиологические</a:t>
            </a:r>
            <a:r>
              <a:rPr lang="ru-RU" sz="2400" dirty="0"/>
              <a:t> – устройство рабочего места и инструментов в соответствии с физиологическими требованиями, уменьшение физической тяжести труда, обеспечение физиологически достаточной двигательной активности, снижение умственной и эмоциональной напряженности труда;</a:t>
            </a:r>
          </a:p>
          <a:p>
            <a:pPr lvl="0"/>
            <a:r>
              <a:rPr lang="ru-RU" sz="2400" b="1" i="1" dirty="0"/>
              <a:t>социально-психологические</a:t>
            </a:r>
            <a:r>
              <a:rPr lang="ru-RU" sz="2400" dirty="0"/>
              <a:t> – учет психологических требований при конструировании пультов и других средств управления машинами, механизмами и системами (инженерная психология), создание благоприятного психологического климата в коллективе, заинтересованности в труде и его результатах;</a:t>
            </a:r>
          </a:p>
          <a:p>
            <a:pPr lvl="0"/>
            <a:r>
              <a:rPr lang="ru-RU" sz="2400" b="1" i="1" dirty="0"/>
              <a:t>эстетические</a:t>
            </a:r>
            <a:r>
              <a:rPr lang="ru-RU" sz="2400" b="1" dirty="0"/>
              <a:t>,</a:t>
            </a:r>
            <a:r>
              <a:rPr lang="ru-RU" sz="2400" dirty="0"/>
              <a:t> включающие цветовое решение интерьеров, озеленение служебных помещений, использование в интерьерах помещений изделий живописи и прикладного искусства.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846986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781" y="1319842"/>
            <a:ext cx="11688792" cy="3179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Мероприятия по охране производственной среды на предприятиях призваны обеспечить: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 отсутствие или снижение до минимума выделения в воздух помещений, атмосферу и сточные воды вредных веществ, а также теплоты и влаги в рабочих помещениях.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 отсутствие или снижение до минимума уровня шума, вибрации, влияния электромагнитного поля, статического электричества и ионизирующих излучений.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52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C0B81D2-E92D-47EA-AC02-2EC8C49D3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783" y="1740261"/>
            <a:ext cx="9248434" cy="33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031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5B22F1-ECE2-4FF3-A3D6-454FCF1EDD40}"/>
              </a:ext>
            </a:extLst>
          </p:cNvPr>
          <p:cNvSpPr txBox="1"/>
          <p:nvPr/>
        </p:nvSpPr>
        <p:spPr>
          <a:xfrm>
            <a:off x="748145" y="1191491"/>
            <a:ext cx="10815782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О</a:t>
            </a: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сновными методами защиты работающих являются: </a:t>
            </a:r>
          </a:p>
          <a:p>
            <a:pPr algn="just"/>
            <a:endParaRPr lang="ru-RU" sz="2400" b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снижение уровня опасности и вредности источника негативных факторов;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увеличение расстояния от источника опасности до объекта защиты;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уменьшение времени пребывания объекта защиты в зоне источника негативного воздействия;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установка между источником опасности и объектом защиты средств, снижающих уровень опасного и вредного фактора.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588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4137"/>
            <a:ext cx="10515600" cy="67867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200" b="1" dirty="0"/>
            </a:br>
            <a:r>
              <a:rPr lang="ru-RU" sz="3100" b="1" dirty="0">
                <a:latin typeface="+mn-lt"/>
              </a:rPr>
              <a:t>Защита от воздействия вредных веществ</a:t>
            </a:r>
            <a:br>
              <a:rPr lang="ru-RU" sz="3100" dirty="0">
                <a:latin typeface="+mn-lt"/>
              </a:rPr>
            </a:br>
            <a:endParaRPr lang="ru-RU" sz="31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рациональное размещение источников вредных выбросов </a:t>
            </a:r>
            <a:r>
              <a:rPr lang="ru-RU" sz="2400" dirty="0"/>
              <a:t>по отношению к рабочим местам;</a:t>
            </a:r>
          </a:p>
          <a:p>
            <a:r>
              <a:rPr lang="ru-RU" sz="2400" b="1" dirty="0"/>
              <a:t>совершенствование источника опасности</a:t>
            </a:r>
            <a:r>
              <a:rPr lang="ru-RU" sz="2400" dirty="0"/>
              <a:t> (</a:t>
            </a:r>
            <a:r>
              <a:rPr lang="ru-RU" sz="2400" b="1" dirty="0"/>
              <a:t>герметизация</a:t>
            </a:r>
            <a:r>
              <a:rPr lang="ru-RU" sz="2400" dirty="0"/>
              <a:t> или минимизация выбросов техногенного оборудования и средств техники);</a:t>
            </a:r>
          </a:p>
          <a:p>
            <a:r>
              <a:rPr lang="ru-RU" sz="2400" b="1" dirty="0"/>
              <a:t>экобиозащитная техника</a:t>
            </a:r>
            <a:r>
              <a:rPr lang="ru-RU" sz="2400" dirty="0"/>
              <a:t> (вытяжная вентиляция, системы рассеивания выбросов, местные отсосы, туманоуловители, газо-, пылеуловители);</a:t>
            </a:r>
          </a:p>
          <a:p>
            <a:r>
              <a:rPr lang="ru-RU" sz="2400" b="1" dirty="0"/>
              <a:t>средства индивидуальной защиты (СИЗ);</a:t>
            </a:r>
            <a:endParaRPr lang="ru-RU" sz="2400" dirty="0"/>
          </a:p>
          <a:p>
            <a:r>
              <a:rPr lang="ru-RU" sz="2400" b="1" dirty="0"/>
              <a:t>контроль за состоянием воздуха</a:t>
            </a:r>
            <a:r>
              <a:rPr lang="ru-RU" sz="2400" dirty="0"/>
              <a:t> в зоне работы человека;</a:t>
            </a:r>
          </a:p>
          <a:p>
            <a:r>
              <a:rPr lang="ru-RU" sz="2400" b="1" dirty="0"/>
              <a:t>лечебно-профилактические мероприятия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826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11" y="1751748"/>
            <a:ext cx="11749177" cy="3557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Токсичные</a:t>
            </a:r>
            <a:r>
              <a:rPr lang="ru-RU" sz="24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химические вещества (углеводороды, сероводород, синильная кислота, тетраэтилсвинец)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вызывают расстройства нервной системы, мышечные судороги, влияют на кроветворные органы, взаимодействуют с гемоглобином крови, вызывают патологические изменения печени и почек.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ru-RU" sz="24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81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13FDD5-B079-425A-A668-F4A53F9BF08B}"/>
              </a:ext>
            </a:extLst>
          </p:cNvPr>
          <p:cNvSpPr txBox="1"/>
          <p:nvPr/>
        </p:nvSpPr>
        <p:spPr>
          <a:xfrm>
            <a:off x="736847" y="2192784"/>
            <a:ext cx="10919534" cy="2805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Раздражающие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химические вещества (кислоты, щелочи, хлор, аммиак, оксид азота, фосген, сернистый газ) -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агрессивные вещества и препараты, которые при мгновенном, длительном или повторяющемся контакте с живыми тканями могут их разрушить.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Наиболее чувствительны к воздействию слизистые оболочки и дыхательные пути.</a:t>
            </a:r>
          </a:p>
        </p:txBody>
      </p:sp>
    </p:spTree>
    <p:extLst>
      <p:ext uri="{BB962C8B-B14F-4D97-AF65-F5344CB8AC3E}">
        <p14:creationId xmlns:p14="http://schemas.microsoft.com/office/powerpoint/2010/main" val="2321861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9123C8-C65D-44E1-BFBD-EEF13F86CEC4}"/>
              </a:ext>
            </a:extLst>
          </p:cNvPr>
          <p:cNvSpPr txBox="1"/>
          <p:nvPr/>
        </p:nvSpPr>
        <p:spPr>
          <a:xfrm>
            <a:off x="621437" y="2148396"/>
            <a:ext cx="11079332" cy="2251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Аллергены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(анилин, соединения никеля, формальдегид, пыль, нитрозосоединения) -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соединения, повышающие чувствительность организма к химическим веществам, а в производственных условиях приводящие к аллергическим заболеваниям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6190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098" y="2283404"/>
            <a:ext cx="11757804" cy="2948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Канцерогенные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химические вещества (бензпирен, асбест, никель и его соединения, нафтиламины, эпоксидные соединения, нитрозосоединения)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увеличивают вероятность возникновения у человека доброкачественной или злокачественной опухоли.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endParaRPr lang="ru-RU" sz="24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11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6D56C9-838C-4613-8E87-C55014A7C0AF}"/>
              </a:ext>
            </a:extLst>
          </p:cNvPr>
          <p:cNvSpPr txBox="1"/>
          <p:nvPr/>
        </p:nvSpPr>
        <p:spPr>
          <a:xfrm>
            <a:off x="754602" y="2254927"/>
            <a:ext cx="10981678" cy="2251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Мутагенные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химические вещества (соединения свинца и ртути, этиленимин, оксиды этилена, бензол, нафтилфенол)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приводят к нарушениям генетического кода, причем эти нарушения могут проявиться спустя длительное время и сказаться на следующих поколениях.</a:t>
            </a:r>
          </a:p>
        </p:txBody>
      </p:sp>
    </p:spTree>
    <p:extLst>
      <p:ext uri="{BB962C8B-B14F-4D97-AF65-F5344CB8AC3E}">
        <p14:creationId xmlns:p14="http://schemas.microsoft.com/office/powerpoint/2010/main" val="18666720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2750</Words>
  <Application>Microsoft Office PowerPoint</Application>
  <PresentationFormat>Широкоэкранный</PresentationFormat>
  <Paragraphs>228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Тема Office</vt:lpstr>
      <vt:lpstr>Лекция 4 по дисциплине «Безопасность жизнедеятельности» тема 3 «Производственная санитария в химической промышленности»</vt:lpstr>
      <vt:lpstr>Презентация PowerPoint</vt:lpstr>
      <vt:lpstr>Вредные вещества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 опасности вредных веществ устанавливают в зависимости от норм и показателей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Факторы, определяющие действие вредных веществ на организм </vt:lpstr>
      <vt:lpstr>Презентация PowerPoint</vt:lpstr>
      <vt:lpstr>Презентация PowerPoint</vt:lpstr>
      <vt:lpstr>Презентация PowerPoint</vt:lpstr>
      <vt:lpstr>Характер действия вредных веществ на организм зависит от их химической структуры</vt:lpstr>
      <vt:lpstr>Характер действия вредных веществ на организм зависит от их химической структуры</vt:lpstr>
      <vt:lpstr>Действие вредных веществ</vt:lpstr>
      <vt:lpstr>Презентация PowerPoint</vt:lpstr>
      <vt:lpstr>Презентация PowerPoint</vt:lpstr>
      <vt:lpstr>Презентация PowerPoint</vt:lpstr>
      <vt:lpstr>Презентация PowerPoint</vt:lpstr>
      <vt:lpstr>Защита персонала от вредных и опасных производственных факторов</vt:lpstr>
      <vt:lpstr>Презентация PowerPoint</vt:lpstr>
      <vt:lpstr>Презентация PowerPoint</vt:lpstr>
      <vt:lpstr> Защита от воздействия вредных веществ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 по дисциплине «Безопасность жизнедеятельности» тема 3 «Производственная санитария в химической промышленности»</dc:title>
  <dc:creator>Учетная запись Майкрософт</dc:creator>
  <cp:lastModifiedBy>Трифонова Татьяна Евгеньевна</cp:lastModifiedBy>
  <cp:revision>86</cp:revision>
  <dcterms:created xsi:type="dcterms:W3CDTF">2020-09-17T13:53:05Z</dcterms:created>
  <dcterms:modified xsi:type="dcterms:W3CDTF">2023-02-12T15:47:25Z</dcterms:modified>
</cp:coreProperties>
</file>