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2" r:id="rId4"/>
    <p:sldId id="260" r:id="rId5"/>
    <p:sldId id="278" r:id="rId6"/>
    <p:sldId id="279" r:id="rId7"/>
    <p:sldId id="274" r:id="rId8"/>
    <p:sldId id="275" r:id="rId9"/>
    <p:sldId id="276" r:id="rId10"/>
    <p:sldId id="261" r:id="rId11"/>
    <p:sldId id="263" r:id="rId12"/>
    <p:sldId id="264" r:id="rId13"/>
    <p:sldId id="280" r:id="rId14"/>
    <p:sldId id="282" r:id="rId15"/>
    <p:sldId id="265" r:id="rId16"/>
    <p:sldId id="281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FAE7E-DF36-4FB6-AB28-3FB0BB425126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FDB20-48DE-4C15-A784-56499109F257}">
      <dgm:prSet phldrT="[Текст]" custT="1"/>
      <dgm:spPr/>
      <dgm:t>
        <a:bodyPr/>
        <a:lstStyle/>
        <a:p>
          <a:r>
            <a:rPr lang="ru-RU" sz="2000" b="1" dirty="0" smtClean="0"/>
            <a:t>Положительная </a:t>
          </a:r>
        </a:p>
        <a:p>
          <a:r>
            <a:rPr lang="ru-RU" sz="2000" dirty="0" smtClean="0"/>
            <a:t>обратная связь</a:t>
          </a:r>
          <a:endParaRPr lang="ru-RU" sz="2000" dirty="0"/>
        </a:p>
      </dgm:t>
    </dgm:pt>
    <dgm:pt modelId="{6FAFD698-B037-4C70-81A3-DCD364A140D5}" type="parTrans" cxnId="{C7713964-94C5-44CB-9A18-527CBE8CCA0A}">
      <dgm:prSet/>
      <dgm:spPr/>
      <dgm:t>
        <a:bodyPr/>
        <a:lstStyle/>
        <a:p>
          <a:endParaRPr lang="ru-RU"/>
        </a:p>
      </dgm:t>
    </dgm:pt>
    <dgm:pt modelId="{750909D7-F3C1-426D-8030-4D793B003860}" type="sibTrans" cxnId="{C7713964-94C5-44CB-9A18-527CBE8CCA0A}">
      <dgm:prSet/>
      <dgm:spPr/>
      <dgm:t>
        <a:bodyPr/>
        <a:lstStyle/>
        <a:p>
          <a:endParaRPr lang="ru-RU"/>
        </a:p>
      </dgm:t>
    </dgm:pt>
    <dgm:pt modelId="{94CE3067-51AA-47D9-B7A5-A305737F0D26}">
      <dgm:prSet phldrT="[Текст]"/>
      <dgm:spPr/>
      <dgm:t>
        <a:bodyPr/>
        <a:lstStyle/>
        <a:p>
          <a:r>
            <a:rPr lang="ru-RU" b="0" dirty="0" smtClean="0"/>
            <a:t>Изменение выходного сигнала системы приводит к такому изменению входного сигнала, которое способствует дальнейшему отклонению выходного сигнала от первоначального значения</a:t>
          </a:r>
          <a:endParaRPr lang="ru-RU" b="0" dirty="0"/>
        </a:p>
      </dgm:t>
    </dgm:pt>
    <dgm:pt modelId="{C5029F62-9F02-45B8-84FA-0E5A22EEFC94}" type="parTrans" cxnId="{6EEA5140-8D01-410C-9A5A-E7CAA9218515}">
      <dgm:prSet/>
      <dgm:spPr/>
      <dgm:t>
        <a:bodyPr/>
        <a:lstStyle/>
        <a:p>
          <a:endParaRPr lang="ru-RU"/>
        </a:p>
      </dgm:t>
    </dgm:pt>
    <dgm:pt modelId="{9F5C0DC0-3780-4DA2-AA05-F4DABC21264A}" type="sibTrans" cxnId="{6EEA5140-8D01-410C-9A5A-E7CAA9218515}">
      <dgm:prSet/>
      <dgm:spPr/>
      <dgm:t>
        <a:bodyPr/>
        <a:lstStyle/>
        <a:p>
          <a:endParaRPr lang="ru-RU"/>
        </a:p>
      </dgm:t>
    </dgm:pt>
    <dgm:pt modelId="{71DA0127-AB76-4639-B113-AD68DC3873E4}">
      <dgm:prSet phldrT="[Текст]" custT="1"/>
      <dgm:spPr/>
      <dgm:t>
        <a:bodyPr/>
        <a:lstStyle/>
        <a:p>
          <a:r>
            <a:rPr lang="ru-RU" sz="2000" b="1" dirty="0" smtClean="0"/>
            <a:t>Отрицательная </a:t>
          </a:r>
        </a:p>
        <a:p>
          <a:r>
            <a:rPr lang="ru-RU" sz="2000" dirty="0" smtClean="0"/>
            <a:t>обратная связь</a:t>
          </a:r>
          <a:endParaRPr lang="ru-RU" sz="2000" dirty="0"/>
        </a:p>
      </dgm:t>
    </dgm:pt>
    <dgm:pt modelId="{EC32E558-0288-40C7-8589-81BED6BF1A24}" type="parTrans" cxnId="{E72C2008-C7B5-44BA-B3EF-ED7F7FF4D1F5}">
      <dgm:prSet/>
      <dgm:spPr/>
      <dgm:t>
        <a:bodyPr/>
        <a:lstStyle/>
        <a:p>
          <a:endParaRPr lang="ru-RU"/>
        </a:p>
      </dgm:t>
    </dgm:pt>
    <dgm:pt modelId="{D984AE8D-CA2C-488F-A433-EA1C959F9FAC}" type="sibTrans" cxnId="{E72C2008-C7B5-44BA-B3EF-ED7F7FF4D1F5}">
      <dgm:prSet/>
      <dgm:spPr/>
      <dgm:t>
        <a:bodyPr/>
        <a:lstStyle/>
        <a:p>
          <a:endParaRPr lang="ru-RU"/>
        </a:p>
      </dgm:t>
    </dgm:pt>
    <dgm:pt modelId="{337AA93C-D169-411C-8B32-60532B43C456}">
      <dgm:prSet phldrT="[Текст]"/>
      <dgm:spPr/>
      <dgm:t>
        <a:bodyPr/>
        <a:lstStyle/>
        <a:p>
          <a:r>
            <a:rPr lang="ru-RU" b="0" dirty="0" smtClean="0"/>
            <a:t>Изменение выходного сигнала системы приводит к такому изменению входного сигнала, которое противодействует первоначальному изменению</a:t>
          </a:r>
          <a:endParaRPr lang="ru-RU" b="0" dirty="0"/>
        </a:p>
      </dgm:t>
    </dgm:pt>
    <dgm:pt modelId="{4FC4C0C5-AEB1-4EC3-A512-662050E1C2E4}" type="parTrans" cxnId="{94FFB808-0842-4BCD-8C86-CBA8BBB0E705}">
      <dgm:prSet/>
      <dgm:spPr/>
      <dgm:t>
        <a:bodyPr/>
        <a:lstStyle/>
        <a:p>
          <a:endParaRPr lang="ru-RU"/>
        </a:p>
      </dgm:t>
    </dgm:pt>
    <dgm:pt modelId="{4B4D76D0-9CF6-4A3C-8119-6AFE8EF550C5}" type="sibTrans" cxnId="{94FFB808-0842-4BCD-8C86-CBA8BBB0E705}">
      <dgm:prSet/>
      <dgm:spPr/>
      <dgm:t>
        <a:bodyPr/>
        <a:lstStyle/>
        <a:p>
          <a:endParaRPr lang="ru-RU"/>
        </a:p>
      </dgm:t>
    </dgm:pt>
    <dgm:pt modelId="{D4980F59-CDC7-45B5-98E9-161CD9D4EDA2}">
      <dgm:prSet phldrT="[Текст]"/>
      <dgm:spPr/>
      <dgm:t>
        <a:bodyPr/>
        <a:lstStyle/>
        <a:p>
          <a:r>
            <a:rPr lang="ru-RU" b="0" dirty="0" smtClean="0"/>
            <a:t>Дестабилизирующий эффект</a:t>
          </a:r>
          <a:endParaRPr lang="ru-RU" b="0" dirty="0"/>
        </a:p>
      </dgm:t>
    </dgm:pt>
    <dgm:pt modelId="{F8C004D1-FDFB-440D-98C5-91AA718EA94F}" type="parTrans" cxnId="{814E6C42-E84F-409C-9EC4-4DCB5738215B}">
      <dgm:prSet/>
      <dgm:spPr/>
      <dgm:t>
        <a:bodyPr/>
        <a:lstStyle/>
        <a:p>
          <a:endParaRPr lang="ru-RU"/>
        </a:p>
      </dgm:t>
    </dgm:pt>
    <dgm:pt modelId="{94973C40-842B-4473-837F-A498B6F3099B}" type="sibTrans" cxnId="{814E6C42-E84F-409C-9EC4-4DCB5738215B}">
      <dgm:prSet/>
      <dgm:spPr/>
      <dgm:t>
        <a:bodyPr/>
        <a:lstStyle/>
        <a:p>
          <a:endParaRPr lang="ru-RU"/>
        </a:p>
      </dgm:t>
    </dgm:pt>
    <dgm:pt modelId="{9725B073-87C0-4D52-907B-5F0B8D2BF42B}">
      <dgm:prSet phldrT="[Текст]"/>
      <dgm:spPr/>
      <dgm:t>
        <a:bodyPr/>
        <a:lstStyle/>
        <a:p>
          <a:r>
            <a:rPr lang="ru-RU" b="0" dirty="0" smtClean="0"/>
            <a:t>Стабилизирующий эффект</a:t>
          </a:r>
          <a:endParaRPr lang="ru-RU" b="0" dirty="0"/>
        </a:p>
      </dgm:t>
    </dgm:pt>
    <dgm:pt modelId="{EC33E1DC-3769-4EAD-8EBC-82BEC11DAC8A}" type="parTrans" cxnId="{0AFAFBE3-1E1F-403C-9B87-4F661F408B6A}">
      <dgm:prSet/>
      <dgm:spPr/>
      <dgm:t>
        <a:bodyPr/>
        <a:lstStyle/>
        <a:p>
          <a:endParaRPr lang="ru-RU"/>
        </a:p>
      </dgm:t>
    </dgm:pt>
    <dgm:pt modelId="{31DF959A-704F-45F3-836B-706D2BE5AD07}" type="sibTrans" cxnId="{0AFAFBE3-1E1F-403C-9B87-4F661F408B6A}">
      <dgm:prSet/>
      <dgm:spPr/>
      <dgm:t>
        <a:bodyPr/>
        <a:lstStyle/>
        <a:p>
          <a:endParaRPr lang="ru-RU"/>
        </a:p>
      </dgm:t>
    </dgm:pt>
    <dgm:pt modelId="{B3E91238-F722-431F-953B-6E84584B3EA2}" type="pres">
      <dgm:prSet presAssocID="{936FAE7E-DF36-4FB6-AB28-3FB0BB42512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3D3F6-B098-4708-93F6-CA9FDD39A889}" type="pres">
      <dgm:prSet presAssocID="{FD1FDB20-48DE-4C15-A784-56499109F257}" presName="compNode" presStyleCnt="0"/>
      <dgm:spPr/>
    </dgm:pt>
    <dgm:pt modelId="{6A058012-E9E7-4A67-91BB-45DAAADEAA7A}" type="pres">
      <dgm:prSet presAssocID="{FD1FDB20-48DE-4C15-A784-56499109F257}" presName="aNode" presStyleLbl="bgShp" presStyleIdx="0" presStyleCnt="2"/>
      <dgm:spPr/>
      <dgm:t>
        <a:bodyPr/>
        <a:lstStyle/>
        <a:p>
          <a:endParaRPr lang="ru-RU"/>
        </a:p>
      </dgm:t>
    </dgm:pt>
    <dgm:pt modelId="{09A13ADC-BB0A-4D78-8D47-7A0E0E479A22}" type="pres">
      <dgm:prSet presAssocID="{FD1FDB20-48DE-4C15-A784-56499109F257}" presName="textNode" presStyleLbl="bgShp" presStyleIdx="0" presStyleCnt="2"/>
      <dgm:spPr/>
      <dgm:t>
        <a:bodyPr/>
        <a:lstStyle/>
        <a:p>
          <a:endParaRPr lang="ru-RU"/>
        </a:p>
      </dgm:t>
    </dgm:pt>
    <dgm:pt modelId="{1F6C3C27-908E-4C67-903E-0573B8ABCC08}" type="pres">
      <dgm:prSet presAssocID="{FD1FDB20-48DE-4C15-A784-56499109F257}" presName="compChildNode" presStyleCnt="0"/>
      <dgm:spPr/>
    </dgm:pt>
    <dgm:pt modelId="{AA355FFB-D50F-40B0-92A2-F5AEA06DEA3C}" type="pres">
      <dgm:prSet presAssocID="{FD1FDB20-48DE-4C15-A784-56499109F257}" presName="theInnerList" presStyleCnt="0"/>
      <dgm:spPr/>
    </dgm:pt>
    <dgm:pt modelId="{AD0435E9-5146-4D70-ADBF-4F01BE2482D8}" type="pres">
      <dgm:prSet presAssocID="{94CE3067-51AA-47D9-B7A5-A305737F0D2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5B3B0-F536-43AD-932A-D36545A95EA8}" type="pres">
      <dgm:prSet presAssocID="{94CE3067-51AA-47D9-B7A5-A305737F0D26}" presName="aSpace2" presStyleCnt="0"/>
      <dgm:spPr/>
    </dgm:pt>
    <dgm:pt modelId="{6DDE19A9-E7FF-4385-920F-9A96A5BF3CC0}" type="pres">
      <dgm:prSet presAssocID="{D4980F59-CDC7-45B5-98E9-161CD9D4EDA2}" presName="childNode" presStyleLbl="node1" presStyleIdx="1" presStyleCnt="4" custScaleY="27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366ED-EE35-4F60-8DE4-625E3CA759BB}" type="pres">
      <dgm:prSet presAssocID="{FD1FDB20-48DE-4C15-A784-56499109F257}" presName="aSpace" presStyleCnt="0"/>
      <dgm:spPr/>
    </dgm:pt>
    <dgm:pt modelId="{6A0EA6B3-C863-4D40-B228-1595A1794836}" type="pres">
      <dgm:prSet presAssocID="{71DA0127-AB76-4639-B113-AD68DC3873E4}" presName="compNode" presStyleCnt="0"/>
      <dgm:spPr/>
    </dgm:pt>
    <dgm:pt modelId="{A748BBF1-4D7E-4A4A-8EF9-049567FE632E}" type="pres">
      <dgm:prSet presAssocID="{71DA0127-AB76-4639-B113-AD68DC3873E4}" presName="aNode" presStyleLbl="bgShp" presStyleIdx="1" presStyleCnt="2"/>
      <dgm:spPr/>
      <dgm:t>
        <a:bodyPr/>
        <a:lstStyle/>
        <a:p>
          <a:endParaRPr lang="ru-RU"/>
        </a:p>
      </dgm:t>
    </dgm:pt>
    <dgm:pt modelId="{757B7C0E-F076-4CFF-9C96-BDE163E128AA}" type="pres">
      <dgm:prSet presAssocID="{71DA0127-AB76-4639-B113-AD68DC3873E4}" presName="textNode" presStyleLbl="bgShp" presStyleIdx="1" presStyleCnt="2"/>
      <dgm:spPr/>
      <dgm:t>
        <a:bodyPr/>
        <a:lstStyle/>
        <a:p>
          <a:endParaRPr lang="ru-RU"/>
        </a:p>
      </dgm:t>
    </dgm:pt>
    <dgm:pt modelId="{53E2C7EB-48DE-48C0-86F9-E13A2834DE28}" type="pres">
      <dgm:prSet presAssocID="{71DA0127-AB76-4639-B113-AD68DC3873E4}" presName="compChildNode" presStyleCnt="0"/>
      <dgm:spPr/>
    </dgm:pt>
    <dgm:pt modelId="{1E4FCE61-2FBA-4634-9C17-98A43B045183}" type="pres">
      <dgm:prSet presAssocID="{71DA0127-AB76-4639-B113-AD68DC3873E4}" presName="theInnerList" presStyleCnt="0"/>
      <dgm:spPr/>
    </dgm:pt>
    <dgm:pt modelId="{90B42CC0-AB54-4080-B3D4-B5B77AF4C382}" type="pres">
      <dgm:prSet presAssocID="{337AA93C-D169-411C-8B32-60532B43C456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5E9CF-20AA-4B3D-900C-E6AA3BE72B07}" type="pres">
      <dgm:prSet presAssocID="{337AA93C-D169-411C-8B32-60532B43C456}" presName="aSpace2" presStyleCnt="0"/>
      <dgm:spPr/>
    </dgm:pt>
    <dgm:pt modelId="{583F2528-B003-4953-8EE1-122154E63E91}" type="pres">
      <dgm:prSet presAssocID="{9725B073-87C0-4D52-907B-5F0B8D2BF42B}" presName="childNode" presStyleLbl="node1" presStyleIdx="3" presStyleCnt="4" custScaleY="27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D5E07A-E095-44B6-8105-DA5A0A958A55}" type="presOf" srcId="{337AA93C-D169-411C-8B32-60532B43C456}" destId="{90B42CC0-AB54-4080-B3D4-B5B77AF4C382}" srcOrd="0" destOrd="0" presId="urn:microsoft.com/office/officeart/2005/8/layout/lProcess2"/>
    <dgm:cxn modelId="{5DF3653C-FD5F-4748-A43B-6836B461172F}" type="presOf" srcId="{936FAE7E-DF36-4FB6-AB28-3FB0BB425126}" destId="{B3E91238-F722-431F-953B-6E84584B3EA2}" srcOrd="0" destOrd="0" presId="urn:microsoft.com/office/officeart/2005/8/layout/lProcess2"/>
    <dgm:cxn modelId="{A6F692A1-446F-446E-A0D0-8B275501A1DC}" type="presOf" srcId="{D4980F59-CDC7-45B5-98E9-161CD9D4EDA2}" destId="{6DDE19A9-E7FF-4385-920F-9A96A5BF3CC0}" srcOrd="0" destOrd="0" presId="urn:microsoft.com/office/officeart/2005/8/layout/lProcess2"/>
    <dgm:cxn modelId="{0AFAFBE3-1E1F-403C-9B87-4F661F408B6A}" srcId="{71DA0127-AB76-4639-B113-AD68DC3873E4}" destId="{9725B073-87C0-4D52-907B-5F0B8D2BF42B}" srcOrd="1" destOrd="0" parTransId="{EC33E1DC-3769-4EAD-8EBC-82BEC11DAC8A}" sibTransId="{31DF959A-704F-45F3-836B-706D2BE5AD07}"/>
    <dgm:cxn modelId="{E72C2008-C7B5-44BA-B3EF-ED7F7FF4D1F5}" srcId="{936FAE7E-DF36-4FB6-AB28-3FB0BB425126}" destId="{71DA0127-AB76-4639-B113-AD68DC3873E4}" srcOrd="1" destOrd="0" parTransId="{EC32E558-0288-40C7-8589-81BED6BF1A24}" sibTransId="{D984AE8D-CA2C-488F-A433-EA1C959F9FAC}"/>
    <dgm:cxn modelId="{403D31EC-55DA-48FF-B439-0898D8D426CB}" type="presOf" srcId="{94CE3067-51AA-47D9-B7A5-A305737F0D26}" destId="{AD0435E9-5146-4D70-ADBF-4F01BE2482D8}" srcOrd="0" destOrd="0" presId="urn:microsoft.com/office/officeart/2005/8/layout/lProcess2"/>
    <dgm:cxn modelId="{814E6C42-E84F-409C-9EC4-4DCB5738215B}" srcId="{FD1FDB20-48DE-4C15-A784-56499109F257}" destId="{D4980F59-CDC7-45B5-98E9-161CD9D4EDA2}" srcOrd="1" destOrd="0" parTransId="{F8C004D1-FDFB-440D-98C5-91AA718EA94F}" sibTransId="{94973C40-842B-4473-837F-A498B6F3099B}"/>
    <dgm:cxn modelId="{5C579FE8-1251-4208-B801-3D07363B1673}" type="presOf" srcId="{FD1FDB20-48DE-4C15-A784-56499109F257}" destId="{09A13ADC-BB0A-4D78-8D47-7A0E0E479A22}" srcOrd="1" destOrd="0" presId="urn:microsoft.com/office/officeart/2005/8/layout/lProcess2"/>
    <dgm:cxn modelId="{C7713964-94C5-44CB-9A18-527CBE8CCA0A}" srcId="{936FAE7E-DF36-4FB6-AB28-3FB0BB425126}" destId="{FD1FDB20-48DE-4C15-A784-56499109F257}" srcOrd="0" destOrd="0" parTransId="{6FAFD698-B037-4C70-81A3-DCD364A140D5}" sibTransId="{750909D7-F3C1-426D-8030-4D793B003860}"/>
    <dgm:cxn modelId="{5CA35D40-7BFE-4F89-B325-2E0AD5031298}" type="presOf" srcId="{FD1FDB20-48DE-4C15-A784-56499109F257}" destId="{6A058012-E9E7-4A67-91BB-45DAAADEAA7A}" srcOrd="0" destOrd="0" presId="urn:microsoft.com/office/officeart/2005/8/layout/lProcess2"/>
    <dgm:cxn modelId="{94FFB808-0842-4BCD-8C86-CBA8BBB0E705}" srcId="{71DA0127-AB76-4639-B113-AD68DC3873E4}" destId="{337AA93C-D169-411C-8B32-60532B43C456}" srcOrd="0" destOrd="0" parTransId="{4FC4C0C5-AEB1-4EC3-A512-662050E1C2E4}" sibTransId="{4B4D76D0-9CF6-4A3C-8119-6AFE8EF550C5}"/>
    <dgm:cxn modelId="{17E81F39-A114-4A48-B87F-928AA733B627}" type="presOf" srcId="{9725B073-87C0-4D52-907B-5F0B8D2BF42B}" destId="{583F2528-B003-4953-8EE1-122154E63E91}" srcOrd="0" destOrd="0" presId="urn:microsoft.com/office/officeart/2005/8/layout/lProcess2"/>
    <dgm:cxn modelId="{3D20BE18-765E-4728-B7FB-5AD334CD4C7F}" type="presOf" srcId="{71DA0127-AB76-4639-B113-AD68DC3873E4}" destId="{A748BBF1-4D7E-4A4A-8EF9-049567FE632E}" srcOrd="0" destOrd="0" presId="urn:microsoft.com/office/officeart/2005/8/layout/lProcess2"/>
    <dgm:cxn modelId="{6EEA5140-8D01-410C-9A5A-E7CAA9218515}" srcId="{FD1FDB20-48DE-4C15-A784-56499109F257}" destId="{94CE3067-51AA-47D9-B7A5-A305737F0D26}" srcOrd="0" destOrd="0" parTransId="{C5029F62-9F02-45B8-84FA-0E5A22EEFC94}" sibTransId="{9F5C0DC0-3780-4DA2-AA05-F4DABC21264A}"/>
    <dgm:cxn modelId="{F0F6675A-06D9-40B5-AC0D-D27F202EA1A3}" type="presOf" srcId="{71DA0127-AB76-4639-B113-AD68DC3873E4}" destId="{757B7C0E-F076-4CFF-9C96-BDE163E128AA}" srcOrd="1" destOrd="0" presId="urn:microsoft.com/office/officeart/2005/8/layout/lProcess2"/>
    <dgm:cxn modelId="{13CFD3CF-27F7-466B-B50F-47A99BCA57F2}" type="presParOf" srcId="{B3E91238-F722-431F-953B-6E84584B3EA2}" destId="{0263D3F6-B098-4708-93F6-CA9FDD39A889}" srcOrd="0" destOrd="0" presId="urn:microsoft.com/office/officeart/2005/8/layout/lProcess2"/>
    <dgm:cxn modelId="{A9B5718B-74D9-4391-8DD4-0B7C1AC9980C}" type="presParOf" srcId="{0263D3F6-B098-4708-93F6-CA9FDD39A889}" destId="{6A058012-E9E7-4A67-91BB-45DAAADEAA7A}" srcOrd="0" destOrd="0" presId="urn:microsoft.com/office/officeart/2005/8/layout/lProcess2"/>
    <dgm:cxn modelId="{13C0302B-ED3E-4198-825A-06AA710F61EA}" type="presParOf" srcId="{0263D3F6-B098-4708-93F6-CA9FDD39A889}" destId="{09A13ADC-BB0A-4D78-8D47-7A0E0E479A22}" srcOrd="1" destOrd="0" presId="urn:microsoft.com/office/officeart/2005/8/layout/lProcess2"/>
    <dgm:cxn modelId="{F7DD522E-F1AB-4F9F-BC5B-1006B1180343}" type="presParOf" srcId="{0263D3F6-B098-4708-93F6-CA9FDD39A889}" destId="{1F6C3C27-908E-4C67-903E-0573B8ABCC08}" srcOrd="2" destOrd="0" presId="urn:microsoft.com/office/officeart/2005/8/layout/lProcess2"/>
    <dgm:cxn modelId="{F3826CA7-9886-42F0-865F-ACC8A54048B3}" type="presParOf" srcId="{1F6C3C27-908E-4C67-903E-0573B8ABCC08}" destId="{AA355FFB-D50F-40B0-92A2-F5AEA06DEA3C}" srcOrd="0" destOrd="0" presId="urn:microsoft.com/office/officeart/2005/8/layout/lProcess2"/>
    <dgm:cxn modelId="{718412DF-9E7F-4B56-A088-4E30BD405C95}" type="presParOf" srcId="{AA355FFB-D50F-40B0-92A2-F5AEA06DEA3C}" destId="{AD0435E9-5146-4D70-ADBF-4F01BE2482D8}" srcOrd="0" destOrd="0" presId="urn:microsoft.com/office/officeart/2005/8/layout/lProcess2"/>
    <dgm:cxn modelId="{E5495AB8-05F3-4B89-9A0E-ACFC5CC259A2}" type="presParOf" srcId="{AA355FFB-D50F-40B0-92A2-F5AEA06DEA3C}" destId="{A145B3B0-F536-43AD-932A-D36545A95EA8}" srcOrd="1" destOrd="0" presId="urn:microsoft.com/office/officeart/2005/8/layout/lProcess2"/>
    <dgm:cxn modelId="{9C8D3771-24DE-416B-A90B-B793200CC32A}" type="presParOf" srcId="{AA355FFB-D50F-40B0-92A2-F5AEA06DEA3C}" destId="{6DDE19A9-E7FF-4385-920F-9A96A5BF3CC0}" srcOrd="2" destOrd="0" presId="urn:microsoft.com/office/officeart/2005/8/layout/lProcess2"/>
    <dgm:cxn modelId="{689B59EF-9604-4563-A46A-005B5A3EBF5D}" type="presParOf" srcId="{B3E91238-F722-431F-953B-6E84584B3EA2}" destId="{087366ED-EE35-4F60-8DE4-625E3CA759BB}" srcOrd="1" destOrd="0" presId="urn:microsoft.com/office/officeart/2005/8/layout/lProcess2"/>
    <dgm:cxn modelId="{EE9B39D8-4A34-4873-8E8B-876EEDD4231B}" type="presParOf" srcId="{B3E91238-F722-431F-953B-6E84584B3EA2}" destId="{6A0EA6B3-C863-4D40-B228-1595A1794836}" srcOrd="2" destOrd="0" presId="urn:microsoft.com/office/officeart/2005/8/layout/lProcess2"/>
    <dgm:cxn modelId="{B7A55CDF-7CA3-4A29-84BB-45AD12FF69BB}" type="presParOf" srcId="{6A0EA6B3-C863-4D40-B228-1595A1794836}" destId="{A748BBF1-4D7E-4A4A-8EF9-049567FE632E}" srcOrd="0" destOrd="0" presId="urn:microsoft.com/office/officeart/2005/8/layout/lProcess2"/>
    <dgm:cxn modelId="{D20ECCDB-79F9-4110-B5E5-D333C878925A}" type="presParOf" srcId="{6A0EA6B3-C863-4D40-B228-1595A1794836}" destId="{757B7C0E-F076-4CFF-9C96-BDE163E128AA}" srcOrd="1" destOrd="0" presId="urn:microsoft.com/office/officeart/2005/8/layout/lProcess2"/>
    <dgm:cxn modelId="{F39A99AB-594E-4EBE-A3E7-79E64FFA5FE0}" type="presParOf" srcId="{6A0EA6B3-C863-4D40-B228-1595A1794836}" destId="{53E2C7EB-48DE-48C0-86F9-E13A2834DE28}" srcOrd="2" destOrd="0" presId="urn:microsoft.com/office/officeart/2005/8/layout/lProcess2"/>
    <dgm:cxn modelId="{4CA163C8-6056-4CFF-AE29-6B64A6E8DC60}" type="presParOf" srcId="{53E2C7EB-48DE-48C0-86F9-E13A2834DE28}" destId="{1E4FCE61-2FBA-4634-9C17-98A43B045183}" srcOrd="0" destOrd="0" presId="urn:microsoft.com/office/officeart/2005/8/layout/lProcess2"/>
    <dgm:cxn modelId="{FCB25ED6-0604-45D0-A266-7CA898D67444}" type="presParOf" srcId="{1E4FCE61-2FBA-4634-9C17-98A43B045183}" destId="{90B42CC0-AB54-4080-B3D4-B5B77AF4C382}" srcOrd="0" destOrd="0" presId="urn:microsoft.com/office/officeart/2005/8/layout/lProcess2"/>
    <dgm:cxn modelId="{B6F613A9-BE12-4B1A-88EF-17ABCB2C6E1C}" type="presParOf" srcId="{1E4FCE61-2FBA-4634-9C17-98A43B045183}" destId="{3BE5E9CF-20AA-4B3D-900C-E6AA3BE72B07}" srcOrd="1" destOrd="0" presId="urn:microsoft.com/office/officeart/2005/8/layout/lProcess2"/>
    <dgm:cxn modelId="{360AC0B0-8A11-4006-B6DE-6835AC3DC8FC}" type="presParOf" srcId="{1E4FCE61-2FBA-4634-9C17-98A43B045183}" destId="{583F2528-B003-4953-8EE1-122154E63E91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9764-27D4-4661-BF3A-ED65DA420F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B98F-E8E2-4BFA-86CA-1243BB9673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5B98F-E8E2-4BFA-86CA-1243BB9673B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9570-30F2-4026-96E2-CFD8C0D85143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</a:t>
            </a:r>
            <a:r>
              <a:rPr lang="ru-RU" b="1" dirty="0" smtClean="0">
                <a:solidFill>
                  <a:schemeClr val="tx1"/>
                </a:solidFill>
              </a:rPr>
              <a:t>1.5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СИСТЕМА УПРАВЛЕНИЯ БИЗНЕС-ПРОЦЕССАМИ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solidFill>
                  <a:schemeClr val="tx1"/>
                </a:solidFill>
              </a:rPr>
              <a:t>ПРЕДПРИЯТИИ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Четырехкомпонентная система управления </a:t>
            </a:r>
            <a:r>
              <a:rPr lang="ru-RU" b="1" dirty="0" smtClean="0"/>
              <a:t>бизнес-процессами</a:t>
            </a:r>
            <a:endParaRPr lang="ru-RU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9297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4. Функции </a:t>
            </a:r>
            <a:r>
              <a:rPr lang="ru-RU" sz="3600" b="1" dirty="0"/>
              <a:t>управления бизнес-процессами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928670"/>
          <a:ext cx="8643998" cy="5208058"/>
        </p:xfrm>
        <a:graphic>
          <a:graphicData uri="http://schemas.openxmlformats.org/drawingml/2006/table">
            <a:tbl>
              <a:tblPr/>
              <a:tblGrid>
                <a:gridCol w="2138380"/>
                <a:gridCol w="6505618"/>
              </a:tblGrid>
              <a:tr h="31141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Критерии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Функции управления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3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Содержание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управленческой деятельности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Основные функции управления: исследование, планирование,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организация, активизация, координация, контроль, регулирование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574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Процессы жизненного цикла продукта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Конкретные функции управления: управление проектированием и разработкой, управление закупками, управление производством и предоставлением услуг, управление сбытом, управление послепродажной деятельностью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3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</a:rPr>
                        <a:t>Вспомогательные бизнес-процессы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</a:rPr>
                        <a:t>Обеспечивающие функции управления: управление персоналом, управление документооборотом, управление инфраструктурой, управление финансами, управление ИТ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43"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  <a:tabLst>
                          <a:tab pos="996315" algn="l"/>
                        </a:tabLst>
                      </a:pPr>
                      <a:r>
                        <a:rPr lang="en-US" sz="2000">
                          <a:latin typeface="Times New Roman"/>
                          <a:ea typeface="Calibri"/>
                        </a:rPr>
                        <a:t>Параметры объекта управления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Специальные функции управления: управление ценностью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и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стоимостью</a:t>
                      </a:r>
                      <a:r>
                        <a:rPr lang="ru-RU" sz="2000" dirty="0">
                          <a:latin typeface="Times New Roman"/>
                          <a:ea typeface="Calibri"/>
                        </a:rPr>
                        <a:t>, управление надежностью, управление продолжительностью, управление качеством, управление рисками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5.Модель </a:t>
            </a:r>
            <a:r>
              <a:rPr lang="ru-RU" sz="3600" b="1" dirty="0"/>
              <a:t>системы ВРМ Х. Смита и П. </a:t>
            </a:r>
            <a:r>
              <a:rPr lang="ru-RU" sz="3600" b="1" dirty="0" err="1"/>
              <a:t>Фингара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lum bright="-30000" contrast="53000"/>
          </a:blip>
          <a:srcRect l="7566" t="6940"/>
          <a:stretch>
            <a:fillRect/>
          </a:stretch>
        </p:blipFill>
        <p:spPr bwMode="auto">
          <a:xfrm>
            <a:off x="214282" y="1214422"/>
            <a:ext cx="864399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Модель системы управления О. </a:t>
            </a:r>
            <a:r>
              <a:rPr lang="ru-RU" sz="3200" b="1" dirty="0" err="1" smtClean="0"/>
              <a:t>Виханского</a:t>
            </a:r>
            <a:endParaRPr lang="ru-RU" sz="3200" b="1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lum bright="-24000" contrast="46000"/>
          </a:blip>
          <a:srcRect t="4255"/>
          <a:stretch>
            <a:fillRect/>
          </a:stretch>
        </p:blipFill>
        <p:spPr bwMode="auto">
          <a:xfrm>
            <a:off x="1357290" y="857232"/>
            <a:ext cx="68580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4286256"/>
            <a:ext cx="85725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207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Принципиальное отличие модели О.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Виханского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обусловлено подсистемой управления, основными частями которой являются следующие блоки: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20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управленческая идеология и ценностная ориентация системы управления;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20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интересы и поведенческие нормативы участников процесса управленческой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207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информация и информационное обеспечение коммуникаций в системе управления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Модель системы управления, ориентированной на управление </a:t>
            </a:r>
            <a:r>
              <a:rPr lang="ru-RU" sz="2800" b="1" dirty="0" smtClean="0"/>
              <a:t>процессами </a:t>
            </a:r>
            <a:r>
              <a:rPr lang="ru-RU" sz="2800" b="1" dirty="0" smtClean="0"/>
              <a:t>В. </a:t>
            </a:r>
            <a:r>
              <a:rPr lang="ru-RU" sz="2800" b="1" dirty="0" smtClean="0"/>
              <a:t>Репина</a:t>
            </a:r>
            <a:endParaRPr lang="ru-RU" sz="2800" b="1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lum bright="-30000" contrast="47000"/>
          </a:blip>
          <a:srcRect/>
          <a:stretch>
            <a:fillRect/>
          </a:stretch>
        </p:blipFill>
        <p:spPr bwMode="auto">
          <a:xfrm>
            <a:off x="1071538" y="1071546"/>
            <a:ext cx="7358114" cy="339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4429132"/>
            <a:ext cx="864399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976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Подсистема стратегического управления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включается в процесс управления компанией, владельцем которого является руководитель,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ответственна за разработку и согласование целей и стратегий на четырех различных организационных уровнях: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корпоративные цели и стратегии;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деловые цели и стратегии;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функциональные цели и стратегии;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6397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операционные цели и стратегии.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Процессный </a:t>
            </a:r>
            <a:r>
              <a:rPr lang="ru-RU" sz="3200" b="1" dirty="0" smtClean="0"/>
              <a:t>поток сквозного бизнес-процесса 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ВРМ обеспечивает отдельный независимый процессный поток, связывающий различные самостоятельные приложения, необходимые для выполнения единого сквозного бизнес-процесса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8929718" cy="368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Механизм совершенствования и развития системы управления в условиях процессного </a:t>
            </a:r>
            <a:r>
              <a:rPr lang="ru-RU" sz="2800" b="1" dirty="0" smtClean="0"/>
              <a:t>предприятия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6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«Управлять</a:t>
            </a:r>
            <a:r>
              <a:rPr lang="ru-RU" sz="2400" b="1" i="1" dirty="0" smtClean="0"/>
              <a:t>, совершенствуя и совершенствуясь</a:t>
            </a:r>
            <a:r>
              <a:rPr lang="ru-RU" sz="2400" b="1" i="1" dirty="0" smtClean="0"/>
              <a:t>» 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14554"/>
            <a:ext cx="357190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 smtClean="0"/>
              <a:t>«Кардинальное </a:t>
            </a:r>
            <a:r>
              <a:rPr lang="ru-RU" sz="2400" b="1" dirty="0" smtClean="0"/>
              <a:t>совершенствование» </a:t>
            </a:r>
            <a:r>
              <a:rPr lang="ru-RU" sz="2400" b="1" dirty="0" err="1" smtClean="0"/>
              <a:t>Breakthrough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Improvement</a:t>
            </a:r>
            <a:r>
              <a:rPr lang="ru-RU" sz="2400" b="1" dirty="0" smtClean="0"/>
              <a:t> – </a:t>
            </a:r>
            <a:r>
              <a:rPr lang="ru-RU" sz="2400" b="1" dirty="0" smtClean="0"/>
              <a:t>BI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214554"/>
            <a:ext cx="392909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/>
              <a:t> </a:t>
            </a:r>
            <a:r>
              <a:rPr lang="ru-RU" sz="2400" b="1" i="1" dirty="0" smtClean="0"/>
              <a:t>«</a:t>
            </a:r>
            <a:r>
              <a:rPr lang="ru-RU" sz="2400" b="1" dirty="0" smtClean="0"/>
              <a:t>Непрерывное </a:t>
            </a:r>
            <a:r>
              <a:rPr lang="ru-RU" sz="2400" b="1" dirty="0" smtClean="0"/>
              <a:t>совершенствование» </a:t>
            </a:r>
            <a:r>
              <a:rPr lang="ru-RU" sz="2400" b="1" dirty="0" err="1" smtClean="0"/>
              <a:t>Continuous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Improvement</a:t>
            </a:r>
            <a:r>
              <a:rPr lang="ru-RU" sz="2400" b="1" dirty="0" smtClean="0"/>
              <a:t> – </a:t>
            </a:r>
            <a:r>
              <a:rPr lang="ru-RU" sz="2400" b="1" dirty="0" smtClean="0"/>
              <a:t>CI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00504"/>
            <a:ext cx="357190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/>
              <a:t>Реинжиниринг</a:t>
            </a:r>
            <a:r>
              <a:rPr lang="ru-RU" sz="2400" b="1" dirty="0" smtClean="0"/>
              <a:t> бизнес-процессов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3929066"/>
            <a:ext cx="392909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/>
              <a:t>кайдзен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sz="2400" b="1" dirty="0" err="1" smtClean="0"/>
              <a:t>kaizen</a:t>
            </a:r>
            <a:r>
              <a:rPr lang="ru-RU" dirty="0" smtClean="0"/>
              <a:t>).</a:t>
            </a:r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071670" y="3357562"/>
            <a:ext cx="331471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86578" y="3357562"/>
            <a:ext cx="331471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2976" y="5572140"/>
            <a:ext cx="65722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Систематический </a:t>
            </a:r>
            <a:r>
              <a:rPr lang="ru-RU" sz="2800" b="1" dirty="0" err="1" smtClean="0"/>
              <a:t>реинжиниринг</a:t>
            </a:r>
            <a:endParaRPr lang="ru-RU" sz="28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00232" y="5214950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786578" y="5143512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143932" cy="570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Громов, А. И. </a:t>
            </a:r>
            <a:r>
              <a:rPr lang="ru-RU" sz="2000" dirty="0" smtClean="0"/>
              <a:t>Управление бизнес-процессами: современные методы : монография / А. И. Громов, А. </a:t>
            </a:r>
            <a:r>
              <a:rPr lang="ru-RU" sz="2000" dirty="0" err="1" smtClean="0"/>
              <a:t>Фляйшман</a:t>
            </a:r>
            <a:r>
              <a:rPr lang="ru-RU" sz="2000" dirty="0" smtClean="0"/>
              <a:t>, В. Шмидт ; под редакцией А. И. Громова.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367 с. — (Актуальные монографии). — ISBN 978-5-534-03094-5.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2"/>
              </a:rPr>
              <a:t>https://biblio-online.ru/bcode/432861</a:t>
            </a:r>
            <a:endParaRPr lang="ru-RU" sz="2000" dirty="0" smtClean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Фролов, Ю. В. </a:t>
            </a:r>
            <a:r>
              <a:rPr lang="ru-RU" sz="2000" dirty="0" smtClean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Ю. В. Фролов, Р. В. Серышев ; под редакцией Ю. В. Фролова. —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154 с. — (Университеты России). — ISBN 978-5-534-09015-4.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3"/>
              </a:rPr>
              <a:t>https://biblio-online.ru/bcode/437776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Долганова, О. И. </a:t>
            </a:r>
            <a:r>
              <a:rPr lang="ru-RU" sz="2000" dirty="0" smtClean="0"/>
              <a:t>Моделирование бизнес-процессов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4"/>
              </a:rPr>
              <a:t>https://biblio-online.ru/bcode/433143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 smtClean="0"/>
              <a:t>Каменнова</a:t>
            </a:r>
            <a:r>
              <a:rPr lang="ru-RU" sz="2000" i="1" dirty="0" smtClean="0"/>
              <a:t>, М. С. </a:t>
            </a:r>
            <a:r>
              <a:rPr lang="ru-RU" sz="2000" dirty="0" smtClean="0"/>
              <a:t>Моделирование бизнес-процессов. В 2 ч. Часть 1 : учебник и практикум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М. С.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, В. В. Крохин, И. В. Машков.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5"/>
              </a:rPr>
              <a:t>https://biblio-online.ru/bcode/431307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1.Базовые принципы управления бизнес-процессов в соответствии с </a:t>
            </a:r>
            <a:br>
              <a:rPr lang="ru-RU" sz="2400" dirty="0" smtClean="0"/>
            </a:br>
            <a:r>
              <a:rPr lang="ru-RU" sz="2400" dirty="0" smtClean="0"/>
              <a:t>МС ИСО серии 9000</a:t>
            </a:r>
          </a:p>
          <a:p>
            <a:r>
              <a:rPr lang="ru-RU" sz="2400" dirty="0" smtClean="0"/>
              <a:t>2.Кибернетическая модель системы управления бизнес-процессами в организации</a:t>
            </a:r>
          </a:p>
          <a:p>
            <a:r>
              <a:rPr lang="ru-RU" sz="2400" dirty="0" smtClean="0"/>
              <a:t>3.Алгоритм управления бизнес-процессами в системе управления организации</a:t>
            </a:r>
          </a:p>
          <a:p>
            <a:r>
              <a:rPr lang="ru-RU" sz="2400" dirty="0" smtClean="0"/>
              <a:t>4. Функции управления бизнес-процессами</a:t>
            </a:r>
          </a:p>
          <a:p>
            <a:r>
              <a:rPr lang="ru-RU" sz="2400" dirty="0" smtClean="0"/>
              <a:t>5.Модель системы ВРМ Х. Смита и П. </a:t>
            </a:r>
            <a:r>
              <a:rPr lang="ru-RU" sz="2400" dirty="0" err="1" smtClean="0"/>
              <a:t>Фингара</a:t>
            </a:r>
            <a:endParaRPr lang="ru-RU" sz="2400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1.Базовые принципы управления бизнес-процессов в соответствии с </a:t>
            </a:r>
            <a:br>
              <a:rPr lang="ru-RU" sz="3600" b="1" dirty="0" smtClean="0"/>
            </a:br>
            <a:r>
              <a:rPr lang="ru-RU" sz="3600" b="1" dirty="0" smtClean="0"/>
              <a:t>МС ИСО серии 9000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64305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ориентация </a:t>
            </a:r>
            <a:r>
              <a:rPr lang="ru-RU" sz="2000" b="1" dirty="0"/>
              <a:t>на потребителя; 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лидерство </a:t>
            </a:r>
            <a:r>
              <a:rPr lang="ru-RU" sz="2000" b="1" dirty="0"/>
              <a:t>руководителя</a:t>
            </a:r>
            <a:r>
              <a:rPr lang="ru-RU" sz="20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</a:t>
            </a:r>
            <a:r>
              <a:rPr lang="ru-RU" sz="2000" b="1" dirty="0"/>
              <a:t>вовлечение персонала; 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процессный </a:t>
            </a:r>
            <a:r>
              <a:rPr lang="ru-RU" sz="2000" b="1" dirty="0"/>
              <a:t>подход; 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системный </a:t>
            </a:r>
            <a:r>
              <a:rPr lang="ru-RU" sz="2000" b="1" dirty="0"/>
              <a:t>подход; </a:t>
            </a:r>
            <a:endParaRPr lang="ru-RU" sz="2000" b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постоянные </a:t>
            </a:r>
            <a:r>
              <a:rPr lang="ru-RU" sz="2000" b="1" dirty="0"/>
              <a:t>улучшения</a:t>
            </a:r>
            <a:r>
              <a:rPr lang="ru-RU" sz="2000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</a:t>
            </a:r>
            <a:r>
              <a:rPr lang="ru-RU" sz="2000" b="1" dirty="0"/>
              <a:t>принятие решений основанных на фактах; взаимовыгодные отношения с поставщиками.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256"/>
            <a:ext cx="8286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Бизнес-процессы </a:t>
            </a:r>
            <a:r>
              <a:rPr lang="ru-RU" sz="2400" i="1" dirty="0"/>
              <a:t>не обеспечивают достижение целей организации случайно или автоматически – необходимо постоянное и эффективное управление ими, которое может осуществляться только в том случае, если есть реально действующая система, решающая задачи управления.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2.Кибернетическая </a:t>
            </a:r>
            <a:r>
              <a:rPr lang="ru-RU" sz="3200" b="1" dirty="0"/>
              <a:t>модель системы управления бизнес-процессами </a:t>
            </a:r>
            <a:r>
              <a:rPr lang="ru-RU" sz="3200" b="1" dirty="0" smtClean="0"/>
              <a:t>в организации</a:t>
            </a:r>
            <a:endParaRPr lang="ru-RU" sz="32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l="3817"/>
          <a:stretch>
            <a:fillRect/>
          </a:stretch>
        </p:blipFill>
        <p:spPr bwMode="auto">
          <a:xfrm>
            <a:off x="142844" y="1643050"/>
            <a:ext cx="900115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763">
              <a:defRPr/>
            </a:pPr>
            <a:r>
              <a:rPr lang="ru-RU" sz="3200" b="1" dirty="0" smtClean="0"/>
              <a:t>Типы обратной </a:t>
            </a:r>
            <a:r>
              <a:rPr lang="ru-RU" sz="3200" b="1" dirty="0" smtClean="0"/>
              <a:t>связи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362950" cy="381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Деятельность по управлению бизнес-процессами на основе системного подхода</a:t>
            </a:r>
            <a:endParaRPr lang="ru-RU" sz="3200" b="1" dirty="0"/>
          </a:p>
        </p:txBody>
      </p:sp>
      <p:pic>
        <p:nvPicPr>
          <p:cNvPr id="1026" name="Picture 2" descr="http://ist.na5bal.ru/pars_docs/refs/4/3485/3485_html_111183fb.png"/>
          <p:cNvPicPr>
            <a:picLocks noChangeAspect="1" noChangeArrowheads="1"/>
          </p:cNvPicPr>
          <p:nvPr/>
        </p:nvPicPr>
        <p:blipFill>
          <a:blip r:embed="rId3"/>
          <a:srcRect l="2381" t="1733" r="5556"/>
          <a:stretch>
            <a:fillRect/>
          </a:stretch>
        </p:blipFill>
        <p:spPr bwMode="auto">
          <a:xfrm>
            <a:off x="68155" y="1643050"/>
            <a:ext cx="9017439" cy="4408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ok-t.ru/mydocxru/baza5/452714422155.files/image0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857232"/>
            <a:ext cx="9001125" cy="5619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285728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Б</a:t>
            </a:r>
            <a:r>
              <a:rPr lang="ru-RU" sz="2800" b="1" dirty="0" smtClean="0"/>
              <a:t>изнес-процессы в системе управления организации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www.bestreferat.ru/images/paper/20/69/885692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71529"/>
            <a:ext cx="8317774" cy="59864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0"/>
            <a:ext cx="857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Планирование бизнес-процессов в системе управления организации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m.studme.org/htm/img/15/3306/19.png"/>
          <p:cNvPicPr>
            <a:picLocks noChangeAspect="1" noChangeArrowheads="1"/>
          </p:cNvPicPr>
          <p:nvPr/>
        </p:nvPicPr>
        <p:blipFill>
          <a:blip r:embed="rId2">
            <a:lum bright="-20000" contrast="52000"/>
          </a:blip>
          <a:srcRect/>
          <a:stretch>
            <a:fillRect/>
          </a:stretch>
        </p:blipFill>
        <p:spPr bwMode="auto">
          <a:xfrm>
            <a:off x="1643042" y="1428736"/>
            <a:ext cx="5776908" cy="52283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92155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3.Алгоритм управления бизнес-процессами в системе управления организации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785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Управление бизнес-процессами</vt:lpstr>
      <vt:lpstr>План</vt:lpstr>
      <vt:lpstr>1.Базовые принципы управления бизнес-процессов в соответствии с  МС ИСО серии 9000</vt:lpstr>
      <vt:lpstr>2.Кибернетическая модель системы управления бизнес-процессами в организации</vt:lpstr>
      <vt:lpstr>Типы обратной связи</vt:lpstr>
      <vt:lpstr>Деятельность по управлению бизнес-процессами на основе системного подхода</vt:lpstr>
      <vt:lpstr>Слайд 7</vt:lpstr>
      <vt:lpstr>Слайд 8</vt:lpstr>
      <vt:lpstr>Слайд 9</vt:lpstr>
      <vt:lpstr>Четырехкомпонентная система управления бизнес-процессами</vt:lpstr>
      <vt:lpstr>4. Функции управления бизнес-процессами </vt:lpstr>
      <vt:lpstr>5.Модель системы ВРМ Х. Смита и П. Фингара </vt:lpstr>
      <vt:lpstr>Модель системы управления О. Виханского</vt:lpstr>
      <vt:lpstr>Модель системы управления, ориентированной на управление процессами В. Репина</vt:lpstr>
      <vt:lpstr>Процессный поток сквозного бизнес-процесса  </vt:lpstr>
      <vt:lpstr>Механизм совершенствования и развития системы управления в условиях процессного предприятия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</dc:title>
  <dc:creator>Таня</dc:creator>
  <cp:lastModifiedBy>Таня</cp:lastModifiedBy>
  <cp:revision>4</cp:revision>
  <dcterms:created xsi:type="dcterms:W3CDTF">2019-11-24T00:36:19Z</dcterms:created>
  <dcterms:modified xsi:type="dcterms:W3CDTF">2019-12-04T23:00:41Z</dcterms:modified>
</cp:coreProperties>
</file>