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3" r:id="rId5"/>
    <p:sldId id="280" r:id="rId6"/>
    <p:sldId id="265" r:id="rId7"/>
    <p:sldId id="278" r:id="rId8"/>
    <p:sldId id="272" r:id="rId9"/>
    <p:sldId id="279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A57CD-5043-49BE-B0DB-D2AB5A3AC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00E7FFD-D415-4DDF-9CC1-DE8C202903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681B71-0BBB-4EF3-9E68-EC4B49964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FE8B46-2DE0-4ADC-8F36-FF64AEC1A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D7A0C0-1927-4A81-9B6D-525D43FE0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6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35255C-7A1D-4470-9512-059DC7727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8597194-82AF-49BB-A0D5-44A35DCBEA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773592-E6FE-4A4B-ACAA-1E66FA3C4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9D8CE7-1E2B-474F-A3D0-48378A946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5ADE7B-09FF-4745-90B5-EDD3B7AA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54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F241C0-A551-44DC-A760-D500348E3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CCF6F6-CAEC-4921-81A6-FF928FBF2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10D22B-B0B2-4CD2-9F72-C3519433A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1CAE33-CBE4-4B93-A700-31E82F77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E00935-4119-4E43-83C1-32FABA463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13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0E9185-2684-494A-ABC6-D7606E8B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BEFFE-1CDB-4D20-8780-A5B3ADC0A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2B1393-8857-4473-B69F-398B0E2C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E55980-0301-4BB4-A6A5-3C6991F44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11A709-6CEE-459F-8D17-8FAAE80F6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32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0255A-7586-4368-95A2-150C4ED26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616F03-C68F-4F9D-93EB-AEA87CBCF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0AC970-895C-4DF0-9401-E82480F31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F39226-83AB-4D63-A940-09930D19A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2094F2-9294-4F63-AA45-FD3625913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49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BE922B-424A-41BA-81A0-129F3B2C6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A327CF-4A90-4A27-A72B-6C3008F6A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492A5F-79F6-4054-A4BB-AF9ECE059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CF4CC2-B07A-4FB7-8F0D-924B72562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7584DB5-2A40-4AB0-B0A3-6A323586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3E01FB-80A3-4FFD-9123-BE479F4AA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83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7E788A-0B3B-4904-8832-E0B60F0EF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8640E9-649D-4273-A0C5-C8D229B3E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D7D95A-0F48-4AAB-B3CC-EBCCF5DF0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1D80C29-AC44-443A-81CF-7A8E4A390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252D80C-E3F3-4151-A718-397FA294B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685EF41-A089-46E5-9C9F-6C3CBD997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E27062C-7046-4647-B18A-1C767E3A4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3308CD0-EDED-47AE-995C-E75089EF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6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199A3-CC49-4ADF-8BA2-2D29E2503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C92C5BF-D867-49A9-A6AE-65ED04491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D9EC26-9587-472E-BA03-231E7226B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FA86BD-93E0-495F-85C6-43BF5271F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36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D19A587-6F44-4826-B450-32E90EEB0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91414AB-F7DE-4403-BBA1-A63F95026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AB4BBC-317B-4302-BE5E-0911A2408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94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BAB279-E0F8-4151-BCBA-AF7E722BB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399887-B72A-48AB-8CDD-02E6BF0A6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10263B-47C6-4987-A02E-AB21940B94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33176F-FFD2-4A8E-91CE-BE08980C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B5B0553-563B-461C-A424-A6073004F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52329B-3C39-4C17-B746-0D0F370D6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99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0835F-D1F7-486C-85CC-DB1CE36F8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A45B871-0FBE-4F07-84D3-E4EE672B7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D3B6D4-4701-4BE1-9F63-6C8E18F61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69CF55-4AC7-48AD-9D51-691CBF87F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74A805-67A3-4B45-8938-9F57DF15F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5D56E5-0F1A-4D6E-8E48-6BAE3ED6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1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C5FE8D-771A-4BBE-8AC3-59D15F46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85C42E-FD8F-461A-BF1F-D9C36496B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ABF6B0-59A2-430D-B169-445147AB5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6B0CE-3E54-447F-AA32-7DD4890219E4}" type="datetimeFigureOut">
              <a:rPr lang="ru-RU" smtClean="0"/>
              <a:t>09.04.2023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DADBCA-EEBD-4234-994C-5EB42E620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250CC9-8625-43A2-85EF-CA082A2913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10E8-B286-44AC-B1AD-FD0FC07C1E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3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F%D0%B0%D0%BC%D1%8F%D1%82%D1%8C#%D0%94%D0%BE%D0%BB%D0%B3%D0%BE%D0%B2%D1%80%D0%B5%D0%BC%D0%B5%D0%BD%D0%BD%D0%B0%D1%8F_%D0%B8_%D0%BA%D1%80%D0%B0%D1%82%D0%BA%D0%BE%D0%B2%D1%80%D0%B5%D0%BC%D0%B5%D0%BD%D0%BD%D0%B0%D1%8F_%D0%BF%D0%B0%D0%BC%D1%8F%D1%82%D1%8C" TargetMode="External"/><Relationship Id="rId3" Type="http://schemas.openxmlformats.org/officeDocument/2006/relationships/hyperlink" Target="https://ru.wikipedia.org/wiki/%D0%9F%D0%B0%D0%BC%D1%8F%D1%82%D1%8C#%D0%9E%D0%BF%D0%B8%D1%81%D0%B0%D0%BD%D0%B8%D0%B5_%D0%BF%D0%B0%D0%BC%D1%8F%D1%82%D0%B8_%D0%B2_%D0%BC%D0%BD%D0%B5%D0%BC%D0%BE%D1%82%D0%B5%D1%85%D0%BD%D0%B8%D0%BA%D0%B5" TargetMode="External"/><Relationship Id="rId7" Type="http://schemas.openxmlformats.org/officeDocument/2006/relationships/hyperlink" Target="https://ru.wikipedia.org/wiki/%D0%9F%D0%B0%D0%BC%D1%8F%D1%82%D1%8C#%D0%9C%D0%B8%D1%84%D0%BE%D0%BB%D0%BE%D0%B3%D0%B8%D1%8F,_%D1%80%D0%B5%D0%BB%D0%B8%D0%B3%D0%B8%D1%8F,_%D1%84%D0%B8%D0%BB%D0%BE%D1%81%D0%BE%D1%84%D0%B8%D1%8F_%D0%BE_%D0%BF%D0%B0%D0%BC%D1%8F%D1%82%D0%B8" TargetMode="External"/><Relationship Id="rId2" Type="http://schemas.openxmlformats.org/officeDocument/2006/relationships/hyperlink" Target="https://ru.wikipedia.org/wiki/%D0%9F%D0%B0%D0%BC%D1%8F%D1%82%D1%8C#%D0%9F%D0%B0%D0%BC%D1%8F%D1%82%D1%8C_%D0%B8_%D1%81%D0%BE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0%D0%BC%D1%8F%D1%82%D1%8C#%D0%9C%D0%BD%D0%B5%D0%BC%D0%BE%D0%BD%D0%B8%D1%87%D0%B5%D1%81%D0%BA%D0%B8%D0%B5_%D0%BF%D1%80%D0%B8%D1%91%D0%BC%D1%8B_%D0%B7%D0%B0%D0%BF%D0%BE%D0%BC%D0%B8%D0%BD%D0%B0%D0%BD%D0%B8%D1%8F" TargetMode="External"/><Relationship Id="rId5" Type="http://schemas.openxmlformats.org/officeDocument/2006/relationships/hyperlink" Target="https://ru.wikipedia.org/wiki/%D0%9F%D0%B0%D0%BC%D1%8F%D1%82%D1%8C#%D0%9F%D0%B0%D0%BC%D1%8F%D1%82%D1%8C_%D0%B8_%D1%84%D0%B8%D0%B7%D0%B8%D1%87%D0%B5%D1%81%D0%BA%D0%B0%D1%8F_%D0%B0%D0%BA%D1%82%D0%B8%D0%B2%D0%BD%D0%BE%D1%81%D1%82%D1%8C" TargetMode="External"/><Relationship Id="rId4" Type="http://schemas.openxmlformats.org/officeDocument/2006/relationships/hyperlink" Target="https://ru.wikipedia.org/wiki/%D0%9F%D0%B0%D0%BC%D1%8F%D1%82%D1%8C#%D0%AD%D0%BC%D0%BE%D1%86%D0%B8%D0%B8_%D0%B8_%D0%BF%D0%B0%D0%BC%D1%8F%D1%82%D1%8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cycl.yandex.ru/redir?dtype=encyc&amp;url=www.rubricon.com/partner.asp%3Faid%3D%7bAAD2D76F-A39B-4C47-9288-E742E2B3CC21%7d%26ext%3D0" TargetMode="External"/><Relationship Id="rId2" Type="http://schemas.openxmlformats.org/officeDocument/2006/relationships/hyperlink" Target="http://encycl.yandex.ru/redir?dtype=encyc&amp;url=www.rubricon.com/partner.asp%3Faid%3D%7b239B064C-8102-4057-A639-70A9BB8B1290%7d%26ext%3D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cycl.yandex.ru/redir?dtype=encyc&amp;url=www.rubricon.com/partner.asp%3Faid%3D%7bB83B4ED5-7B92-4D9A-8909-FA9D6C16D8EF%7d%26ext%3D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EAE47D-84CE-4930-82FF-C22C718D7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00150"/>
            <a:ext cx="9144000" cy="2055812"/>
          </a:xfrm>
        </p:spPr>
        <p:txBody>
          <a:bodyPr>
            <a:normAutofit/>
          </a:bodyPr>
          <a:lstStyle/>
          <a:p>
            <a:r>
              <a:rPr lang="ru-RU" dirty="0"/>
              <a:t>МЕМОРИО</a:t>
            </a:r>
            <a:br>
              <a:rPr lang="ru-RU" dirty="0"/>
            </a:br>
            <a:r>
              <a:rPr lang="ru-RU" dirty="0"/>
              <a:t>запоминание=репетиция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E73FF1-287C-4BB6-8926-611D901567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200" b="1" dirty="0" err="1"/>
              <a:t>Меморио</a:t>
            </a:r>
            <a:r>
              <a:rPr lang="ru-RU" sz="3200" b="1" dirty="0"/>
              <a:t> + </a:t>
            </a:r>
            <a:r>
              <a:rPr lang="ru-RU" sz="3200" b="1" dirty="0" err="1"/>
              <a:t>акцио</a:t>
            </a:r>
            <a:r>
              <a:rPr lang="ru-RU" sz="3200" b="1" dirty="0"/>
              <a:t> = </a:t>
            </a:r>
            <a:r>
              <a:rPr lang="ru-RU" sz="3200" b="1" dirty="0">
                <a:solidFill>
                  <a:srgbClr val="FF0000"/>
                </a:solidFill>
              </a:rPr>
              <a:t>ОРАТОРИЯ</a:t>
            </a:r>
          </a:p>
          <a:p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3200" b="1" dirty="0">
                <a:solidFill>
                  <a:srgbClr val="FF0000"/>
                </a:solidFill>
              </a:rPr>
              <a:t>Информационная речь – </a:t>
            </a:r>
            <a:r>
              <a:rPr lang="ru-RU" sz="3200" b="1" dirty="0"/>
              <a:t>дать новую интересную информацию!!!!!</a:t>
            </a:r>
          </a:p>
          <a:p>
            <a:r>
              <a:rPr lang="ru-RU" sz="3200" b="1" dirty="0"/>
              <a:t>             - сообщить свое мнение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F13CC4-E45C-4405-9FCD-388B8D58E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" y="0"/>
            <a:ext cx="11615737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678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BBCD7-7A1E-4B96-B540-2BE8FB89E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Три главных правила мнемотехники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BAB62-7937-4B5D-A5F3-7D87A8EE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681038"/>
            <a:ext cx="11963400" cy="581183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запоминании :</a:t>
            </a:r>
            <a:b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ПЕРЕВЕСТИ СЛОВА В ОБРАЗЫ,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ГИПЕРТРОФИРОВАНИЕ ОБРАЗОВ,</a:t>
            </a:r>
            <a:b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ДИНАМИЗМ ВЗАИМОДЕЙСТВИЯ,</a:t>
            </a:r>
            <a:b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АЛОГИЧНОСТЬ ОБРАЗОВ.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Даны слова которые необходимо запомнить: ШЛЯПА, ОГУРЕЦ, МУХА, ШАР, РАКЕТА, МОСТ, УХО, МАШИНА, ТЕЛЕФОН, ГВОЗДЬ, СТОЛ, АВТОРУЧКА, ОКНО, ЛАМПА, БОТИНОК, ВЕДРО, МОЛОКО, КРАСАВИЦА, КНИГА, ВОРОНА.</a:t>
            </a:r>
            <a:b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 теперь запоминаем по правилам мнемотехники.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Шляпа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одета на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Огурец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Огурец разрезаем, а из него вместо семечек выползают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Мухи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которые влетая превращаются в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Шары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как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Ракеты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врезаются в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Мост.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Мост стоит на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Ушах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а из уха выезжает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Машина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которая везет огромный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Телефон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Из телефона вылетают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Гвозди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которые со свистом втыкаются в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Стол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превращаются в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Авторучки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Из авторучек сделано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Окно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которое надели на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Лампу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Вместо лампы висят и светятся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Ботинки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которые падают в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Ведро, 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наполненное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Молоком,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 котором купается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Красавица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Красавица, надев на себя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Книгу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каркает как </a:t>
            </a:r>
            <a:r>
              <a:rPr lang="ru-RU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Ворона.</a:t>
            </a:r>
            <a:b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4912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1A45A-722C-46E6-98C7-1463EEFC7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50" y="365125"/>
            <a:ext cx="10953750" cy="68262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Тренировка, тренировка и еще раз тренировка!!!!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B8530E-D7D9-49AB-B40D-B3AFAB07C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50" y="1219200"/>
            <a:ext cx="11468100" cy="5273675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ФОТОГРАФИЯ РОТ ЗАРЯ МАРС ОГОРОД ПЕТУХ ЗАБОР ПОТОК МОТОР СОРОКА  МОЛ  УГОЛЬ ШКАФ МИКРОСКОП ФОТОАППАРАТ САМОСВАЛ УГОЛ ПАРАШЮТ ДУБ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Запишите слова. </a:t>
            </a:r>
          </a:p>
          <a:p>
            <a:r>
              <a:rPr lang="ru-RU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</a:t>
            </a:r>
            <a:r>
              <a:rPr lang="ru-RU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роверьте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сколько слов Вы запомнили и проведите анализ почему произошли ошибки. Как правило, это слабые связки между образами.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ФОТОГРАФИЯ РОТ ЗАРЯ МАРС ОГОРОД ПЕТУХ ЗАБОР ПОТОК МОТОР СОРОКА  МОЛ  УГОЛЬ ШКАФ МИКРОСКОП ФОТОАППАРАТ САМОСВАЛ УГОЛ ПАРАШЮТ ДУБ</a:t>
            </a:r>
            <a:endParaRPr lang="ru-RU" sz="2000" b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А сейчас попробуйте вспомнить первый тест, который начинается со слова ШЛЯПА...</a:t>
            </a:r>
          </a:p>
          <a:p>
            <a:pPr marL="0" indent="0">
              <a:buNone/>
            </a:pPr>
            <a:endParaRPr lang="ru-RU" sz="2400" b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А теперь вспомните тест, который начинается со слов ФОТОГРАФИЯ, но с конца: ДУБ, ПАРАШЮТ. ... </a:t>
            </a:r>
            <a:b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8236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BED595-25EE-4301-955B-45D60EC9E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Тренировочные упражнения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3593DD-AADF-4445-9CB0-973917CC8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09650"/>
            <a:ext cx="11125200" cy="51673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1. СОЛНЦЕ ПОТОП КАЛЕНВАЛ СУСЛИК ТОЧКА МУРАВЕЙ ШВЕД РАМА ПЕШКА АВТОБУС ПЕСНЯ БЕРЕТ МУХОМОР ПОРТУПЕЯ СТЕРКА ВЕЛОСИПЕД МОЛОТОК ЯБЛОКО</a:t>
            </a:r>
            <a:b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3. 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примера, возьмем список предметов, которые необходимо купить в магазине. Попробуйте запомнить следующее в течение одной минуты не прибегая к записям. </a:t>
            </a:r>
            <a:b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1. РЫБА 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2. МАРГАРИН 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3. ШАХМАТНАЯ ДОСКА 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 МОЛОКО 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ЛУК     6.   ФУТБОЛЬНЫЙ МЯЧ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7.   ЛЕСТНИЦА 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8.   ЧАСЫ 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9.   РУЛЕТКА </a:t>
            </a: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</a:t>
            </a:r>
            <a:r>
              <a:rPr lang="ru-RU" sz="24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10. МЯЧИК ДЛЯ СОБАКИ </a:t>
            </a:r>
          </a:p>
          <a:p>
            <a:pPr marL="0" indent="0">
              <a:buNone/>
            </a:pPr>
            <a:b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2.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МЕЛ РАК ПИСЬМО ВЕЧЕ МОРКОВКА ПЕСОК МЯЧ ВОЛЯ ПИСТОН НЕФТЬ ПЕРЕПЕЛ УРЮПИНСК ЦЕЗАРЬ МОРЕ КОМПЬЮТЕР ЗОЛОТО РАМКА СВИСТОК БЕГ СОРОКА ХЛЕБ ПОДУШКА ПАРОХОД</a:t>
            </a:r>
            <a:b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1657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3E4D9-8147-4598-9722-7225F7717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687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 повторении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C74415-C8D9-4A8A-AA3E-AF81EFB43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762000"/>
            <a:ext cx="11677650" cy="5943599"/>
          </a:xfrm>
        </p:spPr>
        <p:txBody>
          <a:bodyPr>
            <a:noAutofit/>
          </a:bodyPr>
          <a:lstStyle/>
          <a:p>
            <a:r>
              <a:rPr lang="ru-RU" sz="24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Следует четко различать </a:t>
            </a:r>
            <a:r>
              <a:rPr lang="ru-RU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повторение</a:t>
            </a:r>
            <a:r>
              <a:rPr lang="ru-RU" sz="24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r>
              <a:rPr lang="ru-RU" sz="24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как многократное </a:t>
            </a:r>
            <a:r>
              <a:rPr lang="ru-RU" sz="2400" b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повторное восприятие информации</a:t>
            </a:r>
            <a:r>
              <a:rPr lang="ru-RU" sz="24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ru-RU" sz="2400" b="1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информация поступает в ваш мозг. 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Когда школьный учитель дает задание повторить учебный материал, он имеет в виду повторное чтение параграфа учебника.  </a:t>
            </a:r>
            <a:r>
              <a:rPr lang="ru-RU" sz="2400" dirty="0">
                <a:solidFill>
                  <a:srgbClr val="000000"/>
                </a:solidFill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Привычное значение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 </a:t>
            </a:r>
            <a:r>
              <a:rPr lang="ru-RU" sz="2400" b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не всегда ведет к запоминанию</a:t>
            </a:r>
            <a:endParaRPr lang="ru-RU" sz="2400" b="1" i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ru-RU" sz="24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как многократное </a:t>
            </a:r>
            <a:r>
              <a:rPr lang="ru-RU" sz="2400" b="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воспроизведение информации по памяти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ru-RU" sz="2400" b="1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информация "выводится" из мозга. </a:t>
            </a:r>
            <a:endParaRPr lang="ru-RU" sz="2400" b="1" i="1" dirty="0">
              <a:solidFill>
                <a:srgbClr val="000000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 Если вы многократно воспринимаете зрительные образы, например, с экрана телевизора, эти образы действительно запомнятся вашим мозгом, и когда вы в очередной раз пойдете в магазин, ваш мозг будет выделять рекламируемый товар из сотен других товаров. </a:t>
            </a:r>
            <a:r>
              <a:rPr lang="ru-RU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Значение </a:t>
            </a:r>
            <a:r>
              <a:rPr lang="ru-RU" sz="2400" b="1" dirty="0">
                <a:solidFill>
                  <a:srgbClr val="000000"/>
                </a:solidFill>
                <a:highlight>
                  <a:srgbClr val="FFFF00"/>
                </a:highlight>
                <a:ea typeface="Times New Roman" panose="02020603050405020304" pitchFamily="18" charset="0"/>
              </a:rPr>
              <a:t> в</a:t>
            </a:r>
            <a:r>
              <a:rPr lang="ru-RU" sz="24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  <a:cs typeface="Arial" panose="020B0604020202020204" pitchFamily="34" charset="0"/>
              </a:rPr>
              <a:t> мнемотехнике </a:t>
            </a: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нужно </a:t>
            </a:r>
            <a:r>
              <a:rPr lang="ru-RU" sz="24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не для запоминания, а для </a:t>
            </a:r>
            <a:r>
              <a:rPr lang="ru-RU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закрепления информации в мозге, для долговременного, пожизненного запоминания нужных сведений</a:t>
            </a:r>
            <a:r>
              <a:rPr lang="ru-RU" sz="2400" b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indent="0" algn="just" hangingPunct="0">
              <a:spcAft>
                <a:spcPts val="0"/>
              </a:spcAft>
              <a:buNone/>
            </a:pPr>
            <a:r>
              <a:rPr lang="ru-RU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                                  Процессы</a:t>
            </a: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, противоположные</a:t>
            </a:r>
          </a:p>
          <a:p>
            <a:pPr indent="0" algn="just" hangingPunct="0"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400" dirty="0">
                <a:effectLst/>
                <a:ea typeface="Times New Roman" panose="02020603050405020304" pitchFamily="18" charset="0"/>
              </a:rPr>
              <a:t>ПЕРЕРЫВЫ( </a:t>
            </a:r>
            <a:r>
              <a:rPr lang="ru-RU" sz="2400" dirty="0">
                <a:solidFill>
                  <a:srgbClr val="FF0000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эффективнее заучивать материал 2 дня по часу, чем в 2часа в один день).</a:t>
            </a:r>
          </a:p>
        </p:txBody>
      </p:sp>
    </p:spTree>
    <p:extLst>
      <p:ext uri="{BB962C8B-B14F-4D97-AF65-F5344CB8AC3E}">
        <p14:creationId xmlns:p14="http://schemas.microsoft.com/office/powerpoint/2010/main" val="220391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287" y="0"/>
            <a:ext cx="11129513" cy="63553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Смысловые разновидности информационной речи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287" y="635540"/>
            <a:ext cx="11967713" cy="60585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b="1" dirty="0"/>
              <a:t>.   Речи, передающие новую для слушателя   информацию:</a:t>
            </a:r>
            <a:r>
              <a:rPr lang="ru-RU" dirty="0"/>
              <a:t> формирование  </a:t>
            </a:r>
            <a:r>
              <a:rPr lang="ru-RU" b="1" dirty="0"/>
              <a:t>нового знания</a:t>
            </a:r>
            <a:r>
              <a:rPr lang="ru-RU" dirty="0"/>
              <a:t>, возбуждение любознательности:</a:t>
            </a:r>
            <a:endParaRPr lang="ru-RU" b="1" i="1" dirty="0"/>
          </a:p>
          <a:p>
            <a:r>
              <a:rPr lang="ru-RU" dirty="0"/>
              <a:t> субъективно </a:t>
            </a:r>
            <a:r>
              <a:rPr lang="ru-RU" sz="2000" dirty="0"/>
              <a:t>(т. е. новым для данного слушателя — </a:t>
            </a:r>
            <a:r>
              <a:rPr lang="ru-RU" sz="2000" i="1" dirty="0"/>
              <a:t>лекция, консультация, объяснение, инструкция…)</a:t>
            </a:r>
            <a:r>
              <a:rPr lang="ru-RU" sz="2000" dirty="0"/>
              <a:t>   </a:t>
            </a:r>
          </a:p>
          <a:p>
            <a:r>
              <a:rPr lang="ru-RU" dirty="0"/>
              <a:t>объективно </a:t>
            </a:r>
            <a:r>
              <a:rPr lang="ru-RU" sz="2000" dirty="0"/>
              <a:t>(т. е. новым для всех людей — </a:t>
            </a:r>
            <a:r>
              <a:rPr lang="ru-RU" sz="2000" i="1" dirty="0"/>
              <a:t>доклад, отчет, свидетельство</a:t>
            </a:r>
            <a:r>
              <a:rPr lang="ru-RU" sz="2000" dirty="0"/>
              <a:t> и т. п.). </a:t>
            </a:r>
          </a:p>
          <a:p>
            <a:pPr marL="0" indent="0">
              <a:buNone/>
            </a:pPr>
            <a:r>
              <a:rPr lang="ru-RU" dirty="0"/>
              <a:t>2</a:t>
            </a:r>
            <a:r>
              <a:rPr lang="ru-RU" b="1" dirty="0"/>
              <a:t>. Речи, сообщение своей точки зрения. </a:t>
            </a:r>
          </a:p>
          <a:p>
            <a:pPr marL="0" indent="0">
              <a:buNone/>
            </a:pPr>
            <a:r>
              <a:rPr lang="ru-RU" dirty="0"/>
              <a:t> выражение либо своей положительной оценки (</a:t>
            </a:r>
            <a:r>
              <a:rPr lang="ru-RU" i="1" dirty="0"/>
              <a:t>согласие, разрешение, одобрение</a:t>
            </a:r>
            <a:r>
              <a:rPr lang="ru-RU" dirty="0"/>
              <a:t>), либо отрицательной оценки (</a:t>
            </a:r>
            <a:r>
              <a:rPr lang="ru-RU" i="1" dirty="0"/>
              <a:t>отказ, обвинение, осуждение, предупреждение</a:t>
            </a:r>
            <a:r>
              <a:rPr lang="ru-RU" dirty="0"/>
              <a:t>).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i="1" dirty="0"/>
              <a:t>Программная речь -</a:t>
            </a:r>
            <a:r>
              <a:rPr lang="ru-RU" dirty="0"/>
              <a:t> сообщение о своем кредо, своем видении ситуации или своем понимании движения общества (организации) вперед.</a:t>
            </a:r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i="1" dirty="0"/>
              <a:t>Комментарий-</a:t>
            </a:r>
            <a:r>
              <a:rPr lang="ru-RU" dirty="0"/>
              <a:t>  разъяснение смысла актуального общественно-значимого события.  </a:t>
            </a:r>
          </a:p>
          <a:p>
            <a:pPr marL="0" indent="0">
              <a:buNone/>
            </a:pPr>
            <a:r>
              <a:rPr lang="ru-RU" i="1" dirty="0"/>
              <a:t>Речь-консультация </a:t>
            </a:r>
            <a:r>
              <a:rPr lang="ru-RU" dirty="0"/>
              <a:t>в профессиональном  менеджменте</a:t>
            </a:r>
          </a:p>
          <a:p>
            <a:pPr marL="0" indent="0">
              <a:buNone/>
            </a:pPr>
            <a:r>
              <a:rPr lang="ru-RU" i="1" dirty="0"/>
              <a:t>Речь- представление </a:t>
            </a:r>
            <a:r>
              <a:rPr lang="ru-RU" dirty="0"/>
              <a:t>в социальном общении</a:t>
            </a:r>
          </a:p>
          <a:p>
            <a:pPr marL="0" indent="0">
              <a:buNone/>
            </a:pPr>
            <a:r>
              <a:rPr lang="ru-RU" i="1" dirty="0"/>
              <a:t>Речь –мнение  </a:t>
            </a:r>
            <a:r>
              <a:rPr lang="ru-RU" dirty="0"/>
              <a:t>- описание собственного восприятия предмета, субъективный комментарий к происходящему.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99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476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FF0000"/>
                </a:solidFill>
              </a:rPr>
              <a:t>Интерес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28" y="879894"/>
            <a:ext cx="11714672" cy="576244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Тезис информационной речи — </a:t>
            </a:r>
            <a:r>
              <a:rPr lang="ru-RU" dirty="0"/>
              <a:t>это суждение, предикативная часть которого содержит новую информацию о предмете. </a:t>
            </a:r>
          </a:p>
          <a:p>
            <a:r>
              <a:rPr lang="ru-RU" dirty="0"/>
              <a:t>Изобретая тезис, думать, что слушатели знают о предмете. </a:t>
            </a:r>
            <a:r>
              <a:rPr lang="ru-RU" b="1" dirty="0"/>
              <a:t>Новизна  </a:t>
            </a:r>
            <a:r>
              <a:rPr lang="ru-RU" dirty="0"/>
              <a:t>пробуждает интерес и любознательность, но должна быть </a:t>
            </a:r>
            <a:r>
              <a:rPr lang="ru-RU" b="1" dirty="0"/>
              <a:t>доступной</a:t>
            </a:r>
            <a:r>
              <a:rPr lang="ru-RU" dirty="0"/>
              <a:t> для понимания и восприятия.</a:t>
            </a:r>
          </a:p>
          <a:p>
            <a:r>
              <a:rPr lang="ru-RU" dirty="0"/>
              <a:t>    </a:t>
            </a:r>
            <a:r>
              <a:rPr lang="ru-RU" b="1" dirty="0"/>
              <a:t>Интересная</a:t>
            </a:r>
            <a:r>
              <a:rPr lang="ru-RU" dirty="0"/>
              <a:t> речь — это не столько содержащая занимательные и развлекательные элементы, сколько связанная с </a:t>
            </a:r>
            <a:r>
              <a:rPr lang="ru-RU" b="1" dirty="0"/>
              <a:t>насущными проблемами </a:t>
            </a:r>
            <a:r>
              <a:rPr lang="ru-RU" dirty="0"/>
              <a:t>слушателей.</a:t>
            </a:r>
          </a:p>
          <a:p>
            <a:r>
              <a:rPr lang="ru-RU" dirty="0"/>
              <a:t>При разработке информационной речи, обязательно необходимо задавать себе вопрос: </a:t>
            </a:r>
            <a:r>
              <a:rPr lang="ru-RU" b="1" dirty="0"/>
              <a:t>почему аудитория должна выслушать эту информацию, зачем ей это надо</a:t>
            </a:r>
            <a:r>
              <a:rPr lang="ru-RU" dirty="0"/>
              <a:t>. Не только "из любознательности", "для общего развития", но и для  практической пользы.</a:t>
            </a:r>
          </a:p>
          <a:p>
            <a:r>
              <a:rPr lang="ru-RU" dirty="0"/>
              <a:t>Основной принцип построения информационной речи — </a:t>
            </a:r>
            <a:r>
              <a:rPr lang="ru-RU" b="1" dirty="0"/>
              <a:t>последовательное и ясное изложение содержания</a:t>
            </a:r>
            <a:r>
              <a:rPr lang="ru-RU" dirty="0"/>
              <a:t>. Оратор должен стремиться к всестороннему и полному рассмотрению предмета речи.</a:t>
            </a:r>
          </a:p>
        </p:txBody>
      </p:sp>
    </p:spTree>
    <p:extLst>
      <p:ext uri="{BB962C8B-B14F-4D97-AF65-F5344CB8AC3E}">
        <p14:creationId xmlns:p14="http://schemas.microsoft.com/office/powerpoint/2010/main" val="325090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F50BE-FC8A-4DF3-B131-1C59CBF92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1038"/>
          </a:xfrm>
        </p:spPr>
        <p:txBody>
          <a:bodyPr>
            <a:normAutofit fontScale="90000"/>
          </a:bodyPr>
          <a:lstStyle/>
          <a:p>
            <a:r>
              <a:rPr lang="ru-RU" dirty="0"/>
              <a:t>Советы  Н.Ф. </a:t>
            </a:r>
            <a:r>
              <a:rPr lang="ru-RU" dirty="0" err="1"/>
              <a:t>Кошанского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465C26-712E-467B-91C6-50DE76967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6250" y="681038"/>
            <a:ext cx="5543550" cy="5967412"/>
          </a:xfrm>
        </p:spPr>
        <p:txBody>
          <a:bodyPr>
            <a:normAutofit fontScale="25000" lnSpcReduction="20000"/>
          </a:bodyPr>
          <a:lstStyle/>
          <a:p>
            <a:pPr marL="457200" lvl="1" indent="0" algn="ctr">
              <a:lnSpc>
                <a:spcPct val="120000"/>
              </a:lnSpc>
              <a:spcAft>
                <a:spcPts val="1000"/>
              </a:spcAft>
              <a:buNone/>
              <a:tabLst>
                <a:tab pos="270510" algn="l"/>
              </a:tabLst>
            </a:pPr>
            <a:r>
              <a:rPr lang="ru-RU" sz="80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ОПИСАНИЕ</a:t>
            </a:r>
            <a:endParaRPr lang="ru-RU" sz="8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tabLst>
                <a:tab pos="270510" algn="l"/>
              </a:tabLst>
            </a:pPr>
            <a:r>
              <a:rPr lang="ru-RU" sz="8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Начало.</a:t>
            </a:r>
            <a:r>
              <a:rPr lang="ru-RU" sz="8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1) обращение к предмету описания;  2)  о времени дня или года; 3) о месте, где находится предмет.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tabLst>
                <a:tab pos="270510" algn="l"/>
              </a:tabLst>
            </a:pPr>
            <a:r>
              <a:rPr lang="ru-RU" sz="8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Середина. </a:t>
            </a:r>
            <a:r>
              <a:rPr lang="ru-RU" sz="8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Все части предмета отдельно, последовательно. Отбирать только существенное, не детализировать! Самое  интересное о предмете – на конец! Избегать повторов.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tabLst>
                <a:tab pos="270510" algn="l"/>
              </a:tabLst>
            </a:pPr>
            <a:r>
              <a:rPr lang="ru-RU" sz="8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Конец.</a:t>
            </a:r>
            <a:r>
              <a:rPr lang="ru-RU" sz="8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Можно опять обращение, выражение собственных чувств; нравственная занимательная мысль.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270510" algn="l"/>
              </a:tabLst>
            </a:pPr>
            <a:r>
              <a:rPr lang="ru-RU" sz="80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  Принципы расположения в хорошем  описании:</a:t>
            </a:r>
            <a:endParaRPr lang="ru-RU" sz="8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ru-RU" sz="8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Правильный выбор главной характерной черты (свойства) или детали.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70510" algn="l"/>
              </a:tabLst>
            </a:pPr>
            <a:r>
              <a:rPr lang="ru-RU" sz="8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Подбор точного сравнения (создание образа).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7BA67C-272B-4FD9-95EA-B881451E5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8"/>
            <a:ext cx="5810250" cy="617696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i="1" dirty="0"/>
              <a:t>ПОВЕСТВОВАНИЕ </a:t>
            </a:r>
            <a:endParaRPr lang="ru-RU" sz="9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0"/>
              </a:spcBef>
              <a:tabLst>
                <a:tab pos="270510" algn="l"/>
              </a:tabLst>
            </a:pPr>
            <a:r>
              <a:rPr lang="ru-RU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Начало повествования : </a:t>
            </a:r>
            <a:r>
              <a:rPr lang="ru-RU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1) обращение к адресату; 2) общая мысль рассказа; 3) общепринятая истина, высказанная в афористической форме</a:t>
            </a:r>
            <a:r>
              <a:rPr lang="ru-RU" sz="9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Тяжело порою быть русским;</a:t>
            </a:r>
            <a:r>
              <a:rPr lang="ru-RU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4) место, время, действующее лицо (где, когда, кто). 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tabLst>
                <a:tab pos="270510" algn="l"/>
              </a:tabLst>
            </a:pPr>
            <a:r>
              <a:rPr lang="ru-RU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Середина. </a:t>
            </a:r>
            <a:r>
              <a:rPr lang="ru-RU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Режиссура самого повествования: следуй естественному порядку,  кульминация истории, которая завершает середину или начинай с самого необычного.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tabLst>
                <a:tab pos="270510" algn="l"/>
              </a:tabLst>
            </a:pPr>
            <a:r>
              <a:rPr lang="ru-RU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Конец. </a:t>
            </a:r>
            <a:r>
              <a:rPr lang="ru-RU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Развязка истории, можно дать и нравственную мысль, сделать вывод.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tabLst>
                <a:tab pos="270510" algn="l"/>
              </a:tabLst>
            </a:pPr>
            <a:r>
              <a:rPr lang="ru-RU" sz="9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r>
              <a:rPr lang="ru-RU" sz="9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читываем:  ЧТО – КОМУ –   С КАКОЙ ЦЕЛЬЮ   рассказывается?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tabLst>
                <a:tab pos="270510" algn="l"/>
              </a:tabLst>
            </a:pPr>
            <a:endParaRPr lang="ru-RU" sz="9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180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016D6-9F17-407B-8108-E62F6DD9B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Напоминание о структуре И Р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DEC9FDD-103F-436A-8EA2-A3A8194DB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950" y="1333500"/>
            <a:ext cx="11525250" cy="5159375"/>
          </a:xfrm>
        </p:spPr>
        <p:txBody>
          <a:bodyPr>
            <a:normAutofit lnSpcReduction="10000"/>
          </a:bodyPr>
          <a:lstStyle/>
          <a:p>
            <a:r>
              <a:rPr lang="ru-RU" sz="3600" b="1" dirty="0"/>
              <a:t>Вступление</a:t>
            </a:r>
            <a:r>
              <a:rPr lang="ru-RU" sz="3600" dirty="0"/>
              <a:t>: обращение, привлечение внимания слушателей, цель выступления</a:t>
            </a:r>
          </a:p>
          <a:p>
            <a:r>
              <a:rPr lang="ru-RU" sz="3600" b="1" dirty="0"/>
              <a:t>Основная часть </a:t>
            </a:r>
            <a:r>
              <a:rPr lang="ru-RU" sz="3600" dirty="0"/>
              <a:t>:главная мысль в начале или конце</a:t>
            </a:r>
          </a:p>
          <a:p>
            <a:pPr marL="0" indent="0">
              <a:buNone/>
            </a:pPr>
            <a:r>
              <a:rPr lang="ru-RU" sz="3600" dirty="0"/>
              <a:t>Развитие мысли ,комментарий, примеры, интересные факты</a:t>
            </a:r>
          </a:p>
          <a:p>
            <a:r>
              <a:rPr lang="ru-RU" sz="3600" b="1" dirty="0"/>
              <a:t>Заключени</a:t>
            </a:r>
            <a:r>
              <a:rPr lang="ru-RU" sz="3600" dirty="0"/>
              <a:t>е: подведение итогов, повтор главной мысли, обобщение, цитирование. </a:t>
            </a:r>
          </a:p>
          <a:p>
            <a:pPr marL="0" indent="0">
              <a:buNone/>
            </a:pPr>
            <a:r>
              <a:rPr lang="ru-RU" sz="40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“Память- сокровищница красноречия</a:t>
            </a:r>
            <a:r>
              <a:rPr lang="ru-RU" sz="4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”. </a:t>
            </a:r>
            <a:r>
              <a:rPr lang="ru-RU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Ф.</a:t>
            </a:r>
            <a:r>
              <a:rPr lang="ru-RU" sz="30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Квинтилиан</a:t>
            </a:r>
            <a:r>
              <a:rPr lang="ru-RU" sz="4000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</a:t>
            </a:r>
            <a:endParaRPr lang="ru-RU" sz="4000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43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5EED8AE-54F2-44EF-BA6A-EC1A40E5C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Темы для информационной речи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1DFBBC0-884D-4AE5-B322-032BB9527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636" y="1056806"/>
            <a:ext cx="9743607" cy="5801194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ru-RU" dirty="0">
                <a:solidFill>
                  <a:srgbClr val="0563C1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Истоки  науки мнемоника</a:t>
            </a:r>
            <a:endParaRPr lang="ru-RU" dirty="0">
              <a:latin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ru-RU" b="0" i="0" strike="noStrike" dirty="0"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Описание памяти в мнемотехнике</a:t>
            </a:r>
            <a:endParaRPr lang="ru-RU" b="0" i="0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0" i="0" dirty="0">
                <a:effectLst/>
                <a:latin typeface="Arial" panose="020B0604020202020204" pitchFamily="34" charset="0"/>
              </a:rPr>
              <a:t>Этимология слов </a:t>
            </a:r>
            <a:r>
              <a:rPr lang="ru-RU" b="0" i="1" dirty="0">
                <a:effectLst/>
                <a:latin typeface="Arial" panose="020B0604020202020204" pitchFamily="34" charset="0"/>
              </a:rPr>
              <a:t>память и </a:t>
            </a:r>
            <a:r>
              <a:rPr lang="ru-RU" b="0" i="1" dirty="0" err="1">
                <a:effectLst/>
                <a:latin typeface="Arial" panose="020B0604020202020204" pitchFamily="34" charset="0"/>
              </a:rPr>
              <a:t>меморио</a:t>
            </a:r>
            <a:endParaRPr lang="ru-RU" b="0" i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ru-RU" b="0" dirty="0">
                <a:effectLst/>
                <a:latin typeface="Arial" panose="020B0604020202020204" pitchFamily="34" charset="0"/>
              </a:rPr>
              <a:t>Нарушения памяти</a:t>
            </a:r>
          </a:p>
          <a:p>
            <a:pPr marL="0" indent="0" algn="l">
              <a:buNone/>
            </a:pPr>
            <a:r>
              <a:rPr lang="ru-RU" b="0" i="0" strike="noStrike" dirty="0"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Память и сон</a:t>
            </a:r>
            <a:endParaRPr lang="ru-RU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u-RU" b="0" i="0" strike="noStrike" dirty="0"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Эмоции и память</a:t>
            </a:r>
            <a:endParaRPr lang="ru-RU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u-RU" b="0" i="0" strike="noStrike" dirty="0"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Память и физическая активность</a:t>
            </a:r>
            <a:endParaRPr lang="ru-RU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u-RU" b="0" i="0" strike="noStrike" dirty="0">
                <a:effectLst/>
                <a:latin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Мнемонические приёмы запоминания</a:t>
            </a:r>
            <a:endParaRPr lang="ru-RU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563C1"/>
                </a:solidFill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Память и мифология</a:t>
            </a:r>
            <a:r>
              <a:rPr lang="ru-RU" dirty="0">
                <a:latin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b="0" i="0" strike="noStrike" dirty="0">
                <a:effectLst/>
                <a:latin typeface="Arial" panose="020B0604020202020204" pitchFamily="34" charset="0"/>
              </a:rPr>
              <a:t> </a:t>
            </a:r>
            <a:endParaRPr lang="ru-RU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u-RU" dirty="0">
                <a:latin typeface="Arial" panose="020B0604020202020204" pitchFamily="34" charset="0"/>
              </a:rPr>
              <a:t>Классификация видов памяти</a:t>
            </a:r>
          </a:p>
          <a:p>
            <a:pPr marL="0" indent="0" algn="l">
              <a:buNone/>
            </a:pPr>
            <a:r>
              <a:rPr lang="ru-RU" b="0" i="0" strike="noStrike" dirty="0">
                <a:effectLst/>
                <a:latin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Долговременная и кратковременная память</a:t>
            </a:r>
            <a:endParaRPr lang="ru-RU" b="0" i="0" strike="noStrike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ru-RU" dirty="0">
                <a:latin typeface="Arial" panose="020B0604020202020204" pitchFamily="34" charset="0"/>
              </a:rPr>
              <a:t>Объяснение памяти Аристотелем</a:t>
            </a:r>
          </a:p>
          <a:p>
            <a:pPr marL="0" indent="0" algn="l">
              <a:buNone/>
            </a:pPr>
            <a:r>
              <a:rPr lang="ru-RU" b="0" i="0" dirty="0">
                <a:effectLst/>
                <a:latin typeface="Arial" panose="020B0604020202020204" pitchFamily="34" charset="0"/>
              </a:rPr>
              <a:t>Определение памяти Платоном.</a:t>
            </a:r>
          </a:p>
          <a:p>
            <a:pPr marL="0" indent="0" algn="l">
              <a:buNone/>
            </a:pPr>
            <a:r>
              <a:rPr lang="ru-RU" dirty="0">
                <a:latin typeface="Arial" panose="020B0604020202020204" pitchFamily="34" charset="0"/>
              </a:rPr>
              <a:t>Память как психический феномен</a:t>
            </a:r>
            <a:endParaRPr lang="ru-RU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endParaRPr lang="ru-RU" b="0" i="0" dirty="0">
              <a:effectLst/>
              <a:latin typeface="Arial" panose="020B0604020202020204" pitchFamily="34" charset="0"/>
            </a:endParaRPr>
          </a:p>
          <a:p>
            <a:pPr marL="457200" lvl="1" indent="0" algn="l">
              <a:buNone/>
            </a:pPr>
            <a:endParaRPr lang="ru-RU" b="0" i="0" dirty="0"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477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5251253-D23F-4103-8916-F3743A12E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МНЕМОНИКА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FF80EF-A01F-4C4D-9065-C686E7922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045075"/>
          </a:xfrm>
        </p:spPr>
        <p:txBody>
          <a:bodyPr/>
          <a:lstStyle/>
          <a:p>
            <a:pPr marR="381000"/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(греч.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mnemonika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- искусство запоминания), система различных приёмов, облегчающих запоминание и увеличивающих объём памяти путём образования искусственных ассоциаций.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81000"/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мнемотехника, греч., искусство укрепления памяти, то есть совокупность различных приемов, способствующих искусственному запоминанию возможно большого числа представлений; основаны эти приемы</a:t>
            </a:r>
          </a:p>
          <a:p>
            <a:pPr marR="381000"/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  <a:t>искусство 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улучшать, укреплять память, звучать и помнить много.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734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A79597-958F-464F-9CC9-3F25C44B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Определение  памяти</a:t>
            </a:r>
            <a:br>
              <a:rPr lang="ru-RU" dirty="0"/>
            </a:br>
            <a:r>
              <a:rPr lang="ru-RU" sz="3200" dirty="0"/>
              <a:t>(топы «имя», «определение», «свойства», «целое и части»)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DBD360-59AC-49E8-BFDC-3AD780938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00" marR="381000">
              <a:spcAft>
                <a:spcPts val="1200"/>
              </a:spcAft>
            </a:pP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Память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24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способность человека сохранять раз пережитые состояния сознания и воспроизводить их вновь при </a:t>
            </a:r>
            <a:r>
              <a:rPr lang="ru-RU" sz="2400" u="sng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известн</a:t>
            </a:r>
            <a:r>
              <a:rPr lang="ru-RU" sz="24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условиях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(</a:t>
            </a:r>
            <a:r>
              <a:rPr lang="ru-RU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Бр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 </a:t>
            </a:r>
            <a:r>
              <a:rPr lang="ru-RU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Еф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r>
              <a:rPr lang="ru-RU" sz="2400" b="1" u="none" strike="noStrike" dirty="0">
                <a:solidFill>
                  <a:srgbClr val="004B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</a:t>
            </a:r>
            <a:r>
              <a:rPr lang="ru-RU" sz="24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пособность к воспроизведению прошлого </a:t>
            </a:r>
            <a:r>
              <a:rPr lang="ru-RU" sz="2400" u="sng" dirty="0">
                <a:solidFill>
                  <a:srgbClr val="004B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опыт ( 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БСЭ).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Память в нейрофизиологии</a:t>
            </a:r>
            <a:r>
              <a:rPr lang="ru-RU" sz="24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одно из основных свойств нервной системы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выражающееся    в способности длительно хранить информацию о событиях внешнего мира и реакциях организма и многократно вводить её в сферу </a:t>
            </a:r>
            <a:r>
              <a:rPr lang="ru-RU" sz="2400" u="sng" dirty="0">
                <a:solidFill>
                  <a:srgbClr val="004B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сознания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и </a:t>
            </a:r>
            <a:r>
              <a:rPr lang="ru-RU" sz="2400" u="sng" dirty="0">
                <a:solidFill>
                  <a:srgbClr val="004B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поведения</a:t>
            </a:r>
            <a:r>
              <a:rPr lang="ru-RU" sz="2400" u="sng" dirty="0">
                <a:solidFill>
                  <a:srgbClr val="004B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287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03890-25BA-4DEE-B3FD-BE207CAAF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452437"/>
          </a:xfrm>
        </p:spPr>
        <p:txBody>
          <a:bodyPr>
            <a:normAutofit fontScale="90000"/>
          </a:bodyPr>
          <a:lstStyle/>
          <a:p>
            <a:br>
              <a:rPr lang="ru-RU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Классификация памяти</a:t>
            </a:r>
            <a:br>
              <a:rPr lang="ru-RU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F2D27F-243B-489A-B43E-54413C81CC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66800"/>
            <a:ext cx="5181600" cy="5110163"/>
          </a:xfrm>
        </p:spPr>
        <p:txBody>
          <a:bodyPr>
            <a:normAutofit/>
          </a:bodyPr>
          <a:lstStyle/>
          <a:p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П. зрительная, слуховая, словесная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воспроизводить пережитые состояния мы можем при определенных условиях-  это основные условия хорошего запоминания:</a:t>
            </a:r>
          </a:p>
          <a:p>
            <a:pPr marL="0" indent="0">
              <a:buNone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1) живость восприятия, </a:t>
            </a:r>
          </a:p>
          <a:p>
            <a:pPr marL="0" indent="0">
              <a:buNone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2) внимание и</a:t>
            </a:r>
          </a:p>
          <a:p>
            <a:pPr marL="0" indent="0">
              <a:buNone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3) закон повторения. </a:t>
            </a:r>
          </a:p>
          <a:p>
            <a:pPr marL="0" indent="0">
              <a:buNone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49EEDB4-CE00-46DC-9D3A-91A076EE20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3328" y="228600"/>
            <a:ext cx="5618672" cy="5110163"/>
          </a:xfrm>
        </p:spPr>
        <p:txBody>
          <a:bodyPr>
            <a:noAutofit/>
          </a:bodyPr>
          <a:lstStyle/>
          <a:p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кратковременная и долговременная.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по времени хранения информации</a:t>
            </a:r>
          </a:p>
          <a:p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Различают </a:t>
            </a: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произвольную и непроизвольную</a:t>
            </a:r>
            <a:endParaRPr lang="ru-RU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запомнить или припомнить нечто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По способу осуществления </a:t>
            </a:r>
            <a:r>
              <a:rPr lang="ru-RU" sz="2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мнестических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действий различают </a:t>
            </a: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непосредственную и опосредствованную П. 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(Выготский).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 форме, в которой протекают процессы П., выделяют </a:t>
            </a:r>
          </a:p>
          <a:p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моторную П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=  привычку;</a:t>
            </a:r>
          </a:p>
          <a:p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эмоциональную П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= чувств; </a:t>
            </a:r>
          </a:p>
          <a:p>
            <a:r>
              <a:rPr lang="ru-RU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образную и словесно-логическую </a:t>
            </a:r>
            <a:r>
              <a:rPr lang="ru-RU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П.;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93646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1400</Words>
  <Application>Microsoft Office PowerPoint</Application>
  <PresentationFormat>Широкоэкранный</PresentationFormat>
  <Paragraphs>103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Тема Office</vt:lpstr>
      <vt:lpstr>МЕМОРИО запоминание=репетиция </vt:lpstr>
      <vt:lpstr>Смысловые разновидности информационной речи</vt:lpstr>
      <vt:lpstr>Интерес</vt:lpstr>
      <vt:lpstr>Советы  Н.Ф. Кошанского</vt:lpstr>
      <vt:lpstr>Напоминание о структуре И Р</vt:lpstr>
      <vt:lpstr>Темы для информационной речи</vt:lpstr>
      <vt:lpstr>МНЕМОНИКА</vt:lpstr>
      <vt:lpstr>Определение  памяти (топы «имя», «определение», «свойства», «целое и части»)</vt:lpstr>
      <vt:lpstr> Классификация памяти </vt:lpstr>
      <vt:lpstr>Три главных правила мнемотехники</vt:lpstr>
      <vt:lpstr>Тренировка, тренировка и еще раз тренировка!!!!</vt:lpstr>
      <vt:lpstr>Тренировочные упражнения </vt:lpstr>
      <vt:lpstr>О повторении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МЕМОРИО запоминание=репетиция </dc:title>
  <dc:creator>Будко Ольга Федоровна</dc:creator>
  <cp:lastModifiedBy>ольга будко</cp:lastModifiedBy>
  <cp:revision>5</cp:revision>
  <dcterms:created xsi:type="dcterms:W3CDTF">2022-04-25T15:48:54Z</dcterms:created>
  <dcterms:modified xsi:type="dcterms:W3CDTF">2023-04-09T21:18:23Z</dcterms:modified>
</cp:coreProperties>
</file>