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91" r:id="rId3"/>
    <p:sldId id="322" r:id="rId4"/>
    <p:sldId id="328" r:id="rId5"/>
    <p:sldId id="329" r:id="rId6"/>
    <p:sldId id="323" r:id="rId7"/>
    <p:sldId id="324" r:id="rId8"/>
    <p:sldId id="325" r:id="rId9"/>
    <p:sldId id="326" r:id="rId10"/>
    <p:sldId id="327" r:id="rId11"/>
    <p:sldId id="330" r:id="rId12"/>
    <p:sldId id="331" r:id="rId13"/>
    <p:sldId id="332" r:id="rId14"/>
    <p:sldId id="333" r:id="rId15"/>
    <p:sldId id="334" r:id="rId16"/>
    <p:sldId id="335" r:id="rId17"/>
    <p:sldId id="337" r:id="rId18"/>
    <p:sldId id="336" r:id="rId19"/>
    <p:sldId id="338" r:id="rId20"/>
    <p:sldId id="339" r:id="rId21"/>
    <p:sldId id="340" r:id="rId22"/>
    <p:sldId id="341" r:id="rId23"/>
    <p:sldId id="342" r:id="rId24"/>
    <p:sldId id="318" r:id="rId25"/>
    <p:sldId id="321" r:id="rId26"/>
    <p:sldId id="26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80" autoAdjust="0"/>
    <p:restoredTop sz="94667" autoAdjust="0"/>
  </p:normalViewPr>
  <p:slideViewPr>
    <p:cSldViewPr snapToGrid="0">
      <p:cViewPr varScale="1">
        <p:scale>
          <a:sx n="108" d="100"/>
          <a:sy n="108" d="100"/>
        </p:scale>
        <p:origin x="186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0A7D9-C4C6-4620-BD8D-8E4D8D9FD08D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8285A-C2D2-43AA-BD35-E7E0F434C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518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Добавить про температуру Дебая и что это такое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8285A-C2D2-43AA-BD35-E7E0F434CF7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864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0,01 </a:t>
            </a:r>
            <a:r>
              <a:rPr lang="ru-RU" dirty="0" err="1"/>
              <a:t>нм</a:t>
            </a:r>
            <a:r>
              <a:rPr lang="ru-RU" dirty="0"/>
              <a:t>. Кометной температуре.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8285A-C2D2-43AA-BD35-E7E0F434CF7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89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/>
              <a:t>велЕчин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8285A-C2D2-43AA-BD35-E7E0F434CF7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018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8285A-C2D2-43AA-BD35-E7E0F434CF7B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631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68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470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939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530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908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79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691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69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954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639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71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C11EB-D329-41AC-A27B-AABF4C979710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073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3034" y="-145143"/>
            <a:ext cx="9501246" cy="71410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50803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науки и высшего образования Российской Федерации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Российский химико-технологический университет имени Д. И. Менделеева</a:t>
            </a:r>
            <a:r>
              <a:rPr lang="ru-RU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" y="133147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 технологии неорганических веществ и высокотемпературных материалов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" y="1907540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химической технологии керамики и огнеупоров</a:t>
            </a:r>
          </a:p>
        </p:txBody>
      </p:sp>
      <p:sp>
        <p:nvSpPr>
          <p:cNvPr id="10" name="Заголовок 1"/>
          <p:cNvSpPr>
            <a:spLocks noGrp="1"/>
          </p:cNvSpPr>
          <p:nvPr>
            <p:ph type="ctrTitle"/>
          </p:nvPr>
        </p:nvSpPr>
        <p:spPr>
          <a:xfrm>
            <a:off x="2412" y="3437108"/>
            <a:ext cx="9144000" cy="608431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«Теплофизические свойства керамики. Теплоемкость. Термическое расширение (ТКЛР). Теплопроводность. »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39952" y="6309320"/>
            <a:ext cx="1505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Москва, 2021</a:t>
            </a:r>
          </a:p>
        </p:txBody>
      </p:sp>
    </p:spTree>
    <p:extLst>
      <p:ext uri="{BB962C8B-B14F-4D97-AF65-F5344CB8AC3E}">
        <p14:creationId xmlns:p14="http://schemas.microsoft.com/office/powerpoint/2010/main" val="2539482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75417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Термическое расширение 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95085" y="1396724"/>
            <a:ext cx="7852839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ТКЛР у монокристаллов –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анизотропны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зависят от симметрии кристалла. У аморфных, поликристаллических материалов и кристаллов кубической сингонии – наблюдают линейное расширение независимо от направления.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У кристаллов с наименьшей симметрией наблюдается 2-3 разных значения ТКЛР вдоль различных кристаллографических осей. Эта разница обеспечивает превращение кристалла при повышении температуры в более симметричный. 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595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75417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влияющие на ТКЛР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95085" y="2107910"/>
            <a:ext cx="7852839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Величина ТКЛР зависит от: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строения решетки кристалла;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прочности химической связи.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Она прямо пропорциональна величине решетки и обратно пропорциональна числу зарядов иона.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909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6090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влияющие на ТКЛР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95085" y="1788602"/>
                <a:ext cx="7852839" cy="46935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У изотропных тел между величинами ТКОР и ТКЛР в ограниченном интервале температур существует зависимость: 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𝛽</m:t>
                      </m:r>
                      <m:r>
                        <a:rPr lang="ru-RU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=3</m:t>
                      </m:r>
                      <m:r>
                        <a:rPr lang="ru-RU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𝛼</m:t>
                      </m:r>
                      <m:r>
                        <a:rPr lang="ru-RU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+3</m:t>
                      </m:r>
                      <m:sSup>
                        <m:sSupPr>
                          <m:ctrlPr>
                            <a:rPr lang="ru-RU" sz="2400" b="0" i="1" smtClean="0"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ru-RU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𝛼</m:t>
                          </m:r>
                        </m:e>
                        <m:sup>
                          <m:r>
                            <a:rPr lang="ru-RU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𝑇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𝛼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∆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b="0" dirty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Из-за небольшой величины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𝛼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 достаточным приближением для ограниченного интервала температур можно принять:</a:t>
                </a:r>
              </a:p>
              <a:p>
                <a:pPr algn="just"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𝛽</m:t>
                      </m:r>
                      <m:r>
                        <a:rPr lang="ru-RU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=3</m:t>
                      </m:r>
                      <m:r>
                        <a:rPr lang="ru-RU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𝛼</m:t>
                      </m:r>
                      <m:r>
                        <a:rPr lang="ru-RU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,</m:t>
                      </m:r>
                    </m:oMath>
                  </m:oMathPara>
                </a14:m>
                <a:endParaRPr lang="ru-RU" sz="2400" b="0" dirty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 для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неизотропных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кристаллов:</a:t>
                </a:r>
              </a:p>
              <a:p>
                <a:pPr algn="just"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𝛽</m:t>
                      </m:r>
                      <m:r>
                        <a:rPr lang="ru-RU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2400" b="0" i="1" smtClean="0"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𝑏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spcBef>
                    <a:spcPts val="600"/>
                  </a:spcBef>
                  <a:spcAft>
                    <a:spcPts val="600"/>
                  </a:spcAft>
                </a:pPr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085" y="1788602"/>
                <a:ext cx="7852839" cy="4693593"/>
              </a:xfrm>
              <a:prstGeom prst="rect">
                <a:avLst/>
              </a:prstGeom>
              <a:blipFill rotWithShape="1">
                <a:blip r:embed="rId3"/>
                <a:stretch>
                  <a:fillRect l="-1242" t="-1039" r="-11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08848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46389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влияющие на ТКЛР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95085" y="1440266"/>
            <a:ext cx="7852839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У некоторых кристаллов, например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титаната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алюминия, карбоната кальция, алюмосиликатов лития и т.д., наблюдается сильная анизотропия ТКЛР, т.е. при нагревании в одном из направлении, как правило, перпендикулярном оси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происходит не расширение а сжатие, поэтому у таких материалов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надюлюдается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незначительное объемное расширение.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Так же сильная анизотропия ТКЛР характерна для веществ со слоистой структурой – например графит, гексагональный нитрид бора. У них химические связи разнонаправлены и расширение в плоскости слоев мало, а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перпендикулярном направлении велико.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435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01517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75417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влияющие на ТКЛР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95085" y="1425752"/>
                <a:ext cx="7852839" cy="5767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В многофазных материалах каждая фаза вносит вклад в тепловое расширение. По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Кингери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ТКОР</a:t>
                </a:r>
                <a14:m>
                  <m:oMath xmlns:m="http://schemas.openxmlformats.org/officeDocument/2006/math">
                    <m:r>
                      <a:rPr lang="ru-RU" sz="2400" b="0" i="1" smtClean="0"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ru-RU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ru-RU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м</m:t>
                        </m:r>
                      </m:sub>
                    </m:sSub>
                    <m:r>
                      <a:rPr lang="ru-RU" sz="2400" b="0" i="1" smtClean="0"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ТКЛР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ru-RU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м</m:t>
                            </m:r>
                          </m:sub>
                        </m:sSub>
                      </m:e>
                    </m:d>
                    <m:r>
                      <a:rPr lang="ru-RU" sz="2400" b="0" i="1" smtClean="0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многофазного твердого тела можно оценить при условии, что все микронапряжения являются гидростатическим сжатием и растяжением, что трещина не возникает и сжатие каждого зерна то же, что и сжатие всего тела. </a:t>
                </a:r>
              </a:p>
              <a:p>
                <a:pPr algn="ctr">
                  <a:spcBef>
                    <a:spcPts val="60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40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ru-RU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м</m:t>
                        </m:r>
                      </m:sub>
                    </m:sSub>
                    <m:r>
                      <a:rPr lang="ru-RU" sz="2400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ru-RU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f>
                          <m:fPr>
                            <m:type m:val="skw"/>
                            <m:ctrlPr>
                              <a:rPr lang="ru-RU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1 </m:t>
                                </m:r>
                              </m:sub>
                            </m:sSub>
                          </m:den>
                        </m:f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ru-RU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ru-RU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f>
                          <m:fPr>
                            <m:type m:val="skw"/>
                            <m:ctrlPr>
                              <a:rPr lang="ru-RU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US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sub>
                            </m:sSub>
                          </m:den>
                        </m:f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400" b="0" i="1" baseline="-25000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⋯</m:t>
                        </m:r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ru-RU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ru-RU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f>
                          <m:fPr>
                            <m:type m:val="skw"/>
                            <m:ctrlPr>
                              <a:rPr lang="ru-RU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  <m:r>
                                  <a:rPr lang="en-US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sub>
                            </m:sSub>
                          </m:den>
                        </m:f>
                      </m:num>
                      <m:den>
                        <m:sSub>
                          <m:sSubPr>
                            <m:ctrlPr>
                              <a:rPr lang="ru-RU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f>
                          <m:fPr>
                            <m:type m:val="skw"/>
                            <m:ctrlPr>
                              <a:rPr lang="ru-RU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1 </m:t>
                                </m:r>
                              </m:sub>
                            </m:sSub>
                          </m:den>
                        </m:f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ru-RU" sz="24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f>
                          <m:fPr>
                            <m:type m:val="skw"/>
                            <m:ctrlPr>
                              <a:rPr lang="ru-RU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2 </m:t>
                                </m:r>
                              </m:sub>
                            </m:sSub>
                          </m:den>
                        </m:f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400" i="1" baseline="-2500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⋯</m:t>
                        </m:r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ru-RU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f>
                          <m:fPr>
                            <m:type m:val="skw"/>
                            <m:ctrlPr>
                              <a:rPr lang="ru-RU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  <m:r>
                                  <a:rPr lang="en-US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sub>
                            </m:sSub>
                          </m:den>
                        </m:f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</a:p>
              <a:p>
                <a:pPr algn="ctr">
                  <a:spcBef>
                    <a:spcPts val="60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40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  <m:sub>
                        <m:r>
                          <a:rPr lang="ru-RU" sz="2400" i="1">
                            <a:latin typeface="Cambria Math"/>
                            <a:cs typeface="Times New Roman" panose="02020603050405020304" pitchFamily="18" charset="0"/>
                          </a:rPr>
                          <m:t>м</m:t>
                        </m:r>
                      </m:sub>
                    </m:sSub>
                    <m:r>
                      <a:rPr lang="ru-RU" sz="2400" i="1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240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ru-RU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f>
                          <m:fPr>
                            <m:type m:val="skw"/>
                            <m:ctrlPr>
                              <a:rPr lang="ru-RU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1 </m:t>
                                </m:r>
                              </m:sub>
                            </m:sSub>
                          </m:den>
                        </m:f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ru-RU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240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ru-RU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f>
                          <m:fPr>
                            <m:type m:val="skw"/>
                            <m:ctrlPr>
                              <a:rPr lang="ru-RU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2 </m:t>
                                </m:r>
                              </m:sub>
                            </m:sSub>
                          </m:den>
                        </m:f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400" i="1" baseline="-2500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⋯</m:t>
                        </m:r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ru-RU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240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ru-RU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f>
                          <m:fPr>
                            <m:type m:val="skw"/>
                            <m:ctrlPr>
                              <a:rPr lang="ru-RU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  <m:r>
                                  <a:rPr lang="en-US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sub>
                            </m:sSub>
                          </m:den>
                        </m:f>
                      </m:num>
                      <m:den>
                        <m:sSub>
                          <m:sSubPr>
                            <m:ctrlPr>
                              <a:rPr lang="ru-RU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f>
                          <m:fPr>
                            <m:type m:val="skw"/>
                            <m:ctrlPr>
                              <a:rPr lang="ru-RU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1 </m:t>
                                </m:r>
                              </m:sub>
                            </m:sSub>
                          </m:den>
                        </m:f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ru-RU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f>
                          <m:fPr>
                            <m:type m:val="skw"/>
                            <m:ctrlPr>
                              <a:rPr lang="ru-RU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2 </m:t>
                                </m:r>
                              </m:sub>
                            </m:sSub>
                          </m:den>
                        </m:f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400" i="1" baseline="-2500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⋯</m:t>
                        </m:r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ru-RU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f>
                          <m:fPr>
                            <m:type m:val="skw"/>
                            <m:ctrlPr>
                              <a:rPr lang="ru-RU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  <m:r>
                                  <a:rPr lang="en-US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sub>
                            </m:sSub>
                          </m:den>
                        </m:f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ru-RU" sz="2400" b="0" i="0" smtClean="0">
                        <a:latin typeface="Cambria Math"/>
                        <a:cs typeface="Times New Roman" panose="02020603050405020304" pitchFamily="18" charset="0"/>
                      </a:rPr>
                      <m:t>− 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коэффициенты всестороннего сжатия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-й фазы;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 </m:t>
                        </m:r>
                      </m:sub>
                    </m:sSub>
                    <m:r>
                      <a:rPr lang="ru-RU" sz="2400" b="0" i="1" smtClean="0">
                        <a:latin typeface="Cambria Math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истинная плотность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й фазы.</a:t>
                </a:r>
              </a:p>
              <a:p>
                <a:pPr algn="just">
                  <a:spcBef>
                    <a:spcPts val="600"/>
                  </a:spcBef>
                  <a:spcAft>
                    <a:spcPts val="600"/>
                  </a:spcAft>
                </a:pPr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085" y="1425752"/>
                <a:ext cx="7852839" cy="5767605"/>
              </a:xfrm>
              <a:prstGeom prst="rect">
                <a:avLst/>
              </a:prstGeom>
              <a:blipFill rotWithShape="1">
                <a:blip r:embed="rId3"/>
                <a:stretch>
                  <a:fillRect l="-1242" t="-846" r="-11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8050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01517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75417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влияющие на ТКЛР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95085" y="1367696"/>
            <a:ext cx="7852839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Если в состав керамики входит фаза, характеризующаяся анизотропией теплового расширения, или ТКЛР фаз, образующих материал, различны, то в теле керамики возникают напряжения, которые могут вызвать образование микротрещин и будут влиять на многие свойства керамики. Наличие микротрещин сопровождается гистерезисом теплового расширения, величина которого пропорциональна размеру зерен.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Если в керамике фаза непрерывна, то наличие пор не сказывается на коэффициенте теплового расширения. Особенно важно согласование величин ТКЛР в металлокерамических узлах, при изготовлении глазурованных и эмалированных изделий.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3908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01517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742640" y="48833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Дилатометрический метод определения ТКЛР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95085" y="1338668"/>
            <a:ext cx="7852839" cy="4457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Дилатометрический метод анализа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 на определении изменения геометрии/объема образца при его нагревании либо охлаждении.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Используется для определения: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Усадки при нагревании/обжиге;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Фазовых переходов, сопровождающихся объемными изменениями;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Термического расширения материалов (ТКЛР).</a:t>
            </a:r>
          </a:p>
        </p:txBody>
      </p:sp>
    </p:spTree>
    <p:extLst>
      <p:ext uri="{BB962C8B-B14F-4D97-AF65-F5344CB8AC3E}">
        <p14:creationId xmlns:p14="http://schemas.microsoft.com/office/powerpoint/2010/main" val="8895572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01517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17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742640" y="48833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дилатометров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95085" y="859706"/>
            <a:ext cx="785283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Дилатометр: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Горизонтальный или вертикальный;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Кварцевый, карбидокремниевый, бериллиевый.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Работающий в среде кислорода/ инертных газов/ вакууме.</a:t>
            </a:r>
          </a:p>
        </p:txBody>
      </p:sp>
      <p:pic>
        <p:nvPicPr>
          <p:cNvPr id="9" name="Picture 2" descr="C:\Users\Админ\Desktop\Конкурс на написание программы\Презентации+конспекты\дилатометр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4628" y="3401022"/>
            <a:ext cx="6137314" cy="3181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830508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01517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18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742640" y="328679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Величины ТКЛР различных видов керамики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653537"/>
              </p:ext>
            </p:extLst>
          </p:nvPr>
        </p:nvGraphicFramePr>
        <p:xfrm>
          <a:off x="991099" y="1113458"/>
          <a:ext cx="6886238" cy="5287616"/>
        </p:xfrm>
        <a:graphic>
          <a:graphicData uri="http://schemas.openxmlformats.org/drawingml/2006/table">
            <a:tbl>
              <a:tblPr firstRow="1" firstCol="1" bandRow="1"/>
              <a:tblGrid>
                <a:gridCol w="1605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8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9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98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05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05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05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198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Виды керамики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Средний ТКЛР ‧10</a:t>
                      </a:r>
                      <a:r>
                        <a:rPr lang="ru-RU" sz="1600" b="1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r>
                        <a:rPr lang="ru-RU" sz="1600" b="1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при температуре °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-50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500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1000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1500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2000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Корунд</a:t>
                      </a:r>
                      <a:endParaRPr lang="ru-RU" sz="1050" b="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4,5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Бромеллит</a:t>
                      </a:r>
                      <a:endParaRPr lang="ru-RU" sz="1050" b="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5-7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8,4-8,6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8,8-8,9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Кордиерит</a:t>
                      </a:r>
                      <a:endParaRPr lang="ru-RU" sz="1050" b="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1-1,5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1,8-2,5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Периклаз</a:t>
                      </a:r>
                      <a:endParaRPr lang="ru-RU" sz="1050" b="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8-9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10-12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11-13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14-15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16-17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1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Муллит</a:t>
                      </a:r>
                      <a:endParaRPr lang="ru-RU" sz="1050" b="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1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Шпинель </a:t>
                      </a:r>
                      <a:endParaRPr lang="ru-RU" sz="1050" b="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10,2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Бадделеит</a:t>
                      </a:r>
                      <a:endParaRPr lang="ru-RU" sz="1050" b="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8-9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9-10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11-13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12-13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13-14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Карбид Кремния</a:t>
                      </a:r>
                      <a:endParaRPr lang="ru-RU" sz="1050" b="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3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Карбид бора</a:t>
                      </a:r>
                      <a:endParaRPr lang="ru-RU" sz="1050" b="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3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Нитрид бора </a:t>
                      </a:r>
                      <a:endParaRPr lang="ru-RU" sz="1050" b="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0-2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0-2,5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3-7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63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Нитрид кремния </a:t>
                      </a:r>
                      <a:endParaRPr lang="ru-RU" sz="1050" b="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1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Фарфор</a:t>
                      </a:r>
                      <a:endParaRPr lang="ru-RU" sz="1050" b="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2-6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3-6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4-7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5-8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15" marR="57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5305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19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742640" y="48833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Теплопроводность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2229" y="917762"/>
            <a:ext cx="840377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Теплопроводность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свойством материалов, связанным с пе­реносом по ним тепла за счет взаимодействия между собой отдельных атомов, ионов или молекул.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 твердых телах перенос тепла осу­ществляется с помощью двух основных механизмов: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Решеточная теплопроводность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энергия переда­ется за счет взаимодействия между тепловыми упругими колеба­ниями решетки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теплопроводность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энергия переда­ется за счет движения электронов и столкновения их с атомами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керамических материалах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количество свободных электронов, которые могли бы дви­гаться по кристаллической решетке, мало, и тепло в основном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переда­ется за счет колебаний решетки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6469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6090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Теплоемкость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95085" y="1440266"/>
                <a:ext cx="7852839" cy="4100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Теплоемкость характеризует количество теплоты, которое не­обходимо подвести к телу, чтобы повысить его температуру на один градус. </a:t>
                </a:r>
              </a:p>
              <a:p>
                <a:pPr algn="just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Теплоемкость единицы массы называют удельной теплоем­костью. </a:t>
                </a:r>
              </a:p>
              <a:p>
                <a:pPr algn="just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Теплоемкость. измеряется при постоянном давлении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со­ставляет</a:t>
                </a:r>
              </a:p>
              <a:p>
                <a:pPr algn="just"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cs typeface="Times New Roman" panose="020206030504050203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𝑄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den>
                          </m:f>
                          <m:r>
                            <a:rPr lang="en-US" sz="2400" i="1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𝐻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den>
                          </m:f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𝑝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,</m:t>
                          </m:r>
                        </m:sub>
                      </m:sSub>
                    </m:oMath>
                  </m:oMathPara>
                </a14:m>
                <a:endParaRPr lang="en-US" sz="2400" b="0" dirty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pPr algn="ctr"/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𝑇</m:t>
                    </m:r>
                    <m:r>
                      <a:rPr lang="ru-RU" sz="2000" b="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абсолютная температура;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𝑄</m:t>
                    </m:r>
                    <m:r>
                      <a:rPr lang="ru-RU" sz="2000" b="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количество теплоты; </a:t>
                </a:r>
                <a:endParaRPr lang="ru-RU" sz="2000" i="1" dirty="0">
                  <a:latin typeface="Cambria Math"/>
                  <a:ea typeface="Cambria Math"/>
                  <a:cs typeface="Times New Roman" panose="020206030504050203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𝐻</m:t>
                    </m:r>
                    <m:r>
                      <a:rPr lang="ru-RU" sz="2000" b="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энтальпия.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085" y="1440266"/>
                <a:ext cx="7852839" cy="4100931"/>
              </a:xfrm>
              <a:prstGeom prst="rect">
                <a:avLst/>
              </a:prstGeom>
              <a:blipFill rotWithShape="1">
                <a:blip r:embed="rId3"/>
                <a:stretch>
                  <a:fillRect l="-1242" t="-1189" r="-1165" b="-16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80267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742640" y="48833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теплопроводности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32229" y="917762"/>
                <a:ext cx="8403771" cy="55874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В теории теплопроводности предполагается, что колебания нормального вида квантуются, и по аналогии с фотонами в теории света эти кванты называются фононами.</a:t>
                </a:r>
              </a:p>
              <a:p>
                <a:pPr algn="just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В дискретной кристал­лической решетке связь между колебаниями нормального вида, обу­словленная их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ангармоничностью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приводит к взаимодействию фононов между собой, эквивалентному беспорядочному рассеянию фононов фо­нонами. Для описания этого процесса используют  понятие длины свободного пробега. </a:t>
                </a:r>
              </a:p>
              <a:p>
                <a:pPr algn="just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По аналогии с кинетиче­ской теорией газов теплопроводность твердого тела можно предста­вить: 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cs typeface="Times New Roman" panose="02020603050405020304" pitchFamily="18" charset="0"/>
                        </a:rPr>
                        <m:t>𝑘</m:t>
                      </m:r>
                      <m:r>
                        <a:rPr lang="en-US" sz="2400" b="0" i="1" smtClean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cs typeface="Times New Roman" panose="02020603050405020304" pitchFamily="18" charset="0"/>
                        </a:rPr>
                        <m:t>𝑠</m:t>
                      </m:r>
                      <m:r>
                        <m:rPr>
                          <m:sty m:val="p"/>
                        </m:rPr>
                        <a:rPr lang="el-GR" sz="2400" b="0" i="1" smtClean="0">
                          <a:latin typeface="Cambria Math"/>
                          <a:cs typeface="Times New Roman" panose="02020603050405020304" pitchFamily="18" charset="0"/>
                        </a:rPr>
                        <m:t>υ</m:t>
                      </m:r>
                      <m:r>
                        <a:rPr lang="en-US" sz="2400" b="0" i="1" smtClean="0">
                          <a:latin typeface="Cambria Math"/>
                          <a:cs typeface="Times New Roman" panose="02020603050405020304" pitchFamily="18" charset="0"/>
                        </a:rPr>
                        <m:t>𝑙</m:t>
                      </m:r>
                      <m:r>
                        <a:rPr lang="en-US" sz="2400" b="0" i="1" smtClean="0">
                          <a:latin typeface="Cambria Math"/>
                          <a:cs typeface="Times New Roman" panose="02020603050405020304" pitchFamily="18" charset="0"/>
                        </a:rPr>
                        <m:t>,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𝑠</m:t>
                    </m:r>
                    <m:r>
                      <a:rPr lang="ru-RU" sz="2400" b="0" i="0" smtClean="0">
                        <a:latin typeface="Cambria Math"/>
                        <a:cs typeface="Times New Roman" panose="02020603050405020304" pitchFamily="18" charset="0"/>
                      </a:rPr>
                      <m:t>− 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теплоемкость на единицу объема,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>
                        <a:latin typeface="Cambria Math"/>
                        <a:cs typeface="Times New Roman" panose="02020603050405020304" pitchFamily="18" charset="0"/>
                      </a:rPr>
                      <m:t>υ</m:t>
                    </m:r>
                    <m:r>
                      <a:rPr lang="ru-RU" sz="2400" b="0" i="0" smtClean="0">
                        <a:latin typeface="Cambria Math"/>
                        <a:cs typeface="Times New Roman" panose="02020603050405020304" pitchFamily="18" charset="0"/>
                      </a:rPr>
                      <m:t>− 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средняя скорость фотонов и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𝑙</m:t>
                    </m:r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 −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средняя длина их свободного пробега.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229" y="917762"/>
                <a:ext cx="8403771" cy="5587492"/>
              </a:xfrm>
              <a:prstGeom prst="rect">
                <a:avLst/>
              </a:prstGeom>
              <a:blipFill rotWithShape="1">
                <a:blip r:embed="rId3"/>
                <a:stretch>
                  <a:fillRect l="-1088" t="-873" r="-1088" b="-16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45907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21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742640" y="48833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влияющие на теплопроводность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2229" y="992389"/>
            <a:ext cx="840377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Строение кристаллической решетки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влияет на изменение степени отклонения от гармоничных колебаний, что обусловлено различием атомных масс ионов кристаллической решетки. Кристаллы с прочными ковалентными или ионными связями, с легкими катионами и хорошо упорядоченной решеткой (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Si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характеризуются более высокой теплопроводностью, чем карбиды и оксиды с тяжелыми катионами.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ru-RU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Добавки, образующие твердые растворы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усиливают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ангармоничность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колебаний  решетки, сокращают длину свободного пробега фононов, вызывают дополнительное их рассеивание и поэтому существенно снижают теплопроводность. </a:t>
            </a:r>
          </a:p>
        </p:txBody>
      </p:sp>
    </p:spTree>
    <p:extLst>
      <p:ext uri="{BB962C8B-B14F-4D97-AF65-F5344CB8AC3E}">
        <p14:creationId xmlns:p14="http://schemas.microsoft.com/office/powerpoint/2010/main" val="10816155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22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742640" y="48833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влияющие на теплопроводность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32229" y="992389"/>
                <a:ext cx="8403771" cy="56935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 algn="just">
                  <a:buFont typeface="Wingdings" panose="05000000000000000000" pitchFamily="2" charset="2"/>
                  <a:buChar char="q"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Так же на теплопроводность влияет </a:t>
                </a:r>
                <a:r>
                  <a:rPr lang="ru-RU" sz="24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пористость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</a:t>
                </a:r>
                <a:r>
                  <a:rPr lang="ru-RU" sz="24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присутствующие при­месные фазы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за счет рассеивания фононов и электромагнитного излу­чения. Обобщенно зависимость теплопроводности от пор можно представить в виде: </a:t>
                </a:r>
              </a:p>
              <a:p>
                <a:pPr algn="just"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400" i="1">
                              <a:latin typeface="Cambria Math"/>
                              <a:cs typeface="Times New Roman" panose="02020603050405020304" pitchFamily="18" charset="0"/>
                            </a:rPr>
                            <m:t>λ</m:t>
                          </m:r>
                        </m:e>
                        <m:sub>
                          <m:r>
                            <a:rPr lang="ru-RU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П</m:t>
                          </m:r>
                        </m:sub>
                      </m:sSub>
                      <m:r>
                        <a:rPr lang="ru-RU" sz="2400" b="0" i="1" smtClean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2400" i="1">
                                  <a:latin typeface="Cambria Math"/>
                                  <a:cs typeface="Times New Roman" panose="02020603050405020304" pitchFamily="18" charset="0"/>
                                </a:rPr>
                                <m:t>λ</m:t>
                              </m:r>
                            </m:e>
                            <m:sub>
                              <m:r>
                                <a:rPr lang="ru-RU" sz="24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ru-RU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4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1−П</m:t>
                              </m:r>
                            </m:e>
                          </m:d>
                        </m:num>
                        <m:den>
                          <m:r>
                            <a:rPr lang="ru-RU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1+аП</m:t>
                          </m:r>
                        </m:den>
                      </m:f>
                      <m:r>
                        <a:rPr lang="ru-RU" sz="2400" b="0" i="1" smtClean="0">
                          <a:latin typeface="Cambria Math"/>
                          <a:cs typeface="Times New Roman" panose="02020603050405020304" pitchFamily="18" charset="0"/>
                        </a:rPr>
                        <m:t>,</m:t>
                      </m:r>
                    </m:oMath>
                  </m:oMathPara>
                </a14:m>
                <a:endParaRPr lang="ru-RU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 П – пористость;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>
                        <a:latin typeface="Cambria Math"/>
                        <a:cs typeface="Times New Roman" panose="02020603050405020304" pitchFamily="18" charset="0"/>
                      </a:rPr>
                      <m:t>λ</m:t>
                    </m:r>
                  </m:oMath>
                </a14:m>
                <a:r>
                  <a:rPr lang="ru-RU" sz="2400" baseline="-25000" dirty="0">
                    <a:cs typeface="Times New Roman" panose="02020603050405020304" pitchFamily="18" charset="0"/>
                  </a:rPr>
                  <a:t>0</a:t>
                </a:r>
                <a:r>
                  <a:rPr lang="el-GR" sz="2400" dirty="0"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cs typeface="Times New Roman" panose="02020603050405020304" pitchFamily="18" charset="0"/>
                  </a:rPr>
                  <a:t>и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>
                        <a:latin typeface="Cambria Math"/>
                        <a:cs typeface="Times New Roman" panose="02020603050405020304" pitchFamily="18" charset="0"/>
                      </a:rPr>
                      <m:t>λ</m:t>
                    </m:r>
                  </m:oMath>
                </a14:m>
                <a:r>
                  <a:rPr lang="ru-RU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теплопроводность материала без пор и порами; а – корреляционная константа</a:t>
                </a:r>
              </a:p>
              <a:p>
                <a:pPr marL="342900" indent="-342900" algn="just">
                  <a:buFont typeface="Wingdings" panose="05000000000000000000" pitchFamily="2" charset="2"/>
                  <a:buChar char="q"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</a:t>
                </a:r>
                <a:r>
                  <a:rPr lang="ru-RU" sz="2400" i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повышении температуры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выше комнатной у большинства видов керамики наблюдается резкое снижение теплопроводности. </a:t>
                </a:r>
              </a:p>
              <a:p>
                <a:pPr marL="342900" indent="-342900" algn="just">
                  <a:buFont typeface="Wingdings" panose="05000000000000000000" pitchFamily="2" charset="2"/>
                  <a:buChar char="q"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</a:t>
                </a:r>
                <a:r>
                  <a:rPr lang="ru-RU" sz="2400" i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Фазовый состав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Если керамика состоит из нескольких твердых фаз, то ее теплопроводность зависит от того, какая фаза выполняет роль матрицы, а какая роль наполнителя.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229" y="992389"/>
                <a:ext cx="8403771" cy="5693546"/>
              </a:xfrm>
              <a:prstGeom prst="rect">
                <a:avLst/>
              </a:prstGeom>
              <a:blipFill rotWithShape="1">
                <a:blip r:embed="rId3"/>
                <a:stretch>
                  <a:fillRect l="-943" t="-857" r="-1088" b="-14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58674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23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742640" y="191458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Коэффициенты теплопроводности различных керамических материалов. 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272700"/>
              </p:ext>
            </p:extLst>
          </p:nvPr>
        </p:nvGraphicFramePr>
        <p:xfrm>
          <a:off x="795647" y="878215"/>
          <a:ext cx="7255828" cy="5927135"/>
        </p:xfrm>
        <a:graphic>
          <a:graphicData uri="http://schemas.openxmlformats.org/drawingml/2006/table">
            <a:tbl>
              <a:tblPr firstRow="1" firstCol="1" bandRow="1"/>
              <a:tblGrid>
                <a:gridCol w="19014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20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0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27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27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27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8384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Вид керамики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Коэффициент теплопроводности, Вт/(м‧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 при температуре, °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6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-50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38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Корунд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6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Бромеллит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6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Периклаз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40-60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36-48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13-16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6-8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6-8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6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Шпинель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6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Бадделеит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1,7-2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1,7-2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1,7-2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1,7-2,2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1,8-3,3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6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Нитрид бора ГП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1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Нитрид кремния ГП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37-43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1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Нитрид алюминия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 250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76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Карбид бора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51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Карбид кремния ГП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38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Стеатит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38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Фарфор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0,65-0,8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0,7-0,8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76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Кордиерит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0,65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36130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24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85118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Библиографический список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12" name="Прямоугольник 3"/>
          <p:cNvSpPr>
            <a:spLocks noChangeArrowheads="1"/>
          </p:cNvSpPr>
          <p:nvPr/>
        </p:nvSpPr>
        <p:spPr bwMode="auto">
          <a:xfrm>
            <a:off x="107950" y="1559148"/>
            <a:ext cx="8891588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429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AutoNum type="arabicPeriod"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Н.Т. Андрианов, А.В. Беляков, В.Л.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Балкевич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, А.С. Власов, И.Я.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Гузман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, Е.С. Лукин, Ю.М. Мосин, Б.С. Скидан. Химическая технология керамики. Учеб. пособие для вузов 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Под ред. И.Я.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Гузмана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. — М.: 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OOO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РИФ «СТРОЙМАТЕРИАЛЫ», 2012. – 496 с.</a:t>
            </a:r>
          </a:p>
          <a:p>
            <a:pPr algn="just" eaLnBrk="1" hangingPunct="1">
              <a:spcBef>
                <a:spcPct val="0"/>
              </a:spcBef>
              <a:buFontTx/>
              <a:buAutoNum type="arabicPeriod"/>
            </a:pP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AutoNum type="arabicPeriod"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Л.И. Сычева, Е.Н. Потапова, Д.О. Лемешев, Н.Ю. Михайленко, А.И. Захаров, И.Н. Тихомирова, А.В. Беляков, Е.Е. Строганова. Практикум по технологии тугоплавких неметаллических и силикатных материалов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Учеб. пособие / Под ред. Н.А. Макарова.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— М.: РХТУ им. Д.И. Менделеева, 2019.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— 270 с.</a:t>
            </a:r>
            <a:endParaRPr lang="ru-RU" altLang="ru-RU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7068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25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85118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Библиографический список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9" name="Прямоугольник 3"/>
          <p:cNvSpPr>
            <a:spLocks noChangeArrowheads="1"/>
          </p:cNvSpPr>
          <p:nvPr/>
        </p:nvSpPr>
        <p:spPr bwMode="auto">
          <a:xfrm>
            <a:off x="217714" y="1745059"/>
            <a:ext cx="8824686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429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fontAlgn="base">
              <a:spcBef>
                <a:spcPts val="0"/>
              </a:spcBef>
              <a:buNone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3. У. Д.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Кингери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. Введение в керамику. Издательство второе.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dirty="0">
                <a:latin typeface="Times New Roman"/>
                <a:ea typeface="Calibri"/>
              </a:rPr>
              <a:t>Перевод с английского к.т.н. А. И. </a:t>
            </a:r>
            <a:r>
              <a:rPr lang="ru-RU" sz="2400" dirty="0" err="1">
                <a:latin typeface="Times New Roman"/>
                <a:ea typeface="Calibri"/>
              </a:rPr>
              <a:t>Рабухина</a:t>
            </a:r>
            <a:r>
              <a:rPr lang="ru-RU" sz="2400" dirty="0">
                <a:latin typeface="Times New Roman"/>
                <a:ea typeface="Calibri"/>
              </a:rPr>
              <a:t> и В. К. Яновского, под редакцией академика АН УССР, чл.-корр. АН СССР П. П. </a:t>
            </a:r>
            <a:r>
              <a:rPr lang="ru-RU" sz="2400" dirty="0" err="1">
                <a:latin typeface="Times New Roman"/>
                <a:ea typeface="Calibri"/>
              </a:rPr>
              <a:t>Будникова</a:t>
            </a:r>
            <a:r>
              <a:rPr lang="ru-RU" sz="2400" dirty="0">
                <a:latin typeface="Times New Roman"/>
                <a:ea typeface="Calibri"/>
              </a:rPr>
              <a:t> и д.т.н. проф. Д. Н. Полубояринова</a:t>
            </a:r>
            <a:r>
              <a:rPr lang="en-US" sz="2400" dirty="0">
                <a:latin typeface="Times New Roman"/>
                <a:ea typeface="Calibri"/>
              </a:rPr>
              <a:t>,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— М.: «ИЗДАТЕЛЬСТВО ЛИТЕРАТУРЫ ПО СТРОИТЕЛЬСТВУ», 1967. – 501 с. </a:t>
            </a:r>
          </a:p>
          <a:p>
            <a:pPr algn="just" fontAlgn="base">
              <a:spcBef>
                <a:spcPts val="0"/>
              </a:spcBef>
              <a:buNone/>
            </a:pP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6974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" y="1752"/>
            <a:ext cx="9325113" cy="70086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75271" y="3049796"/>
            <a:ext cx="4545339" cy="558354"/>
          </a:xfrm>
          <a:prstGeom prst="rect">
            <a:avLst/>
          </a:prstGeom>
          <a:noFill/>
        </p:spPr>
        <p:txBody>
          <a:bodyPr wrap="none" lIns="65274" tIns="32637" rIns="65274" bIns="32637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2323092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6090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Теплоемкость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95085" y="1396724"/>
                <a:ext cx="7852839" cy="4881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Теплоемкость при постоянном объеме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𝑉</m:t>
                        </m:r>
                      </m:sub>
                    </m:sSub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соответственно равна 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sz="2400" i="1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cs typeface="Times New Roman" panose="020206030504050203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𝑄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den>
                          </m:f>
                          <m:r>
                            <a:rPr lang="en-US" sz="2400" i="1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sz="2400" i="1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𝐸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den>
                          </m:f>
                          <m:r>
                            <a:rPr lang="en-US" sz="2400" i="1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𝑉</m:t>
                          </m:r>
                          <m:r>
                            <a:rPr lang="en-US" sz="2400" i="1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,</m:t>
                          </m:r>
                        </m:sub>
                      </m:sSub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𝐸</m:t>
                    </m:r>
                  </m:oMath>
                </a14:m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внутренняя энергия.</a:t>
                </a:r>
              </a:p>
              <a:p>
                <a:pPr algn="just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Разниц, между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𝑉</m:t>
                        </m:r>
                      </m:sub>
                    </m:sSub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при низких температурах невелика, но при высоких становится заметной и составляет 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  <a:cs typeface="Times New Roman" panose="02020603050405020304" pitchFamily="18" charset="0"/>
                            </a:rPr>
                            <m:t>𝑝</m:t>
                          </m:r>
                        </m:sub>
                      </m:sSub>
                      <m:r>
                        <a:rPr lang="ru-RU" sz="2400" b="0" i="1" smtClean="0">
                          <a:latin typeface="Cambria Math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u-RU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  <a:cs typeface="Times New Roman" panose="02020603050405020304" pitchFamily="18" charset="0"/>
                            </a:rPr>
                            <m:t>𝑉</m:t>
                          </m:r>
                        </m:sub>
                      </m:sSub>
                      <m:r>
                        <a:rPr lang="ru-RU" sz="2400" b="0" i="1" smtClean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𝛼</m:t>
                          </m:r>
                          <m:sSub>
                            <m:sSubPr>
                              <m:ctrlPr>
                                <a:rPr lang="ru-RU" sz="2400" b="0" i="1" smtClean="0"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𝛾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, </m:t>
                      </m:r>
                    </m:oMath>
                  </m:oMathPara>
                </a14:m>
                <a:endParaRPr lang="en-US" sz="2400" b="0" dirty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pPr algn="ctr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 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𝛼</m:t>
                    </m:r>
                    <m:r>
                      <a:rPr lang="ru-RU" sz="20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термический коэффициент линейного расширения;</a:t>
                </a:r>
              </a:p>
              <a:p>
                <a:pPr algn="ctr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000" i="1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ru-RU" sz="2000" b="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− </m:t>
                    </m:r>
                  </m:oMath>
                </a14:m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молярный объем;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𝛾</m:t>
                    </m:r>
                    <m:r>
                      <a:rPr lang="ru-RU" sz="2000" b="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− </m:t>
                    </m:r>
                  </m:oMath>
                </a14:m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сжимаемость.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085" y="1396724"/>
                <a:ext cx="7852839" cy="4881016"/>
              </a:xfrm>
              <a:prstGeom prst="rect">
                <a:avLst/>
              </a:prstGeom>
              <a:blipFill rotWithShape="1">
                <a:blip r:embed="rId3"/>
                <a:stretch>
                  <a:fillRect l="-1242" t="-999" r="-1165" b="-12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6253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75417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Теплоемкость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95085" y="1701518"/>
            <a:ext cx="785283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Температура, при которой теплоемкость становится постоянной или только слабо зависящей от температуры, различна для разных веществ и определяется: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силой химических связей;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коэффициентами упругости кристалла;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температурой его плавления.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147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75417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Зависимость величины теплоемкости некоторых керамических материалов от температуры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611" y="1766888"/>
            <a:ext cx="7735314" cy="4198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7160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75417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Удельная теплоемкость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95085" y="1396724"/>
                <a:ext cx="7852839" cy="42664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Удельная теплоемкость мало изменяется выше характеристической температуры, но ниже ее вследствие влияния квантовых эффектов эта зависимость становится существенной. </a:t>
                </a:r>
              </a:p>
              <a:p>
                <a:pPr algn="just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Удельная теплоемкость многофазных материалов приблизительно равна сумме парциальных значений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составляющих фаз </a:t>
                </a:r>
              </a:p>
              <a:p>
                <a:pPr algn="just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spcBef>
                    <a:spcPts val="12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  <a:cs typeface="Times New Roman" panose="02020603050405020304" pitchFamily="18" charset="0"/>
                            </a:rPr>
                            <m:t>𝑝</m:t>
                          </m:r>
                        </m:sub>
                      </m:sSub>
                      <m:r>
                        <a:rPr lang="ru-RU" sz="2400" b="0" i="1" smtClean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ru-RU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𝑝</m:t>
                          </m:r>
                          <m:r>
                            <a:rPr lang="en-US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ru-RU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  <a:cs typeface="Times New Roman" panose="02020603050405020304" pitchFamily="18" charset="0"/>
                            </a:rPr>
                            <m:t>𝑝</m:t>
                          </m:r>
                          <m:r>
                            <a:rPr lang="en-US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ru-RU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  <a:cs typeface="Times New Roman" panose="02020603050405020304" pitchFamily="18" charset="0"/>
                            </a:rPr>
                            <m:t>𝑝</m:t>
                          </m:r>
                          <m:r>
                            <a:rPr lang="en-US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b="0" i="1" baseline="-25000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⋯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ru-RU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  <a:cs typeface="Times New Roman" panose="02020603050405020304" pitchFamily="18" charset="0"/>
                            </a:rPr>
                            <m:t>𝑝</m:t>
                          </m:r>
                          <m:r>
                            <a:rPr lang="en-US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cs typeface="Times New Roman" panose="02020603050405020304" pitchFamily="18" charset="0"/>
                        </a:rPr>
                        <m:t>,</m:t>
                      </m:r>
                    </m:oMath>
                  </m:oMathPara>
                </a14:m>
                <a:endParaRPr lang="en-US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000" i="1">
                            <a:latin typeface="Cambria Math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i="1">
                            <a:latin typeface="Cambria Math"/>
                            <a:cs typeface="Times New Roman" panose="02020603050405020304" pitchFamily="18" charset="0"/>
                          </a:rPr>
                          <m:t>𝑝𝑖</m:t>
                        </m:r>
                      </m:sub>
                    </m:sSub>
                    <m:r>
                      <a:rPr lang="ru-RU" sz="2000" b="0" i="0" smtClean="0">
                        <a:latin typeface="Cambria Math"/>
                        <a:cs typeface="Times New Roman" panose="02020603050405020304" pitchFamily="18" charset="0"/>
                      </a:rPr>
                      <m:t>− </m:t>
                    </m:r>
                  </m:oMath>
                </a14:m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массовая доля и удельная теплоемкость </a:t>
                </a: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го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компонента.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085" y="1396724"/>
                <a:ext cx="7852839" cy="4266489"/>
              </a:xfrm>
              <a:prstGeom prst="rect">
                <a:avLst/>
              </a:prstGeom>
              <a:blipFill rotWithShape="1">
                <a:blip r:embed="rId3"/>
                <a:stretch>
                  <a:fillRect l="-1242" t="-1143" r="-1165" b="-1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3773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0" y="10474"/>
            <a:ext cx="861332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Удельная теплоемкость керамических материалов 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884882"/>
              </p:ext>
            </p:extLst>
          </p:nvPr>
        </p:nvGraphicFramePr>
        <p:xfrm>
          <a:off x="760021" y="555928"/>
          <a:ext cx="7457703" cy="6195189"/>
        </p:xfrm>
        <a:graphic>
          <a:graphicData uri="http://schemas.openxmlformats.org/drawingml/2006/table">
            <a:tbl>
              <a:tblPr firstRow="1" firstCol="1" bandRow="1"/>
              <a:tblGrid>
                <a:gridCol w="2577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3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31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3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36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36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36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087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Виды керамики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Удельная теплоемкость [кДж/(кг‧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)] при температуре, °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3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-50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1500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Корунд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0,54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0,78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0,92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1,16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1,25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1,32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Муллит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0,76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0,88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1,16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1,26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1,32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Бромеллит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0,69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1,02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1,25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1,84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2,23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2,58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Периклаз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0,74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0,94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1,01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1,17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1,28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1,37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Бадделеит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0,38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0,45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0,51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0,59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0,64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Шпинель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0,81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0,94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1,18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Циркон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0,54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0,62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0,76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0,82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0,87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1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Нитрид алюминия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0,86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1,17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1,57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7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Нитрид бора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0,58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0,78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1,02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1,59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1,95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2,14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1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Нитрид кремния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0,68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1,06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1,55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7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Карбид бора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0,95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1,13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1,92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2,21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2,44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1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Карбид кремния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0,48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0,67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0,84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1,12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1,26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1,36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01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Диборид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титана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0,63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0,77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1,03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1,17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34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Диборид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циркония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0,43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0,61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0,67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0,71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7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Кордиерит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0,78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0,89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1,12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0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Фарор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0,76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0,87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1,16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1,26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2" marR="28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942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75417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Термическое расширение (ТКЛР)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95085" y="2035340"/>
            <a:ext cx="7852839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Термическое расширение тел связано с увеличением амплитуды тепловых колебаний атомов относительно их среднего положения при увеличении температуры. При кометной температуре амплитуда колебаний равна 5-10% периода решетки или 0.01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при температуре плавления она почти ровна периоду решетки.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2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722381" y="56090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Термическое расширение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95085" y="1396724"/>
                <a:ext cx="7852839" cy="58793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 Расширение тел при изменении температуры оценивают термическим коэффициентом линейного расширения (ТКЛР) для заданной температуры:</a:t>
                </a:r>
              </a:p>
              <a:p>
                <a:pPr algn="ctr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800" dirty="0">
                    <a:ea typeface="Cambria Math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ru-RU" sz="28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𝛼</m:t>
                    </m:r>
                    <m:r>
                      <a:rPr lang="ru-RU" sz="28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𝑑𝑙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𝑙𝑑𝑇</m:t>
                        </m:r>
                      </m:den>
                    </m:f>
                    <m:r>
                      <a:rPr lang="en-US" sz="28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	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или термическим коэффициентом объемного расширения (ТКОР):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𝛽</m:t>
                      </m:r>
                      <m:r>
                        <a:rPr lang="ru-RU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𝑑𝑉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𝑉𝑑𝑇</m:t>
                          </m:r>
                        </m:den>
                      </m:f>
                      <m:r>
                        <a:rPr lang="en-US" sz="2400" b="0" i="0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 .</m:t>
                      </m:r>
                    </m:oMath>
                  </m:oMathPara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Для ограниченного интервала температур используют значения средних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велечин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just"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𝛼</m:t>
                      </m:r>
                      <m:r>
                        <a:rPr lang="ru-RU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∆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𝑙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∆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ru-RU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и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∆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𝑉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∆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 .</m:t>
                      </m:r>
                    </m:oMath>
                  </m:oMathPara>
                </a14:m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spcBef>
                    <a:spcPts val="600"/>
                  </a:spcBef>
                  <a:spcAft>
                    <a:spcPts val="600"/>
                  </a:spcAft>
                </a:pPr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085" y="1396724"/>
                <a:ext cx="7852839" cy="5879366"/>
              </a:xfrm>
              <a:prstGeom prst="rect">
                <a:avLst/>
              </a:prstGeom>
              <a:blipFill rotWithShape="1">
                <a:blip r:embed="rId4"/>
                <a:stretch>
                  <a:fillRect l="-1242" t="-829" r="-11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24315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4337</TotalTime>
  <Words>2024</Words>
  <Application>Microsoft Office PowerPoint</Application>
  <PresentationFormat>Экран (4:3)</PresentationFormat>
  <Paragraphs>457</Paragraphs>
  <Slides>26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Cambria Math</vt:lpstr>
      <vt:lpstr>Times New Roman</vt:lpstr>
      <vt:lpstr>Wingdings</vt:lpstr>
      <vt:lpstr>Тема Office</vt:lpstr>
      <vt:lpstr>«Теплофизические свойства керамики. Теплоемкость. Термическое расширение (ТКЛР). Теплопроводность. 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Макаров Николай Александрович</cp:lastModifiedBy>
  <cp:revision>88</cp:revision>
  <dcterms:created xsi:type="dcterms:W3CDTF">2018-10-31T17:08:02Z</dcterms:created>
  <dcterms:modified xsi:type="dcterms:W3CDTF">2021-04-02T11:57:32Z</dcterms:modified>
</cp:coreProperties>
</file>