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8"/>
  </p:notesMasterIdLst>
  <p:sldIdLst>
    <p:sldId id="256" r:id="rId2"/>
    <p:sldId id="263" r:id="rId3"/>
    <p:sldId id="264" r:id="rId4"/>
    <p:sldId id="265" r:id="rId5"/>
    <p:sldId id="266" r:id="rId6"/>
    <p:sldId id="267" r:id="rId7"/>
  </p:sldIdLst>
  <p:sldSz cx="9144000" cy="5143500" type="screen16x9"/>
  <p:notesSz cx="6858000" cy="9144000"/>
  <p:embeddedFontLst>
    <p:embeddedFont>
      <p:font typeface="Proxima Nova" panose="020B0604020202020204" charset="0"/>
      <p:regular r:id="rId9"/>
      <p:bold r:id="rId10"/>
      <p:italic r:id="rId11"/>
      <p:boldItalic r:id="rId12"/>
    </p:embeddedFont>
    <p:embeddedFont>
      <p:font typeface="Tahoma" panose="020B0604030504040204" pitchFamily="34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58d8d87981f2d1fd" providerId="LiveId" clId="{0012DE25-A58B-4E51-B87D-7E521C010B2E}"/>
    <pc:docChg chg="undo custSel addSld delSld modSld">
      <pc:chgData name=" " userId="58d8d87981f2d1fd" providerId="LiveId" clId="{0012DE25-A58B-4E51-B87D-7E521C010B2E}" dt="2022-11-21T12:37:21.404" v="344" actId="20577"/>
      <pc:docMkLst>
        <pc:docMk/>
      </pc:docMkLst>
      <pc:sldChg chg="modSp mod">
        <pc:chgData name=" " userId="58d8d87981f2d1fd" providerId="LiveId" clId="{0012DE25-A58B-4E51-B87D-7E521C010B2E}" dt="2022-11-21T09:01:59.470" v="43" actId="20577"/>
        <pc:sldMkLst>
          <pc:docMk/>
          <pc:sldMk cId="0" sldId="264"/>
        </pc:sldMkLst>
        <pc:spChg chg="mod">
          <ac:chgData name=" " userId="58d8d87981f2d1fd" providerId="LiveId" clId="{0012DE25-A58B-4E51-B87D-7E521C010B2E}" dt="2022-11-21T09:01:59.470" v="43" actId="20577"/>
          <ac:spMkLst>
            <pc:docMk/>
            <pc:sldMk cId="0" sldId="264"/>
            <ac:spMk id="114" creationId="{00000000-0000-0000-0000-000000000000}"/>
          </ac:spMkLst>
        </pc:spChg>
      </pc:sldChg>
      <pc:sldChg chg="modSp mod">
        <pc:chgData name=" " userId="58d8d87981f2d1fd" providerId="LiveId" clId="{0012DE25-A58B-4E51-B87D-7E521C010B2E}" dt="2022-11-21T09:15:35.359" v="187" actId="20577"/>
        <pc:sldMkLst>
          <pc:docMk/>
          <pc:sldMk cId="3345071131" sldId="266"/>
        </pc:sldMkLst>
        <pc:spChg chg="mod">
          <ac:chgData name=" " userId="58d8d87981f2d1fd" providerId="LiveId" clId="{0012DE25-A58B-4E51-B87D-7E521C010B2E}" dt="2022-11-21T09:15:35.359" v="187" actId="20577"/>
          <ac:spMkLst>
            <pc:docMk/>
            <pc:sldMk cId="3345071131" sldId="266"/>
            <ac:spMk id="114" creationId="{00000000-0000-0000-0000-000000000000}"/>
          </ac:spMkLst>
        </pc:spChg>
      </pc:sldChg>
      <pc:sldChg chg="modSp add del mod">
        <pc:chgData name=" " userId="58d8d87981f2d1fd" providerId="LiveId" clId="{0012DE25-A58B-4E51-B87D-7E521C010B2E}" dt="2022-11-21T09:31:06.867" v="188" actId="2696"/>
        <pc:sldMkLst>
          <pc:docMk/>
          <pc:sldMk cId="727842594" sldId="267"/>
        </pc:sldMkLst>
        <pc:spChg chg="mod">
          <ac:chgData name=" " userId="58d8d87981f2d1fd" providerId="LiveId" clId="{0012DE25-A58B-4E51-B87D-7E521C010B2E}" dt="2022-11-21T09:03:44.991" v="166" actId="20577"/>
          <ac:spMkLst>
            <pc:docMk/>
            <pc:sldMk cId="727842594" sldId="267"/>
            <ac:spMk id="113" creationId="{00000000-0000-0000-0000-000000000000}"/>
          </ac:spMkLst>
        </pc:spChg>
        <pc:spChg chg="mod">
          <ac:chgData name=" " userId="58d8d87981f2d1fd" providerId="LiveId" clId="{0012DE25-A58B-4E51-B87D-7E521C010B2E}" dt="2022-11-21T09:03:48.520" v="168" actId="20577"/>
          <ac:spMkLst>
            <pc:docMk/>
            <pc:sldMk cId="727842594" sldId="267"/>
            <ac:spMk id="114" creationId="{00000000-0000-0000-0000-000000000000}"/>
          </ac:spMkLst>
        </pc:spChg>
      </pc:sldChg>
      <pc:sldChg chg="modSp add mod">
        <pc:chgData name=" " userId="58d8d87981f2d1fd" providerId="LiveId" clId="{0012DE25-A58B-4E51-B87D-7E521C010B2E}" dt="2022-11-21T12:37:21.404" v="344" actId="20577"/>
        <pc:sldMkLst>
          <pc:docMk/>
          <pc:sldMk cId="2852197339" sldId="267"/>
        </pc:sldMkLst>
        <pc:spChg chg="mod">
          <ac:chgData name=" " userId="58d8d87981f2d1fd" providerId="LiveId" clId="{0012DE25-A58B-4E51-B87D-7E521C010B2E}" dt="2022-11-21T12:36:27.577" v="191" actId="20577"/>
          <ac:spMkLst>
            <pc:docMk/>
            <pc:sldMk cId="2852197339" sldId="267"/>
            <ac:spMk id="113" creationId="{00000000-0000-0000-0000-000000000000}"/>
          </ac:spMkLst>
        </pc:spChg>
        <pc:spChg chg="mod">
          <ac:chgData name=" " userId="58d8d87981f2d1fd" providerId="LiveId" clId="{0012DE25-A58B-4E51-B87D-7E521C010B2E}" dt="2022-11-21T12:37:21.404" v="344" actId="20577"/>
          <ac:spMkLst>
            <pc:docMk/>
            <pc:sldMk cId="2852197339" sldId="267"/>
            <ac:spMk id="114" creationId="{00000000-0000-0000-0000-000000000000}"/>
          </ac:spMkLst>
        </pc:spChg>
      </pc:sldChg>
    </pc:docChg>
  </pc:docChgLst>
  <pc:docChgLst>
    <pc:chgData name=" " userId="58d8d87981f2d1fd" providerId="LiveId" clId="{5DC6C707-68F4-43ED-A1A4-E91C190B5D00}"/>
    <pc:docChg chg="custSel addSld delSld modSld sldOrd">
      <pc:chgData name=" " userId="58d8d87981f2d1fd" providerId="LiveId" clId="{5DC6C707-68F4-43ED-A1A4-E91C190B5D00}" dt="2022-11-18T10:39:08.575" v="14" actId="20577"/>
      <pc:docMkLst>
        <pc:docMk/>
      </pc:docMkLst>
      <pc:sldChg chg="delSp mod">
        <pc:chgData name=" " userId="58d8d87981f2d1fd" providerId="LiveId" clId="{5DC6C707-68F4-43ED-A1A4-E91C190B5D00}" dt="2022-11-18T10:37:45.559" v="0" actId="478"/>
        <pc:sldMkLst>
          <pc:docMk/>
          <pc:sldMk cId="0" sldId="256"/>
        </pc:sldMkLst>
        <pc:picChg chg="del">
          <ac:chgData name=" " userId="58d8d87981f2d1fd" providerId="LiveId" clId="{5DC6C707-68F4-43ED-A1A4-E91C190B5D00}" dt="2022-11-18T10:37:45.559" v="0" actId="478"/>
          <ac:picMkLst>
            <pc:docMk/>
            <pc:sldMk cId="0" sldId="256"/>
            <ac:picMk id="55" creationId="{00000000-0000-0000-0000-000000000000}"/>
          </ac:picMkLst>
        </pc:picChg>
      </pc:sldChg>
      <pc:sldChg chg="del">
        <pc:chgData name=" " userId="58d8d87981f2d1fd" providerId="LiveId" clId="{5DC6C707-68F4-43ED-A1A4-E91C190B5D00}" dt="2022-11-18T10:38:01.034" v="1" actId="47"/>
        <pc:sldMkLst>
          <pc:docMk/>
          <pc:sldMk cId="0" sldId="257"/>
        </pc:sldMkLst>
      </pc:sldChg>
      <pc:sldChg chg="del">
        <pc:chgData name=" " userId="58d8d87981f2d1fd" providerId="LiveId" clId="{5DC6C707-68F4-43ED-A1A4-E91C190B5D00}" dt="2022-11-18T10:38:01.034" v="1" actId="47"/>
        <pc:sldMkLst>
          <pc:docMk/>
          <pc:sldMk cId="0" sldId="258"/>
        </pc:sldMkLst>
      </pc:sldChg>
      <pc:sldChg chg="del">
        <pc:chgData name=" " userId="58d8d87981f2d1fd" providerId="LiveId" clId="{5DC6C707-68F4-43ED-A1A4-E91C190B5D00}" dt="2022-11-18T10:38:01.034" v="1" actId="47"/>
        <pc:sldMkLst>
          <pc:docMk/>
          <pc:sldMk cId="0" sldId="259"/>
        </pc:sldMkLst>
      </pc:sldChg>
      <pc:sldChg chg="del">
        <pc:chgData name=" " userId="58d8d87981f2d1fd" providerId="LiveId" clId="{5DC6C707-68F4-43ED-A1A4-E91C190B5D00}" dt="2022-11-18T10:38:01.034" v="1" actId="47"/>
        <pc:sldMkLst>
          <pc:docMk/>
          <pc:sldMk cId="0" sldId="260"/>
        </pc:sldMkLst>
      </pc:sldChg>
      <pc:sldChg chg="del">
        <pc:chgData name=" " userId="58d8d87981f2d1fd" providerId="LiveId" clId="{5DC6C707-68F4-43ED-A1A4-E91C190B5D00}" dt="2022-11-18T10:38:01.034" v="1" actId="47"/>
        <pc:sldMkLst>
          <pc:docMk/>
          <pc:sldMk cId="0" sldId="261"/>
        </pc:sldMkLst>
      </pc:sldChg>
      <pc:sldChg chg="del">
        <pc:chgData name=" " userId="58d8d87981f2d1fd" providerId="LiveId" clId="{5DC6C707-68F4-43ED-A1A4-E91C190B5D00}" dt="2022-11-18T10:38:01.034" v="1" actId="47"/>
        <pc:sldMkLst>
          <pc:docMk/>
          <pc:sldMk cId="0" sldId="262"/>
        </pc:sldMkLst>
      </pc:sldChg>
      <pc:sldChg chg="modSp mod">
        <pc:chgData name=" " userId="58d8d87981f2d1fd" providerId="LiveId" clId="{5DC6C707-68F4-43ED-A1A4-E91C190B5D00}" dt="2022-11-18T10:38:36.112" v="7" actId="255"/>
        <pc:sldMkLst>
          <pc:docMk/>
          <pc:sldMk cId="0" sldId="264"/>
        </pc:sldMkLst>
        <pc:spChg chg="mod">
          <ac:chgData name=" " userId="58d8d87981f2d1fd" providerId="LiveId" clId="{5DC6C707-68F4-43ED-A1A4-E91C190B5D00}" dt="2022-11-18T10:38:21.012" v="4" actId="20577"/>
          <ac:spMkLst>
            <pc:docMk/>
            <pc:sldMk cId="0" sldId="264"/>
            <ac:spMk id="113" creationId="{00000000-0000-0000-0000-000000000000}"/>
          </ac:spMkLst>
        </pc:spChg>
        <pc:spChg chg="mod">
          <ac:chgData name=" " userId="58d8d87981f2d1fd" providerId="LiveId" clId="{5DC6C707-68F4-43ED-A1A4-E91C190B5D00}" dt="2022-11-18T10:38:36.112" v="7" actId="255"/>
          <ac:spMkLst>
            <pc:docMk/>
            <pc:sldMk cId="0" sldId="264"/>
            <ac:spMk id="114" creationId="{00000000-0000-0000-0000-000000000000}"/>
          </ac:spMkLst>
        </pc:spChg>
      </pc:sldChg>
      <pc:sldChg chg="modSp add mod ord">
        <pc:chgData name=" " userId="58d8d87981f2d1fd" providerId="LiveId" clId="{5DC6C707-68F4-43ED-A1A4-E91C190B5D00}" dt="2022-11-18T10:39:08.575" v="14" actId="20577"/>
        <pc:sldMkLst>
          <pc:docMk/>
          <pc:sldMk cId="3345071131" sldId="266"/>
        </pc:sldMkLst>
        <pc:spChg chg="mod">
          <ac:chgData name=" " userId="58d8d87981f2d1fd" providerId="LiveId" clId="{5DC6C707-68F4-43ED-A1A4-E91C190B5D00}" dt="2022-11-18T10:39:02.541" v="12" actId="20577"/>
          <ac:spMkLst>
            <pc:docMk/>
            <pc:sldMk cId="3345071131" sldId="266"/>
            <ac:spMk id="113" creationId="{00000000-0000-0000-0000-000000000000}"/>
          </ac:spMkLst>
        </pc:spChg>
        <pc:spChg chg="mod">
          <ac:chgData name=" " userId="58d8d87981f2d1fd" providerId="LiveId" clId="{5DC6C707-68F4-43ED-A1A4-E91C190B5D00}" dt="2022-11-18T10:39:08.575" v="14" actId="20577"/>
          <ac:spMkLst>
            <pc:docMk/>
            <pc:sldMk cId="3345071131" sldId="266"/>
            <ac:spMk id="11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ff91af33b4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ff91af33b4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5b6a72184a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5b6a72184a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ff91af33b4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ff91af33b4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5b6a72184a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5b6a72184a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7324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5b6a72184a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5b6a72184a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4752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11700" y="42057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11700" y="1425600"/>
            <a:ext cx="5838000" cy="13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1695875"/>
            <a:ext cx="8520600" cy="129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17" name="Google Shape;17;p3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8064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5336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22" name="Google Shape;22;p4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808125"/>
            <a:ext cx="8520600" cy="61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533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533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8064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32" name="Google Shape;32;p6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38" name="Google Shape;38;p7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1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и текст 1">
  <p:cSld name="Заголовок и текст">
    <p:bg>
      <p:bgPr>
        <a:solidFill>
          <a:schemeClr val="l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395536" y="1581640"/>
            <a:ext cx="8352900" cy="2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2860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roxima Nova"/>
              <a:buNone/>
              <a:defRPr sz="3200"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28600" algn="l" rtl="0"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28600" algn="l" rtl="0">
              <a:spcBef>
                <a:spcPts val="1100"/>
              </a:spcBef>
              <a:spcAft>
                <a:spcPts val="0"/>
              </a:spcAft>
              <a:buClr>
                <a:srgbClr val="336699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Clr>
                <a:srgbClr val="F4740A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●"/>
              <a:defRPr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○"/>
              <a:defRPr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810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395536" y="987574"/>
            <a:ext cx="8352900" cy="5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700" b="1" i="0" u="none" strike="noStrike" cap="none">
                <a:solidFill>
                  <a:srgbClr val="F36D25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2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2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2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2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59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59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59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59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395536" y="4240375"/>
            <a:ext cx="5808900" cy="7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 b="1">
                <a:solidFill>
                  <a:srgbClr val="004A8E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2860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roxima Nova"/>
              <a:buNone/>
              <a:defRPr sz="3200"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28600" algn="l" rtl="0"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28600" algn="l" rtl="0">
              <a:spcBef>
                <a:spcPts val="1100"/>
              </a:spcBef>
              <a:spcAft>
                <a:spcPts val="0"/>
              </a:spcAft>
              <a:buClr>
                <a:srgbClr val="336699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Clr>
                <a:srgbClr val="F4740A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●"/>
              <a:defRPr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○"/>
              <a:defRPr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810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3"/>
          </p:nvPr>
        </p:nvSpPr>
        <p:spPr>
          <a:xfrm>
            <a:off x="6972268" y="4299942"/>
            <a:ext cx="1776000" cy="5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>
            <a:lvl1pPr marL="457200" lvl="0" indent="-228600" algn="r" rtl="0"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1900"/>
              <a:buFont typeface="Proxima Nova"/>
              <a:buNone/>
              <a:defRPr sz="1900" b="1">
                <a:solidFill>
                  <a:srgbClr val="004A8E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2860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roxima Nova"/>
              <a:buNone/>
              <a:defRPr sz="3200"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28600" algn="l" rtl="0"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28600" algn="l" rtl="0">
              <a:spcBef>
                <a:spcPts val="1100"/>
              </a:spcBef>
              <a:spcAft>
                <a:spcPts val="0"/>
              </a:spcAft>
              <a:buClr>
                <a:srgbClr val="336699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Clr>
                <a:srgbClr val="F4740A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●"/>
              <a:defRPr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○"/>
              <a:defRPr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810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pic>
        <p:nvPicPr>
          <p:cNvPr id="46" name="Google Shape;46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250475" y="343600"/>
            <a:ext cx="1497800" cy="26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DB">
            <a:alpha val="37060"/>
          </a:srgbClr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ctrTitle"/>
          </p:nvPr>
        </p:nvSpPr>
        <p:spPr>
          <a:xfrm>
            <a:off x="238700" y="1425600"/>
            <a:ext cx="6105900" cy="21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336699"/>
                </a:solidFill>
              </a:rPr>
              <a:t>Цифровизация бизнес-процессов</a:t>
            </a:r>
            <a:endParaRPr sz="2300">
              <a:solidFill>
                <a:srgbClr val="336699"/>
              </a:solidFill>
            </a:endParaRPr>
          </a:p>
          <a:p>
            <a:pPr marL="0" lvl="0" indent="0" algn="ctr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336699"/>
                </a:solidFill>
              </a:rPr>
              <a:t> производственных предприятий на базе </a:t>
            </a:r>
            <a:endParaRPr sz="2300">
              <a:solidFill>
                <a:srgbClr val="336699"/>
              </a:solidFill>
            </a:endParaRPr>
          </a:p>
          <a:p>
            <a:pPr marL="0" lvl="0" indent="0" algn="ctr" rt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300">
                <a:solidFill>
                  <a:srgbClr val="336699"/>
                </a:solidFill>
              </a:rPr>
              <a:t>1С: Управление нашей фирмой</a:t>
            </a:r>
            <a:endParaRPr sz="2300">
              <a:solidFill>
                <a:srgbClr val="336699"/>
              </a:solidFill>
            </a:endParaRPr>
          </a:p>
        </p:txBody>
      </p:sp>
      <p:pic>
        <p:nvPicPr>
          <p:cNvPr id="56" name="Google Shape;56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2800" y="471200"/>
            <a:ext cx="2494000" cy="260955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57" name="Google Shape;57;p11"/>
          <p:cNvSpPr txBox="1">
            <a:spLocks noGrp="1"/>
          </p:cNvSpPr>
          <p:nvPr>
            <p:ph type="ctrTitle"/>
          </p:nvPr>
        </p:nvSpPr>
        <p:spPr>
          <a:xfrm>
            <a:off x="238700" y="3550800"/>
            <a:ext cx="2747700" cy="9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r>
              <a:rPr lang="ru" sz="1300">
                <a:solidFill>
                  <a:srgbClr val="0B5394"/>
                </a:solidFill>
              </a:rPr>
              <a:t>Специалист по внедрению</a:t>
            </a:r>
            <a:endParaRPr sz="1300">
              <a:solidFill>
                <a:srgbClr val="0B5394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r>
              <a:rPr lang="ru" sz="1300">
                <a:solidFill>
                  <a:srgbClr val="0B5394"/>
                </a:solidFill>
              </a:rPr>
              <a:t>Карчевская Екатерина</a:t>
            </a:r>
            <a:endParaRPr sz="1300">
              <a:solidFill>
                <a:srgbClr val="0B5394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r>
              <a:rPr lang="ru" sz="1300">
                <a:solidFill>
                  <a:srgbClr val="0B5394"/>
                </a:solidFill>
              </a:rPr>
              <a:t>1С-Рарус, г.Москва</a:t>
            </a:r>
            <a:endParaRPr sz="1300">
              <a:solidFill>
                <a:srgbClr val="0B5394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endParaRPr sz="1100">
              <a:solidFill>
                <a:srgbClr val="0B5394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endParaRPr sz="4500">
              <a:solidFill>
                <a:srgbClr val="0B539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>
            <a:spLocks noGrp="1"/>
          </p:cNvSpPr>
          <p:nvPr>
            <p:ph type="subTitle" idx="1"/>
          </p:nvPr>
        </p:nvSpPr>
        <p:spPr>
          <a:xfrm>
            <a:off x="4747075" y="1233175"/>
            <a:ext cx="4301100" cy="3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05" name="Google Shape;105;p18"/>
          <p:cNvSpPr/>
          <p:nvPr/>
        </p:nvSpPr>
        <p:spPr>
          <a:xfrm>
            <a:off x="454150" y="809700"/>
            <a:ext cx="3661800" cy="1320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Тема 8.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Кадровый учет и зарплата.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6" name="Google Shape;106;p18"/>
          <p:cNvSpPr/>
          <p:nvPr/>
        </p:nvSpPr>
        <p:spPr>
          <a:xfrm>
            <a:off x="5066725" y="809700"/>
            <a:ext cx="3661800" cy="38634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Принятие на работу сотрудника.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Кадровые перемещения.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Увольнение сотрудника. 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Расчет и начисление зарплаты.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Выплата заработной платы.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Расчеты с персоналом по займам. 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Анализ взаиморасчетов с сотрудниками.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7" name="Google Shape;107;p18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1">
                <a:solidFill>
                  <a:srgbClr val="336699"/>
                </a:solidFill>
              </a:rPr>
              <a:t>Тема 8. Программа</a:t>
            </a:r>
            <a:endParaRPr sz="1400" b="1">
              <a:solidFill>
                <a:srgbClr val="336699"/>
              </a:solidFill>
            </a:endParaRPr>
          </a:p>
        </p:txBody>
      </p:sp>
      <p:pic>
        <p:nvPicPr>
          <p:cNvPr id="108" name="Google Shape;10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3662" y="2675575"/>
            <a:ext cx="1472275" cy="199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dirty="0">
                <a:solidFill>
                  <a:srgbClr val="336699"/>
                </a:solidFill>
              </a:rPr>
              <a:t>Практическое задание 17</a:t>
            </a:r>
            <a:endParaRPr sz="1400" dirty="0">
              <a:solidFill>
                <a:srgbClr val="336699"/>
              </a:solidFill>
            </a:endParaRPr>
          </a:p>
        </p:txBody>
      </p:sp>
      <p:sp>
        <p:nvSpPr>
          <p:cNvPr id="114" name="Google Shape;114;p19"/>
          <p:cNvSpPr/>
          <p:nvPr/>
        </p:nvSpPr>
        <p:spPr>
          <a:xfrm>
            <a:off x="331800" y="922450"/>
            <a:ext cx="8480400" cy="398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ap="flat" cmpd="sng">
            <a:solidFill>
              <a:srgbClr val="F1C23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Задание:</a:t>
            </a:r>
            <a:r>
              <a:rPr lang="ru" sz="18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Принять на работу сотрудника в Отдел продаж и маркетинга. </a:t>
            </a: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Условия приема:</a:t>
            </a:r>
          </a:p>
          <a:p>
            <a:pPr marL="40005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336699"/>
              </a:buClr>
              <a:buSzPts val="1800"/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Оклад (производственный календарь) - 30 000 р.</a:t>
            </a: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Начислить сотруднику заработную плату за текущий месяц.</a:t>
            </a: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>
            <a:spLocks noGrp="1"/>
          </p:cNvSpPr>
          <p:nvPr>
            <p:ph type="subTitle" idx="1"/>
          </p:nvPr>
        </p:nvSpPr>
        <p:spPr>
          <a:xfrm>
            <a:off x="4747075" y="1233175"/>
            <a:ext cx="4301100" cy="3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20" name="Google Shape;120;p20"/>
          <p:cNvSpPr/>
          <p:nvPr/>
        </p:nvSpPr>
        <p:spPr>
          <a:xfrm>
            <a:off x="454150" y="809700"/>
            <a:ext cx="3661800" cy="1320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Тема 9.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Финансовый анализ и отчетность. 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1" name="Google Shape;121;p20"/>
          <p:cNvSpPr/>
          <p:nvPr/>
        </p:nvSpPr>
        <p:spPr>
          <a:xfrm>
            <a:off x="5066725" y="809700"/>
            <a:ext cx="3661800" cy="38634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Учет доходов и расходов.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Распределение косвенных расходов на себестоимость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выпуска. 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Учет расходов по заказу покупателя. 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Анализ деятельности компании.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Процедура закрытия месяца. Монитор руководителя. 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Анализ финансового результата и управленческого баланса.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22" name="Google Shape;12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6745" y="2612433"/>
            <a:ext cx="1276608" cy="2060669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0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1">
                <a:solidFill>
                  <a:srgbClr val="336699"/>
                </a:solidFill>
              </a:rPr>
              <a:t>Тема 9. Программа</a:t>
            </a:r>
            <a:endParaRPr sz="1400" b="1">
              <a:solidFill>
                <a:srgbClr val="33669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dirty="0">
                <a:solidFill>
                  <a:srgbClr val="336699"/>
                </a:solidFill>
              </a:rPr>
              <a:t>Практическое задание 18</a:t>
            </a:r>
            <a:endParaRPr sz="1400" dirty="0">
              <a:solidFill>
                <a:srgbClr val="336699"/>
              </a:solidFill>
            </a:endParaRPr>
          </a:p>
        </p:txBody>
      </p:sp>
      <p:sp>
        <p:nvSpPr>
          <p:cNvPr id="114" name="Google Shape;114;p19"/>
          <p:cNvSpPr/>
          <p:nvPr/>
        </p:nvSpPr>
        <p:spPr>
          <a:xfrm>
            <a:off x="331800" y="922450"/>
            <a:ext cx="8480400" cy="398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ap="flat" cmpd="sng">
            <a:solidFill>
              <a:srgbClr val="F1C23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Задание:</a:t>
            </a:r>
            <a:r>
              <a:rPr lang="ru" sz="18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lang="ru-RU"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buNone/>
            </a:pP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Принять к учету имущество </a:t>
            </a:r>
            <a:r>
              <a:rPr lang="en-US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“</a:t>
            </a: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Машина для смешивания ингредиентов</a:t>
            </a:r>
            <a:r>
              <a:rPr lang="en-US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”</a:t>
            </a: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. Способ амортизации линейный.</a:t>
            </a: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Начислить амортизацию в текущем месяце.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3345071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dirty="0">
                <a:solidFill>
                  <a:srgbClr val="336699"/>
                </a:solidFill>
              </a:rPr>
              <a:t>Практическое задание 1</a:t>
            </a:r>
            <a:r>
              <a:rPr lang="en-US" sz="1400" dirty="0">
                <a:solidFill>
                  <a:srgbClr val="336699"/>
                </a:solidFill>
              </a:rPr>
              <a:t>9</a:t>
            </a:r>
            <a:endParaRPr sz="1400" dirty="0">
              <a:solidFill>
                <a:srgbClr val="336699"/>
              </a:solidFill>
            </a:endParaRPr>
          </a:p>
        </p:txBody>
      </p:sp>
      <p:sp>
        <p:nvSpPr>
          <p:cNvPr id="114" name="Google Shape;114;p19"/>
          <p:cNvSpPr/>
          <p:nvPr/>
        </p:nvSpPr>
        <p:spPr>
          <a:xfrm>
            <a:off x="331800" y="922450"/>
            <a:ext cx="8480400" cy="398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ap="flat" cmpd="sng">
            <a:solidFill>
              <a:srgbClr val="F1C23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Задание:</a:t>
            </a:r>
            <a:r>
              <a:rPr lang="ru" sz="18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lang="ru-RU"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buNone/>
            </a:pP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Заполнить плановый бюджет </a:t>
            </a:r>
            <a:r>
              <a:rPr lang="en-US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“</a:t>
            </a: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доходы и расходы</a:t>
            </a:r>
            <a:r>
              <a:rPr lang="en-US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”</a:t>
            </a: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 (произвольные данные).</a:t>
            </a:r>
          </a:p>
          <a:p>
            <a:pPr marL="0" lvl="0" indent="0" algn="l" rtl="0">
              <a:lnSpc>
                <a:spcPct val="115000"/>
              </a:lnSpc>
              <a:buNone/>
            </a:pP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Сравнить плановый и фактический бюджет.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285219733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199</Words>
  <Application>Microsoft Office PowerPoint</Application>
  <PresentationFormat>Экран (16:9)</PresentationFormat>
  <Paragraphs>45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Proxima Nova</vt:lpstr>
      <vt:lpstr>Tahoma</vt:lpstr>
      <vt:lpstr>Simple Light</vt:lpstr>
      <vt:lpstr>Цифровизация бизнес-процессов  производственных предприятий на базе  1С: Управление нашей фирмой</vt:lpstr>
      <vt:lpstr>Тема 8. Программа</vt:lpstr>
      <vt:lpstr>Практическое задание 17</vt:lpstr>
      <vt:lpstr>Тема 9. Программа</vt:lpstr>
      <vt:lpstr>Практическое задание 18</vt:lpstr>
      <vt:lpstr>Практическое задание 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Цифровизация бизнес-процессов  производственных предприятий на базе  1С: Управление нашей фирмой</dc:title>
  <cp:lastModifiedBy> </cp:lastModifiedBy>
  <cp:revision>1</cp:revision>
  <dcterms:modified xsi:type="dcterms:W3CDTF">2022-11-21T12:37:24Z</dcterms:modified>
</cp:coreProperties>
</file>