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3" r:id="rId4"/>
    <p:sldId id="264" r:id="rId5"/>
    <p:sldId id="273" r:id="rId6"/>
    <p:sldId id="265" r:id="rId7"/>
    <p:sldId id="274" r:id="rId8"/>
    <p:sldId id="266" r:id="rId9"/>
    <p:sldId id="267" r:id="rId10"/>
    <p:sldId id="268" r:id="rId11"/>
    <p:sldId id="272" r:id="rId12"/>
    <p:sldId id="275" r:id="rId13"/>
    <p:sldId id="269" r:id="rId14"/>
    <p:sldId id="270" r:id="rId15"/>
    <p:sldId id="276" r:id="rId16"/>
    <p:sldId id="271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9764-27D4-4661-BF3A-ED65DA420FF2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B98F-E8E2-4BFA-86CA-1243BB967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1.4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Классификация бизнес-процессов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Бизнес-процессы управления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отвечают за управление предприятием как единой системой и связаны с </a:t>
            </a:r>
            <a:r>
              <a:rPr lang="ru-RU" sz="2400" dirty="0" err="1" smtClean="0"/>
              <a:t>целеопределением</a:t>
            </a:r>
            <a:r>
              <a:rPr lang="ru-RU" sz="2400" dirty="0" smtClean="0"/>
              <a:t>, планированием и контролем достижения целей, анализом и выработкой корректирующих воздействий, координацией действий отдельных элементов. Примерами процессов управления могут служить процессы стратегического управления, управления рисками, планирования и </a:t>
            </a:r>
            <a:r>
              <a:rPr lang="ru-RU" sz="2400" dirty="0" err="1" smtClean="0"/>
              <a:t>бюджетирования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контроллинг</a:t>
            </a:r>
            <a:r>
              <a:rPr lang="ru-RU" sz="2400" dirty="0" smtClean="0"/>
              <a:t> </a:t>
            </a:r>
            <a:r>
              <a:rPr lang="ru-RU" sz="2400" dirty="0" err="1" smtClean="0"/>
              <a:t>и</a:t>
            </a:r>
            <a:r>
              <a:rPr lang="ru-RU" sz="2400" dirty="0" smtClean="0"/>
              <a:t> т.д.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Причины выделения бизнес-процессов управления в отдельную категорию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1) эргономический фактор: излишняя перегруженность модели основных процессов</a:t>
            </a:r>
          </a:p>
          <a:p>
            <a:r>
              <a:rPr lang="ru-RU" sz="2000" dirty="0" smtClean="0"/>
              <a:t>2) управленческий фактор: формирование холдингов и выделение управляющих компаний различных финансово-промышленных групп, выделение отдельной группы процессов управления создает дополнительный смысловой акцент в модели</a:t>
            </a:r>
          </a:p>
          <a:p>
            <a:r>
              <a:rPr lang="ru-RU" sz="2000" dirty="0" smtClean="0"/>
              <a:t>3) психологический фактор: выделение управляющих процессов в отдельную категорию невольно заставляет менеджеров гораздо более серьезно и </a:t>
            </a:r>
            <a:r>
              <a:rPr lang="ru-RU" sz="2000" dirty="0" err="1" smtClean="0"/>
              <a:t>сфокусированно</a:t>
            </a:r>
            <a:r>
              <a:rPr lang="ru-RU" sz="2000" dirty="0" smtClean="0"/>
              <a:t> относиться к процессам управления бизнесом как единой системой;</a:t>
            </a:r>
          </a:p>
          <a:p>
            <a:r>
              <a:rPr lang="ru-RU" sz="2000" dirty="0" smtClean="0"/>
              <a:t>4) методологический фактор: некоторые процессы в силу их специфики и значимости для компании сложно отнести к какому-либо типу — основному или обеспечивающему. В </a:t>
            </a:r>
            <a:r>
              <a:rPr lang="ru-RU" sz="2000" dirty="0" err="1" smtClean="0"/>
              <a:t>двухгрупповой</a:t>
            </a:r>
            <a:r>
              <a:rPr lang="ru-RU" sz="2000" dirty="0" smtClean="0"/>
              <a:t> классификации приходится его части определять в основные и вспомогательные процессы либо выделять отдельным процессом, но тогда его сложно отнести к какой-либо категории процессов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Характеристика бизнес-процессов управления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–обеспечивают выживание, конкурентоспособность и развитие организации, регулируют ее текущую деятельность; </a:t>
            </a:r>
          </a:p>
          <a:p>
            <a:r>
              <a:rPr lang="ru-RU" sz="2400" dirty="0" smtClean="0"/>
              <a:t>– их прямой целью является управление деятельностью организации 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/>
              <a:t>Отличительные особенности</a:t>
            </a:r>
          </a:p>
          <a:p>
            <a:r>
              <a:rPr lang="ru-RU" sz="2400" dirty="0" smtClean="0"/>
              <a:t>– имеют типовую внутреннюю структуру: планирование, организация; учет, контроль, регулирование. </a:t>
            </a:r>
          </a:p>
          <a:p>
            <a:r>
              <a:rPr lang="ru-RU" sz="2400" dirty="0" smtClean="0"/>
              <a:t>– различие между процессами управления определяется спецификой объектов управления, которыми процесс управляет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Бизнес-процессы управления</a:t>
            </a:r>
            <a:endParaRPr lang="ru-RU" sz="36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t="9075" b="36358"/>
          <a:stretch>
            <a:fillRect/>
          </a:stretch>
        </p:blipFill>
        <p:spPr bwMode="auto">
          <a:xfrm>
            <a:off x="1187624" y="1988840"/>
            <a:ext cx="71287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Бизнес-процессы развития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488832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деятельность, направленная на формирование новых конкурентных качеств организации.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Например: проведение технического перевооружения и реконструкции, разработка новых продуктов/услуг и реализующих их технологий, усовершенствование существующих продуктов/услуг, освоение новых ниш на рынке и новых каналов сбыта, подготовка и вывод на рынок новых продуктов и брендов.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Характеристика бизнес-процессов развития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их целью является получение прибыли в долгосрочной перспективе; </a:t>
            </a:r>
          </a:p>
          <a:p>
            <a:r>
              <a:rPr lang="ru-RU" sz="2400" dirty="0" smtClean="0"/>
              <a:t>– их целью является совершенствование и развитие деятельности организации. 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/>
              <a:t>Отличительные особенности</a:t>
            </a:r>
          </a:p>
          <a:p>
            <a:r>
              <a:rPr lang="ru-RU" sz="2400" dirty="0" smtClean="0"/>
              <a:t>– на 80% представляют из себя проекты — процессы, которые выполняются один раз; </a:t>
            </a:r>
          </a:p>
          <a:p>
            <a:r>
              <a:rPr lang="ru-RU" sz="2400" dirty="0" smtClean="0"/>
              <a:t>– требуют иных техник управления, которые называют технологиями управления проектами;</a:t>
            </a:r>
          </a:p>
          <a:p>
            <a:r>
              <a:rPr lang="ru-RU" sz="2400" dirty="0" smtClean="0"/>
              <a:t>– предъявляют иные требования к проектному менеджеру в отличие от требований к операционному менеджеру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Бизнес-процессы развития</a:t>
            </a:r>
            <a:endParaRPr lang="ru-RU" sz="36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t="71826"/>
          <a:stretch>
            <a:fillRect/>
          </a:stretch>
        </p:blipFill>
        <p:spPr bwMode="auto">
          <a:xfrm>
            <a:off x="1115616" y="1916832"/>
            <a:ext cx="67687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143932" cy="570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Громов, А. И. </a:t>
            </a:r>
            <a:r>
              <a:rPr lang="ru-RU" sz="2000" dirty="0" smtClean="0"/>
              <a:t>Управление бизнес-процессами: современные методы : монография / А. И. Громов, А. </a:t>
            </a:r>
            <a:r>
              <a:rPr lang="ru-RU" sz="2000" dirty="0" err="1" smtClean="0"/>
              <a:t>Фляйшман</a:t>
            </a:r>
            <a:r>
              <a:rPr lang="ru-RU" sz="2000" dirty="0" smtClean="0"/>
              <a:t>, В. Шмидт ; под редакцией А. И. Громова.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367 с. — (Актуальные монографии). — ISBN 978-5-534-03094-5.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2"/>
              </a:rPr>
              <a:t>https://biblio-online.ru/bcode/432861</a:t>
            </a:r>
            <a:endParaRPr lang="ru-RU" sz="2000" dirty="0" smtClean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Фролов, Ю. В. </a:t>
            </a:r>
            <a:r>
              <a:rPr lang="ru-RU" sz="2000" dirty="0" smtClean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Ю. В. Фролов, Р. В. Серышев ; под редакцией Ю. В. Фролова. —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154 с. — (Университеты России). — ISBN 978-5-534-09015-4.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3"/>
              </a:rPr>
              <a:t>https://biblio-online.ru/bcode/437776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Долганова, О. И. </a:t>
            </a:r>
            <a:r>
              <a:rPr lang="ru-RU" sz="2000" dirty="0" smtClean="0"/>
              <a:t>Моделирование бизнес-процессов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4"/>
              </a:rPr>
              <a:t>https://biblio-online.ru/bcode/433143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 smtClean="0"/>
              <a:t>Каменнова</a:t>
            </a:r>
            <a:r>
              <a:rPr lang="ru-RU" sz="2000" i="1" dirty="0" smtClean="0"/>
              <a:t>, М. С. </a:t>
            </a:r>
            <a:r>
              <a:rPr lang="ru-RU" sz="2000" dirty="0" smtClean="0"/>
              <a:t>Моделирование бизнес-процессов. В 2 ч. Часть 1 : учебник и практикум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М. С.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, В. В. Крохин, И. В. Машков.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5"/>
              </a:rPr>
              <a:t>https://biblio-online.ru/bcode/431307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79296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Основные группы бизнес-процессов</a:t>
            </a:r>
          </a:p>
          <a:p>
            <a:r>
              <a:rPr lang="ru-RU" sz="2400" dirty="0" smtClean="0"/>
              <a:t>2. Основные бизнес-процессы</a:t>
            </a:r>
          </a:p>
          <a:p>
            <a:r>
              <a:rPr lang="ru-RU" sz="2400" dirty="0" smtClean="0"/>
              <a:t>3. Характеристика основных бизнес-процессов</a:t>
            </a:r>
          </a:p>
          <a:p>
            <a:r>
              <a:rPr lang="ru-RU" sz="2400" dirty="0" smtClean="0"/>
              <a:t>4. Обеспечивающие бизнес-процессы</a:t>
            </a:r>
          </a:p>
          <a:p>
            <a:r>
              <a:rPr lang="ru-RU" sz="2400" dirty="0" smtClean="0"/>
              <a:t>5. Характеристика обеспечивающих бизнес-процессов</a:t>
            </a:r>
          </a:p>
          <a:p>
            <a:r>
              <a:rPr lang="ru-RU" sz="2400" dirty="0" smtClean="0"/>
              <a:t>6. Бизнес-процесс управления</a:t>
            </a:r>
          </a:p>
          <a:p>
            <a:r>
              <a:rPr lang="ru-RU" sz="2400" dirty="0" smtClean="0"/>
              <a:t>7. Характеристика бизнес-процессов управления</a:t>
            </a:r>
          </a:p>
          <a:p>
            <a:r>
              <a:rPr lang="ru-RU" sz="2400" dirty="0" smtClean="0"/>
              <a:t>8. Бизнес-процесс развития</a:t>
            </a:r>
          </a:p>
          <a:p>
            <a:r>
              <a:rPr lang="ru-RU" sz="2400" dirty="0" smtClean="0"/>
              <a:t>9. Характеристика бизнес-процессов развития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Основные группы бизнес-процессов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988840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• основные</a:t>
            </a:r>
          </a:p>
          <a:p>
            <a:r>
              <a:rPr lang="ru-RU" sz="4000" dirty="0" smtClean="0"/>
              <a:t>• обеспечивающие</a:t>
            </a:r>
          </a:p>
          <a:p>
            <a:r>
              <a:rPr lang="ru-RU" sz="4000" dirty="0" smtClean="0"/>
              <a:t>• процессы управления</a:t>
            </a:r>
          </a:p>
          <a:p>
            <a:r>
              <a:rPr lang="ru-RU" sz="4000" dirty="0" smtClean="0"/>
              <a:t>• процессы развития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Основные бизнес-процессы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процессы, составляющие суть и специфику бизнеса, именно через них происходит создание добавленной стоимости. Они приводят к результату, ассоциированному с деятельностью компании и удовлетворением потребностей клиента. В их реализации участвуют различные функциональные подразделения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Пример: производство продукта, обслуживание клиента, логистика поставок, управление производственными мощностями</a:t>
            </a:r>
            <a:endParaRPr lang="ru-RU" sz="28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Характеристика основных бизнес-процессов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создают добавленную стоимость продукта, предлагаемого компанией; </a:t>
            </a:r>
          </a:p>
          <a:p>
            <a:r>
              <a:rPr lang="ru-RU" sz="2400" dirty="0" smtClean="0"/>
              <a:t>– создают продукт представляющий ценность для внешнего клиента; </a:t>
            </a:r>
          </a:p>
          <a:p>
            <a:r>
              <a:rPr lang="ru-RU" sz="2400" dirty="0" smtClean="0"/>
              <a:t>– их прямой целью является генерирование доходов; </a:t>
            </a:r>
          </a:p>
          <a:p>
            <a:r>
              <a:rPr lang="ru-RU" sz="2400" dirty="0" smtClean="0"/>
              <a:t>– за них внешний клиент готов платить деньги. </a:t>
            </a:r>
          </a:p>
          <a:p>
            <a:pPr algn="ctr"/>
            <a:r>
              <a:rPr lang="ru-RU" sz="2400" b="1" dirty="0" smtClean="0"/>
              <a:t>Отличительные особенности:</a:t>
            </a:r>
          </a:p>
          <a:p>
            <a:r>
              <a:rPr lang="ru-RU" sz="2400" dirty="0" smtClean="0"/>
              <a:t>– представляют «зеркальное отражение» бизнес - направлений деятельности; </a:t>
            </a:r>
          </a:p>
          <a:p>
            <a:r>
              <a:rPr lang="ru-RU" sz="2400" dirty="0" smtClean="0"/>
              <a:t>– являются источником генерирования доходов; </a:t>
            </a:r>
          </a:p>
          <a:p>
            <a:r>
              <a:rPr lang="ru-RU" sz="2400" dirty="0" smtClean="0"/>
              <a:t>– определяют профиль бизнеса; </a:t>
            </a:r>
          </a:p>
          <a:p>
            <a:r>
              <a:rPr lang="ru-RU" sz="2400" dirty="0" smtClean="0"/>
              <a:t>– имеют стратегическое значение; </a:t>
            </a:r>
          </a:p>
          <a:p>
            <a:r>
              <a:rPr lang="ru-RU" sz="2400" dirty="0" smtClean="0"/>
              <a:t>– могут развиваться или отмирать в зависимости от </a:t>
            </a:r>
            <a:r>
              <a:rPr lang="ru-RU" sz="2400" dirty="0" err="1" smtClean="0"/>
              <a:t>востребованности</a:t>
            </a:r>
            <a:r>
              <a:rPr lang="ru-RU" sz="2400" dirty="0" smtClean="0"/>
              <a:t> рынка и стратегии компании.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Обеспечивающие бизнес-процессы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79208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• ресурсы для выполнения всех процессов компании (управление финансами, управление персоналом, управление информационными ресурсами и т.д.);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• взаимодействие организации с внешним окружением (бухгалтерский и налоговый учет, управление взаимодействием с акционерами);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• развитие организации (разработка нового продукта, развитие филиальной сети, управление проектами и т.д.);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• координация, согласование деятельности внутри организации, т.е. управление (бизнес-планирование и </a:t>
            </a:r>
            <a:r>
              <a:rPr lang="ru-RU" sz="2400" dirty="0" err="1" smtClean="0"/>
              <a:t>бюджетирование</a:t>
            </a:r>
            <a:r>
              <a:rPr lang="ru-RU" sz="2400" dirty="0" smtClean="0"/>
              <a:t>, стратегическое управление и т.п.).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Характеристика обеспечивающих бизнес-процессов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их клиентами являются основные бизнес-процессы, структурные подразделения и сотрудники организации; </a:t>
            </a:r>
          </a:p>
          <a:p>
            <a:r>
              <a:rPr lang="ru-RU" sz="2400" dirty="0" smtClean="0"/>
              <a:t>– поддерживают инфраструктуру организации. 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/>
              <a:t>Отличительные особенности</a:t>
            </a:r>
          </a:p>
          <a:p>
            <a:r>
              <a:rPr lang="ru-RU" sz="2400" dirty="0" smtClean="0"/>
              <a:t>– выходы могут продаваться на внешнем рынке; </a:t>
            </a:r>
          </a:p>
          <a:p>
            <a:r>
              <a:rPr lang="ru-RU" sz="2400" dirty="0" smtClean="0"/>
              <a:t>– не имеют стратегического значения; </a:t>
            </a:r>
          </a:p>
          <a:p>
            <a:r>
              <a:rPr lang="ru-RU" sz="2400" dirty="0" smtClean="0"/>
              <a:t>– могут превратиться в основной бизнес-процесс; </a:t>
            </a:r>
          </a:p>
          <a:p>
            <a:r>
              <a:rPr lang="ru-RU" sz="2400" dirty="0" smtClean="0"/>
              <a:t>– могут отмереть в случае наличия конкурентоспособных альтернатив на внешнем рынке и передачи их исполнения на </a:t>
            </a:r>
            <a:r>
              <a:rPr lang="ru-RU" sz="2400" dirty="0" err="1" smtClean="0"/>
              <a:t>аутсорсинг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Обеспечивающие бизнес-процессы</a:t>
            </a:r>
            <a:br>
              <a:rPr lang="ru-RU" sz="3600" b="1" dirty="0" smtClean="0"/>
            </a:br>
            <a:r>
              <a:rPr lang="ru-RU" sz="2000" b="1" dirty="0" smtClean="0"/>
              <a:t>(на примере строительной компании)</a:t>
            </a:r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5990"/>
          <a:stretch>
            <a:fillRect/>
          </a:stretch>
        </p:blipFill>
        <p:spPr bwMode="auto">
          <a:xfrm>
            <a:off x="1331640" y="1412776"/>
            <a:ext cx="64807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Референтная</a:t>
            </a:r>
            <a:r>
              <a:rPr lang="ru-RU" sz="3600" b="1" dirty="0" smtClean="0"/>
              <a:t> модель процессов APQC</a:t>
            </a:r>
            <a:endParaRPr lang="ru-RU" sz="3600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13475"/>
          <a:stretch>
            <a:fillRect/>
          </a:stretch>
        </p:blipFill>
        <p:spPr bwMode="auto">
          <a:xfrm>
            <a:off x="1331640" y="1484784"/>
            <a:ext cx="655272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1019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Управление бизнес-процессами</vt:lpstr>
      <vt:lpstr>План</vt:lpstr>
      <vt:lpstr>Основные группы бизнес-процессов</vt:lpstr>
      <vt:lpstr>Основные бизнес-процессы</vt:lpstr>
      <vt:lpstr>Характеристика основных бизнес-процессов</vt:lpstr>
      <vt:lpstr>Обеспечивающие бизнес-процессы</vt:lpstr>
      <vt:lpstr>Характеристика обеспечивающих бизнес-процессов</vt:lpstr>
      <vt:lpstr>Обеспечивающие бизнес-процессы (на примере строительной компании)</vt:lpstr>
      <vt:lpstr>Референтная модель процессов APQC</vt:lpstr>
      <vt:lpstr>Бизнес-процессы управления</vt:lpstr>
      <vt:lpstr>Причины выделения бизнес-процессов управления в отдельную категорию</vt:lpstr>
      <vt:lpstr>Характеристика бизнес-процессов управления</vt:lpstr>
      <vt:lpstr>Бизнес-процессы управления</vt:lpstr>
      <vt:lpstr>Бизнес-процессы развития</vt:lpstr>
      <vt:lpstr>Характеристика бизнес-процессов развития</vt:lpstr>
      <vt:lpstr>Бизнес-процессы развития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</dc:title>
  <dc:creator>Таня</dc:creator>
  <cp:lastModifiedBy>Alex</cp:lastModifiedBy>
  <cp:revision>30</cp:revision>
  <dcterms:created xsi:type="dcterms:W3CDTF">2019-11-24T00:36:19Z</dcterms:created>
  <dcterms:modified xsi:type="dcterms:W3CDTF">2019-12-08T09:34:31Z</dcterms:modified>
</cp:coreProperties>
</file>