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2B634-FAA4-446F-A790-39EF30394002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82DAC-C7F4-4FED-9D86-DE7F5EF2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438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FDF1E7-67BF-4F99-A46F-CB02C1D0CF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2712C3-A51E-45BD-B127-C3A7AF7DF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B52835-9255-4703-B530-9E234016F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C712-9182-4681-A493-15C0F7932AD3}" type="datetime1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DEDA17-DCEC-4F1E-B6E4-E967EFCCD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56658D-677D-411C-B7F9-7928A065A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89AD-06EE-4E12-99C3-B414EDB48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28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26B0D5-A562-4892-89E6-AC1485A1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B6ABF33-2B6E-463A-A8CB-A31AD62E0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DB2D6B-8A66-4507-BCBC-66079B495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D38C-28DE-4075-8F76-B564A435B67A}" type="datetime1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D6423C-0C5C-4241-A408-39547D176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1080DA-271E-4356-AE09-2767C43F2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89AD-06EE-4E12-99C3-B414EDB48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63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716C3E2-2809-43F1-9AF6-C5045FE5DD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C5AA96-448B-40A7-AAA9-4C5E8636E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BF2D28-28B3-4CDF-9CA8-D4368A5DC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7B41-D533-4596-8662-EA820B40B726}" type="datetime1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B4667F-B9D9-4E39-A215-12AE33B4E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F0E087-1EE0-4D60-ACA8-EB008D2E1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89AD-06EE-4E12-99C3-B414EDB48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02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2EB7FE-35C3-42F0-A644-402CD6E16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C1FD34-4BC6-4376-A59E-DE389D5B0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ED51F7-469E-481C-8079-E86FC1C7E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6133-DAE0-492D-B5C7-FEFA94FAD658}" type="datetime1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64B2BC-5BF9-486F-8696-71BC60B2C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E92536-2C18-4851-A3AC-1E9CC5C4C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89AD-06EE-4E12-99C3-B414EDB48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36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1686B7-B87E-4E67-941D-2FD8D71A7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8064C2-F875-4179-8199-167199449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E40253-61F3-4716-8071-6D8E93878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7560-B766-4E9B-8B2B-1DD004E7DB07}" type="datetime1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8091C2-C783-4F49-9F33-90B34895D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59982E-9A10-498B-A5B1-0B133DF02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89AD-06EE-4E12-99C3-B414EDB48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1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503C98-5BE8-4755-AE61-0B6DC8EED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D408CB-9D53-4ED7-8A1C-A4E3E39996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2F8279-C869-4FF2-8661-0172B2674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75B492-0DB2-45D8-B87F-48C34BBBA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9180-7089-4953-B303-5550951C5165}" type="datetime1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AF9869-A07C-4A03-9DDD-A13A18DE4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C4996E-531F-4F20-8A04-83990DD1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89AD-06EE-4E12-99C3-B414EDB48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34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97A121-91AD-4980-9724-751091A79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B4494B-DE65-49CE-B9E2-7638950AC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F5C121-C7A0-42E0-83E4-686572028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64C3343-B87B-4C35-82A9-6A3FA955AE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AFF2180-7F63-4326-BC24-6CA0907961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C5FBD5-4CCD-48EE-B94D-F160CA672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45A-02A1-459E-B056-6E7DFE222E3D}" type="datetime1">
              <a:rPr lang="ru-RU" smtClean="0"/>
              <a:t>04.04.2021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8BB6AEE-D595-45F1-9D9C-7BB8013D3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5282608-2B82-4A55-9F6D-041D803A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89AD-06EE-4E12-99C3-B414EDB48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32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3EF021-D056-41BE-A359-9F60FAB4C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D4F255D-4BCA-423F-B0E2-D15A021E0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B9007-A198-4EF0-B3B2-5421D9492C80}" type="datetime1">
              <a:rPr lang="ru-RU" smtClean="0"/>
              <a:t>04.04.2021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59F4DA2-3887-469F-931B-A467F4148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E238820-E5FF-4135-99A3-B31F4E0EC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89AD-06EE-4E12-99C3-B414EDB48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9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3C01499-4775-401A-89E3-4125A5D28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E27A-0134-441B-8FBE-CEC7EFDAFCDB}" type="datetime1">
              <a:rPr lang="ru-RU" smtClean="0"/>
              <a:t>04.04.2021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6BEEDAB-BDD3-4F3C-99BA-9918CD409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1770FFF-DE38-4C9D-BCF7-ACDFD7585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89AD-06EE-4E12-99C3-B414EDB48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40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AA76D7-DC70-4272-B161-D0236F74F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475B0D-D931-4056-A8EE-7DF3B1799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6079FC-8792-49A6-98BF-0ED1AFB53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370ACD-281D-4DFE-93F2-254C6B3AB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E2618-D94C-4701-B81B-DD8F6C6DF31D}" type="datetime1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33D57E-4C2C-4760-950A-8428B8B5E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962409-3BAD-423C-815D-63036C137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89AD-06EE-4E12-99C3-B414EDB48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22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0B407-3F49-4162-B654-865C85CFE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1097CF2-98C3-4FBB-A01E-FEC08FAC71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CA00D8-44FC-4FBA-940B-90373D38C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30EDB1-6BBA-4709-89F1-2194BE835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B90B-5B8B-49FF-93B9-A148CE3892B0}" type="datetime1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867992-7BA5-4280-B9D7-628A3D389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F32B7F-E648-4A91-BFFB-917B02B3E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89AD-06EE-4E12-99C3-B414EDB48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51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E902A-4D36-45DE-B85D-E3C782C30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4D0817-1D15-46F8-9CD7-5C8296CCE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308746-EDE8-474A-8D77-DF591F31B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3196E-2B2E-40C0-B76C-4375C2484138}" type="datetime1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9ABBD2-78F3-425B-8680-C082E4D7D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613953-DEA1-4AC7-99EC-544A88F11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F89AD-06EE-4E12-99C3-B414EDB48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91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C087D2-D39C-41FA-96C6-5AAF42336C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Решение систем линейных уравнений 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B81984-6F4C-4F43-89E0-1911182EB9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353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42C51F-B18D-43B8-8F23-F326FAEC7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393CA0-EEAF-43C4-B847-62EC9B2B2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Найти общее и частное решение системы: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9D12D7-8EA8-4C5F-94B9-5250F54B6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89AD-06EE-4E12-99C3-B414EDB48842}" type="slidenum">
              <a:rPr lang="ru-RU" smtClean="0"/>
              <a:t>10</a:t>
            </a:fld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D3655D4-EDC9-4812-AAE7-0BDFF43B7922}"/>
                  </a:ext>
                </a:extLst>
              </p:cNvPr>
              <p:cNvSpPr txBox="1"/>
              <p:nvPr/>
            </p:nvSpPr>
            <p:spPr>
              <a:xfrm>
                <a:off x="467265" y="2192538"/>
                <a:ext cx="2971800" cy="9766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1–2</m:t>
                              </m:r>
                              <m:r>
                                <m:rPr>
                                  <m:nor/>
                                </m:r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2+4</m:t>
                              </m:r>
                              <m:r>
                                <m:rPr>
                                  <m:nor/>
                                </m:r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3+5</m:t>
                              </m:r>
                              <m:r>
                                <m:rPr>
                                  <m:nor/>
                                </m:r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4=0,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m:rPr>
                                  <m:nor/>
                                </m:r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1–</m:t>
                              </m:r>
                              <m:r>
                                <m:rPr>
                                  <m:nor/>
                                </m:r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2–3</m:t>
                              </m:r>
                              <m:r>
                                <m:rPr>
                                  <m:nor/>
                                </m:r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3+5</m:t>
                              </m:r>
                              <m:r>
                                <m:rPr>
                                  <m:nor/>
                                </m:r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4=0,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1+3</m:t>
                              </m:r>
                              <m:r>
                                <m:rPr>
                                  <m:nor/>
                                </m:r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2–11</m:t>
                              </m:r>
                              <m:r>
                                <m:rPr>
                                  <m:nor/>
                                </m:r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3–5</m:t>
                              </m:r>
                              <m:r>
                                <m:rPr>
                                  <m:nor/>
                                </m:r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4=0. </m:t>
                              </m:r>
                              <m:r>
                                <m:rPr>
                                  <m:nor/>
                                </m:rPr>
                                <a:rPr lang="ru-RU" dirty="0" smtClean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D3655D4-EDC9-4812-AAE7-0BDFF43B79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65" y="2192538"/>
                <a:ext cx="2971800" cy="9766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A9E4DFD-CDB2-4287-A3F5-E884FCAAD2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785" y="450908"/>
            <a:ext cx="6177949" cy="58832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DE659C5-A4BB-4D21-B24B-BFCE3FAFD90C}"/>
              </a:ext>
            </a:extLst>
          </p:cNvPr>
          <p:cNvSpPr txBox="1"/>
          <p:nvPr/>
        </p:nvSpPr>
        <p:spPr>
          <a:xfrm>
            <a:off x="368779" y="5307971"/>
            <a:ext cx="434555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Обратите внимание на то, что знак равенства в уравнениях вводится при помощи клавиш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Ctrl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=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или выбирается на панели инструментов </a:t>
            </a:r>
            <a:r>
              <a:rPr lang="en-US" sz="1800" b="1" i="0" u="none" strike="noStrike" baseline="0" dirty="0">
                <a:latin typeface="Times New Roman" panose="02020603050405020304" pitchFamily="18" charset="0"/>
              </a:rPr>
              <a:t>Boolean. </a:t>
            </a:r>
            <a:endParaRPr lang="ru-RU" dirty="0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933F6D2C-D693-497B-BF05-AC2A1631A0AC}"/>
              </a:ext>
            </a:extLst>
          </p:cNvPr>
          <p:cNvSpPr/>
          <p:nvPr/>
        </p:nvSpPr>
        <p:spPr>
          <a:xfrm rot="18299103">
            <a:off x="4030626" y="4346139"/>
            <a:ext cx="1882524" cy="30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1960AE-5FAB-412B-B830-C8C899966F33}"/>
              </a:ext>
            </a:extLst>
          </p:cNvPr>
          <p:cNvSpPr txBox="1"/>
          <p:nvPr/>
        </p:nvSpPr>
        <p:spPr>
          <a:xfrm>
            <a:off x="208113" y="3304089"/>
            <a:ext cx="43455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Найдем общее решение этой системы, разрешив ее относительно базисных переменных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х</a:t>
            </a:r>
            <a:r>
              <a:rPr lang="ru-RU" sz="10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х</a:t>
            </a:r>
            <a:r>
              <a:rPr lang="ru-RU" sz="10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а переменные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х</a:t>
            </a:r>
            <a:r>
              <a:rPr lang="ru-RU" sz="10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х</a:t>
            </a:r>
            <a:r>
              <a:rPr lang="ru-RU" sz="10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будем считать свободными.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98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51A1AA-954E-4C78-9C83-335944A3B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r>
              <a:rPr lang="ru-RU" dirty="0"/>
              <a:t> </a:t>
            </a:r>
            <a:r>
              <a:rPr lang="ru-RU" sz="4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Крамера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FA56403-FBB5-421C-94A7-09D934F45B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1321" y="1440611"/>
                <a:ext cx="10922479" cy="473635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Решить систему линейных уравнений при помощи правила Крамера: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1800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1+ 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2–5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3+ 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4=8, 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sz="1800" b="0" i="0" u="none" strike="noStrike" baseline="0" dirty="0">
                                <a:solidFill>
                                  <a:srgbClr val="000000"/>
                                </a:solidFill>
                                <a:latin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1–3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 –6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4=9, 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sz="1800" b="0" i="0" u="none" strike="noStrike" baseline="0" dirty="0">
                                <a:solidFill>
                                  <a:srgbClr val="000000"/>
                                </a:solidFill>
                                <a:latin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2– 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3+2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4=−5, 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sz="1800" b="0" i="0" u="none" strike="noStrike" baseline="0" dirty="0">
                                <a:solidFill>
                                  <a:srgbClr val="000000"/>
                                </a:solidFill>
                                <a:latin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1+4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2–7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3+6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u="none" strike="noStrike" baseline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4=0</m:t>
                            </m:r>
                          </m:e>
                        </m:eqArr>
                      </m:e>
                    </m:d>
                  </m:oMath>
                </a14:m>
                <a:endParaRPr lang="ru-RU" sz="1800" b="0" i="0" u="none" strike="noStrike" baseline="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1800" b="0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Правило Крамера </a:t>
                </a: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заключается в следующем. </a:t>
                </a:r>
              </a:p>
              <a:p>
                <a:pPr marL="0" indent="0">
                  <a:buNone/>
                </a:pP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Если определитель </a:t>
                </a:r>
              </a:p>
              <a:p>
                <a:pPr marL="0" indent="0">
                  <a:buNone/>
                </a:pP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Δ=</a:t>
                </a:r>
                <a:r>
                  <a:rPr lang="ru-RU" sz="1800" b="0" i="1" u="none" strike="noStrike" baseline="0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det</a:t>
                </a:r>
                <a:r>
                  <a:rPr lang="ru-RU" sz="1800" b="1" i="1" u="none" strike="noStrike" baseline="0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  <a:r>
                  <a:rPr lang="ru-RU" sz="1800" b="1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матрицы системы из </a:t>
                </a:r>
                <a:r>
                  <a:rPr lang="ru-RU" sz="1800" b="0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n </a:t>
                </a: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уравнений с </a:t>
                </a:r>
                <a:r>
                  <a:rPr lang="ru-RU" sz="1800" b="0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n </a:t>
                </a: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неизвестными </a:t>
                </a:r>
                <a:r>
                  <a:rPr lang="ru-RU" sz="1800" b="1" i="1" u="none" strike="noStrike" baseline="0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A∙x</a:t>
                </a:r>
                <a:r>
                  <a:rPr lang="ru-RU" sz="1800" b="1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=b </a:t>
                </a: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отличен от нуля, то система имеет единственное решение </a:t>
                </a:r>
                <a:r>
                  <a:rPr lang="ru-RU" sz="1800" b="0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x1</a:t>
                </a: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, </a:t>
                </a:r>
                <a:r>
                  <a:rPr lang="ru-RU" sz="1800" b="0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x2</a:t>
                </a: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,..., </a:t>
                </a:r>
                <a:r>
                  <a:rPr lang="ru-RU" sz="1800" b="0" i="1" u="none" strike="noStrike" baseline="0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xn</a:t>
                </a: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, определяемое по формулам Крамера </a:t>
                </a:r>
              </a:p>
              <a:p>
                <a:pPr marL="0" indent="0">
                  <a:buNone/>
                </a:pPr>
                <a:r>
                  <a:rPr lang="ru-RU" sz="1800" b="0" i="1" u="none" strike="noStrike" baseline="0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xi</a:t>
                </a:r>
                <a:r>
                  <a:rPr lang="ru-RU" sz="1800" b="0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=</a:t>
                </a:r>
                <a:r>
                  <a:rPr lang="ru-RU" sz="1800" b="0" i="1" u="none" strike="noStrike" baseline="0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Δi</a:t>
                </a:r>
                <a:r>
                  <a:rPr lang="ru-RU" sz="1800" b="0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/Δ</a:t>
                </a: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, 				(1)</a:t>
                </a:r>
              </a:p>
              <a:p>
                <a:pPr marL="0" indent="0">
                  <a:buNone/>
                </a:pP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где </a:t>
                </a:r>
                <a:r>
                  <a:rPr lang="ru-RU" sz="1800" b="0" i="1" u="none" strike="noStrike" baseline="0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Δi</a:t>
                </a:r>
                <a:r>
                  <a:rPr lang="ru-RU" sz="1800" b="0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– определитель матрицы, полученной из матрицы системы </a:t>
                </a:r>
                <a:r>
                  <a:rPr lang="ru-RU" sz="1800" b="1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А </a:t>
                </a: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заменой </a:t>
                </a:r>
                <a:r>
                  <a:rPr lang="ru-RU" sz="1800" b="0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i</a:t>
                </a: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–го столбца столбцом свободных членов </a:t>
                </a:r>
                <a:r>
                  <a:rPr lang="ru-RU" sz="1800" b="1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. Итак, для решения поставленной задачи необходимо выполнить следующие действия: 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ru-RU" sz="18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П</a:t>
                </a: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редставить систему в матричном виде, то есть сформировать матрицу системы </a:t>
                </a:r>
                <a:r>
                  <a:rPr lang="ru-RU" sz="1800" b="1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А </a:t>
                </a: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и вектор правых частей </a:t>
                </a:r>
                <a:r>
                  <a:rPr lang="ru-RU" sz="1800" b="1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; 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ru-RU" sz="18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В</a:t>
                </a: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ычислить главный определитель </a:t>
                </a:r>
                <a:r>
                  <a:rPr lang="el-GR" sz="1800" b="0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Δ</a:t>
                </a:r>
                <a:r>
                  <a:rPr lang="el-GR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; 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ru-RU" sz="18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С</a:t>
                </a: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формировать вспомогательные матрицы для вычисления определителей </a:t>
                </a:r>
                <a:r>
                  <a:rPr lang="ru-RU" sz="1800" b="0" i="1" u="none" strike="noStrike" baseline="0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Δi</a:t>
                </a: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; 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ru-RU" sz="18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В</a:t>
                </a: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ычислить определители </a:t>
                </a:r>
                <a:r>
                  <a:rPr lang="el-GR" sz="1800" b="0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Δ</a:t>
                </a:r>
                <a:r>
                  <a:rPr lang="en-US" sz="1800" b="0" i="1" u="none" strike="noStrike" baseline="0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i</a:t>
                </a:r>
                <a:r>
                  <a:rPr lang="en-US" sz="1800" b="0" i="1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; </a:t>
                </a:r>
                <a:endParaRPr lang="ru-RU" sz="1800" b="0" i="1" u="none" strike="noStrike" baseline="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ru-RU" sz="18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Н</a:t>
                </a: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айти решение системы по формуле </a:t>
                </a:r>
                <a:r>
                  <a:rPr lang="ru-RU" sz="1800" b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(1). 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ru-RU" sz="1800" b="0" i="0" u="none" strike="noStrike" baseline="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FA56403-FBB5-421C-94A7-09D934F45B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1321" y="1440611"/>
                <a:ext cx="10922479" cy="4736352"/>
              </a:xfrm>
              <a:blipFill>
                <a:blip r:embed="rId2"/>
                <a:stretch>
                  <a:fillRect l="-391" t="-1416" b="-2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649652B-DB87-409B-9319-B6CB75E59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89AD-06EE-4E12-99C3-B414EDB4884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845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50A146-09E4-4D96-98BE-4E052C774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Решение системы линейных уравнений методом Крамера</a:t>
            </a:r>
            <a:endParaRPr lang="ru-RU" sz="3200" b="1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9780914-7E67-4B37-8B4D-664CF09F82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2399" y="1831682"/>
            <a:ext cx="4000500" cy="4321969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5C77BB2-71D2-4EB3-AD25-8E7EBACD96B1}"/>
                  </a:ext>
                </a:extLst>
              </p:cNvPr>
              <p:cNvSpPr txBox="1"/>
              <p:nvPr/>
            </p:nvSpPr>
            <p:spPr>
              <a:xfrm>
                <a:off x="155635" y="1808685"/>
                <a:ext cx="4086764" cy="11775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1800" b="0" i="1" u="none" strike="noStrike" baseline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1+ 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2–5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3+ 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4=8,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800" b="0" i="0" u="none" strike="noStrike" baseline="0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1–3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 –6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4=9,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800" b="0" i="0" u="none" strike="noStrike" baseline="0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2– 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3+2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4=−5,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800" b="0" i="0" u="none" strike="noStrike" baseline="0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1+4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2–7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3+6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5C77BB2-71D2-4EB3-AD25-8E7EBACD96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35" y="1808685"/>
                <a:ext cx="4086764" cy="11775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A81BBB14-8C94-4B40-BC8D-44E74186F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89AD-06EE-4E12-99C3-B414EDB4884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6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B2ECB3-B481-4251-8111-84932EBD0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М</a:t>
            </a:r>
            <a:r>
              <a:rPr lang="ru-RU" sz="4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етод обратной матрицы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ACE1E5-D162-44AB-A234-5553AD524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38" y="147194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Д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ля системы из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линейных уравнений с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неизвестными </a:t>
            </a:r>
            <a:r>
              <a:rPr lang="ru-RU" sz="18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A∙x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=b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при условии, что определитель матрицы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не равен нулю, единственное решение можно представить в виде </a:t>
            </a:r>
          </a:p>
          <a:p>
            <a:pPr marL="0" indent="0">
              <a:buNone/>
            </a:pP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x=A</a:t>
            </a:r>
            <a:r>
              <a:rPr lang="ru-RU" sz="1800" b="1" i="1" u="none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-1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∙b			</a:t>
            </a:r>
            <a:r>
              <a:rPr lang="ru-RU" sz="1800" b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(2)</a:t>
            </a:r>
            <a:r>
              <a:rPr lang="ru-RU" sz="18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Итак, для того, чтобы решить систему линейных уравнений методом обратной матрицы, необходимо выполнить следующие действия: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С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формировать матрицу коэффициентов и вектор свободных членов заданной системы;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Р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ешить систему, представив вектор неизвестных как произведение матрицы, обратной к матрице системы и вектора свободных членов (формула (2))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73DEA80-509E-4BA2-8F87-E58390BB5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89AD-06EE-4E12-99C3-B414EDB4884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969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FD2604-578D-42D7-B7C8-03FFF5000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Решение системы линейных уравнений методом обратной матрицы </a:t>
            </a:r>
            <a:endParaRPr lang="ru-RU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3">
                <a:extLst>
                  <a:ext uri="{FF2B5EF4-FFF2-40B4-BE49-F238E27FC236}">
                    <a16:creationId xmlns:a16="http://schemas.microsoft.com/office/drawing/2014/main" id="{26B5335F-8DD5-4DDC-9628-DCD7590A4905}"/>
                  </a:ext>
                </a:extLst>
              </p:cNvPr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10961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1800" b="0" i="1" u="none" strike="noStrike" baseline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1+ 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2–5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3+ 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4=8,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800" b="0" i="0" u="none" strike="noStrike" baseline="0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1–3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 –6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4=9,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800" b="0" i="0" u="none" strike="noStrike" baseline="0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2– 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3+2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4=−5,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800" b="0" i="0" u="none" strike="noStrike" baseline="0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1+4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2–7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3+6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1" u="none" strike="noStrike" baseline="0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Объект 3">
                <a:extLst>
                  <a:ext uri="{FF2B5EF4-FFF2-40B4-BE49-F238E27FC236}">
                    <a16:creationId xmlns:a16="http://schemas.microsoft.com/office/drawing/2014/main" id="{26B5335F-8DD5-4DDC-9628-DCD7590A4905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1096134"/>
              </a:xfrm>
              <a:prstGeom prst="rect">
                <a:avLst/>
              </a:prstGeom>
              <a:blipFill>
                <a:blip r:embed="rId2"/>
                <a:stretch>
                  <a:fillRect t="-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4954080-5876-4F16-9CF3-F56CB9581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2937" y="1751162"/>
            <a:ext cx="5200021" cy="4415150"/>
          </a:xfrm>
          <a:prstGeom prst="rect">
            <a:avLst/>
          </a:prstGeom>
        </p:spPr>
      </p:pic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15DAF9-6314-4494-B9DC-E691F5398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89AD-06EE-4E12-99C3-B414EDB4884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342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55E4D7-4A9A-4B80-AF87-3D4E59370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6309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</a:t>
            </a:r>
            <a:r>
              <a:rPr lang="ru-RU" sz="3200" b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етод Гаусса</a:t>
            </a: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576506-669D-4852-BADB-43BA8037E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683" y="1121434"/>
            <a:ext cx="11000117" cy="5055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Решение системы линейных уравнений при помощи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метода Гаусса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основывается на том, что от заданной системы переходят к эквивалентной, которая решается проще, чем исходная.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Метод Гаусса состоит из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двух этапов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Первый этап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 это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прямой ход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в результате которого расширенная матрица системы путем элементарных преобразований (перестановка уравнений системы, умножение уравнений на число, отличное от нуля и сложение уравнений) приводится к ступенчатому виду. </a:t>
            </a:r>
          </a:p>
          <a:p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На втором этапе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обратный ход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 ступенчатую матрицу преобразовывают так, чтобы в первых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столбцах получилась единичная матрица. Последний,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n+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1, столбец этой матрицы содержит решение системы линейных уравнений.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Исходя из выше изложенного, порядок решения задачи в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MathCAD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следующий: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сформировать матрицу коэффициентов и вектор свободных членов заданной системы;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сформировать расширенную матрицу системы при помощи функции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augment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A,b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используя функцию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rref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(A)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привести расширенную матрицу к ступенчатому виду;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получить решение системы, выделив последний столбец матрицы, полученной в предыдущем пункте;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выполнить вычисление </a:t>
            </a:r>
            <a:r>
              <a:rPr lang="ru-RU" sz="18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Ax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-B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если в результате получился нулевой вектор, задача решена верно.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A2A59AE-CE9C-47B5-9E41-45A2AFCA7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89AD-06EE-4E12-99C3-B414EDB4884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527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0B493F-3E54-4080-93FF-33426F10A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110" y="132212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Решение системы линейных уравнений методом Гаусса</a:t>
            </a:r>
            <a:endParaRPr lang="ru-RU" sz="3200" b="1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2075A94-E1E6-4409-ABF2-F1C63AFE6D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22940" y="1164566"/>
            <a:ext cx="6278592" cy="5475912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Объект 3">
                <a:extLst>
                  <a:ext uri="{FF2B5EF4-FFF2-40B4-BE49-F238E27FC236}">
                    <a16:creationId xmlns:a16="http://schemas.microsoft.com/office/drawing/2014/main" id="{520DD51F-0B3A-4B3F-BAF3-2F9452FB45A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822940" y="3902522"/>
                <a:ext cx="4204437" cy="341632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m:t>вычисление числа столбцов в матрице </m:t>
                      </m:r>
                      <m:r>
                        <m:rPr>
                          <m:nor/>
                        </m:rPr>
                        <a:rPr lang="en-US" sz="1800" b="1" i="1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m:t>R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Объект 3">
                <a:extLst>
                  <a:ext uri="{FF2B5EF4-FFF2-40B4-BE49-F238E27FC236}">
                    <a16:creationId xmlns:a16="http://schemas.microsoft.com/office/drawing/2014/main" id="{520DD51F-0B3A-4B3F-BAF3-2F9452FB45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940" y="3902522"/>
                <a:ext cx="4204437" cy="341632"/>
              </a:xfrm>
              <a:prstGeom prst="rect">
                <a:avLst/>
              </a:prstGeom>
              <a:blipFill>
                <a:blip r:embed="rId3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Объект 3">
                <a:extLst>
                  <a:ext uri="{FF2B5EF4-FFF2-40B4-BE49-F238E27FC236}">
                    <a16:creationId xmlns:a16="http://schemas.microsoft.com/office/drawing/2014/main" id="{94891B16-A1A5-4205-B739-CEB27434F7A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3143" y="1742144"/>
                <a:ext cx="10515600" cy="1096134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1+ 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2–5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3+ 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4=8,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800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1–3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 –6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4=9,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800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2– 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3+2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4=−5,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800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1+4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2–7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3+6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Объект 3">
                <a:extLst>
                  <a:ext uri="{FF2B5EF4-FFF2-40B4-BE49-F238E27FC236}">
                    <a16:creationId xmlns:a16="http://schemas.microsoft.com/office/drawing/2014/main" id="{94891B16-A1A5-4205-B739-CEB27434F7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43" y="1742144"/>
                <a:ext cx="10515600" cy="1096134"/>
              </a:xfrm>
              <a:prstGeom prst="rect">
                <a:avLst/>
              </a:prstGeom>
              <a:blipFill>
                <a:blip r:embed="rId4"/>
                <a:stretch>
                  <a:fillRect t="-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E0D3A5B4-F915-40D2-A409-5511AC8BB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89AD-06EE-4E12-99C3-B414EDB4884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565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CABA5D-F2F0-4A49-B126-4E3D11460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Р</a:t>
            </a: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ешени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е</a:t>
            </a: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системы линейных уравнений при помощи функции </a:t>
            </a:r>
            <a:r>
              <a:rPr lang="ru-RU" sz="3200" b="1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lsolve</a:t>
            </a:r>
            <a:endParaRPr lang="ru-RU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DC49984-38DE-417F-A14B-12EE45C7D1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1+2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2+5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3=-9,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/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1–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2+3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3=2,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/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3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1–6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2–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3=25.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DC49984-38DE-417F-A14B-12EE45C7D1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4B2761B-71A8-486C-BB92-4A7874D5E1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774" y="1825626"/>
            <a:ext cx="6677026" cy="4787118"/>
          </a:xfrm>
          <a:prstGeom prst="rect">
            <a:avLst/>
          </a:prstGeom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52F4CB-8AD0-464F-A24F-8433310C5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89AD-06EE-4E12-99C3-B414EDB4884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547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BD83A-D65B-4825-86B5-86BCA8D73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Р</a:t>
            </a:r>
            <a:r>
              <a:rPr lang="ru-RU" sz="4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ешени</a:t>
            </a:r>
            <a:r>
              <a:rPr lang="ru-RU" sz="4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е</a:t>
            </a:r>
            <a:r>
              <a:rPr lang="ru-RU" sz="4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системы линейных уравнений при помощи функции </a:t>
            </a:r>
            <a:r>
              <a:rPr lang="ru-RU" sz="4400" b="1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lsolve</a:t>
            </a:r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7627DF1E-948A-4ACC-BB17-DD61C11CA5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2937" y="2938403"/>
            <a:ext cx="4111205" cy="3844372"/>
          </a:xfr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6C54553-CE72-41A6-B376-3D7737F66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89AD-06EE-4E12-99C3-B414EDB48842}" type="slidenum">
              <a:rPr lang="ru-RU" smtClean="0"/>
              <a:t>9</a:t>
            </a:fld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B45155E-1655-4572-B5D2-9610AF73059A}"/>
                  </a:ext>
                </a:extLst>
              </p:cNvPr>
              <p:cNvSpPr txBox="1"/>
              <p:nvPr/>
            </p:nvSpPr>
            <p:spPr>
              <a:xfrm>
                <a:off x="338588" y="1778470"/>
                <a:ext cx="2971800" cy="11599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1–5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2–8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3+ 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4=3,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/>
                                <m:t>  3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1+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2–3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3–5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4=1,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/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1–7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3+2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4=-5,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/>
                                <m:t>  11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2+20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3–9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4=2.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B45155E-1655-4572-B5D2-9610AF730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88" y="1778470"/>
                <a:ext cx="2971800" cy="11599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DE0E527-0F04-49C8-93AC-5D1536A9F4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6514" y="2890578"/>
            <a:ext cx="5676898" cy="282873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3E7EF6F-370D-4850-A489-BED611EB416A}"/>
                  </a:ext>
                </a:extLst>
              </p:cNvPr>
              <p:cNvSpPr txBox="1"/>
              <p:nvPr/>
            </p:nvSpPr>
            <p:spPr>
              <a:xfrm>
                <a:off x="5909814" y="1728499"/>
                <a:ext cx="2971800" cy="9766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/>
                                <m:t>4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1+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2–3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3– 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4=0,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/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1+3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2+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3–5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4=0,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/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1–2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2–2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3+3</m:t>
                              </m:r>
                              <m:r>
                                <m:rPr>
                                  <m:nor/>
                                </m:rPr>
                                <a:rPr lang="en-US" i="1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4=0.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3E7EF6F-370D-4850-A489-BED611EB4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814" y="1728499"/>
                <a:ext cx="2971800" cy="9766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12182A43-0E80-46FF-B74F-CF3B85AAA6EB}"/>
              </a:ext>
            </a:extLst>
          </p:cNvPr>
          <p:cNvSpPr txBox="1"/>
          <p:nvPr/>
        </p:nvSpPr>
        <p:spPr>
          <a:xfrm>
            <a:off x="6176514" y="5647643"/>
            <a:ext cx="60945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ранг расширенной матрицы равен рангу матрицы системы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r(</a:t>
            </a:r>
            <a:r>
              <a:rPr lang="ru-RU" sz="18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A|b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)=r(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)=3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но меньше, чем количество неизвестных системы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r(</a:t>
            </a:r>
            <a:r>
              <a:rPr lang="ru-RU" sz="18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A|b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)=r(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)&lt;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4. Значит, система совместна, но имеет бесконечное множество решений,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4512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593</Words>
  <Application>Microsoft Office PowerPoint</Application>
  <PresentationFormat>Широкоэкранный</PresentationFormat>
  <Paragraphs>56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Courier New</vt:lpstr>
      <vt:lpstr>Times New Roman</vt:lpstr>
      <vt:lpstr>Тема Office</vt:lpstr>
      <vt:lpstr>Решение систем линейных уравнений </vt:lpstr>
      <vt:lpstr>Метод Крамера</vt:lpstr>
      <vt:lpstr>Решение системы линейных уравнений методом Крамера</vt:lpstr>
      <vt:lpstr>Метод обратной матрицы</vt:lpstr>
      <vt:lpstr>Решение системы линейных уравнений методом обратной матрицы </vt:lpstr>
      <vt:lpstr>Метод Гаусса</vt:lpstr>
      <vt:lpstr>Решение системы линейных уравнений методом Гаусса</vt:lpstr>
      <vt:lpstr>Решение системы линейных уравнений при помощи функции lsolve</vt:lpstr>
      <vt:lpstr>Решение системы линейных уравнений при помощи функции lsolve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систем линейных уравнений </dc:title>
  <dc:creator>Pavla Mikhaylova</dc:creator>
  <cp:lastModifiedBy>Pavla Mikhaylova</cp:lastModifiedBy>
  <cp:revision>9</cp:revision>
  <dcterms:created xsi:type="dcterms:W3CDTF">2021-04-04T18:55:08Z</dcterms:created>
  <dcterms:modified xsi:type="dcterms:W3CDTF">2021-04-04T19:53:19Z</dcterms:modified>
</cp:coreProperties>
</file>