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77" r:id="rId2"/>
    <p:sldId id="276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92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6A8C5-CB35-BC44-8224-9C134F1B0C4E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7564D-0AB2-4044-AA80-DE1B9BC32E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8219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7564D-0AB2-4044-AA80-DE1B9BC32E9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1951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-online.ru/bcode/437776" TargetMode="External"/><Relationship Id="rId2" Type="http://schemas.openxmlformats.org/officeDocument/2006/relationships/hyperlink" Target="https://biblio-online.ru/bcode/432861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biblio-online.ru/bcode/431307" TargetMode="External"/><Relationship Id="rId4" Type="http://schemas.openxmlformats.org/officeDocument/2006/relationships/hyperlink" Target="https://biblio-online.ru/bcode/43314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42986"/>
            <a:ext cx="8243918" cy="1470025"/>
          </a:xfrm>
        </p:spPr>
        <p:txBody>
          <a:bodyPr/>
          <a:lstStyle/>
          <a:p>
            <a:r>
              <a:rPr lang="ru-RU" b="1" dirty="0"/>
              <a:t>Управление бизнес-процессами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86614" cy="1752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Тема 3.3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Оптимизация бизнес-процессов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Стартовая площадка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— </a:t>
            </a:r>
            <a:r>
              <a:rPr lang="ru-RU" sz="2800" dirty="0" smtClean="0"/>
              <a:t>это </a:t>
            </a:r>
            <a:r>
              <a:rPr lang="ru-RU" sz="2800" dirty="0"/>
              <a:t>платформа, на которой масштабируются, организуются и запускаются проекты ВРМ</a:t>
            </a:r>
          </a:p>
          <a:p>
            <a:r>
              <a:rPr lang="ru-RU" sz="2800" dirty="0"/>
              <a:t>Н</a:t>
            </a:r>
            <a:r>
              <a:rPr lang="ru-RU" sz="2800" dirty="0" smtClean="0"/>
              <a:t>аиболее </a:t>
            </a:r>
            <a:r>
              <a:rPr lang="ru-RU" sz="2800" dirty="0"/>
              <a:t>распространенный вариант сценария- пилотный проект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C00000"/>
                </a:solidFill>
              </a:rPr>
              <a:t>Пилотный </a:t>
            </a:r>
            <a:r>
              <a:rPr lang="ru-RU" sz="2800" dirty="0" smtClean="0">
                <a:solidFill>
                  <a:srgbClr val="C00000"/>
                </a:solidFill>
              </a:rPr>
              <a:t>проект </a:t>
            </a:r>
            <a:r>
              <a:rPr lang="ru-RU" sz="2800" dirty="0"/>
              <a:t>—</a:t>
            </a:r>
            <a:r>
              <a:rPr lang="ru-RU" sz="2800" dirty="0" smtClean="0"/>
              <a:t> </a:t>
            </a:r>
            <a:r>
              <a:rPr lang="ru-RU" sz="2800" dirty="0"/>
              <a:t>наиболее осторожная стратегия внедрения, предполагающая первоначальную реализацию проекта только в одном месте- филиал, </a:t>
            </a:r>
            <a:r>
              <a:rPr lang="ru-RU" sz="2800" dirty="0" err="1"/>
              <a:t>межфункциональный</a:t>
            </a:r>
            <a:r>
              <a:rPr lang="ru-RU" sz="2800" dirty="0"/>
              <a:t> процесс, процессы одного подразделения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1893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6346" y="1196788"/>
            <a:ext cx="6270922" cy="1116106"/>
          </a:xfrm>
        </p:spPr>
        <p:txBody>
          <a:bodyPr>
            <a:noAutofit/>
          </a:bodyPr>
          <a:lstStyle/>
          <a:p>
            <a:r>
              <a:rPr lang="ru-RU" sz="3200" dirty="0"/>
              <a:t>Метод инициирования проектов ВРМ- «движимый стратегией подход»</a:t>
            </a:r>
            <a:br>
              <a:rPr lang="ru-RU" sz="3200" dirty="0"/>
            </a:br>
            <a:r>
              <a:rPr lang="en-US" sz="3200" dirty="0"/>
              <a:t>(</a:t>
            </a:r>
            <a:r>
              <a:rPr lang="ru-RU" sz="3200" dirty="0"/>
              <a:t> Д </a:t>
            </a:r>
            <a:r>
              <a:rPr lang="ru-RU" sz="3200" dirty="0" err="1"/>
              <a:t>Джестон,Й.Нелис</a:t>
            </a:r>
            <a:r>
              <a:rPr lang="en-US" sz="3200" dirty="0" smtClean="0"/>
              <a:t>)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6346" y="3119719"/>
            <a:ext cx="6270922" cy="2097610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Подход операционной </a:t>
            </a:r>
            <a:r>
              <a:rPr lang="ru-RU" dirty="0" smtClean="0">
                <a:solidFill>
                  <a:srgbClr val="C00000"/>
                </a:solidFill>
              </a:rPr>
              <a:t>инициативы </a:t>
            </a:r>
            <a:r>
              <a:rPr lang="ru-RU" sz="2400" dirty="0">
                <a:solidFill>
                  <a:schemeClr val="tx1"/>
                </a:solidFill>
              </a:rPr>
              <a:t>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инициатива, вызванная операционными проблемами организации на уровне службы, отдела или бизнес- подразделения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70441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Модель сквозных </a:t>
            </a:r>
            <a:r>
              <a:rPr lang="en-US" dirty="0" smtClean="0"/>
              <a:t>(</a:t>
            </a:r>
            <a:r>
              <a:rPr lang="ru-RU" dirty="0" smtClean="0"/>
              <a:t>пронизывающих </a:t>
            </a:r>
            <a:r>
              <a:rPr lang="ru-RU" dirty="0"/>
              <a:t>всю </a:t>
            </a:r>
            <a:r>
              <a:rPr lang="ru-RU" dirty="0" smtClean="0"/>
              <a:t>организацию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ru-RU" dirty="0"/>
              <a:t>процессов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2756647"/>
            <a:ext cx="7200900" cy="3581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—</a:t>
            </a:r>
            <a:r>
              <a:rPr lang="ru-RU" dirty="0"/>
              <a:t> </a:t>
            </a:r>
            <a:r>
              <a:rPr lang="ru-RU" sz="2800" dirty="0"/>
              <a:t>общая картина основных процессов.</a:t>
            </a:r>
          </a:p>
          <a:p>
            <a:pPr marL="0" indent="0">
              <a:buNone/>
            </a:pPr>
            <a:r>
              <a:rPr lang="ru-RU" sz="2800" dirty="0"/>
              <a:t>   Создается матрица ценности процессов для ранжирования процессов по </a:t>
            </a:r>
            <a:r>
              <a:rPr lang="ru-RU" sz="2800" dirty="0" smtClean="0"/>
              <a:t>значимости, самооценки</a:t>
            </a:r>
            <a:r>
              <a:rPr lang="ru-RU" sz="2800" dirty="0"/>
              <a:t>, аудита, </a:t>
            </a:r>
            <a:r>
              <a:rPr lang="ru-RU" sz="2800" dirty="0" err="1"/>
              <a:t>бенчмаркинга</a:t>
            </a:r>
            <a:r>
              <a:rPr lang="ru-RU" sz="2800" dirty="0"/>
              <a:t> </a:t>
            </a:r>
            <a:r>
              <a:rPr lang="ru-RU" sz="2800" dirty="0" smtClean="0"/>
              <a:t>бизнес-процессов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r>
              <a:rPr lang="ru-RU" sz="2800" dirty="0"/>
              <a:t>  Реализуются этапы понимания и инноваций.</a:t>
            </a:r>
          </a:p>
        </p:txBody>
      </p:sp>
    </p:spTree>
    <p:extLst>
      <p:ext uri="{BB962C8B-B14F-4D97-AF65-F5344CB8AC3E}">
        <p14:creationId xmlns="" xmlns:p14="http://schemas.microsoft.com/office/powerpoint/2010/main" val="741142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591671"/>
            <a:ext cx="7200900" cy="1485900"/>
          </a:xfrm>
        </p:spPr>
        <p:txBody>
          <a:bodyPr>
            <a:normAutofit fontScale="90000"/>
          </a:bodyPr>
          <a:lstStyle/>
          <a:p>
            <a:r>
              <a:rPr lang="ru-RU" dirty="0"/>
              <a:t>Понимание —</a:t>
            </a:r>
            <a:r>
              <a:rPr lang="ru-RU" dirty="0" smtClean="0"/>
              <a:t> </a:t>
            </a:r>
            <a:r>
              <a:rPr lang="ru-RU" dirty="0"/>
              <a:t>моделирование  «как есть» и регистрация фактического состояния </a:t>
            </a:r>
            <a:r>
              <a:rPr lang="ru-RU" dirty="0" smtClean="0"/>
              <a:t>бизнес-процесса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2756647"/>
            <a:ext cx="7200900" cy="3581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smtClean="0">
                <a:solidFill>
                  <a:srgbClr val="C00000"/>
                </a:solidFill>
              </a:rPr>
              <a:t>Решаются вопросы:</a:t>
            </a:r>
            <a:endParaRPr lang="ru-RU" sz="2400" dirty="0">
              <a:solidFill>
                <a:srgbClr val="C00000"/>
              </a:solidFill>
            </a:endParaRPr>
          </a:p>
          <a:p>
            <a:r>
              <a:rPr lang="ru-RU" sz="2400" dirty="0" smtClean="0"/>
              <a:t>пригоден </a:t>
            </a:r>
            <a:r>
              <a:rPr lang="ru-RU" sz="2400" dirty="0"/>
              <a:t>ли процесс для выполнения миссии?</a:t>
            </a:r>
          </a:p>
          <a:p>
            <a:r>
              <a:rPr lang="ru-RU" sz="2400" dirty="0" smtClean="0"/>
              <a:t>удовлетворяет </a:t>
            </a:r>
            <a:r>
              <a:rPr lang="ru-RU" sz="2400" dirty="0"/>
              <a:t>ли процесс </a:t>
            </a:r>
            <a:r>
              <a:rPr lang="ru-RU" sz="2400" dirty="0" err="1"/>
              <a:t>требованим</a:t>
            </a:r>
            <a:r>
              <a:rPr lang="ru-RU" sz="2400" dirty="0"/>
              <a:t>, под которые он выстроен?</a:t>
            </a:r>
          </a:p>
          <a:p>
            <a:r>
              <a:rPr lang="ru-RU" sz="2400" dirty="0" smtClean="0"/>
              <a:t>является </a:t>
            </a:r>
            <a:r>
              <a:rPr lang="ru-RU" sz="2400" dirty="0"/>
              <a:t>ли процесс критически важным для целей бизнеса?</a:t>
            </a:r>
          </a:p>
          <a:p>
            <a:r>
              <a:rPr lang="ru-RU" sz="2400" dirty="0" smtClean="0"/>
              <a:t>установлены </a:t>
            </a:r>
            <a:r>
              <a:rPr lang="ru-RU" sz="2400" dirty="0"/>
              <a:t>ли истинные причины проблем плохо работающего процесса?</a:t>
            </a:r>
          </a:p>
          <a:p>
            <a:r>
              <a:rPr lang="ru-RU" sz="2400" dirty="0" smtClean="0"/>
              <a:t>есть </a:t>
            </a:r>
            <a:r>
              <a:rPr lang="ru-RU" sz="2400" dirty="0"/>
              <a:t>ли в организации достаточный потенциал для оптимизации процесса и приведения его в состояние  «как должно быть» 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38898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Разработка бизнес-процесса. Модель «как должно быть»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участвуют команда бизнес-процесса и внутренние и внешние заинтересованные стороны</a:t>
            </a:r>
          </a:p>
          <a:p>
            <a:pPr marL="0" indent="0">
              <a:buNone/>
            </a:pPr>
            <a:r>
              <a:rPr lang="ru-RU" sz="2800" dirty="0"/>
              <a:t>В оценке ожиданий м запросов заинтересованных сторон важную роль </a:t>
            </a:r>
            <a:r>
              <a:rPr lang="ru-RU" sz="2800" dirty="0" smtClean="0"/>
              <a:t>играют -</a:t>
            </a:r>
            <a:endParaRPr lang="ru-RU" sz="2800" dirty="0"/>
          </a:p>
          <a:p>
            <a:r>
              <a:rPr lang="ru-RU" sz="2800" dirty="0" smtClean="0"/>
              <a:t>учет </a:t>
            </a:r>
            <a:r>
              <a:rPr lang="ru-RU" sz="2800" dirty="0"/>
              <a:t>затрат по типам деятельности</a:t>
            </a:r>
          </a:p>
          <a:p>
            <a:r>
              <a:rPr lang="ru-RU" sz="2800" dirty="0" smtClean="0"/>
              <a:t>сравнительный </a:t>
            </a:r>
            <a:r>
              <a:rPr lang="ru-RU" sz="2800" dirty="0"/>
              <a:t>анализ вариантов для выбора лучшего из них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92467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Концепции современных подходов к ВРМ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/>
              <a:t>реинжиниринг бизнес-процессов </a:t>
            </a:r>
            <a:r>
              <a:rPr lang="en-US" sz="2800" dirty="0" smtClean="0"/>
              <a:t>(Business </a:t>
            </a:r>
            <a:r>
              <a:rPr lang="en-US" sz="2800" dirty="0"/>
              <a:t>Process Reengineering)</a:t>
            </a:r>
            <a:endParaRPr lang="ru-RU" sz="2800" dirty="0"/>
          </a:p>
          <a:p>
            <a:r>
              <a:rPr lang="ru-RU" sz="2800" dirty="0" smtClean="0"/>
              <a:t>точно </a:t>
            </a:r>
            <a:r>
              <a:rPr lang="ru-RU" sz="2800" dirty="0"/>
              <a:t>вовремя </a:t>
            </a:r>
            <a:r>
              <a:rPr lang="en-US" sz="2800" dirty="0" smtClean="0"/>
              <a:t>(Just </a:t>
            </a:r>
            <a:r>
              <a:rPr lang="en-US" sz="2800" dirty="0"/>
              <a:t>In Time)</a:t>
            </a:r>
            <a:endParaRPr lang="ru-RU" sz="2800" dirty="0"/>
          </a:p>
          <a:p>
            <a:r>
              <a:rPr lang="ru-RU" sz="2800" dirty="0" smtClean="0"/>
              <a:t>управление </a:t>
            </a:r>
            <a:r>
              <a:rPr lang="ru-RU" sz="2800" dirty="0"/>
              <a:t>цепочками поставок </a:t>
            </a:r>
            <a:r>
              <a:rPr lang="en-US" sz="2800" dirty="0" smtClean="0"/>
              <a:t>(</a:t>
            </a:r>
            <a:r>
              <a:rPr lang="en-US" sz="2800" dirty="0"/>
              <a:t>SCM </a:t>
            </a:r>
            <a:r>
              <a:rPr lang="en-US" sz="2800" dirty="0" smtClean="0"/>
              <a:t>Supply Chain Management)</a:t>
            </a:r>
            <a:endParaRPr lang="ru-RU" sz="2800" dirty="0"/>
          </a:p>
          <a:p>
            <a:r>
              <a:rPr lang="ru-RU" sz="2800" dirty="0" smtClean="0"/>
              <a:t>сбалансированная </a:t>
            </a:r>
            <a:r>
              <a:rPr lang="ru-RU" sz="2800" dirty="0"/>
              <a:t>система показателей</a:t>
            </a:r>
            <a:r>
              <a:rPr lang="en-US" sz="2800" dirty="0" smtClean="0"/>
              <a:t>(BSC  Balanced Scorecard)</a:t>
            </a:r>
            <a:endParaRPr lang="ru-RU" sz="2800" dirty="0"/>
          </a:p>
          <a:p>
            <a:r>
              <a:rPr lang="ru-RU" sz="2800" dirty="0" smtClean="0"/>
              <a:t>процессно- </a:t>
            </a:r>
            <a:r>
              <a:rPr lang="ru-RU" sz="2800" dirty="0"/>
              <a:t>ориентированный учет затрат</a:t>
            </a:r>
            <a:r>
              <a:rPr lang="en-US" sz="2800" dirty="0"/>
              <a:t> </a:t>
            </a:r>
            <a:r>
              <a:rPr lang="en-US" sz="2800" dirty="0" smtClean="0"/>
              <a:t>(ABC Activity-Based Costing)</a:t>
            </a:r>
            <a:endParaRPr lang="ru-RU" sz="2800" dirty="0"/>
          </a:p>
          <a:p>
            <a:r>
              <a:rPr lang="ru-RU" sz="2800" dirty="0" smtClean="0"/>
              <a:t>статистический </a:t>
            </a:r>
            <a:r>
              <a:rPr lang="ru-RU" sz="2800" dirty="0"/>
              <a:t>контроль процессов </a:t>
            </a:r>
            <a:r>
              <a:rPr lang="en-US" sz="2800" dirty="0" smtClean="0"/>
              <a:t>(SPC Statistic Process Control)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00711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TQM – Total Quality Management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философия и набор руководящих принципов основы постоянных улучшений организации</a:t>
            </a:r>
          </a:p>
          <a:p>
            <a:r>
              <a:rPr lang="ru-RU" sz="2400" dirty="0" smtClean="0"/>
              <a:t>ориентация </a:t>
            </a:r>
            <a:r>
              <a:rPr lang="ru-RU" sz="2400" dirty="0"/>
              <a:t>деятельности компании на нужды </a:t>
            </a:r>
            <a:r>
              <a:rPr lang="ru-RU" sz="2400" dirty="0" smtClean="0"/>
              <a:t>потребителя</a:t>
            </a:r>
          </a:p>
          <a:p>
            <a:r>
              <a:rPr lang="ru-RU" sz="2400" dirty="0"/>
              <a:t>процессы как основа достижения главной цели- максимизации ценности продукта для потребителя и минимизации стоимости для потребителя и производителя</a:t>
            </a:r>
          </a:p>
          <a:p>
            <a:r>
              <a:rPr lang="ru-RU" sz="2400" dirty="0" smtClean="0"/>
              <a:t>реальное </a:t>
            </a:r>
            <a:r>
              <a:rPr lang="ru-RU" sz="2400" dirty="0"/>
              <a:t>участие работников в процессе постоянного улучшения организации</a:t>
            </a:r>
          </a:p>
          <a:p>
            <a:r>
              <a:rPr lang="ru-RU" sz="2400" dirty="0" smtClean="0"/>
              <a:t>осуществление </a:t>
            </a:r>
            <a:r>
              <a:rPr lang="ru-RU" sz="2400" dirty="0"/>
              <a:t>всех операций «правильно с первого раза»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0878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430306"/>
            <a:ext cx="7200900" cy="1485900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Концепция бережливого производства  </a:t>
            </a:r>
            <a:r>
              <a:rPr lang="en-US" dirty="0"/>
              <a:t>LTM – </a:t>
            </a:r>
            <a:r>
              <a:rPr lang="en-US" dirty="0" smtClean="0"/>
              <a:t>Lean</a:t>
            </a:r>
            <a:r>
              <a:rPr lang="ru-RU" dirty="0" smtClean="0"/>
              <a:t> </a:t>
            </a:r>
            <a:r>
              <a:rPr lang="en-US" dirty="0" smtClean="0"/>
              <a:t>Thinking </a:t>
            </a:r>
            <a:r>
              <a:rPr lang="en-US" dirty="0"/>
              <a:t>and Manufacturing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1916206"/>
            <a:ext cx="7200900" cy="3581400"/>
          </a:xfrm>
        </p:spPr>
        <p:txBody>
          <a:bodyPr>
            <a:noAutofit/>
          </a:bodyPr>
          <a:lstStyle/>
          <a:p>
            <a:r>
              <a:rPr lang="ru-RU" sz="2400" dirty="0"/>
              <a:t>ликвидация всех видов потерь</a:t>
            </a:r>
          </a:p>
          <a:p>
            <a:r>
              <a:rPr lang="ru-RU" sz="2400" dirty="0" smtClean="0"/>
              <a:t>привлечение </a:t>
            </a:r>
            <a:r>
              <a:rPr lang="ru-RU" sz="2400" dirty="0"/>
              <a:t>всего персонала к улучшению производственных операций</a:t>
            </a:r>
          </a:p>
          <a:p>
            <a:r>
              <a:rPr lang="ru-RU" sz="2400" dirty="0" smtClean="0"/>
              <a:t>непрерывное </a:t>
            </a:r>
            <a:r>
              <a:rPr lang="ru-RU" sz="2400" dirty="0"/>
              <a:t>улучшение организации производства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en-US" sz="2400" dirty="0"/>
              <a:t>LTM</a:t>
            </a:r>
            <a:r>
              <a:rPr lang="ru-RU" sz="2400" dirty="0"/>
              <a:t>  </a:t>
            </a:r>
            <a:r>
              <a:rPr lang="en-US" sz="2400" dirty="0"/>
              <a:t>(</a:t>
            </a:r>
            <a:r>
              <a:rPr lang="ru-RU" sz="2400" dirty="0" err="1"/>
              <a:t>Дж.Вумек</a:t>
            </a:r>
            <a:r>
              <a:rPr lang="ru-RU" sz="2400" dirty="0"/>
              <a:t> и Д Джонс</a:t>
            </a:r>
            <a:r>
              <a:rPr lang="en-US" sz="2400" dirty="0"/>
              <a:t>) </a:t>
            </a:r>
            <a:r>
              <a:rPr lang="ru-RU" sz="2400" dirty="0"/>
              <a:t>—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1. </a:t>
            </a:r>
            <a:r>
              <a:rPr lang="ru-RU" sz="2400" dirty="0"/>
              <a:t>Определение ценности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2. </a:t>
            </a:r>
            <a:r>
              <a:rPr lang="ru-RU" sz="2400" dirty="0"/>
              <a:t>Определение потока создания ценности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3. </a:t>
            </a:r>
            <a:r>
              <a:rPr lang="ru-RU" sz="2400" dirty="0"/>
              <a:t>Организация движения потока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4.  </a:t>
            </a:r>
            <a:r>
              <a:rPr lang="ru-RU" sz="2400" dirty="0"/>
              <a:t>Вытягивание продукта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5. </a:t>
            </a:r>
            <a:r>
              <a:rPr lang="ru-RU" sz="2400" dirty="0"/>
              <a:t>Улучшение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1311290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Методология  «Шесть сигм» - оценка показателей производственных процессов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/>
              <a:t>Используется типовой цикл </a:t>
            </a:r>
            <a:r>
              <a:rPr lang="en-US" sz="2800" dirty="0"/>
              <a:t>DMAIC -</a:t>
            </a:r>
            <a:endParaRPr lang="ru-RU" sz="2800" dirty="0"/>
          </a:p>
          <a:p>
            <a:r>
              <a:rPr lang="ru-RU" sz="2800" dirty="0" smtClean="0"/>
              <a:t>определение </a:t>
            </a:r>
            <a:r>
              <a:rPr lang="en-US" sz="2800" dirty="0"/>
              <a:t>( Determination)</a:t>
            </a:r>
            <a:endParaRPr lang="ru-RU" sz="2800" dirty="0"/>
          </a:p>
          <a:p>
            <a:r>
              <a:rPr lang="ru-RU" sz="2800" dirty="0" smtClean="0"/>
              <a:t>измерение </a:t>
            </a:r>
            <a:r>
              <a:rPr lang="en-US" sz="2800" dirty="0"/>
              <a:t>( Measure )</a:t>
            </a:r>
            <a:endParaRPr lang="ru-RU" sz="2800" dirty="0"/>
          </a:p>
          <a:p>
            <a:r>
              <a:rPr lang="ru-RU" sz="2800" dirty="0" smtClean="0"/>
              <a:t>анализ </a:t>
            </a:r>
            <a:r>
              <a:rPr lang="en-US" sz="2800" dirty="0"/>
              <a:t>( </a:t>
            </a:r>
            <a:r>
              <a:rPr lang="en-US" sz="2800" dirty="0" err="1"/>
              <a:t>Analyse</a:t>
            </a:r>
            <a:r>
              <a:rPr lang="en-US" sz="2800" dirty="0"/>
              <a:t> )</a:t>
            </a:r>
            <a:endParaRPr lang="ru-RU" sz="2800" dirty="0"/>
          </a:p>
          <a:p>
            <a:r>
              <a:rPr lang="ru-RU" sz="2800" dirty="0" smtClean="0"/>
              <a:t>совершенствование </a:t>
            </a:r>
            <a:r>
              <a:rPr lang="en-US" sz="2800" dirty="0"/>
              <a:t>( Improvement </a:t>
            </a:r>
            <a:r>
              <a:rPr lang="en-US" sz="2800" dirty="0" smtClean="0"/>
              <a:t>)</a:t>
            </a:r>
            <a:endParaRPr lang="ru-RU" sz="2800" dirty="0"/>
          </a:p>
          <a:p>
            <a:r>
              <a:rPr lang="ru-RU" sz="2800" dirty="0" smtClean="0"/>
              <a:t>контроль </a:t>
            </a:r>
            <a:r>
              <a:rPr lang="en-US" sz="2800" dirty="0"/>
              <a:t>( Control )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86518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Методология  «Шесть сигм» - оценка показателей производственных процессов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2393577"/>
            <a:ext cx="7200900" cy="35814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В настоящее время используется современный вариант из 8 этапов</a:t>
            </a:r>
          </a:p>
          <a:p>
            <a:r>
              <a:rPr lang="ru-RU" sz="2800" dirty="0" smtClean="0"/>
              <a:t>признание</a:t>
            </a:r>
            <a:r>
              <a:rPr lang="en-US" sz="2800" dirty="0"/>
              <a:t>( </a:t>
            </a:r>
            <a:r>
              <a:rPr lang="en-US" sz="2800" dirty="0" err="1"/>
              <a:t>Recoguize</a:t>
            </a:r>
            <a:r>
              <a:rPr lang="en-US" sz="2800" dirty="0"/>
              <a:t> )</a:t>
            </a:r>
            <a:endParaRPr lang="ru-RU" sz="2800" dirty="0"/>
          </a:p>
          <a:p>
            <a:r>
              <a:rPr lang="en-US" sz="2800" dirty="0" smtClean="0"/>
              <a:t>DMAIC  </a:t>
            </a:r>
            <a:r>
              <a:rPr lang="en-US" sz="2800" dirty="0"/>
              <a:t>( </a:t>
            </a:r>
            <a:r>
              <a:rPr lang="ru-RU" sz="2800" dirty="0"/>
              <a:t>5 этапов</a:t>
            </a:r>
            <a:r>
              <a:rPr lang="en-US" sz="2800" dirty="0"/>
              <a:t>)</a:t>
            </a:r>
            <a:endParaRPr lang="ru-RU" sz="2800" dirty="0"/>
          </a:p>
          <a:p>
            <a:r>
              <a:rPr lang="ru-RU" sz="2800" dirty="0" smtClean="0"/>
              <a:t>стандартизируй</a:t>
            </a:r>
            <a:r>
              <a:rPr lang="en-US" sz="2800" dirty="0"/>
              <a:t>( Standardize)</a:t>
            </a:r>
            <a:endParaRPr lang="ru-RU" sz="2800" dirty="0"/>
          </a:p>
          <a:p>
            <a:r>
              <a:rPr lang="ru-RU" sz="2800" dirty="0" smtClean="0"/>
              <a:t>интегрируй</a:t>
            </a:r>
            <a:r>
              <a:rPr lang="en-US" sz="2800" dirty="0"/>
              <a:t>( Integrate)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6963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</a:t>
            </a:r>
            <a:r>
              <a:rPr lang="ru-RU" dirty="0" smtClean="0"/>
              <a:t>. Основные </a:t>
            </a:r>
            <a:r>
              <a:rPr lang="ru-RU" dirty="0"/>
              <a:t>принципы реинжиниринга БП</a:t>
            </a:r>
            <a:br>
              <a:rPr lang="ru-RU" dirty="0"/>
            </a:br>
            <a:r>
              <a:rPr lang="ru-RU" dirty="0"/>
              <a:t>2</a:t>
            </a:r>
            <a:r>
              <a:rPr lang="ru-RU" dirty="0" smtClean="0"/>
              <a:t>. Проект </a:t>
            </a:r>
            <a:r>
              <a:rPr lang="ru-RU" dirty="0"/>
              <a:t>ВРМ</a:t>
            </a:r>
            <a:br>
              <a:rPr lang="ru-RU" dirty="0"/>
            </a:br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/>
              <a:t>С</a:t>
            </a:r>
            <a:r>
              <a:rPr lang="ru-RU" dirty="0" smtClean="0"/>
              <a:t>тратегия </a:t>
            </a:r>
            <a:r>
              <a:rPr lang="ru-RU" dirty="0"/>
              <a:t>организации</a:t>
            </a:r>
            <a:br>
              <a:rPr lang="ru-RU" dirty="0"/>
            </a:br>
            <a:r>
              <a:rPr lang="ru-RU" dirty="0"/>
              <a:t>4</a:t>
            </a:r>
            <a:r>
              <a:rPr lang="ru-RU" dirty="0" smtClean="0"/>
              <a:t>. Архитектура </a:t>
            </a:r>
            <a:r>
              <a:rPr lang="ru-RU" dirty="0"/>
              <a:t>БП</a:t>
            </a:r>
            <a:br>
              <a:rPr lang="ru-RU" dirty="0"/>
            </a:br>
            <a:r>
              <a:rPr lang="ru-RU" dirty="0"/>
              <a:t>5</a:t>
            </a:r>
            <a:r>
              <a:rPr lang="ru-RU" dirty="0" smtClean="0"/>
              <a:t>. Стартовая </a:t>
            </a:r>
            <a:r>
              <a:rPr lang="ru-RU" dirty="0"/>
              <a:t>площадка</a:t>
            </a:r>
            <a:br>
              <a:rPr lang="ru-RU" dirty="0"/>
            </a:br>
            <a:r>
              <a:rPr lang="ru-RU" dirty="0"/>
              <a:t>6</a:t>
            </a:r>
            <a:r>
              <a:rPr lang="ru-RU" dirty="0" smtClean="0"/>
              <a:t>. Концепция </a:t>
            </a:r>
            <a:r>
              <a:rPr lang="ru-RU" dirty="0"/>
              <a:t>бережливого производства</a:t>
            </a:r>
          </a:p>
        </p:txBody>
      </p:sp>
    </p:spTree>
    <p:extLst>
      <p:ext uri="{BB962C8B-B14F-4D97-AF65-F5344CB8AC3E}">
        <p14:creationId xmlns="" xmlns:p14="http://schemas.microsoft.com/office/powerpoint/2010/main" val="688147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274638"/>
            <a:ext cx="61722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Литература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6815" y="928670"/>
            <a:ext cx="810020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/>
              <a:t>Громов, А. И. </a:t>
            </a:r>
            <a:r>
              <a:rPr lang="ru-RU" sz="2000" dirty="0"/>
              <a:t>Управление бизнес-процессами: современные методы : монография / А. И. Громов, А. </a:t>
            </a:r>
            <a:r>
              <a:rPr lang="ru-RU" sz="2000" dirty="0" err="1"/>
              <a:t>Фляйшман</a:t>
            </a:r>
            <a:r>
              <a:rPr lang="ru-RU" sz="2000" dirty="0"/>
              <a:t>, В. Шмидт ; под редакцией А. И. Громова. — Москва : Издательство </a:t>
            </a:r>
            <a:r>
              <a:rPr lang="ru-RU" sz="2000" dirty="0" err="1"/>
              <a:t>Юрайт</a:t>
            </a:r>
            <a:r>
              <a:rPr lang="ru-RU" sz="2000" dirty="0"/>
              <a:t>, 2019. — 367 с. — (Актуальные монографии). — ISBN 978-5-534-03094-5. — Текст : электронный // ЭБС </a:t>
            </a:r>
            <a:r>
              <a:rPr lang="ru-RU" sz="2000" dirty="0" err="1"/>
              <a:t>Юрайт</a:t>
            </a:r>
            <a:r>
              <a:rPr lang="ru-RU" sz="2000" dirty="0"/>
              <a:t> [сайт]. — URL: </a:t>
            </a:r>
            <a:r>
              <a:rPr lang="ru-RU" sz="2000" dirty="0">
                <a:hlinkClick r:id="rId2"/>
              </a:rPr>
              <a:t>https://biblio-online.ru/bcode/432861</a:t>
            </a:r>
            <a:endParaRPr lang="ru-RU" sz="2000" dirty="0"/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/>
              <a:t>Фролов, Ю. В. </a:t>
            </a:r>
            <a:r>
              <a:rPr lang="ru-RU" sz="2000" dirty="0"/>
              <a:t>Стратегический менеджмент. Формирование стратегии и проектирование бизнес-процессов : учебное пособие для </a:t>
            </a:r>
            <a:r>
              <a:rPr lang="ru-RU" sz="2000" dirty="0" err="1"/>
              <a:t>бакалавриата</a:t>
            </a:r>
            <a:r>
              <a:rPr lang="ru-RU" sz="2000" dirty="0"/>
              <a:t> и магистратуры / Ю. В. Фролов, Р. В. Серышев ; под редакцией Ю. В. Фролова. — 2-е изд., </a:t>
            </a:r>
            <a:r>
              <a:rPr lang="ru-RU" sz="2000" dirty="0" err="1"/>
              <a:t>испр</a:t>
            </a:r>
            <a:r>
              <a:rPr lang="ru-RU" sz="2000" dirty="0"/>
              <a:t>. и доп. — Москва : Издательство </a:t>
            </a:r>
            <a:r>
              <a:rPr lang="ru-RU" sz="2000" dirty="0" err="1"/>
              <a:t>Юрайт</a:t>
            </a:r>
            <a:r>
              <a:rPr lang="ru-RU" sz="2000" dirty="0"/>
              <a:t>, 2019. — 154 с. — (Университеты России). — ISBN 978-5-534-09015-4. — Текст : электронный // ЭБС </a:t>
            </a:r>
            <a:r>
              <a:rPr lang="ru-RU" sz="2000" dirty="0" err="1"/>
              <a:t>Юрайт</a:t>
            </a:r>
            <a:r>
              <a:rPr lang="ru-RU" sz="2000" dirty="0"/>
              <a:t> [сайт]. — URL: </a:t>
            </a:r>
            <a:r>
              <a:rPr lang="ru-RU" sz="2000" dirty="0">
                <a:hlinkClick r:id="rId3"/>
              </a:rPr>
              <a:t>https://biblio-online.ru/bcode/437776</a:t>
            </a:r>
            <a:r>
              <a:rPr lang="ru-RU" sz="2000" dirty="0"/>
              <a:t> </a:t>
            </a:r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/>
              <a:t>Долганова, О. И. </a:t>
            </a:r>
            <a:r>
              <a:rPr lang="ru-RU" sz="2000" dirty="0"/>
              <a:t>Моделирование бизнес-процессов : учебник и практикум для академического </a:t>
            </a:r>
            <a:r>
              <a:rPr lang="ru-RU" sz="2000" dirty="0" err="1"/>
              <a:t>бакалавриата</a:t>
            </a:r>
            <a:r>
              <a:rPr lang="ru-RU" sz="2000" dirty="0"/>
              <a:t> / О. И. Долганова, Е. В. Виноградова, А. М. Лобанова ; под редакцией О. И. Долгановой. — Москва : Издательство </a:t>
            </a:r>
            <a:r>
              <a:rPr lang="ru-RU" sz="2000" dirty="0" err="1"/>
              <a:t>Юрайт</a:t>
            </a:r>
            <a:r>
              <a:rPr lang="ru-RU" sz="2000" dirty="0"/>
              <a:t>, 2019. — 289 с. — (Бакалавр. Академический курс). — ISBN 978-5-534-00866-1. — Текст : электронный // ЭБС </a:t>
            </a:r>
            <a:r>
              <a:rPr lang="ru-RU" sz="2000" dirty="0" err="1"/>
              <a:t>Юрайт</a:t>
            </a:r>
            <a:r>
              <a:rPr lang="ru-RU" sz="2000" dirty="0"/>
              <a:t> [сайт]. — URL: </a:t>
            </a:r>
            <a:r>
              <a:rPr lang="ru-RU" sz="2000" dirty="0">
                <a:hlinkClick r:id="rId4"/>
              </a:rPr>
              <a:t>https://biblio-online.ru/bcode/433143</a:t>
            </a:r>
            <a:r>
              <a:rPr lang="ru-RU" sz="2000" dirty="0"/>
              <a:t> </a:t>
            </a:r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err="1"/>
              <a:t>Каменнова</a:t>
            </a:r>
            <a:r>
              <a:rPr lang="ru-RU" sz="2000" i="1" dirty="0"/>
              <a:t>, М. С. </a:t>
            </a:r>
            <a:r>
              <a:rPr lang="ru-RU" sz="2000" dirty="0"/>
              <a:t>Моделирование бизнес-процессов. В 2 ч. Часть 1 : учебник и практикум для </a:t>
            </a:r>
            <a:r>
              <a:rPr lang="ru-RU" sz="2000" dirty="0" err="1"/>
              <a:t>бакалавриата</a:t>
            </a:r>
            <a:r>
              <a:rPr lang="ru-RU" sz="2000" dirty="0"/>
              <a:t> и магистратуры / М. С. </a:t>
            </a:r>
            <a:r>
              <a:rPr lang="ru-RU" sz="2000" dirty="0" err="1"/>
              <a:t>Каменнова</a:t>
            </a:r>
            <a:r>
              <a:rPr lang="ru-RU" sz="2000" dirty="0"/>
              <a:t>, В. В. Крохин, И. В. Машков. — Москва : Издательство </a:t>
            </a:r>
            <a:r>
              <a:rPr lang="ru-RU" sz="2000" dirty="0" err="1"/>
              <a:t>Юрайт</a:t>
            </a:r>
            <a:r>
              <a:rPr lang="ru-RU" sz="2000" dirty="0"/>
              <a:t>, 2019. — 282 с. — (Бакалавр и магистр. Академический курс). — ISBN 978-5-534-05048-6. — Текст : электронный // ЭБС </a:t>
            </a:r>
            <a:r>
              <a:rPr lang="ru-RU" sz="2000" dirty="0" err="1"/>
              <a:t>Юрайт</a:t>
            </a:r>
            <a:r>
              <a:rPr lang="ru-RU" sz="2000" dirty="0"/>
              <a:t> [сайт]. — URL: </a:t>
            </a:r>
            <a:r>
              <a:rPr lang="ru-RU" sz="2000" dirty="0">
                <a:hlinkClick r:id="rId5"/>
              </a:rPr>
              <a:t>https://biblio-online.ru/bcode/431307</a:t>
            </a:r>
            <a:r>
              <a:rPr lang="ru-RU" sz="2000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039172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3392" y="1842248"/>
            <a:ext cx="6252881" cy="1627093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Реинжиниринг</a:t>
            </a:r>
            <a:r>
              <a:rPr lang="ru-RU" sz="2400" dirty="0" smtClean="0"/>
              <a:t> </a:t>
            </a:r>
            <a:r>
              <a:rPr lang="ru-RU" sz="2400" dirty="0">
                <a:solidFill>
                  <a:schemeClr val="tx1"/>
                </a:solidFill>
              </a:rPr>
              <a:t>— </a:t>
            </a:r>
            <a:r>
              <a:rPr lang="ru-RU" sz="2400" dirty="0" smtClean="0">
                <a:solidFill>
                  <a:schemeClr val="tx1"/>
                </a:solidFill>
              </a:rPr>
              <a:t>фундаментальное </a:t>
            </a:r>
            <a:r>
              <a:rPr lang="ru-RU" sz="2400" dirty="0">
                <a:solidFill>
                  <a:schemeClr val="tx1"/>
                </a:solidFill>
              </a:rPr>
              <a:t>переосмысление и радикальное перепланирование бизнес-процессов с целью улучшения показателей деятельности предприятия, таких как затраты, качество, сервис, скорость. 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83392" y="3769660"/>
            <a:ext cx="6252881" cy="162709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solidFill>
                  <a:srgbClr val="C00000"/>
                </a:solidFill>
              </a:rPr>
              <a:t>Реинжиниринг </a:t>
            </a:r>
            <a:r>
              <a:rPr lang="ru-RU" sz="2400" dirty="0" smtClean="0">
                <a:solidFill>
                  <a:srgbClr val="C00000"/>
                </a:solidFill>
              </a:rPr>
              <a:t>бизнес-процессов </a:t>
            </a:r>
            <a:r>
              <a:rPr lang="ru-RU" sz="2400" dirty="0">
                <a:solidFill>
                  <a:schemeClr val="tx1"/>
                </a:solidFill>
              </a:rPr>
              <a:t>— </a:t>
            </a:r>
            <a:r>
              <a:rPr lang="ru-RU" sz="2400" dirty="0" smtClean="0">
                <a:solidFill>
                  <a:schemeClr val="tx1"/>
                </a:solidFill>
              </a:rPr>
              <a:t> это </a:t>
            </a:r>
            <a:r>
              <a:rPr lang="ru-RU" sz="2400" dirty="0">
                <a:solidFill>
                  <a:schemeClr val="tx1"/>
                </a:solidFill>
              </a:rPr>
              <a:t>создание совершенно новых и более эффективных бизнес-процессов без учета того, что было раньше.</a:t>
            </a:r>
          </a:p>
        </p:txBody>
      </p:sp>
    </p:spTree>
    <p:extLst>
      <p:ext uri="{BB962C8B-B14F-4D97-AF65-F5344CB8AC3E}">
        <p14:creationId xmlns="" xmlns:p14="http://schemas.microsoft.com/office/powerpoint/2010/main" val="1545283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принципы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2057400"/>
            <a:ext cx="7200900" cy="3581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1. </a:t>
            </a:r>
            <a:r>
              <a:rPr lang="ru-RU" sz="2800" dirty="0" smtClean="0"/>
              <a:t>Как </a:t>
            </a:r>
            <a:r>
              <a:rPr lang="ru-RU" sz="2800" dirty="0"/>
              <a:t>можно меньше людей должно быть вовлечено в процесс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C00000"/>
                </a:solidFill>
              </a:rPr>
              <a:t>2. </a:t>
            </a:r>
            <a:r>
              <a:rPr lang="ru-RU" sz="2800" dirty="0"/>
              <a:t>Клиент процесса должен выполнять этот процесс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C00000"/>
                </a:solidFill>
              </a:rPr>
              <a:t>3. </a:t>
            </a:r>
            <a:r>
              <a:rPr lang="ru-RU" sz="2800" dirty="0"/>
              <a:t>Обращайтесь с поставщиками, как будто они являются частью организации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C00000"/>
                </a:solidFill>
              </a:rPr>
              <a:t>4. </a:t>
            </a:r>
            <a:r>
              <a:rPr lang="ru-RU" sz="2800" dirty="0"/>
              <a:t>Создавайте множество версий сложных процессов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C00000"/>
                </a:solidFill>
              </a:rPr>
              <a:t>5. </a:t>
            </a:r>
            <a:r>
              <a:rPr lang="ru-RU" sz="2800" dirty="0"/>
              <a:t>Уменьшайте количество входов в процесс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C00000"/>
                </a:solidFill>
              </a:rPr>
              <a:t>6. </a:t>
            </a:r>
            <a:r>
              <a:rPr lang="ru-RU" sz="2800" dirty="0"/>
              <a:t>Сохраняйте децентрализованные подразделения, централизуя обмен информацией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57535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Проект ВРМ </a:t>
            </a:r>
            <a:r>
              <a:rPr lang="en-US" dirty="0" smtClean="0"/>
              <a:t>(Business </a:t>
            </a:r>
            <a:r>
              <a:rPr lang="en-US" dirty="0"/>
              <a:t>Process </a:t>
            </a:r>
            <a:r>
              <a:rPr lang="en-US" dirty="0" smtClean="0"/>
              <a:t>Management)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2595282"/>
            <a:ext cx="7200900" cy="35814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— </a:t>
            </a:r>
            <a:r>
              <a:rPr lang="ru-RU" sz="2800" dirty="0" smtClean="0"/>
              <a:t>управление </a:t>
            </a:r>
            <a:r>
              <a:rPr lang="ru-RU" sz="2800" dirty="0"/>
              <a:t>совершенствованием бизнес-процессов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/>
              <a:t>Требует выверенного структурированного и упорядоченного подхода к его реализации.</a:t>
            </a:r>
          </a:p>
        </p:txBody>
      </p:sp>
    </p:spTree>
    <p:extLst>
      <p:ext uri="{BB962C8B-B14F-4D97-AF65-F5344CB8AC3E}">
        <p14:creationId xmlns="" xmlns:p14="http://schemas.microsoft.com/office/powerpoint/2010/main" val="61910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Д.Джестон</a:t>
            </a:r>
            <a:r>
              <a:rPr lang="ru-RU" dirty="0"/>
              <a:t> и </a:t>
            </a:r>
            <a:r>
              <a:rPr lang="ru-RU" dirty="0" err="1"/>
              <a:t>Й.Нелис</a:t>
            </a:r>
            <a:r>
              <a:rPr lang="ru-RU" dirty="0"/>
              <a:t> — Архитектура бизнес-процессов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лидерство</a:t>
            </a:r>
          </a:p>
          <a:p>
            <a:r>
              <a:rPr lang="ru-RU" sz="2800" dirty="0" smtClean="0"/>
              <a:t>определение </a:t>
            </a:r>
            <a:r>
              <a:rPr lang="ru-RU" sz="2800" dirty="0"/>
              <a:t>целевых показателей бизнес-процессов</a:t>
            </a:r>
          </a:p>
          <a:p>
            <a:r>
              <a:rPr lang="ru-RU" sz="2800" dirty="0" smtClean="0"/>
              <a:t>опытный </a:t>
            </a:r>
            <a:r>
              <a:rPr lang="ru-RU" sz="2800" dirty="0"/>
              <a:t>бизнес- менеджер проекта ВРМ</a:t>
            </a:r>
          </a:p>
          <a:p>
            <a:r>
              <a:rPr lang="ru-RU" sz="2800" dirty="0" smtClean="0"/>
              <a:t>работа </a:t>
            </a:r>
            <a:r>
              <a:rPr lang="ru-RU" sz="2800" dirty="0"/>
              <a:t>с персоналом</a:t>
            </a:r>
          </a:p>
          <a:p>
            <a:r>
              <a:rPr lang="ru-RU" sz="2800" dirty="0" smtClean="0"/>
              <a:t>расширенные </a:t>
            </a:r>
            <a:r>
              <a:rPr lang="ru-RU" sz="2800" dirty="0"/>
              <a:t>полномочия персонала</a:t>
            </a:r>
          </a:p>
          <a:p>
            <a:r>
              <a:rPr lang="ru-RU" sz="2800" dirty="0" smtClean="0"/>
              <a:t>ценности</a:t>
            </a:r>
            <a:r>
              <a:rPr lang="ru-RU" sz="2800" dirty="0"/>
              <a:t>, принципы бизнес-процессов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03078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242047"/>
            <a:ext cx="7200900" cy="1485900"/>
          </a:xfrm>
        </p:spPr>
        <p:txBody>
          <a:bodyPr>
            <a:normAutofit fontScale="90000"/>
          </a:bodyPr>
          <a:lstStyle/>
          <a:p>
            <a:r>
              <a:rPr lang="ru-RU" dirty="0"/>
              <a:t>Базовые критически важные факторы успеха проекта ВРМ</a:t>
            </a:r>
            <a:br>
              <a:rPr lang="ru-RU" dirty="0"/>
            </a:br>
            <a:r>
              <a:rPr lang="ru-RU" dirty="0"/>
              <a:t>   </a:t>
            </a:r>
            <a:r>
              <a:rPr lang="en-US" dirty="0"/>
              <a:t>(</a:t>
            </a:r>
            <a:r>
              <a:rPr lang="ru-RU" dirty="0"/>
              <a:t> </a:t>
            </a:r>
            <a:r>
              <a:rPr lang="ru-RU" dirty="0" err="1"/>
              <a:t>Д.Джестон,Й.Нелис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1976719"/>
            <a:ext cx="72009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1. </a:t>
            </a:r>
            <a:r>
              <a:rPr lang="ru-RU" sz="2400" dirty="0"/>
              <a:t>Стратегия организации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2</a:t>
            </a:r>
            <a:r>
              <a:rPr lang="ru-RU" sz="2400" dirty="0" smtClean="0">
                <a:solidFill>
                  <a:srgbClr val="C00000"/>
                </a:solidFill>
              </a:rPr>
              <a:t>. </a:t>
            </a:r>
            <a:r>
              <a:rPr lang="ru-RU" sz="2400" dirty="0" smtClean="0"/>
              <a:t>Архитектура </a:t>
            </a:r>
            <a:r>
              <a:rPr lang="ru-RU" sz="2400" dirty="0"/>
              <a:t>бизнес-процессов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3. </a:t>
            </a:r>
            <a:r>
              <a:rPr lang="ru-RU" sz="2400" dirty="0"/>
              <a:t>Стартовая площадка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4. </a:t>
            </a:r>
            <a:r>
              <a:rPr lang="ru-RU" sz="2400" dirty="0"/>
              <a:t>Понимание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5. </a:t>
            </a:r>
            <a:r>
              <a:rPr lang="ru-RU" sz="2400" dirty="0"/>
              <a:t>Инновации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6.</a:t>
            </a:r>
            <a:r>
              <a:rPr lang="ru-RU" sz="2400" dirty="0"/>
              <a:t> Разработка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7. </a:t>
            </a:r>
            <a:r>
              <a:rPr lang="ru-RU" sz="2400" dirty="0"/>
              <a:t>Персонал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8. </a:t>
            </a:r>
            <a:r>
              <a:rPr lang="ru-RU" sz="2400" dirty="0"/>
              <a:t>Реализация / внедрение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9. </a:t>
            </a:r>
            <a:r>
              <a:rPr lang="ru-RU" sz="2400" dirty="0"/>
              <a:t>Реализация ценностей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10. </a:t>
            </a:r>
            <a:r>
              <a:rPr lang="ru-RU" sz="2400" dirty="0"/>
              <a:t>Устойчивое функционирование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029411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Стратегия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1761566"/>
            <a:ext cx="7200900" cy="4693023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Разработка миссии, целей и стратегии компании</a:t>
            </a:r>
          </a:p>
          <a:p>
            <a:r>
              <a:rPr lang="ru-RU" sz="2400" dirty="0" smtClean="0"/>
              <a:t>Бизнес- </a:t>
            </a:r>
            <a:r>
              <a:rPr lang="ru-RU" sz="2400" dirty="0"/>
              <a:t>стратегия разрабатывает продуктовые и конкурентные стратегии, стратегии сегментации и продвижения</a:t>
            </a:r>
          </a:p>
          <a:p>
            <a:r>
              <a:rPr lang="ru-RU" sz="2400" dirty="0" smtClean="0"/>
              <a:t>Функциональные </a:t>
            </a:r>
            <a:r>
              <a:rPr lang="ru-RU" sz="2400" dirty="0"/>
              <a:t>стратегии определяют стратегии функциональных подразделений</a:t>
            </a:r>
          </a:p>
          <a:p>
            <a:r>
              <a:rPr lang="ru-RU" sz="2400" dirty="0" smtClean="0"/>
              <a:t>Ресурсные </a:t>
            </a:r>
            <a:r>
              <a:rPr lang="ru-RU" sz="2400" dirty="0"/>
              <a:t>стратегии определяют стратегии привлечения материальных, финансовых, человеческих и информационных ресурсов</a:t>
            </a:r>
          </a:p>
          <a:p>
            <a:r>
              <a:rPr lang="ru-RU" sz="2400" dirty="0" smtClean="0"/>
              <a:t>Бизнес-потенциал- </a:t>
            </a:r>
            <a:r>
              <a:rPr lang="ru-RU" sz="2400" dirty="0"/>
              <a:t>это набор продуктовых бизнес-направлений, нацеленных на удовлетворение потребностей конкретных сегментов рынка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34057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Архитектура процессов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содержит общее графическое представление процессов в виде диаграммы картины процессов</a:t>
            </a:r>
          </a:p>
          <a:p>
            <a:r>
              <a:rPr lang="ru-RU" sz="2800" dirty="0" smtClean="0"/>
              <a:t>содержит </a:t>
            </a:r>
            <a:r>
              <a:rPr lang="ru-RU" sz="2800" dirty="0"/>
              <a:t>перечень сквозных процессов</a:t>
            </a:r>
          </a:p>
          <a:p>
            <a:r>
              <a:rPr lang="ru-RU" sz="2800" dirty="0" smtClean="0"/>
              <a:t>используется </a:t>
            </a:r>
            <a:r>
              <a:rPr lang="ru-RU" sz="2800" dirty="0"/>
              <a:t>как основа для понимания и инноваций</a:t>
            </a:r>
          </a:p>
          <a:p>
            <a:r>
              <a:rPr lang="ru-RU" sz="2800" dirty="0" smtClean="0"/>
              <a:t>должна </a:t>
            </a:r>
            <a:r>
              <a:rPr lang="ru-RU" sz="2800" dirty="0"/>
              <a:t>быть хорошо понята персоналом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65963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1071</Words>
  <Application>Microsoft Office PowerPoint</Application>
  <PresentationFormat>Экран (4:3)</PresentationFormat>
  <Paragraphs>111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Управление бизнес-процессами</vt:lpstr>
      <vt:lpstr>План</vt:lpstr>
      <vt:lpstr>Слайд 3</vt:lpstr>
      <vt:lpstr>Основные принципы</vt:lpstr>
      <vt:lpstr>Проект ВРМ (Business Process Management)</vt:lpstr>
      <vt:lpstr>Д.Джестон и Й.Нелис — Архитектура бизнес-процессов</vt:lpstr>
      <vt:lpstr>Базовые критически важные факторы успеха проекта ВРМ    ( Д.Джестон,Й.Нелис)</vt:lpstr>
      <vt:lpstr>Стратегия организации</vt:lpstr>
      <vt:lpstr>Архитектура процессов</vt:lpstr>
      <vt:lpstr>Стартовая площадка</vt:lpstr>
      <vt:lpstr>Метод инициирования проектов ВРМ- «движимый стратегией подход» ( Д Джестон,Й.Нелис)</vt:lpstr>
      <vt:lpstr>Модель сквозных (пронизывающих всю организацию) процессов</vt:lpstr>
      <vt:lpstr>Понимание — моделирование  «как есть» и регистрация фактического состояния бизнес-процесса </vt:lpstr>
      <vt:lpstr>Разработка бизнес-процесса. Модель «как должно быть» </vt:lpstr>
      <vt:lpstr>Концепции современных подходов к ВРМ </vt:lpstr>
      <vt:lpstr>TQM – Total Quality Management </vt:lpstr>
      <vt:lpstr>Концепция бережливого производства  LTM – Lean Thinking and Manufacturing </vt:lpstr>
      <vt:lpstr>Методология  «Шесть сигм» - оценка показателей производственных процессов</vt:lpstr>
      <vt:lpstr>Методология  «Шесть сигм» - оценка показателей производственных процессов</vt:lpstr>
      <vt:lpstr>Литература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Оптимизация бизнес-процессов</dc:title>
  <dc:creator>пользователь Microsoft Office</dc:creator>
  <cp:lastModifiedBy>Alex</cp:lastModifiedBy>
  <cp:revision>7</cp:revision>
  <dcterms:created xsi:type="dcterms:W3CDTF">2019-12-08T16:01:56Z</dcterms:created>
  <dcterms:modified xsi:type="dcterms:W3CDTF">2019-12-09T16:31:35Z</dcterms:modified>
</cp:coreProperties>
</file>