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57" r:id="rId3"/>
    <p:sldId id="284" r:id="rId4"/>
    <p:sldId id="286" r:id="rId5"/>
    <p:sldId id="340" r:id="rId6"/>
    <p:sldId id="308" r:id="rId7"/>
    <p:sldId id="307" r:id="rId8"/>
    <p:sldId id="341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8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9" r:id="rId37"/>
    <p:sldId id="28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n" initials="R" lastIdx="1" clrIdx="0">
    <p:extLst>
      <p:ext uri="{19B8F6BF-5375-455C-9EA6-DF929625EA0E}">
        <p15:presenceInfo xmlns:p15="http://schemas.microsoft.com/office/powerpoint/2012/main" userId="Ro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45211-D6D7-4480-97FB-287A739A766C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097BC-65E7-4EAA-BFF2-0F8C45AD4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4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87FC-CBF1-4B21-9CD3-FCE7C47A4CCB}" type="datetime1">
              <a:rPr lang="ru-RU" smtClean="0"/>
              <a:t>27.01.2023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4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B41D-0CAB-4155-A982-CCA5D7D43192}" type="datetime1">
              <a:rPr lang="ru-RU" smtClean="0"/>
              <a:t>27.01.2023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86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BD76-8900-4EAE-9B45-D232190466FC}" type="datetime1">
              <a:rPr lang="ru-RU" smtClean="0"/>
              <a:t>27.01.2023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69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A881D-1270-44C2-B180-97560E787A48}" type="datetime1">
              <a:rPr lang="ru-RU" smtClean="0"/>
              <a:t>27.01.2023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78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7A3C90C3-78DA-49BE-A6ED-634E82DEDDC3}" type="datetime1">
              <a:rPr lang="ru-RU" smtClean="0"/>
              <a:t>27.01.2023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58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4C55-160B-43F4-890F-87979CD69390}" type="datetime1">
              <a:rPr lang="ru-RU" smtClean="0"/>
              <a:t>27.01.2023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6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FC9DD-8263-445F-B7CF-1C06CE928C47}" type="datetime1">
              <a:rPr lang="ru-RU" smtClean="0"/>
              <a:t>27.01.2023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75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7DAA-25D1-4B9B-9779-9D9D13FA314A}" type="datetime1">
              <a:rPr lang="ru-RU" smtClean="0"/>
              <a:t>27.01.2023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3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FC87-91CB-460C-800F-E68584E4E423}" type="datetime1">
              <a:rPr lang="ru-RU" smtClean="0"/>
              <a:t>27.01.2023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08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F07B2-F575-458A-8D31-44467512B8B7}" type="datetime1">
              <a:rPr lang="ru-RU" smtClean="0"/>
              <a:t>27.01.2023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79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7629-3AE5-4F4B-97BE-68FA3C511C8D}" type="datetime1">
              <a:rPr lang="ru-RU" smtClean="0"/>
              <a:t>27.01.2023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76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47FADFE-8AB4-4681-B7EB-CACD424C0923}" type="datetime1">
              <a:rPr lang="ru-RU" smtClean="0"/>
              <a:t>27.01.2023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6A5EE95-EF0E-458A-AF96-B4EE627C9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2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habr.com/ru/post/186608/" TargetMode="External"/><Relationship Id="rId3" Type="http://schemas.openxmlformats.org/officeDocument/2006/relationships/hyperlink" Target="https://pythonworld.ru/tipy-dannyx-v-python/vse-o-funkciyax-i-ix-argumentax.html" TargetMode="External"/><Relationship Id="rId7" Type="http://schemas.openxmlformats.org/officeDocument/2006/relationships/hyperlink" Target="https://pythonworld.ru/osnovy/obektno-orientirovannoe-programmirovanie-obshhee-predstavlenie.html" TargetMode="External"/><Relationship Id="rId2" Type="http://schemas.openxmlformats.org/officeDocument/2006/relationships/hyperlink" Target="https://docs.python.org/3/tutorial/controlflow.html#defining-function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python.org/3/tutorial/classes.html" TargetMode="External"/><Relationship Id="rId5" Type="http://schemas.openxmlformats.org/officeDocument/2006/relationships/hyperlink" Target="https://pythonworld.ru/osnovy/dekoratory.html" TargetMode="External"/><Relationship Id="rId4" Type="http://schemas.openxmlformats.org/officeDocument/2006/relationships/hyperlink" Target="https://pythonru.com/uroki/30-generatory-dlja-nachinajushhih#:~:text=%D0%93%D0%B5%D0%BD%D0%B5%D1%80%D0%B0%D1%82%D0%BE%D1%80%20%D0%B2%20Python%20%E2%80%94%20%D1%8D%D1%82%D0%BE%20%D1%84%D1%83%D0%BD%D0%BA%D1%86%D0%B8%D1%8F,%D0%BE%D0%B4%D0%BD%D0%BE%D0%BC%D1%83%20%D0%B7%D0%BD%D0%B0%D1%87%D0%B5%D0%BD%D0%B8%D1%8E%20%D1%81%20%D0%BA%D0%B0%D0%B6%D0%B4%D0%BE%D0%B9%20%D0%B8%D1%82%D0%B5%D1%80%D0%B0%D1%86%D0%B8%D0%B5%D0%B9." TargetMode="External"/><Relationship Id="rId9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93EF-0A07-4B99-AE7C-63E5ADD708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/>
              <a:t>Библиотеки языка </a:t>
            </a:r>
            <a:r>
              <a:rPr lang="ru-RU" sz="4800" b="1" dirty="0"/>
              <a:t>Python </a:t>
            </a:r>
            <a:r>
              <a:rPr lang="ru-RU" sz="4800" dirty="0"/>
              <a:t>для компьютерных вычислений и моделирования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1BB3FC-6447-4782-9D74-A2326C5A4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Функциональное и объектно-ориентированное программирование в </a:t>
            </a:r>
            <a:r>
              <a:rPr lang="en-US" dirty="0"/>
              <a:t>Python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957444-3318-9710-EEA2-72E0F7981B39}"/>
              </a:ext>
            </a:extLst>
          </p:cNvPr>
          <p:cNvSpPr txBox="1"/>
          <p:nvPr/>
        </p:nvSpPr>
        <p:spPr>
          <a:xfrm>
            <a:off x="5095783" y="5458968"/>
            <a:ext cx="61855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Лобанов Алексей Владимирович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Главный специалист отдела разработки и внедрения АИС, </a:t>
            </a:r>
            <a:r>
              <a:rPr lang="ru-RU" dirty="0"/>
              <a:t>Ассистент кафедры информационных компьютерных технологий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РХТУ им. Д.И. Менделеева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82530E-3DA5-26CF-0821-D54C6527D350}"/>
              </a:ext>
            </a:extLst>
          </p:cNvPr>
          <p:cNvSpPr/>
          <p:nvPr/>
        </p:nvSpPr>
        <p:spPr>
          <a:xfrm>
            <a:off x="9785501" y="4296763"/>
            <a:ext cx="80491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III</a:t>
            </a:r>
            <a:endParaRPr lang="ru-RU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9520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Аргументы Функции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A4736A-B0B8-9A74-0BFB-05D68225A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14" y="2420321"/>
            <a:ext cx="4944165" cy="26387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036DEA-F9E2-BBB6-A1EF-B71F83F2B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562" y="2420321"/>
            <a:ext cx="4553903" cy="2638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C96B04-6A92-51C6-AB0C-AD8C9679F31D}"/>
              </a:ext>
            </a:extLst>
          </p:cNvPr>
          <p:cNvSpPr txBox="1"/>
          <p:nvPr/>
        </p:nvSpPr>
        <p:spPr>
          <a:xfrm>
            <a:off x="2123238" y="1988845"/>
            <a:ext cx="2459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Порядковые явные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F76D1A-C09A-4850-CBA2-F205B03AD009}"/>
              </a:ext>
            </a:extLst>
          </p:cNvPr>
          <p:cNvSpPr txBox="1"/>
          <p:nvPr/>
        </p:nvSpPr>
        <p:spPr>
          <a:xfrm>
            <a:off x="8036095" y="1988845"/>
            <a:ext cx="262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Именованные явные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D7DBF1-44E5-B9E4-40E5-999BD5CB9A3F}"/>
              </a:ext>
            </a:extLst>
          </p:cNvPr>
          <p:cNvSpPr txBox="1"/>
          <p:nvPr/>
        </p:nvSpPr>
        <p:spPr>
          <a:xfrm>
            <a:off x="928876" y="5121258"/>
            <a:ext cx="48478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Наиболее простой тип аргументов, перечисляются через запятую (все указываются при вызове)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C0A66A-40FE-865A-9C0F-8B027FD77127}"/>
              </a:ext>
            </a:extLst>
          </p:cNvPr>
          <p:cNvSpPr txBox="1"/>
          <p:nvPr/>
        </p:nvSpPr>
        <p:spPr>
          <a:xfrm>
            <a:off x="6988162" y="5072455"/>
            <a:ext cx="47207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При определении функции им присваивается значение которое будет использоваться, если при вызове функции оно не будет перезаписано явно</a:t>
            </a:r>
          </a:p>
        </p:txBody>
      </p:sp>
    </p:spTree>
    <p:extLst>
      <p:ext uri="{BB962C8B-B14F-4D97-AF65-F5344CB8AC3E}">
        <p14:creationId xmlns:p14="http://schemas.microsoft.com/office/powerpoint/2010/main" val="1310224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Аргументы Функции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11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C96B04-6A92-51C6-AB0C-AD8C9679F31D}"/>
              </a:ext>
            </a:extLst>
          </p:cNvPr>
          <p:cNvSpPr txBox="1"/>
          <p:nvPr/>
        </p:nvSpPr>
        <p:spPr>
          <a:xfrm>
            <a:off x="2123238" y="1988845"/>
            <a:ext cx="2459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Порядковые неявные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F76D1A-C09A-4850-CBA2-F205B03AD009}"/>
              </a:ext>
            </a:extLst>
          </p:cNvPr>
          <p:cNvSpPr txBox="1"/>
          <p:nvPr/>
        </p:nvSpPr>
        <p:spPr>
          <a:xfrm>
            <a:off x="8036095" y="1988845"/>
            <a:ext cx="262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Именованные неявные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D7DBF1-44E5-B9E4-40E5-999BD5CB9A3F}"/>
              </a:ext>
            </a:extLst>
          </p:cNvPr>
          <p:cNvSpPr txBox="1"/>
          <p:nvPr/>
        </p:nvSpPr>
        <p:spPr>
          <a:xfrm>
            <a:off x="928874" y="4632986"/>
            <a:ext cx="48478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Порядковые неявные аргументы принимают все значения которые переданы в функцию без имени и не описаны явно при определении функции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C0A66A-40FE-865A-9C0F-8B027FD77127}"/>
              </a:ext>
            </a:extLst>
          </p:cNvPr>
          <p:cNvSpPr txBox="1"/>
          <p:nvPr/>
        </p:nvSpPr>
        <p:spPr>
          <a:xfrm>
            <a:off x="6764698" y="4820435"/>
            <a:ext cx="47207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Именованные неявные аргументы принимают все значения которые переданы в функцию по имени и не описаны явно при определении функции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DF6C9B-A7FD-9891-12AD-66E18C05E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74" y="2664510"/>
            <a:ext cx="4934639" cy="18862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4D84BE-2BB8-76FC-CC52-3A89C9F31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698" y="2482924"/>
            <a:ext cx="4944165" cy="2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15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Аргументы  Функции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2F58CF-FDD5-5821-24AD-53B7C5811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937" y="2071052"/>
            <a:ext cx="4906060" cy="24673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A43793-CE35-D3CB-7DB3-84678ABCFEA2}"/>
              </a:ext>
            </a:extLst>
          </p:cNvPr>
          <p:cNvSpPr txBox="1"/>
          <p:nvPr/>
        </p:nvSpPr>
        <p:spPr>
          <a:xfrm>
            <a:off x="6724937" y="4630362"/>
            <a:ext cx="49060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Наиболее частно порядковые неявные аргументы называют *</a:t>
            </a:r>
            <a:r>
              <a:rPr lang="ru-RU" dirty="0" err="1"/>
              <a:t>args</a:t>
            </a:r>
            <a:r>
              <a:rPr lang="ru-RU" dirty="0"/>
              <a:t>, а именованные неявные - **</a:t>
            </a:r>
            <a:r>
              <a:rPr lang="ru-RU" dirty="0" err="1"/>
              <a:t>kwargs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67B855-CED2-81CB-44B0-282932E9C8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65" y="1838387"/>
            <a:ext cx="5711717" cy="380781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9912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Lambda </a:t>
            </a:r>
            <a:r>
              <a:rPr lang="ru-RU" dirty="0"/>
              <a:t>Функции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Анонимные функции (</a:t>
            </a:r>
            <a:r>
              <a:rPr lang="ru-RU" dirty="0" err="1"/>
              <a:t>lambda</a:t>
            </a:r>
            <a:r>
              <a:rPr lang="ru-RU" dirty="0"/>
              <a:t> функции) используются когда нецелесообразно</a:t>
            </a:r>
            <a:r>
              <a:rPr lang="en-US" dirty="0"/>
              <a:t> </a:t>
            </a:r>
            <a:r>
              <a:rPr lang="ru-RU" dirty="0"/>
              <a:t>реализовывать целую функцию</a:t>
            </a:r>
            <a:r>
              <a:rPr lang="en-US" dirty="0"/>
              <a:t>. </a:t>
            </a:r>
            <a:r>
              <a:rPr lang="ru-RU" dirty="0"/>
              <a:t>Использование анонимных функций сильно затрудняет отладку кода,</a:t>
            </a:r>
            <a:r>
              <a:rPr lang="en-US" dirty="0"/>
              <a:t> </a:t>
            </a:r>
            <a:r>
              <a:rPr lang="ru-RU" dirty="0"/>
              <a:t>поэтому их стоит использовать крайне редко в определенных случаях</a:t>
            </a:r>
            <a:r>
              <a:rPr lang="en-US" dirty="0"/>
              <a:t>. </a:t>
            </a:r>
            <a:r>
              <a:rPr lang="ru-RU" dirty="0"/>
              <a:t>Например, </a:t>
            </a:r>
            <a:r>
              <a:rPr lang="en-US" dirty="0"/>
              <a:t>lambda</a:t>
            </a:r>
            <a:r>
              <a:rPr lang="ru-RU" dirty="0"/>
              <a:t> функции используются при передаче в качестве аргумента в другую функцию.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13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25302-73DD-4D3E-0E34-7659A97E7FF4}"/>
              </a:ext>
            </a:extLst>
          </p:cNvPr>
          <p:cNvSpPr txBox="1"/>
          <p:nvPr/>
        </p:nvSpPr>
        <p:spPr>
          <a:xfrm flipH="1">
            <a:off x="825260" y="3714540"/>
            <a:ext cx="285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Пример </a:t>
            </a:r>
            <a:r>
              <a:rPr lang="en-US" dirty="0"/>
              <a:t>lambda</a:t>
            </a:r>
            <a:r>
              <a:rPr lang="ru-RU" dirty="0"/>
              <a:t> функций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230EF7-34CC-8E07-1F94-828D4B26C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56" y="4083872"/>
            <a:ext cx="4953691" cy="14575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B9F7CB-54B2-224E-1752-0F7B87A24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023" y="2855326"/>
            <a:ext cx="3314813" cy="41092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object 11">
            <a:extLst>
              <a:ext uri="{FF2B5EF4-FFF2-40B4-BE49-F238E27FC236}">
                <a16:creationId xmlns:a16="http://schemas.microsoft.com/office/drawing/2014/main" id="{E43F15C4-224F-4FDC-96F6-3C3D19114DEA}"/>
              </a:ext>
            </a:extLst>
          </p:cNvPr>
          <p:cNvSpPr/>
          <p:nvPr/>
        </p:nvSpPr>
        <p:spPr>
          <a:xfrm>
            <a:off x="6079492" y="4450084"/>
            <a:ext cx="991709" cy="534035"/>
          </a:xfrm>
          <a:custGeom>
            <a:avLst/>
            <a:gdLst/>
            <a:ahLst/>
            <a:cxnLst/>
            <a:rect l="l" t="t" r="r" b="b"/>
            <a:pathLst>
              <a:path w="4117975" h="534035">
                <a:moveTo>
                  <a:pt x="4117548" y="533756"/>
                </a:moveTo>
                <a:lnTo>
                  <a:pt x="0" y="533756"/>
                </a:lnTo>
                <a:lnTo>
                  <a:pt x="0" y="0"/>
                </a:lnTo>
                <a:lnTo>
                  <a:pt x="4117548" y="0"/>
                </a:lnTo>
                <a:lnTo>
                  <a:pt x="4117548" y="533756"/>
                </a:lnTo>
                <a:close/>
              </a:path>
            </a:pathLst>
          </a:custGeom>
          <a:solidFill>
            <a:srgbClr val="2628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568D9064-B44C-4B26-8AC6-61145F99A6D3}"/>
              </a:ext>
            </a:extLst>
          </p:cNvPr>
          <p:cNvSpPr txBox="1"/>
          <p:nvPr/>
        </p:nvSpPr>
        <p:spPr>
          <a:xfrm>
            <a:off x="6468675" y="4492124"/>
            <a:ext cx="249554" cy="468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735"/>
              </a:lnSpc>
              <a:spcBef>
                <a:spcPts val="120"/>
              </a:spcBef>
            </a:pPr>
            <a:r>
              <a:rPr sz="1450" spc="5" dirty="0">
                <a:solidFill>
                  <a:srgbClr val="DDDDDD"/>
                </a:solidFill>
                <a:latin typeface="Courier New"/>
                <a:cs typeface="Courier New"/>
              </a:rPr>
              <a:t>1</a:t>
            </a:r>
            <a:r>
              <a:rPr sz="1450" spc="10" dirty="0">
                <a:solidFill>
                  <a:srgbClr val="DDDDDD"/>
                </a:solidFill>
                <a:latin typeface="Courier New"/>
                <a:cs typeface="Courier New"/>
              </a:rPr>
              <a:t>0</a:t>
            </a:r>
            <a:endParaRPr sz="1450">
              <a:latin typeface="Courier New"/>
              <a:cs typeface="Courier New"/>
            </a:endParaRPr>
          </a:p>
          <a:p>
            <a:pPr marL="12700">
              <a:lnSpc>
                <a:spcPts val="1735"/>
              </a:lnSpc>
            </a:pPr>
            <a:r>
              <a:rPr sz="1450" spc="10" dirty="0">
                <a:solidFill>
                  <a:srgbClr val="DDDDDD"/>
                </a:solidFill>
                <a:latin typeface="Courier New"/>
                <a:cs typeface="Courier New"/>
              </a:rPr>
              <a:t>7</a:t>
            </a:r>
            <a:endParaRPr sz="145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364719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генераторы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Генератор в Python — это функция с уникальными возможностями. Она позволяет приостановить или продолжить работу. Генератор возвращает итератор, по которому можно проходить пошагово, получая доступ к одному значению с каждой итерацией. Генератор создается по принципу обычной функции. Отличие заключается в том, что вместо </a:t>
            </a:r>
            <a:r>
              <a:rPr lang="ru-RU" dirty="0" err="1"/>
              <a:t>return</a:t>
            </a:r>
            <a:r>
              <a:rPr lang="ru-RU" dirty="0"/>
              <a:t> используется инструкция </a:t>
            </a:r>
            <a:r>
              <a:rPr lang="ru-RU" dirty="0" err="1"/>
              <a:t>yield</a:t>
            </a:r>
            <a:r>
              <a:rPr lang="ru-RU" dirty="0"/>
              <a:t>. Она уведомляет интерпретатор Python о том, что это генератор, и возвращает итератор.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14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1A50DB-2C16-B9E4-CD5C-D8B4FEC39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56" y="4156764"/>
            <a:ext cx="4389655" cy="2024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EDF369-77FF-7CB2-AEBA-315D53C75091}"/>
              </a:ext>
            </a:extLst>
          </p:cNvPr>
          <p:cNvSpPr txBox="1"/>
          <p:nvPr/>
        </p:nvSpPr>
        <p:spPr>
          <a:xfrm>
            <a:off x="1983420" y="3732290"/>
            <a:ext cx="2668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Общий вид генератора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803114B-45D8-9CC2-C4DC-649692F73F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103" y="3551910"/>
            <a:ext cx="3167109" cy="316710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68180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генераторы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Return всегда является последней инструкцией при вызове функции, в то время как </a:t>
            </a:r>
            <a:r>
              <a:rPr lang="ru-RU" dirty="0" err="1"/>
              <a:t>yield</a:t>
            </a:r>
            <a:r>
              <a:rPr lang="ru-RU" dirty="0"/>
              <a:t> временно приостанавливает исполнение, сохраняет состояние и затем может продолжить работу позже. </a:t>
            </a:r>
            <a:r>
              <a:rPr lang="en-US" dirty="0"/>
              <a:t>“</a:t>
            </a:r>
            <a:r>
              <a:rPr lang="ru-RU" dirty="0"/>
              <a:t>Перебирать</a:t>
            </a:r>
            <a:r>
              <a:rPr lang="en-US" dirty="0"/>
              <a:t>”</a:t>
            </a:r>
            <a:r>
              <a:rPr lang="ru-RU" dirty="0"/>
              <a:t> генератор можно при помощи </a:t>
            </a:r>
            <a:r>
              <a:rPr lang="en-US" dirty="0"/>
              <a:t>next </a:t>
            </a:r>
            <a:r>
              <a:rPr lang="ru-RU" dirty="0"/>
              <a:t>или </a:t>
            </a:r>
            <a:r>
              <a:rPr lang="en-US" dirty="0"/>
              <a:t>for.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7625A0-84ED-CB60-0C22-F905F0E54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56" y="3042120"/>
            <a:ext cx="3252073" cy="35957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D20CD4-E2FF-3C25-F720-DC8F6DED8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053" y="3555852"/>
            <a:ext cx="3123894" cy="2416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1F9491-B756-AFE1-C9DA-5142055013AD}"/>
              </a:ext>
            </a:extLst>
          </p:cNvPr>
          <p:cNvSpPr txBox="1"/>
          <p:nvPr/>
        </p:nvSpPr>
        <p:spPr>
          <a:xfrm>
            <a:off x="1675563" y="2672788"/>
            <a:ext cx="2016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Применение </a:t>
            </a:r>
            <a:r>
              <a:rPr lang="en-US" dirty="0"/>
              <a:t>next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9C617D-90A9-35DB-258B-3EF0216722EA}"/>
              </a:ext>
            </a:extLst>
          </p:cNvPr>
          <p:cNvSpPr txBox="1"/>
          <p:nvPr/>
        </p:nvSpPr>
        <p:spPr>
          <a:xfrm>
            <a:off x="5166995" y="3148296"/>
            <a:ext cx="185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Применение </a:t>
            </a:r>
            <a:r>
              <a:rPr lang="en-US" dirty="0"/>
              <a:t>for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9926B2-FA5B-DB19-575B-656CB3C23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483" y="3332962"/>
            <a:ext cx="3817279" cy="286296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7858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генераторы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Python позволяет писать выражения генератора для создания анонимных функций генератора. Процесс напоминает создание лямбда-функций для создания анонимных функций.</a:t>
            </a:r>
            <a:r>
              <a:rPr lang="en-US" dirty="0"/>
              <a:t> </a:t>
            </a:r>
            <a:r>
              <a:rPr lang="ru-RU" dirty="0"/>
              <a:t>Синтаксис похож на используемый для создания списков с помощью цикла </a:t>
            </a:r>
            <a:r>
              <a:rPr lang="ru-RU" dirty="0" err="1"/>
              <a:t>for</a:t>
            </a:r>
            <a:r>
              <a:rPr lang="ru-RU" dirty="0"/>
              <a:t>. Однако там применяются квадратные скобки, а здесь — круглые.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16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32C7E4-5643-7E51-DFD3-BE7DB85FE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584982"/>
            <a:ext cx="4617207" cy="27883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A0AEE9-736B-3688-1169-A66156B3DBDF}"/>
              </a:ext>
            </a:extLst>
          </p:cNvPr>
          <p:cNvSpPr txBox="1"/>
          <p:nvPr/>
        </p:nvSpPr>
        <p:spPr>
          <a:xfrm>
            <a:off x="2085885" y="3215650"/>
            <a:ext cx="258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Анонимный генератор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1EB2D8-57F6-4FCB-86B1-DF55EBEBB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3400315"/>
            <a:ext cx="39243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53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декораторы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17</a:t>
            </a:fld>
            <a:endParaRPr lang="ru-RU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F318DC28-3BB2-B370-2DE2-D4C7C99B0BA6}"/>
              </a:ext>
            </a:extLst>
          </p:cNvPr>
          <p:cNvSpPr txBox="1">
            <a:spLocks/>
          </p:cNvSpPr>
          <p:nvPr/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ru-RU" dirty="0"/>
              <a:t>Декораторы предназначены для модификации функций с помощью других функций.</a:t>
            </a:r>
          </a:p>
          <a:p>
            <a:pPr marL="0" indent="0">
              <a:buFont typeface="Wingdings" pitchFamily="2" charset="2"/>
              <a:buNone/>
            </a:pPr>
            <a:r>
              <a:rPr lang="ru-RU" dirty="0"/>
              <a:t>Декораторы — это, по сути, "обёртки", которые дают нам возможность изменить поведение функции, не изменяя её код.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0FB1F82-0919-D5EA-B201-FA8A581DB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3839364"/>
            <a:ext cx="2705478" cy="2534004"/>
          </a:xfrm>
          <a:prstGeom prst="rect">
            <a:avLst/>
          </a:prstGeom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71A4D29-6CCC-A01D-B8BC-6C9CCD6204F5}"/>
              </a:ext>
            </a:extLst>
          </p:cNvPr>
          <p:cNvCxnSpPr/>
          <p:nvPr/>
        </p:nvCxnSpPr>
        <p:spPr>
          <a:xfrm flipH="1">
            <a:off x="2778711" y="3602736"/>
            <a:ext cx="1926454" cy="236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DBAF38B3-B945-F620-65A3-29011563EA19}"/>
              </a:ext>
            </a:extLst>
          </p:cNvPr>
          <p:cNvCxnSpPr/>
          <p:nvPr/>
        </p:nvCxnSpPr>
        <p:spPr>
          <a:xfrm flipH="1">
            <a:off x="2416491" y="5535849"/>
            <a:ext cx="2901233" cy="417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180EE9A-DD72-F0A9-D938-33870FE96EAE}"/>
              </a:ext>
            </a:extLst>
          </p:cNvPr>
          <p:cNvSpPr txBox="1"/>
          <p:nvPr/>
        </p:nvSpPr>
        <p:spPr>
          <a:xfrm>
            <a:off x="4666712" y="3351718"/>
            <a:ext cx="130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Декоратор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A088BB-DA7C-F21D-220D-F80F5BA91BA6}"/>
              </a:ext>
            </a:extLst>
          </p:cNvPr>
          <p:cNvSpPr txBox="1"/>
          <p:nvPr/>
        </p:nvSpPr>
        <p:spPr>
          <a:xfrm>
            <a:off x="4296793" y="5166517"/>
            <a:ext cx="26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Декорируемая функция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FFB70B9-FB60-DCCC-0B7E-2AA5A736C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94" y="3032513"/>
            <a:ext cx="3585203" cy="358520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22559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ООП?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964351"/>
            <a:ext cx="5266027" cy="405079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dirty="0"/>
              <a:t>Объектно-ориентированное программирование (ООП) </a:t>
            </a:r>
            <a:r>
              <a:rPr lang="ru-RU" dirty="0"/>
              <a:t>— парадигма программирования, в которой основными концепциями являются понятия объектов и классов.</a:t>
            </a:r>
          </a:p>
          <a:p>
            <a:pPr marL="0" indent="0" algn="just">
              <a:buNone/>
            </a:pPr>
            <a:r>
              <a:rPr lang="ru-RU" b="1" dirty="0"/>
              <a:t>Класс</a:t>
            </a:r>
            <a:r>
              <a:rPr lang="ru-RU" dirty="0"/>
              <a:t> — тип, описывающий устройство объектов.</a:t>
            </a:r>
            <a:r>
              <a:rPr lang="en-US" dirty="0"/>
              <a:t> </a:t>
            </a:r>
            <a:r>
              <a:rPr lang="ru-RU" dirty="0"/>
              <a:t>Или комплексный тип данных, состоящий  из набора полей и методов</a:t>
            </a:r>
          </a:p>
          <a:p>
            <a:pPr marL="0" indent="0" algn="just">
              <a:buNone/>
            </a:pPr>
            <a:r>
              <a:rPr lang="ru-RU" b="1" dirty="0"/>
              <a:t>Объект</a:t>
            </a:r>
            <a:r>
              <a:rPr lang="ru-RU" dirty="0"/>
              <a:t> — это экземпляр класса. Класс можно сравнить с чертежом, по которому создаются объекты.</a:t>
            </a:r>
          </a:p>
          <a:p>
            <a:pPr marL="0" indent="0" algn="just">
              <a:buNone/>
            </a:pPr>
            <a:r>
              <a:rPr lang="ru-RU" b="1" dirty="0"/>
              <a:t>Поле</a:t>
            </a:r>
            <a:r>
              <a:rPr lang="ru-RU" dirty="0"/>
              <a:t> - переменная являющаяся частью класса</a:t>
            </a:r>
          </a:p>
          <a:p>
            <a:pPr marL="0" indent="0" algn="just">
              <a:buNone/>
            </a:pPr>
            <a:r>
              <a:rPr lang="ru-RU" b="1" dirty="0"/>
              <a:t>Метод</a:t>
            </a:r>
            <a:r>
              <a:rPr lang="ru-RU" dirty="0"/>
              <a:t> - функция являющаяся частью класса</a:t>
            </a:r>
          </a:p>
          <a:p>
            <a:pPr marL="0" indent="0" algn="just">
              <a:buNone/>
            </a:pPr>
            <a:r>
              <a:rPr lang="ru-RU" dirty="0"/>
              <a:t>Python соответствует принципам объектно-ориентированного программирования. Кроме того, стоит отметить, что всё в </a:t>
            </a:r>
            <a:r>
              <a:rPr lang="en-US" dirty="0"/>
              <a:t>Python </a:t>
            </a:r>
            <a:r>
              <a:rPr lang="ru-RU" dirty="0"/>
              <a:t>является объектами: строки, списки, числа и </a:t>
            </a:r>
            <a:r>
              <a:rPr lang="ru-RU" dirty="0" err="1"/>
              <a:t>тд</a:t>
            </a:r>
            <a:r>
              <a:rPr lang="ru-RU" dirty="0"/>
              <a:t>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D6479C-2566-7CEA-216A-E7903E6F0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05" y="2362570"/>
            <a:ext cx="4930066" cy="277316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88832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Классы (создание)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Классы оформляются с помощью ключевого слова </a:t>
            </a:r>
            <a:r>
              <a:rPr lang="ru-RU" dirty="0" err="1"/>
              <a:t>class</a:t>
            </a:r>
            <a:r>
              <a:rPr lang="ru-RU" dirty="0"/>
              <a:t> и в виде блока с отступом, содержащего атрибуты класса (которые являются переменными) и методы класса (которые являются функциями).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19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00BBFD-C5A7-B748-2A7C-FD30D1F75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647" y="3298488"/>
            <a:ext cx="3873490" cy="20969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680A42-FE05-5B61-3AE0-14A072BD1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56" y="3298488"/>
            <a:ext cx="4341825" cy="14655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5BB8BA-C814-FD71-3ED6-C403F324D586}"/>
              </a:ext>
            </a:extLst>
          </p:cNvPr>
          <p:cNvSpPr txBox="1"/>
          <p:nvPr/>
        </p:nvSpPr>
        <p:spPr>
          <a:xfrm>
            <a:off x="2183795" y="2929156"/>
            <a:ext cx="20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Общий вид класса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034645-648B-8D20-4DCF-DCD73140C4BF}"/>
              </a:ext>
            </a:extLst>
          </p:cNvPr>
          <p:cNvSpPr txBox="1"/>
          <p:nvPr/>
        </p:nvSpPr>
        <p:spPr>
          <a:xfrm>
            <a:off x="7090118" y="2929156"/>
            <a:ext cx="1530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Класс собака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2B2D40-C00C-B5B8-16EC-71DE51D6B7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137" y="0"/>
            <a:ext cx="2303443" cy="172758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6694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18FA8-0034-4F1A-AD54-F63C92AD2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08169"/>
            <a:ext cx="10058400" cy="1609344"/>
          </a:xfrm>
        </p:spPr>
        <p:txBody>
          <a:bodyPr/>
          <a:lstStyle/>
          <a:p>
            <a:r>
              <a:rPr lang="ru-RU" dirty="0"/>
              <a:t>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CD554E-CAB7-4566-8A64-2716AF500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716505"/>
            <a:ext cx="10058400" cy="4833326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/>
              <a:t>Функции </a:t>
            </a:r>
          </a:p>
          <a:p>
            <a:r>
              <a:rPr lang="ru-RU" sz="2400" dirty="0"/>
              <a:t>Аргументы функции</a:t>
            </a:r>
          </a:p>
          <a:p>
            <a:r>
              <a:rPr lang="en-US" sz="2400" dirty="0"/>
              <a:t>Lambda </a:t>
            </a:r>
            <a:r>
              <a:rPr lang="ru-RU" sz="2400" dirty="0"/>
              <a:t>функции</a:t>
            </a:r>
          </a:p>
          <a:p>
            <a:r>
              <a:rPr lang="ru-RU" sz="2400" dirty="0"/>
              <a:t>Генераторы</a:t>
            </a:r>
          </a:p>
          <a:p>
            <a:r>
              <a:rPr lang="ru-RU" sz="2400" dirty="0"/>
              <a:t>Декораторы</a:t>
            </a:r>
          </a:p>
          <a:p>
            <a:endParaRPr lang="ru-RU" sz="2400" dirty="0"/>
          </a:p>
          <a:p>
            <a:r>
              <a:rPr lang="ru-RU" sz="2400" dirty="0"/>
              <a:t>Основные термины и понятия ООП</a:t>
            </a:r>
            <a:endParaRPr lang="en-US" sz="2400" dirty="0"/>
          </a:p>
          <a:p>
            <a:r>
              <a:rPr lang="ru-RU" sz="2400" dirty="0"/>
              <a:t>Классы</a:t>
            </a:r>
            <a:endParaRPr lang="en-US" sz="2400" dirty="0"/>
          </a:p>
          <a:p>
            <a:r>
              <a:rPr lang="ru-RU" sz="2400" dirty="0"/>
              <a:t>Наследование классов</a:t>
            </a:r>
            <a:endParaRPr lang="en-US" sz="2400" dirty="0"/>
          </a:p>
          <a:p>
            <a:r>
              <a:rPr lang="ru-RU" sz="2400" dirty="0"/>
              <a:t>Магические методы и их переопределение</a:t>
            </a:r>
            <a:endParaRPr lang="en-US" sz="2400" dirty="0"/>
          </a:p>
          <a:p>
            <a:r>
              <a:rPr lang="ru-RU" sz="2400" dirty="0"/>
              <a:t>Жизненный цикл объекта</a:t>
            </a:r>
            <a:endParaRPr lang="en-US" sz="2400" dirty="0"/>
          </a:p>
          <a:p>
            <a:r>
              <a:rPr lang="ru-RU" sz="2400" dirty="0"/>
              <a:t>Сокрытие данных в Python</a:t>
            </a:r>
            <a:endParaRPr lang="en-US" sz="2400" dirty="0"/>
          </a:p>
          <a:p>
            <a:r>
              <a:rPr lang="ru-RU" sz="2400" dirty="0"/>
              <a:t>Свойства, методы класса и статические методы.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E0EBA9-A5BE-7EFE-EA71-C4C37D62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821C65-CA0F-81A6-B9B0-6D1C27092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51" y="1403604"/>
            <a:ext cx="4050792" cy="4050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7398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Классы (объекты)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Для того, чтобы создать объект класса, используются функции, называемые конструкторами. Они по названию совпадают с названием класса. Иногда конструкторам нужно передать некие параметры (об этом дальше), иногда это не требуется. У объектов можно изменять и получать поля, а так же вызывать методы класса.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D36D9E-D2D1-4934-8EE0-EC0816E5A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61" y="3714540"/>
            <a:ext cx="3260553" cy="13673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5D57DE-FD73-4F58-5CFA-0BC35E666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617" y="3714540"/>
            <a:ext cx="3732004" cy="1367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29B63-F679-7BFC-2FF6-AF220C45AF2A}"/>
              </a:ext>
            </a:extLst>
          </p:cNvPr>
          <p:cNvSpPr txBox="1"/>
          <p:nvPr/>
        </p:nvSpPr>
        <p:spPr>
          <a:xfrm>
            <a:off x="1195052" y="3345208"/>
            <a:ext cx="322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Конструктор без параметров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E934C3-0E28-6241-54A6-D74D0E992D9B}"/>
              </a:ext>
            </a:extLst>
          </p:cNvPr>
          <p:cNvSpPr txBox="1"/>
          <p:nvPr/>
        </p:nvSpPr>
        <p:spPr>
          <a:xfrm>
            <a:off x="5030234" y="3312805"/>
            <a:ext cx="3148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Конструктор с параметрами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6EAF0-53F4-25A5-A211-F24F4029C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619" y="3553632"/>
            <a:ext cx="2537946" cy="16891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4011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Классы (</a:t>
            </a:r>
            <a:r>
              <a:rPr lang="en-US" dirty="0"/>
              <a:t>self)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err="1"/>
              <a:t>self</a:t>
            </a:r>
            <a:r>
              <a:rPr lang="ru-RU" dirty="0"/>
              <a:t> - это ни в коем случае не зарезервированное слово. Это просто название переменной.</a:t>
            </a:r>
            <a:r>
              <a:rPr lang="en-US" dirty="0"/>
              <a:t> </a:t>
            </a:r>
            <a:r>
              <a:rPr lang="ru-RU" dirty="0"/>
              <a:t>В методах класса первый параметр функции </a:t>
            </a:r>
            <a:r>
              <a:rPr lang="ru-RU" b="1" dirty="0"/>
              <a:t>по соглашению</a:t>
            </a:r>
            <a:r>
              <a:rPr lang="ru-RU" dirty="0"/>
              <a:t> именуют </a:t>
            </a:r>
            <a:r>
              <a:rPr lang="ru-RU" b="1" dirty="0" err="1"/>
              <a:t>self</a:t>
            </a:r>
            <a:r>
              <a:rPr lang="ru-RU" dirty="0"/>
              <a:t>, и это ссылка на сам объект этого класса. 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DB5C7F-2D44-D462-0DB1-35FF1D356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79" y="2802375"/>
            <a:ext cx="2695951" cy="2229161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E2523AB2-CDAD-8B02-9E1D-62E4502B6762}"/>
              </a:ext>
            </a:extLst>
          </p:cNvPr>
          <p:cNvCxnSpPr/>
          <p:nvPr/>
        </p:nvCxnSpPr>
        <p:spPr>
          <a:xfrm>
            <a:off x="3586579" y="3932492"/>
            <a:ext cx="11807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3C3DF5-4E27-3F9F-0D78-16EE7C9F7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659" y="3507323"/>
            <a:ext cx="2314898" cy="819264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6A14E2F2-3A20-42C4-1711-C9A5BDDDC9D2}"/>
              </a:ext>
            </a:extLst>
          </p:cNvPr>
          <p:cNvCxnSpPr>
            <a:cxnSpLocks/>
          </p:cNvCxnSpPr>
          <p:nvPr/>
        </p:nvCxnSpPr>
        <p:spPr>
          <a:xfrm>
            <a:off x="7341834" y="3916955"/>
            <a:ext cx="6569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412E4E-C1D1-5425-8A8A-14B16AD11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058" y="3526375"/>
            <a:ext cx="3467584" cy="8002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87334B-B85B-7963-1734-07B7D90B1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03" y="4474347"/>
            <a:ext cx="3589501" cy="238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7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Наследование классов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964351"/>
            <a:ext cx="10058400" cy="40507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Наследование классов — очень мощная возможность в объектно-ориентированном программировании. Оно позволяет создавать производные классы (классы наследники), взяв за основу все методы и элементы базового класса (класса родителя). Таким образом экономится масса времени на написание и отладку кода новой программы.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93F27B-A91B-E1A2-CDF3-937C73E69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429000"/>
            <a:ext cx="3413839" cy="30867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5BC22C-FAD4-FDBA-215B-6A6C20E96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18" y="3510359"/>
            <a:ext cx="4276593" cy="294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8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Магические методы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Магические методы, если говорить простыми словами, это такие функции класса, которые переопределяют какое-либо базовое поведения класса. Такое поведение, как создание объекта этого класса, сложение объектов класса, строковое представление объектов и </a:t>
            </a:r>
            <a:r>
              <a:rPr lang="ru-RU" dirty="0" err="1"/>
              <a:t>тд</a:t>
            </a:r>
            <a:r>
              <a:rPr lang="ru-RU" dirty="0"/>
              <a:t>. Магические методы начинаются с __ и ими же заканчиваются. 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23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3E5DBA-8676-F81A-2422-E9471C324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3230140"/>
            <a:ext cx="5852160" cy="32918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1563F5-3BAA-CB74-839B-A85A20C89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87" y="3236344"/>
            <a:ext cx="3289916" cy="328991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42216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Магические методы (</a:t>
            </a:r>
            <a:r>
              <a:rPr lang="en-US" dirty="0"/>
              <a:t>__</a:t>
            </a:r>
            <a:r>
              <a:rPr lang="en-US" dirty="0" err="1"/>
              <a:t>init</a:t>
            </a:r>
            <a:r>
              <a:rPr lang="en-US" dirty="0"/>
              <a:t>__)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2221992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__</a:t>
            </a:r>
            <a:r>
              <a:rPr lang="ru-RU" dirty="0" err="1"/>
              <a:t>init</a:t>
            </a:r>
            <a:r>
              <a:rPr lang="ru-RU" dirty="0"/>
              <a:t>__ - Этот метод используется для определения</a:t>
            </a:r>
            <a:r>
              <a:rPr lang="en-US" dirty="0"/>
              <a:t>/</a:t>
            </a:r>
            <a:r>
              <a:rPr lang="ru-RU" dirty="0"/>
              <a:t>инициализации экземпляра. Именно в методе __</a:t>
            </a:r>
            <a:r>
              <a:rPr lang="ru-RU" dirty="0" err="1"/>
              <a:t>init</a:t>
            </a:r>
            <a:r>
              <a:rPr lang="ru-RU" dirty="0"/>
              <a:t>__ обычно задаются начальные атрибуты создаваемого экземпляра.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105EEB-767B-81C9-35E1-CB0698927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3292605"/>
            <a:ext cx="3410426" cy="31627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ECE7FE-E015-975A-0F87-D9CBB1D224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90" y="3265971"/>
            <a:ext cx="3252187" cy="325218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53099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Магические методы (</a:t>
            </a:r>
            <a:r>
              <a:rPr lang="en-US" dirty="0"/>
              <a:t>__str__)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2221992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Метод __</a:t>
            </a:r>
            <a:r>
              <a:rPr lang="ru-RU" dirty="0" err="1"/>
              <a:t>str</a:t>
            </a:r>
            <a:r>
              <a:rPr lang="ru-RU" dirty="0"/>
              <a:t>__ может вернуть более описательные данные экземпляра. Следует отметить, что этот метод используется функцией </a:t>
            </a:r>
            <a:r>
              <a:rPr lang="ru-RU" dirty="0" err="1"/>
              <a:t>print</a:t>
            </a:r>
            <a:r>
              <a:rPr lang="ru-RU" dirty="0"/>
              <a:t>() для отображения информации экземпляра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4D1715-7DB4-B18E-D8AE-B188BEFF8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242" y="3429000"/>
            <a:ext cx="4959758" cy="27252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E04F00-FC90-C17B-FBE8-B6CA6D671B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18" y="3182646"/>
            <a:ext cx="3218154" cy="321815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43399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Магические методы (логические методы</a:t>
            </a:r>
            <a:r>
              <a:rPr lang="en-US" dirty="0"/>
              <a:t>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26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E9B699-3121-A7D8-CBBD-FE0641BD9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838" y="2207649"/>
            <a:ext cx="3925498" cy="42823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346112-2F96-B4C7-EAD8-E9B951E32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47437"/>
            <a:ext cx="3562905" cy="32374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840B72-A119-FE73-7B72-E09620136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564458"/>
            <a:ext cx="2772162" cy="8287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BD8177-055C-537C-A129-E1E32E925E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55" y="168867"/>
            <a:ext cx="2586907" cy="183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57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Магические методы (</a:t>
            </a:r>
            <a:r>
              <a:rPr lang="en-US" dirty="0"/>
              <a:t>__call__)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2221992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Позволяет любому экземпляру вашего класса быть вызванным </a:t>
            </a:r>
            <a:r>
              <a:rPr lang="ru-RU" dirty="0" err="1"/>
              <a:t>как-будто</a:t>
            </a:r>
            <a:r>
              <a:rPr lang="ru-RU" dirty="0"/>
              <a:t> он функция. __</a:t>
            </a:r>
            <a:r>
              <a:rPr lang="ru-RU" dirty="0" err="1"/>
              <a:t>call</a:t>
            </a:r>
            <a:r>
              <a:rPr lang="ru-RU" dirty="0"/>
              <a:t>__ принимает произвольное число аргументов; то есть, вы можете определить __</a:t>
            </a:r>
            <a:r>
              <a:rPr lang="ru-RU" dirty="0" err="1"/>
              <a:t>call</a:t>
            </a:r>
            <a:r>
              <a:rPr lang="ru-RU" dirty="0"/>
              <a:t>__ так же как любую другую функцию, принимающую столько аргументов, сколько вам нужно.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27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70993B-93BF-D0A8-7B3C-D0AA30ADD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3481283"/>
            <a:ext cx="4383296" cy="29195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0995AC-DE11-1433-347F-7E7CCECD7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86" y="3179441"/>
            <a:ext cx="3173686" cy="337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48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Магические методы (математические методы</a:t>
            </a:r>
            <a:r>
              <a:rPr lang="en-US" dirty="0"/>
              <a:t>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28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641DD5-587F-8301-D225-FA8571CE0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09" y="2297740"/>
            <a:ext cx="3896269" cy="29531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242969-CB6E-BE5E-6E9D-4C0979299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38" y="5367783"/>
            <a:ext cx="3381847" cy="9050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570335-8D40-A535-5C3C-768734720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847" y="2273699"/>
            <a:ext cx="5519664" cy="42853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ACA02F-216D-3FD6-2A64-8A8528FAE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7055" y="220091"/>
            <a:ext cx="1230194" cy="102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99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Жизненный цикл</a:t>
            </a:r>
            <a:endParaRPr lang="en-US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29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9F54629-BEDA-4D9E-92EC-EE722619C8F6}"/>
              </a:ext>
            </a:extLst>
          </p:cNvPr>
          <p:cNvSpPr/>
          <p:nvPr/>
        </p:nvSpPr>
        <p:spPr>
          <a:xfrm>
            <a:off x="790113" y="3575482"/>
            <a:ext cx="2530136" cy="1180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Создание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6FDC4DB-1123-4A91-55C6-7BDA744DBC82}"/>
              </a:ext>
            </a:extLst>
          </p:cNvPr>
          <p:cNvSpPr/>
          <p:nvPr/>
        </p:nvSpPr>
        <p:spPr>
          <a:xfrm>
            <a:off x="5052874" y="3575482"/>
            <a:ext cx="2530136" cy="1180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Использование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C5EE9F-80BE-882C-2E6C-D177D0A51C30}"/>
              </a:ext>
            </a:extLst>
          </p:cNvPr>
          <p:cNvSpPr/>
          <p:nvPr/>
        </p:nvSpPr>
        <p:spPr>
          <a:xfrm>
            <a:off x="9315635" y="3575482"/>
            <a:ext cx="2530136" cy="1180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Уничтожение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2306E00-4ACF-9F97-03CA-0F6E198166C7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3320249" y="4165847"/>
            <a:ext cx="17326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F402880-12DB-11CA-1727-1B6F59FE5E00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7583010" y="4165847"/>
            <a:ext cx="17326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9242E43-EBC8-7AD9-265F-A679B9FA28ED}"/>
              </a:ext>
            </a:extLst>
          </p:cNvPr>
          <p:cNvSpPr txBox="1"/>
          <p:nvPr/>
        </p:nvSpPr>
        <p:spPr>
          <a:xfrm>
            <a:off x="1594157" y="3206150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__</a:t>
            </a:r>
            <a:r>
              <a:rPr lang="en-US" dirty="0" err="1"/>
              <a:t>init</a:t>
            </a:r>
            <a:r>
              <a:rPr lang="en-US" dirty="0"/>
              <a:t>__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468AD2-9A11-1ACD-65FF-9A95F3EAD0D1}"/>
              </a:ext>
            </a:extLst>
          </p:cNvPr>
          <p:cNvSpPr txBox="1"/>
          <p:nvPr/>
        </p:nvSpPr>
        <p:spPr>
          <a:xfrm>
            <a:off x="10042864" y="3206150"/>
            <a:ext cx="922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__</a:t>
            </a:r>
            <a:r>
              <a:rPr lang="en-US" dirty="0"/>
              <a:t>del__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F2ECC8-7D47-8929-86B9-22A96B9C6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156" y="164937"/>
            <a:ext cx="3056852" cy="257109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11634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18FA8-0034-4F1A-AD54-F63C92AD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Полезные ресурсы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CD554E-CAB7-4566-8A64-2716AF500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711" y="2112973"/>
            <a:ext cx="10058400" cy="4050792"/>
          </a:xfrm>
        </p:spPr>
        <p:txBody>
          <a:bodyPr>
            <a:normAutofit/>
          </a:bodyPr>
          <a:lstStyle/>
          <a:p>
            <a:r>
              <a:rPr lang="ru-RU" dirty="0">
                <a:hlinkClick r:id="rId2"/>
              </a:rPr>
              <a:t>Функции официальная документация</a:t>
            </a:r>
            <a:endParaRPr lang="ru-RU" dirty="0"/>
          </a:p>
          <a:p>
            <a:r>
              <a:rPr lang="ru-RU" dirty="0">
                <a:hlinkClick r:id="rId3"/>
              </a:rPr>
              <a:t>Функции</a:t>
            </a:r>
            <a:endParaRPr lang="en-US" dirty="0"/>
          </a:p>
          <a:p>
            <a:r>
              <a:rPr lang="ru-RU" dirty="0">
                <a:hlinkClick r:id="rId4"/>
              </a:rPr>
              <a:t>Генераторы </a:t>
            </a:r>
            <a:r>
              <a:rPr lang="en-US" dirty="0">
                <a:hlinkClick r:id="rId4"/>
              </a:rPr>
              <a:t>vs </a:t>
            </a:r>
            <a:r>
              <a:rPr lang="ru-RU" dirty="0">
                <a:hlinkClick r:id="rId4"/>
              </a:rPr>
              <a:t>функции</a:t>
            </a:r>
            <a:endParaRPr lang="ru-RU" dirty="0"/>
          </a:p>
          <a:p>
            <a:r>
              <a:rPr lang="ru-RU" dirty="0">
                <a:hlinkClick r:id="rId5"/>
              </a:rPr>
              <a:t>Декораторы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dirty="0">
                <a:hlinkClick r:id="rId6"/>
              </a:rPr>
              <a:t>Официальная документация по классам</a:t>
            </a:r>
            <a:r>
              <a:rPr lang="ru-RU" dirty="0"/>
              <a:t> </a:t>
            </a:r>
          </a:p>
          <a:p>
            <a:r>
              <a:rPr lang="ru-RU" dirty="0">
                <a:hlinkClick r:id="rId7"/>
              </a:rPr>
              <a:t>Основы ООП </a:t>
            </a:r>
            <a:r>
              <a:rPr lang="en-US" dirty="0">
                <a:hlinkClick r:id="rId7"/>
              </a:rPr>
              <a:t>Python</a:t>
            </a:r>
            <a:endParaRPr lang="en-US" dirty="0"/>
          </a:p>
          <a:p>
            <a:r>
              <a:rPr lang="ru-RU" dirty="0">
                <a:hlinkClick r:id="rId8"/>
              </a:rPr>
              <a:t>Магические методы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E0EBA9-A5BE-7EFE-EA71-C4C37D62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939751-8C5D-36FB-158D-6561CA519F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911" y="1454702"/>
            <a:ext cx="6500480" cy="4596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2959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Сокрытие данных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3"/>
            <a:ext cx="6695331" cy="48359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/>
              <a:t>Сокрытие данных </a:t>
            </a:r>
            <a:r>
              <a:rPr lang="ru-RU" dirty="0"/>
              <a:t>- понятие, суть которого в том, что детали реализации класса должны быть скрыты, и чистый стандартный интерфейс должен быть представлен тем, кто будет использовать класс.</a:t>
            </a:r>
            <a:r>
              <a:rPr lang="en-US" dirty="0"/>
              <a:t> </a:t>
            </a:r>
            <a:r>
              <a:rPr lang="ru-RU" dirty="0"/>
              <a:t>В других языках программирования это достигается с использованием частных методов и атрибутов, которые закрывают доступ извне к определенным методам и атрибутам класса.</a:t>
            </a:r>
            <a:r>
              <a:rPr lang="en-US" dirty="0"/>
              <a:t> </a:t>
            </a:r>
          </a:p>
          <a:p>
            <a:pPr marL="0" indent="0" algn="just">
              <a:buNone/>
            </a:pPr>
            <a:r>
              <a:rPr lang="ru-RU" dirty="0"/>
              <a:t>Идеология Python несколько иначе. В сообществе Python часто звучит фраза «мы все взрослые и по своему согласию здесь», что означает, что не следует устанавливать свои ограничения на доступ к отдельным частям класса. Так как все равно невозможно обеспечить строгую частность метода или атрибута.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19C301-9264-9D12-A14B-1341F1248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84" y="2093976"/>
            <a:ext cx="4037324" cy="268078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7506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Сокрытие данных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6775231" cy="468422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/>
              <a:t>Условно частные </a:t>
            </a:r>
            <a:r>
              <a:rPr lang="ru-RU" dirty="0"/>
              <a:t>методы и атрибуты оформляются с единым подчеркиванием в начале имени. Это частные методы, которые не должны взаимодействовать со внешней частью программы. Но часто это правило условно; внешняя часть программы может получить к ним доступ.</a:t>
            </a:r>
            <a:br>
              <a:rPr lang="ru-RU" dirty="0"/>
            </a:br>
            <a:r>
              <a:rPr lang="ru-RU" dirty="0"/>
              <a:t>Реальная особенность этих методов лишь в том, что </a:t>
            </a:r>
            <a:r>
              <a:rPr lang="ru-RU" dirty="0" err="1"/>
              <a:t>from</a:t>
            </a:r>
            <a:r>
              <a:rPr lang="ru-RU" dirty="0"/>
              <a:t> </a:t>
            </a:r>
            <a:r>
              <a:rPr lang="ru-RU" dirty="0" err="1"/>
              <a:t>module_name</a:t>
            </a:r>
            <a:r>
              <a:rPr lang="ru-RU" dirty="0"/>
              <a:t> </a:t>
            </a:r>
            <a:r>
              <a:rPr lang="ru-RU" dirty="0" err="1"/>
              <a:t>import</a:t>
            </a:r>
            <a:r>
              <a:rPr lang="ru-RU" dirty="0"/>
              <a:t> * не будет импортировать переменные, которые начинаются с единого подчеркивания.</a:t>
            </a:r>
          </a:p>
          <a:p>
            <a:pPr marL="0" indent="0" algn="just">
              <a:buNone/>
            </a:pPr>
            <a:r>
              <a:rPr lang="ru-RU" b="1" dirty="0"/>
              <a:t>Строго частные </a:t>
            </a:r>
            <a:r>
              <a:rPr lang="ru-RU" dirty="0"/>
              <a:t>методы и атрибуты оформляются с двойным подчеркиванием в начале имени. Таким образом их имена искажаются, и внешняя часть программы не может получить к ним доступ. Но это делается не для того, чтобы обеспечить их частность, а чтобы избежать ошибок, если где-либо в коде есть подклассы, которые имеют методы или атрибуты с такими же именами.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3073EA-5BCF-31A3-EBA7-9AA9C9BC8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84" y="2093976"/>
            <a:ext cx="4037324" cy="268078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78128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Сокрытие данных</a:t>
            </a:r>
            <a:endParaRPr lang="en-US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773C0-C9FA-88C8-DB65-9CD117EFA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22" y="2311877"/>
            <a:ext cx="3688939" cy="4143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A6A793-2B69-BA39-0EDE-1CA128782303}"/>
              </a:ext>
            </a:extLst>
          </p:cNvPr>
          <p:cNvSpPr txBox="1"/>
          <p:nvPr/>
        </p:nvSpPr>
        <p:spPr>
          <a:xfrm>
            <a:off x="1398947" y="1909310"/>
            <a:ext cx="307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Пример частных атрибутов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FB4B36-9C1B-6D82-40A8-889395D84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464" y="2311877"/>
            <a:ext cx="5220070" cy="348174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66967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Свойства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Свойства позволяют нам создавать вычисляемые поля класса и ограничивать доступ к их изменению извне. Для этого используется декоратор </a:t>
            </a:r>
            <a:r>
              <a:rPr lang="ru-RU" dirty="0" err="1"/>
              <a:t>property</a:t>
            </a:r>
            <a:r>
              <a:rPr lang="ru-RU" dirty="0"/>
              <a:t>, при вызове мы обращаемся к свойству по имени функции, но не используем скобки (как у атрибутов).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C2BD64-614E-7863-BA2F-697974FA5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213953"/>
            <a:ext cx="3888101" cy="26396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FF7241-2F26-BA27-352F-AA09F5F4B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467" y="2849800"/>
            <a:ext cx="4780685" cy="336793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2719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класса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Методы класса несколько отличаются от методов объекта класса: они вызываются классом, который передается параметру </a:t>
            </a:r>
            <a:r>
              <a:rPr lang="ru-RU" dirty="0" err="1"/>
              <a:t>cls</a:t>
            </a:r>
            <a:r>
              <a:rPr lang="ru-RU" dirty="0"/>
              <a:t> метода. Чаще всего это используется в фабричных методах: создается экземпляр класса, при этом используются иные параметры, чем те, которые обычно передаются в конструктор класса. Методы класса оформляются с декоратором </a:t>
            </a:r>
            <a:r>
              <a:rPr lang="ru-RU" dirty="0" err="1"/>
              <a:t>classmethod</a:t>
            </a:r>
            <a:r>
              <a:rPr lang="ru-RU" dirty="0"/>
              <a:t>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06EBE0-7701-3448-217C-CA6660901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298488"/>
            <a:ext cx="3057952" cy="31627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A78B74-DAC4-7C2A-9C73-00D16639B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18" y="3253184"/>
            <a:ext cx="4812066" cy="320804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11902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класса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Статические методы похожи на методы класса с тем отличием, что они не берут никаких дополнительных аргументов; они аналогичны обычным функциям класса. Они оформляются с декоратором </a:t>
            </a:r>
            <a:r>
              <a:rPr lang="ru-RU" dirty="0" err="1"/>
              <a:t>staticmethod</a:t>
            </a:r>
            <a:r>
              <a:rPr lang="ru-RU" dirty="0"/>
              <a:t>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658EC9-4E5A-2E11-0ABC-90C01DC0E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56" y="2920938"/>
            <a:ext cx="5534797" cy="26673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5E6D32-2EC4-5BEE-36D2-21E502BAB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0610" y="2570192"/>
            <a:ext cx="4761390" cy="352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083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7CA14-78FC-683B-9F0A-21C76512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Задание для самоконтроля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D197EF0-C01D-ABDF-3FA3-069DDDF885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9848" y="2121407"/>
                <a:ext cx="6200964" cy="4581234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just">
                  <a:buNone/>
                </a:pPr>
                <a:r>
                  <a:rPr lang="ru-RU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Задание 1</a:t>
                </a:r>
                <a:endParaRPr lang="en-US" sz="1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r>
                  <a:rPr lang="ru-RU" sz="1800" dirty="0"/>
                  <a:t>Напишите функцию, которая принимает строку из одного или нескольких слов и возвращает ту же строку, но с перевернутыми всеми словами из пяти или более букв</a:t>
                </a:r>
                <a:r>
                  <a:rPr lang="en-US" sz="1800" dirty="0"/>
                  <a:t>. Hey fellow warriors -&gt; Hey </a:t>
                </a:r>
                <a:r>
                  <a:rPr lang="en-US" sz="1800" dirty="0" err="1"/>
                  <a:t>wollef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sroirraw</a:t>
                </a:r>
                <a:endParaRPr lang="en-US" sz="1800" dirty="0"/>
              </a:p>
              <a:p>
                <a:r>
                  <a:rPr lang="ru-RU" sz="1800" dirty="0"/>
                  <a:t>Создать генератор </a:t>
                </a:r>
                <a:r>
                  <a:rPr lang="en-US" sz="1800" dirty="0"/>
                  <a:t>N </a:t>
                </a:r>
                <a:r>
                  <a:rPr lang="ru-RU" sz="1800" dirty="0"/>
                  <a:t>первых чисел Фибоначчи.</a:t>
                </a:r>
              </a:p>
              <a:p>
                <a:r>
                  <a:rPr lang="ru-RU" sz="1800" dirty="0"/>
                  <a:t>Создать декоратор, для вывода аргументов и результата выполнения функции с двумя переменными.</a:t>
                </a:r>
                <a:endParaRPr lang="ru-RU" sz="1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indent="0" algn="just">
                  <a:buNone/>
                </a:pPr>
                <a:r>
                  <a:rPr lang="ru-RU" sz="1800" b="1" dirty="0">
                    <a:latin typeface="Times New Roman" panose="02020603050405020304" pitchFamily="18" charset="0"/>
                  </a:rPr>
                  <a:t>Задание 2</a:t>
                </a:r>
                <a:endParaRPr lang="en-US" sz="1800" b="1" dirty="0">
                  <a:latin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ru-RU" sz="1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Используя объектно-ориентированный подход создать программу на языке </a:t>
                </a:r>
                <a:r>
                  <a:rPr lang="en-US" sz="1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Python</a:t>
                </a:r>
                <a:r>
                  <a:rPr lang="ru-RU" sz="1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, позволяющую определить температуру смеси по данным двух смешивающихся потоков. Исходя из того, что температуру можно вычислить по формуле:</a:t>
                </a:r>
                <a:endParaRPr lang="ru-RU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𝑚</m:t>
                          </m:r>
                        </m:sub>
                      </m:sSub>
                      <m:r>
                        <a:rPr lang="ru-RU" sz="18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𝑝</m:t>
                              </m:r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𝑝</m:t>
                              </m:r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𝑝</m:t>
                              </m:r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1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𝑝</m:t>
                              </m:r>
                              <m:r>
                                <a:rPr lang="ru-RU" sz="1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ru-RU" sz="1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Где </a:t>
                </a:r>
                <a:r>
                  <a:rPr lang="en-US" sz="1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m</a:t>
                </a:r>
                <a:r>
                  <a:rPr lang="ru-RU" sz="1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масса, с</a:t>
                </a:r>
                <a:r>
                  <a:rPr lang="en-US" sz="1800" baseline="-250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p</a:t>
                </a:r>
                <a:r>
                  <a:rPr lang="ru-RU" sz="1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удельная теплоёмкость, </a:t>
                </a:r>
                <a:r>
                  <a:rPr lang="en-US" sz="1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t</a:t>
                </a:r>
                <a:r>
                  <a:rPr lang="ru-RU" sz="1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– температура.</a:t>
                </a:r>
                <a:endParaRPr lang="ru-RU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endParaRPr lang="ru-RU" sz="1800" b="1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D197EF0-C01D-ABDF-3FA3-069DDDF885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9848" y="2121407"/>
                <a:ext cx="6200964" cy="4581234"/>
              </a:xfrm>
              <a:blipFill>
                <a:blip r:embed="rId2"/>
                <a:stretch>
                  <a:fillRect l="-688" t="-1330" r="-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0D9C47-2823-DD09-15B5-724AD5A4E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4FC025-D1DD-F21D-C9B0-3481AE3A0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53" y="2290260"/>
            <a:ext cx="4605189" cy="3255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5917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24328"/>
            <a:ext cx="10058400" cy="1609344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232A726-C55F-11AA-5F67-7C0D14FD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48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1ECCB-9EA4-4FB0-BE3A-887E97B0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689144"/>
            <a:ext cx="10058400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Функция в </a:t>
            </a:r>
            <a:r>
              <a:rPr lang="ru-RU" dirty="0" err="1"/>
              <a:t>python</a:t>
            </a:r>
            <a:r>
              <a:rPr lang="ru-RU" dirty="0"/>
              <a:t> - объект, принимающий аргументы и возвращающий значение. Обычно функция определяется с помощью инструкции </a:t>
            </a:r>
            <a:r>
              <a:rPr lang="ru-RU" dirty="0" err="1"/>
              <a:t>def</a:t>
            </a:r>
            <a:r>
              <a:rPr lang="ru-RU" dirty="0"/>
              <a:t>.</a:t>
            </a:r>
            <a:endParaRPr lang="en-US" dirty="0"/>
          </a:p>
          <a:p>
            <a:pPr marL="0" indent="0" algn="just">
              <a:buNone/>
            </a:pPr>
            <a:r>
              <a:rPr lang="ru-RU" dirty="0"/>
              <a:t>Функции используются для организации</a:t>
            </a:r>
            <a:r>
              <a:rPr lang="en-US" dirty="0"/>
              <a:t> </a:t>
            </a:r>
            <a:r>
              <a:rPr lang="ru-RU" dirty="0"/>
              <a:t>определенного функционала в одну</a:t>
            </a:r>
            <a:r>
              <a:rPr lang="en-US" dirty="0"/>
              <a:t> </a:t>
            </a:r>
            <a:r>
              <a:rPr lang="ru-RU" dirty="0"/>
              <a:t>конструкцию, что облегчает его многоразовое</a:t>
            </a:r>
            <a:r>
              <a:rPr lang="en-US" dirty="0"/>
              <a:t> </a:t>
            </a:r>
            <a:r>
              <a:rPr lang="ru-RU" dirty="0"/>
              <a:t>использование и уменьшает количество работы</a:t>
            </a:r>
            <a:r>
              <a:rPr lang="en-US" dirty="0"/>
              <a:t> </a:t>
            </a:r>
            <a:r>
              <a:rPr lang="ru-RU" dirty="0"/>
              <a:t>необходимое для внесения модификаций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4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627711-AA9E-51B6-4E4A-A075F33A3D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331" y="3441327"/>
            <a:ext cx="3698837" cy="27741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3F6D63-6B55-4DB7-B261-9EC31CE77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08" y="3846159"/>
            <a:ext cx="7570923" cy="194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1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8CCE30F-02E7-15E8-D32F-846B95E0BF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049" y="1770609"/>
            <a:ext cx="4018951" cy="22606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</a:t>
            </a:r>
            <a:r>
              <a:rPr lang="en-US" dirty="0"/>
              <a:t> (</a:t>
            </a:r>
            <a:r>
              <a:rPr lang="ru-RU" dirty="0"/>
              <a:t>классификация)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5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69914A-92C4-12FE-B566-0B66D2844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846" y="4456283"/>
            <a:ext cx="2051009" cy="10660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19472C-682C-5905-1B78-87E43ED1F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466" y="4456284"/>
            <a:ext cx="2299099" cy="10660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95C8AC-8D45-B453-97DC-DF4DB83EF0A3}"/>
              </a:ext>
            </a:extLst>
          </p:cNvPr>
          <p:cNvSpPr txBox="1"/>
          <p:nvPr/>
        </p:nvSpPr>
        <p:spPr>
          <a:xfrm>
            <a:off x="5022541" y="1770810"/>
            <a:ext cx="2146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Функции</a:t>
            </a:r>
            <a:r>
              <a:rPr lang="ru-RU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0B368D-5EDF-12FF-5556-A61E5976588D}"/>
              </a:ext>
            </a:extLst>
          </p:cNvPr>
          <p:cNvSpPr txBox="1"/>
          <p:nvPr/>
        </p:nvSpPr>
        <p:spPr>
          <a:xfrm>
            <a:off x="1639627" y="5608082"/>
            <a:ext cx="272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Процедуры</a:t>
            </a:r>
            <a:br>
              <a:rPr lang="ru-RU" dirty="0"/>
            </a:br>
            <a:r>
              <a:rPr lang="ru-RU" dirty="0"/>
              <a:t>Ничего не возвращают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E510D6-45F0-97E6-BC26-3FBA73E2668C}"/>
              </a:ext>
            </a:extLst>
          </p:cNvPr>
          <p:cNvSpPr txBox="1"/>
          <p:nvPr/>
        </p:nvSpPr>
        <p:spPr>
          <a:xfrm>
            <a:off x="7417292" y="5608082"/>
            <a:ext cx="272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Функции</a:t>
            </a:r>
            <a:br>
              <a:rPr lang="ru-RU" dirty="0"/>
            </a:br>
            <a:r>
              <a:rPr lang="ru-RU" dirty="0"/>
              <a:t>Возвращают значение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B011C38C-5E07-B762-1C92-5EF91C35FCE6}"/>
              </a:ext>
            </a:extLst>
          </p:cNvPr>
          <p:cNvCxnSpPr>
            <a:cxnSpLocks/>
          </p:cNvCxnSpPr>
          <p:nvPr/>
        </p:nvCxnSpPr>
        <p:spPr>
          <a:xfrm flipH="1">
            <a:off x="3160450" y="2529935"/>
            <a:ext cx="2006354" cy="1731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F09BA3A-ECF2-0B5E-C4F4-7B87595C6D81}"/>
              </a:ext>
            </a:extLst>
          </p:cNvPr>
          <p:cNvCxnSpPr>
            <a:cxnSpLocks/>
          </p:cNvCxnSpPr>
          <p:nvPr/>
        </p:nvCxnSpPr>
        <p:spPr>
          <a:xfrm>
            <a:off x="7025198" y="2502877"/>
            <a:ext cx="1657163" cy="1867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691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83C03C-F886-834E-084A-D2A0CEB368B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520" y="1422515"/>
            <a:ext cx="3915480" cy="32083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 (классификация)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6</a:t>
            </a:fld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95C8AC-8D45-B453-97DC-DF4DB83EF0A3}"/>
              </a:ext>
            </a:extLst>
          </p:cNvPr>
          <p:cNvSpPr txBox="1"/>
          <p:nvPr/>
        </p:nvSpPr>
        <p:spPr>
          <a:xfrm>
            <a:off x="5022541" y="1770810"/>
            <a:ext cx="2146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Функции</a:t>
            </a:r>
            <a:r>
              <a:rPr lang="ru-RU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0B368D-5EDF-12FF-5556-A61E5976588D}"/>
              </a:ext>
            </a:extLst>
          </p:cNvPr>
          <p:cNvSpPr txBox="1"/>
          <p:nvPr/>
        </p:nvSpPr>
        <p:spPr>
          <a:xfrm>
            <a:off x="1639627" y="5608082"/>
            <a:ext cx="272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Без аргументов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E510D6-45F0-97E6-BC26-3FBA73E2668C}"/>
              </a:ext>
            </a:extLst>
          </p:cNvPr>
          <p:cNvSpPr txBox="1"/>
          <p:nvPr/>
        </p:nvSpPr>
        <p:spPr>
          <a:xfrm>
            <a:off x="7417292" y="5608082"/>
            <a:ext cx="272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 аргументами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B011C38C-5E07-B762-1C92-5EF91C35FCE6}"/>
              </a:ext>
            </a:extLst>
          </p:cNvPr>
          <p:cNvCxnSpPr>
            <a:cxnSpLocks/>
          </p:cNvCxnSpPr>
          <p:nvPr/>
        </p:nvCxnSpPr>
        <p:spPr>
          <a:xfrm flipH="1">
            <a:off x="3160450" y="2529935"/>
            <a:ext cx="2006354" cy="1731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F09BA3A-ECF2-0B5E-C4F4-7B87595C6D81}"/>
              </a:ext>
            </a:extLst>
          </p:cNvPr>
          <p:cNvCxnSpPr>
            <a:cxnSpLocks/>
          </p:cNvCxnSpPr>
          <p:nvPr/>
        </p:nvCxnSpPr>
        <p:spPr>
          <a:xfrm>
            <a:off x="7025198" y="2502877"/>
            <a:ext cx="1657163" cy="1867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27DEF8-F3BB-7A70-A1B6-57E221939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316" y="4560190"/>
            <a:ext cx="2810267" cy="9335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356B02-9CBA-F393-4781-183CF27AF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459" y="4560190"/>
            <a:ext cx="2391109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12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091"/>
            <a:ext cx="12826767" cy="1609344"/>
          </a:xfrm>
        </p:spPr>
        <p:txBody>
          <a:bodyPr/>
          <a:lstStyle/>
          <a:p>
            <a:r>
              <a:rPr lang="ru-RU" dirty="0"/>
              <a:t>Функции</a:t>
            </a:r>
            <a:r>
              <a:rPr lang="en-US" dirty="0"/>
              <a:t>(</a:t>
            </a:r>
            <a:r>
              <a:rPr lang="ru-RU" dirty="0" err="1"/>
              <a:t>Возращаемое</a:t>
            </a:r>
            <a:r>
              <a:rPr lang="ru-RU" dirty="0"/>
              <a:t> значение)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7</a:t>
            </a:fld>
            <a:endParaRPr lang="ru-RU"/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1F27C8CF-C5BB-4779-971E-16109E613B0B}"/>
              </a:ext>
            </a:extLst>
          </p:cNvPr>
          <p:cNvSpPr txBox="1"/>
          <p:nvPr/>
        </p:nvSpPr>
        <p:spPr>
          <a:xfrm>
            <a:off x="1228658" y="1560552"/>
            <a:ext cx="8997950" cy="2077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 marR="481330" algn="ctr">
              <a:lnSpc>
                <a:spcPct val="107700"/>
              </a:lnSpc>
              <a:spcBef>
                <a:spcPts val="100"/>
              </a:spcBef>
            </a:pPr>
            <a:r>
              <a:rPr sz="1800" spc="5" dirty="0">
                <a:latin typeface="Courier New"/>
                <a:cs typeface="Courier New"/>
              </a:rPr>
              <a:t>Для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spc="-135" dirty="0">
                <a:latin typeface="Courier New"/>
                <a:cs typeface="Courier New"/>
              </a:rPr>
              <a:t>того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spc="15" dirty="0">
                <a:latin typeface="Courier New"/>
                <a:cs typeface="Courier New"/>
              </a:rPr>
              <a:t>чтобы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spc="-70" dirty="0">
                <a:latin typeface="Courier New"/>
                <a:cs typeface="Courier New"/>
              </a:rPr>
              <a:t>вернуть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spc="-45" dirty="0">
                <a:latin typeface="Courier New"/>
                <a:cs typeface="Courier New"/>
              </a:rPr>
              <a:t>какое</a:t>
            </a:r>
            <a:r>
              <a:rPr sz="1800" spc="-45" dirty="0">
                <a:latin typeface="Microsoft Sans Serif"/>
                <a:cs typeface="Microsoft Sans Serif"/>
              </a:rPr>
              <a:t>-</a:t>
            </a:r>
            <a:r>
              <a:rPr sz="1800" spc="-45" dirty="0">
                <a:latin typeface="Courier New"/>
                <a:cs typeface="Courier New"/>
              </a:rPr>
              <a:t>либо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spc="-30" dirty="0">
                <a:latin typeface="Courier New"/>
                <a:cs typeface="Courier New"/>
              </a:rPr>
              <a:t>значение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spc="-75" dirty="0">
                <a:latin typeface="Courier New"/>
                <a:cs typeface="Courier New"/>
              </a:rPr>
              <a:t>из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spc="15" dirty="0">
                <a:latin typeface="Courier New"/>
                <a:cs typeface="Courier New"/>
              </a:rPr>
              <a:t>функции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spc="-100" dirty="0">
                <a:latin typeface="Courier New"/>
                <a:cs typeface="Courier New"/>
              </a:rPr>
              <a:t>используется </a:t>
            </a:r>
            <a:r>
              <a:rPr sz="1800" spc="-1065" dirty="0">
                <a:latin typeface="Courier New"/>
                <a:cs typeface="Courier New"/>
              </a:rPr>
              <a:t> </a:t>
            </a:r>
            <a:r>
              <a:rPr sz="1800" spc="5" dirty="0">
                <a:latin typeface="Courier New"/>
                <a:cs typeface="Courier New"/>
              </a:rPr>
              <a:t>ключевое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spc="-65" dirty="0">
                <a:latin typeface="Courier New"/>
                <a:cs typeface="Courier New"/>
              </a:rPr>
              <a:t>слово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return</a:t>
            </a:r>
          </a:p>
          <a:p>
            <a:pPr marL="12065" marR="5080" algn="ctr">
              <a:lnSpc>
                <a:spcPct val="107700"/>
              </a:lnSpc>
              <a:spcBef>
                <a:spcPts val="1650"/>
              </a:spcBef>
            </a:pPr>
            <a:r>
              <a:rPr sz="1800" spc="85" dirty="0">
                <a:latin typeface="Courier New"/>
                <a:cs typeface="Courier New"/>
              </a:rPr>
              <a:t>Любая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spc="-5" dirty="0">
                <a:latin typeface="Courier New"/>
                <a:cs typeface="Courier New"/>
              </a:rPr>
              <a:t>функция</a:t>
            </a:r>
            <a:r>
              <a:rPr sz="1800" spc="-610" dirty="0">
                <a:latin typeface="Courier New"/>
                <a:cs typeface="Courier New"/>
              </a:rPr>
              <a:t> </a:t>
            </a:r>
            <a:r>
              <a:rPr sz="1800" spc="-25" dirty="0">
                <a:latin typeface="Courier New"/>
                <a:cs typeface="Courier New"/>
              </a:rPr>
              <a:t>возвращает</a:t>
            </a:r>
            <a:r>
              <a:rPr sz="1800" spc="-610" dirty="0">
                <a:latin typeface="Courier New"/>
                <a:cs typeface="Courier New"/>
              </a:rPr>
              <a:t> </a:t>
            </a:r>
            <a:r>
              <a:rPr sz="1800" spc="-75" dirty="0">
                <a:latin typeface="Courier New"/>
                <a:cs typeface="Courier New"/>
              </a:rPr>
              <a:t>только</a:t>
            </a:r>
            <a:r>
              <a:rPr sz="1800" spc="-610" dirty="0">
                <a:latin typeface="Courier New"/>
                <a:cs typeface="Courier New"/>
              </a:rPr>
              <a:t> </a:t>
            </a:r>
            <a:r>
              <a:rPr sz="1800" spc="5" dirty="0">
                <a:latin typeface="Courier New"/>
                <a:cs typeface="Courier New"/>
              </a:rPr>
              <a:t>одно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spc="-35" dirty="0">
                <a:latin typeface="Courier New"/>
                <a:cs typeface="Courier New"/>
              </a:rPr>
              <a:t>значение</a:t>
            </a:r>
            <a:r>
              <a:rPr sz="1800" spc="-35" dirty="0">
                <a:latin typeface="Microsoft Sans Serif"/>
                <a:cs typeface="Microsoft Sans Serif"/>
              </a:rPr>
              <a:t>,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60" dirty="0">
                <a:latin typeface="Courier New"/>
                <a:cs typeface="Courier New"/>
              </a:rPr>
              <a:t>и</a:t>
            </a:r>
            <a:r>
              <a:rPr sz="1800" spc="-610" dirty="0">
                <a:latin typeface="Courier New"/>
                <a:cs typeface="Courier New"/>
              </a:rPr>
              <a:t> </a:t>
            </a:r>
            <a:r>
              <a:rPr sz="1800" spc="-75" dirty="0">
                <a:latin typeface="Courier New"/>
                <a:cs typeface="Courier New"/>
              </a:rPr>
              <a:t>если</a:t>
            </a:r>
            <a:r>
              <a:rPr sz="1800" spc="-610" dirty="0">
                <a:latin typeface="Courier New"/>
                <a:cs typeface="Courier New"/>
              </a:rPr>
              <a:t> </a:t>
            </a:r>
            <a:r>
              <a:rPr sz="1800" spc="25" dirty="0">
                <a:latin typeface="Courier New"/>
                <a:cs typeface="Courier New"/>
              </a:rPr>
              <a:t>оно</a:t>
            </a:r>
            <a:r>
              <a:rPr sz="1800" spc="-610" dirty="0">
                <a:latin typeface="Courier New"/>
                <a:cs typeface="Courier New"/>
              </a:rPr>
              <a:t> </a:t>
            </a:r>
            <a:r>
              <a:rPr sz="1800" spc="-5" dirty="0">
                <a:latin typeface="Courier New"/>
                <a:cs typeface="Courier New"/>
              </a:rPr>
              <a:t>не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spc="-90" dirty="0">
                <a:latin typeface="Courier New"/>
                <a:cs typeface="Courier New"/>
              </a:rPr>
              <a:t>указано</a:t>
            </a:r>
            <a:r>
              <a:rPr sz="1800" spc="-610" dirty="0">
                <a:latin typeface="Courier New"/>
                <a:cs typeface="Courier New"/>
              </a:rPr>
              <a:t> </a:t>
            </a:r>
            <a:r>
              <a:rPr sz="1800" spc="-25" dirty="0">
                <a:latin typeface="Courier New"/>
                <a:cs typeface="Courier New"/>
              </a:rPr>
              <a:t>явно</a:t>
            </a:r>
            <a:r>
              <a:rPr sz="1800" spc="-25" dirty="0">
                <a:latin typeface="Microsoft Sans Serif"/>
                <a:cs typeface="Microsoft Sans Serif"/>
              </a:rPr>
              <a:t>,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Courier New"/>
                <a:cs typeface="Courier New"/>
              </a:rPr>
              <a:t>функция</a:t>
            </a:r>
            <a:r>
              <a:rPr sz="1800" spc="-620" dirty="0">
                <a:latin typeface="Courier New"/>
                <a:cs typeface="Courier New"/>
              </a:rPr>
              <a:t> </a:t>
            </a:r>
            <a:r>
              <a:rPr sz="1800" spc="-25" dirty="0">
                <a:latin typeface="Courier New"/>
                <a:cs typeface="Courier New"/>
              </a:rPr>
              <a:t>возвращает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None</a:t>
            </a:r>
          </a:p>
          <a:p>
            <a:pPr marL="784860">
              <a:lnSpc>
                <a:spcPct val="100000"/>
              </a:lnSpc>
              <a:spcBef>
                <a:spcPts val="1595"/>
              </a:spcBef>
              <a:tabLst>
                <a:tab pos="5810885" algn="l"/>
              </a:tabLst>
            </a:pPr>
            <a:r>
              <a:rPr sz="3000" b="1" spc="-190" dirty="0">
                <a:latin typeface="Verdana"/>
                <a:cs typeface="Verdana"/>
              </a:rPr>
              <a:t>Исходный</a:t>
            </a:r>
            <a:r>
              <a:rPr sz="3000" b="1" spc="-355" dirty="0">
                <a:latin typeface="Verdana"/>
                <a:cs typeface="Verdana"/>
              </a:rPr>
              <a:t> </a:t>
            </a:r>
            <a:r>
              <a:rPr sz="3000" b="1" spc="-140" dirty="0">
                <a:latin typeface="Verdana"/>
                <a:cs typeface="Verdana"/>
              </a:rPr>
              <a:t>код	</a:t>
            </a:r>
            <a:r>
              <a:rPr sz="3000" b="1" spc="-200" dirty="0">
                <a:latin typeface="Verdana"/>
                <a:cs typeface="Verdana"/>
              </a:rPr>
              <a:t>Результат</a:t>
            </a:r>
            <a:endParaRPr sz="3000" dirty="0">
              <a:latin typeface="Verdana"/>
              <a:cs typeface="Verdana"/>
            </a:endParaRP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6E311865-7074-48AE-B0B4-08480CA870F5}"/>
              </a:ext>
            </a:extLst>
          </p:cNvPr>
          <p:cNvSpPr txBox="1"/>
          <p:nvPr/>
        </p:nvSpPr>
        <p:spPr>
          <a:xfrm>
            <a:off x="1374073" y="6087464"/>
            <a:ext cx="885253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13610" marR="5080" indent="-2201545">
              <a:lnSpc>
                <a:spcPct val="109000"/>
              </a:lnSpc>
              <a:spcBef>
                <a:spcPts val="100"/>
              </a:spcBef>
            </a:pPr>
            <a:r>
              <a:rPr sz="1950" dirty="0">
                <a:latin typeface="Courier New"/>
                <a:cs typeface="Courier New"/>
              </a:rPr>
              <a:t>None</a:t>
            </a:r>
            <a:r>
              <a:rPr sz="1950" spc="-660" dirty="0">
                <a:latin typeface="Courier New"/>
                <a:cs typeface="Courier New"/>
              </a:rPr>
              <a:t> </a:t>
            </a:r>
            <a:r>
              <a:rPr sz="1950" spc="-25" dirty="0">
                <a:latin typeface="Microsoft Sans Serif"/>
                <a:cs typeface="Microsoft Sans Serif"/>
              </a:rPr>
              <a:t>-</a:t>
            </a:r>
            <a:r>
              <a:rPr sz="1950" spc="-10" dirty="0">
                <a:latin typeface="Microsoft Sans Serif"/>
                <a:cs typeface="Microsoft Sans Serif"/>
              </a:rPr>
              <a:t> </a:t>
            </a:r>
            <a:r>
              <a:rPr sz="1950" spc="-155" dirty="0">
                <a:latin typeface="Courier New"/>
                <a:cs typeface="Courier New"/>
              </a:rPr>
              <a:t>это</a:t>
            </a:r>
            <a:r>
              <a:rPr sz="1950" spc="-660" dirty="0">
                <a:latin typeface="Courier New"/>
                <a:cs typeface="Courier New"/>
              </a:rPr>
              <a:t> </a:t>
            </a:r>
            <a:r>
              <a:rPr sz="1950" dirty="0">
                <a:latin typeface="Courier New"/>
                <a:cs typeface="Courier New"/>
              </a:rPr>
              <a:t>отдельный</a:t>
            </a:r>
            <a:r>
              <a:rPr sz="1950" spc="-660" dirty="0">
                <a:latin typeface="Courier New"/>
                <a:cs typeface="Courier New"/>
              </a:rPr>
              <a:t> </a:t>
            </a:r>
            <a:r>
              <a:rPr sz="1950" spc="-55" dirty="0">
                <a:latin typeface="Courier New"/>
                <a:cs typeface="Courier New"/>
              </a:rPr>
              <a:t>тип</a:t>
            </a:r>
            <a:r>
              <a:rPr sz="1950" spc="-660" dirty="0">
                <a:latin typeface="Courier New"/>
                <a:cs typeface="Courier New"/>
              </a:rPr>
              <a:t> </a:t>
            </a:r>
            <a:r>
              <a:rPr sz="1950" spc="25" dirty="0">
                <a:latin typeface="Courier New"/>
                <a:cs typeface="Courier New"/>
              </a:rPr>
              <a:t>данных</a:t>
            </a:r>
            <a:r>
              <a:rPr sz="1950" spc="-660" dirty="0">
                <a:latin typeface="Courier New"/>
                <a:cs typeface="Courier New"/>
              </a:rPr>
              <a:t> </a:t>
            </a:r>
            <a:r>
              <a:rPr sz="1950" dirty="0">
                <a:latin typeface="Courier New"/>
                <a:cs typeface="Courier New"/>
              </a:rPr>
              <a:t>который</a:t>
            </a:r>
            <a:r>
              <a:rPr sz="1950" spc="-655" dirty="0">
                <a:latin typeface="Courier New"/>
                <a:cs typeface="Courier New"/>
              </a:rPr>
              <a:t> </a:t>
            </a:r>
            <a:r>
              <a:rPr sz="1950" spc="-20" dirty="0">
                <a:latin typeface="Courier New"/>
                <a:cs typeface="Courier New"/>
              </a:rPr>
              <a:t>наиболее</a:t>
            </a:r>
            <a:r>
              <a:rPr sz="1950" spc="-660" dirty="0">
                <a:latin typeface="Courier New"/>
                <a:cs typeface="Courier New"/>
              </a:rPr>
              <a:t> </a:t>
            </a:r>
            <a:r>
              <a:rPr sz="1950" spc="-114" dirty="0">
                <a:latin typeface="Courier New"/>
                <a:cs typeface="Courier New"/>
              </a:rPr>
              <a:t>часто</a:t>
            </a:r>
            <a:r>
              <a:rPr sz="1950" spc="-660" dirty="0">
                <a:latin typeface="Courier New"/>
                <a:cs typeface="Courier New"/>
              </a:rPr>
              <a:t> </a:t>
            </a:r>
            <a:r>
              <a:rPr sz="1950" spc="-110" dirty="0">
                <a:latin typeface="Courier New"/>
                <a:cs typeface="Courier New"/>
              </a:rPr>
              <a:t>используется </a:t>
            </a:r>
            <a:r>
              <a:rPr sz="1950" spc="-1155" dirty="0">
                <a:latin typeface="Courier New"/>
                <a:cs typeface="Courier New"/>
              </a:rPr>
              <a:t> </a:t>
            </a:r>
            <a:r>
              <a:rPr sz="1950" spc="-70" dirty="0">
                <a:latin typeface="Courier New"/>
                <a:cs typeface="Courier New"/>
              </a:rPr>
              <a:t>для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-25" dirty="0">
                <a:latin typeface="Courier New"/>
                <a:cs typeface="Courier New"/>
              </a:rPr>
              <a:t>обозначения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-155" dirty="0">
                <a:latin typeface="Courier New"/>
                <a:cs typeface="Courier New"/>
              </a:rPr>
              <a:t>отсутствия</a:t>
            </a:r>
            <a:r>
              <a:rPr sz="1950" spc="-665" dirty="0">
                <a:latin typeface="Courier New"/>
                <a:cs typeface="Courier New"/>
              </a:rPr>
              <a:t> </a:t>
            </a:r>
            <a:r>
              <a:rPr sz="1950" spc="25" dirty="0">
                <a:latin typeface="Courier New"/>
                <a:cs typeface="Courier New"/>
              </a:rPr>
              <a:t>данных</a:t>
            </a:r>
            <a:endParaRPr sz="1950" dirty="0">
              <a:latin typeface="Courier New"/>
              <a:cs typeface="Courier New"/>
            </a:endParaRP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C4380A4A-B67C-4AEA-8A7A-B1F53FAEC8C5}"/>
              </a:ext>
            </a:extLst>
          </p:cNvPr>
          <p:cNvSpPr/>
          <p:nvPr/>
        </p:nvSpPr>
        <p:spPr>
          <a:xfrm>
            <a:off x="1509665" y="3699549"/>
            <a:ext cx="4117975" cy="2326005"/>
          </a:xfrm>
          <a:custGeom>
            <a:avLst/>
            <a:gdLst/>
            <a:ahLst/>
            <a:cxnLst/>
            <a:rect l="l" t="t" r="r" b="b"/>
            <a:pathLst>
              <a:path w="4117975" h="2326004">
                <a:moveTo>
                  <a:pt x="4117548" y="2325652"/>
                </a:moveTo>
                <a:lnTo>
                  <a:pt x="0" y="2325652"/>
                </a:lnTo>
                <a:lnTo>
                  <a:pt x="0" y="0"/>
                </a:lnTo>
                <a:lnTo>
                  <a:pt x="4117548" y="0"/>
                </a:lnTo>
                <a:lnTo>
                  <a:pt x="4117548" y="2325652"/>
                </a:lnTo>
                <a:close/>
              </a:path>
            </a:pathLst>
          </a:custGeom>
          <a:solidFill>
            <a:srgbClr val="2628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7ECA53D4-50DD-4F5C-9626-B8EAD7CEF22F}"/>
              </a:ext>
            </a:extLst>
          </p:cNvPr>
          <p:cNvSpPr txBox="1"/>
          <p:nvPr/>
        </p:nvSpPr>
        <p:spPr>
          <a:xfrm>
            <a:off x="1610333" y="3732568"/>
            <a:ext cx="2183130" cy="2259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575" indent="-283210">
              <a:lnSpc>
                <a:spcPts val="1964"/>
              </a:lnSpc>
              <a:spcBef>
                <a:spcPts val="100"/>
              </a:spcBef>
              <a:buClr>
                <a:srgbClr val="DDDDDD"/>
              </a:buClr>
              <a:buFont typeface="Courier New"/>
              <a:buAutoNum type="arabicPlain"/>
              <a:tabLst>
                <a:tab pos="283210" algn="l"/>
              </a:tabLst>
            </a:pPr>
            <a:r>
              <a:rPr sz="1650" b="1" dirty="0">
                <a:solidFill>
                  <a:srgbClr val="F92572"/>
                </a:solidFill>
                <a:latin typeface="Courier New"/>
                <a:cs typeface="Courier New"/>
              </a:rPr>
              <a:t>def</a:t>
            </a:r>
            <a:r>
              <a:rPr sz="1650" b="1" spc="-105" dirty="0">
                <a:solidFill>
                  <a:srgbClr val="F92572"/>
                </a:solidFill>
                <a:latin typeface="Courier New"/>
                <a:cs typeface="Courier New"/>
              </a:rPr>
              <a:t> </a:t>
            </a:r>
            <a:r>
              <a:rPr sz="1650" b="1" dirty="0">
                <a:solidFill>
                  <a:srgbClr val="A6E22E"/>
                </a:solidFill>
                <a:latin typeface="Courier New"/>
                <a:cs typeface="Courier New"/>
              </a:rPr>
              <a:t>func1</a:t>
            </a:r>
            <a:r>
              <a:rPr sz="1650" dirty="0">
                <a:solidFill>
                  <a:srgbClr val="DDDDDD"/>
                </a:solidFill>
                <a:latin typeface="Courier New"/>
                <a:cs typeface="Courier New"/>
              </a:rPr>
              <a:t>():</a:t>
            </a:r>
            <a:endParaRPr sz="1650" dirty="0">
              <a:latin typeface="Courier New"/>
              <a:cs typeface="Courier New"/>
            </a:endParaRPr>
          </a:p>
          <a:p>
            <a:pPr marL="786130" indent="-786765">
              <a:lnSpc>
                <a:spcPts val="1950"/>
              </a:lnSpc>
              <a:buClr>
                <a:srgbClr val="DDDDDD"/>
              </a:buClr>
              <a:buFont typeface="Courier New"/>
              <a:buAutoNum type="arabicPlain"/>
              <a:tabLst>
                <a:tab pos="786130" algn="l"/>
                <a:tab pos="786765" algn="l"/>
              </a:tabLst>
            </a:pPr>
            <a:r>
              <a:rPr sz="1650" b="1" dirty="0">
                <a:solidFill>
                  <a:srgbClr val="F92572"/>
                </a:solidFill>
                <a:latin typeface="Courier New"/>
                <a:cs typeface="Courier New"/>
              </a:rPr>
              <a:t>pass</a:t>
            </a:r>
            <a:endParaRPr sz="1650" dirty="0">
              <a:latin typeface="Courier New"/>
              <a:cs typeface="Courier New"/>
            </a:endParaRPr>
          </a:p>
          <a:p>
            <a:pPr marL="282575" indent="-283210">
              <a:lnSpc>
                <a:spcPts val="1950"/>
              </a:lnSpc>
              <a:buAutoNum type="arabicPlain"/>
              <a:tabLst>
                <a:tab pos="283210" algn="l"/>
              </a:tabLst>
            </a:pPr>
            <a:r>
              <a:rPr sz="1650" dirty="0">
                <a:solidFill>
                  <a:srgbClr val="DDDDDD"/>
                </a:solidFill>
                <a:latin typeface="Courier New"/>
                <a:cs typeface="Courier New"/>
              </a:rPr>
              <a:t>a</a:t>
            </a:r>
            <a:r>
              <a:rPr sz="1650" spc="-40" dirty="0">
                <a:solidFill>
                  <a:srgbClr val="DDDDDD"/>
                </a:solidFill>
                <a:latin typeface="Courier New"/>
                <a:cs typeface="Courier New"/>
              </a:rPr>
              <a:t> </a:t>
            </a:r>
            <a:r>
              <a:rPr sz="1650" dirty="0">
                <a:solidFill>
                  <a:srgbClr val="DDDDDD"/>
                </a:solidFill>
                <a:latin typeface="Courier New"/>
                <a:cs typeface="Courier New"/>
              </a:rPr>
              <a:t>=</a:t>
            </a:r>
            <a:r>
              <a:rPr sz="1650" spc="-35" dirty="0">
                <a:solidFill>
                  <a:srgbClr val="DDDDDD"/>
                </a:solidFill>
                <a:latin typeface="Courier New"/>
                <a:cs typeface="Courier New"/>
              </a:rPr>
              <a:t> </a:t>
            </a:r>
            <a:r>
              <a:rPr sz="1650" dirty="0">
                <a:solidFill>
                  <a:srgbClr val="DDDDDD"/>
                </a:solidFill>
                <a:latin typeface="Courier New"/>
                <a:cs typeface="Courier New"/>
              </a:rPr>
              <a:t>func1()</a:t>
            </a:r>
            <a:endParaRPr sz="1650" dirty="0">
              <a:latin typeface="Courier New"/>
              <a:cs typeface="Courier New"/>
            </a:endParaRPr>
          </a:p>
          <a:p>
            <a:pPr marR="885190">
              <a:lnSpc>
                <a:spcPts val="1950"/>
              </a:lnSpc>
              <a:spcBef>
                <a:spcPts val="75"/>
              </a:spcBef>
              <a:buAutoNum type="arabicPlain"/>
              <a:tabLst>
                <a:tab pos="283210" algn="l"/>
              </a:tabLst>
            </a:pPr>
            <a:r>
              <a:rPr sz="1650" dirty="0">
                <a:solidFill>
                  <a:srgbClr val="DDDDDD"/>
                </a:solidFill>
                <a:latin typeface="Courier New"/>
                <a:cs typeface="Courier New"/>
              </a:rPr>
              <a:t>print(a)  5</a:t>
            </a:r>
            <a:endParaRPr sz="1650" dirty="0">
              <a:latin typeface="Courier New"/>
              <a:cs typeface="Courier New"/>
            </a:endParaRPr>
          </a:p>
          <a:p>
            <a:pPr marL="282575" indent="-283210">
              <a:lnSpc>
                <a:spcPts val="1880"/>
              </a:lnSpc>
              <a:buClr>
                <a:srgbClr val="DDDDDD"/>
              </a:buClr>
              <a:buFont typeface="Courier New"/>
              <a:buAutoNum type="arabicPlain" startAt="6"/>
              <a:tabLst>
                <a:tab pos="283210" algn="l"/>
              </a:tabLst>
            </a:pPr>
            <a:r>
              <a:rPr sz="1650" b="1" dirty="0">
                <a:solidFill>
                  <a:srgbClr val="F92572"/>
                </a:solidFill>
                <a:latin typeface="Courier New"/>
                <a:cs typeface="Courier New"/>
              </a:rPr>
              <a:t>def</a:t>
            </a:r>
            <a:r>
              <a:rPr sz="1650" b="1" spc="-70" dirty="0">
                <a:solidFill>
                  <a:srgbClr val="F92572"/>
                </a:solidFill>
                <a:latin typeface="Courier New"/>
                <a:cs typeface="Courier New"/>
              </a:rPr>
              <a:t> </a:t>
            </a:r>
            <a:r>
              <a:rPr sz="1650" b="1" dirty="0">
                <a:solidFill>
                  <a:srgbClr val="A6E22E"/>
                </a:solidFill>
                <a:latin typeface="Courier New"/>
                <a:cs typeface="Courier New"/>
              </a:rPr>
              <a:t>func2</a:t>
            </a:r>
            <a:r>
              <a:rPr sz="1650" dirty="0">
                <a:solidFill>
                  <a:srgbClr val="DDDDDD"/>
                </a:solidFill>
                <a:latin typeface="Courier New"/>
                <a:cs typeface="Courier New"/>
              </a:rPr>
              <a:t>():</a:t>
            </a:r>
            <a:endParaRPr sz="1650" dirty="0">
              <a:latin typeface="Courier New"/>
              <a:cs typeface="Courier New"/>
            </a:endParaRPr>
          </a:p>
          <a:p>
            <a:pPr marL="786130" indent="-786765">
              <a:lnSpc>
                <a:spcPts val="1950"/>
              </a:lnSpc>
              <a:buClr>
                <a:srgbClr val="DDDDDD"/>
              </a:buClr>
              <a:buFont typeface="Courier New"/>
              <a:buAutoNum type="arabicPlain" startAt="6"/>
              <a:tabLst>
                <a:tab pos="786130" algn="l"/>
                <a:tab pos="786765" algn="l"/>
              </a:tabLst>
            </a:pPr>
            <a:r>
              <a:rPr sz="1650" b="1" dirty="0">
                <a:solidFill>
                  <a:srgbClr val="F92572"/>
                </a:solidFill>
                <a:latin typeface="Courier New"/>
                <a:cs typeface="Courier New"/>
              </a:rPr>
              <a:t>return</a:t>
            </a:r>
            <a:r>
              <a:rPr sz="1650" b="1" spc="-90" dirty="0">
                <a:solidFill>
                  <a:srgbClr val="F92572"/>
                </a:solidFill>
                <a:latin typeface="Courier New"/>
                <a:cs typeface="Courier New"/>
              </a:rPr>
              <a:t> </a:t>
            </a:r>
            <a:r>
              <a:rPr sz="1650" b="1" dirty="0">
                <a:solidFill>
                  <a:srgbClr val="F92572"/>
                </a:solidFill>
                <a:latin typeface="Courier New"/>
                <a:cs typeface="Courier New"/>
              </a:rPr>
              <a:t>None</a:t>
            </a:r>
            <a:endParaRPr sz="1650" dirty="0">
              <a:latin typeface="Courier New"/>
              <a:cs typeface="Courier New"/>
            </a:endParaRPr>
          </a:p>
          <a:p>
            <a:pPr marL="282575" indent="-283210">
              <a:lnSpc>
                <a:spcPts val="1950"/>
              </a:lnSpc>
              <a:buAutoNum type="arabicPlain" startAt="6"/>
              <a:tabLst>
                <a:tab pos="283210" algn="l"/>
              </a:tabLst>
            </a:pPr>
            <a:r>
              <a:rPr sz="1650" dirty="0">
                <a:solidFill>
                  <a:srgbClr val="DDDDDD"/>
                </a:solidFill>
                <a:latin typeface="Courier New"/>
                <a:cs typeface="Courier New"/>
              </a:rPr>
              <a:t>b</a:t>
            </a:r>
            <a:r>
              <a:rPr sz="1650" spc="-40" dirty="0">
                <a:solidFill>
                  <a:srgbClr val="DDDDDD"/>
                </a:solidFill>
                <a:latin typeface="Courier New"/>
                <a:cs typeface="Courier New"/>
              </a:rPr>
              <a:t> </a:t>
            </a:r>
            <a:r>
              <a:rPr sz="1650" dirty="0">
                <a:solidFill>
                  <a:srgbClr val="DDDDDD"/>
                </a:solidFill>
                <a:latin typeface="Courier New"/>
                <a:cs typeface="Courier New"/>
              </a:rPr>
              <a:t>=</a:t>
            </a:r>
            <a:r>
              <a:rPr sz="1650" spc="-35" dirty="0">
                <a:solidFill>
                  <a:srgbClr val="DDDDDD"/>
                </a:solidFill>
                <a:latin typeface="Courier New"/>
                <a:cs typeface="Courier New"/>
              </a:rPr>
              <a:t> </a:t>
            </a:r>
            <a:r>
              <a:rPr sz="1650" dirty="0">
                <a:solidFill>
                  <a:srgbClr val="DDDDDD"/>
                </a:solidFill>
                <a:latin typeface="Courier New"/>
                <a:cs typeface="Courier New"/>
              </a:rPr>
              <a:t>func2()</a:t>
            </a:r>
            <a:endParaRPr sz="1650" dirty="0">
              <a:latin typeface="Courier New"/>
              <a:cs typeface="Courier New"/>
            </a:endParaRPr>
          </a:p>
          <a:p>
            <a:pPr marL="282575" indent="-283210">
              <a:lnSpc>
                <a:spcPts val="1964"/>
              </a:lnSpc>
              <a:buAutoNum type="arabicPlain" startAt="6"/>
              <a:tabLst>
                <a:tab pos="283210" algn="l"/>
              </a:tabLst>
            </a:pPr>
            <a:r>
              <a:rPr sz="1650" dirty="0">
                <a:solidFill>
                  <a:srgbClr val="DDDDDD"/>
                </a:solidFill>
                <a:latin typeface="Courier New"/>
                <a:cs typeface="Courier New"/>
              </a:rPr>
              <a:t>print(b)</a:t>
            </a:r>
            <a:endParaRPr sz="1650" dirty="0">
              <a:latin typeface="Courier New"/>
              <a:cs typeface="Courier New"/>
            </a:endParaRPr>
          </a:p>
        </p:txBody>
      </p:sp>
      <p:sp>
        <p:nvSpPr>
          <p:cNvPr id="27" name="object 10">
            <a:extLst>
              <a:ext uri="{FF2B5EF4-FFF2-40B4-BE49-F238E27FC236}">
                <a16:creationId xmlns:a16="http://schemas.microsoft.com/office/drawing/2014/main" id="{E319AF7D-EB42-48FC-AE6F-41A62ED81E12}"/>
              </a:ext>
            </a:extLst>
          </p:cNvPr>
          <p:cNvSpPr txBox="1"/>
          <p:nvPr/>
        </p:nvSpPr>
        <p:spPr>
          <a:xfrm>
            <a:off x="5988286" y="3732568"/>
            <a:ext cx="4117975" cy="591185"/>
          </a:xfrm>
          <a:prstGeom prst="rect">
            <a:avLst/>
          </a:prstGeom>
          <a:solidFill>
            <a:srgbClr val="262821"/>
          </a:solidFill>
        </p:spPr>
        <p:txBody>
          <a:bodyPr vert="horz" wrap="square" lIns="0" tIns="20955" rIns="0" bIns="0" rtlCol="0">
            <a:spAutoFit/>
          </a:bodyPr>
          <a:lstStyle/>
          <a:p>
            <a:pPr marL="47625" marR="3558540">
              <a:lnSpc>
                <a:spcPts val="1950"/>
              </a:lnSpc>
              <a:spcBef>
                <a:spcPts val="165"/>
              </a:spcBef>
            </a:pPr>
            <a:r>
              <a:rPr sz="1650" b="1" dirty="0">
                <a:solidFill>
                  <a:srgbClr val="F92572"/>
                </a:solidFill>
                <a:latin typeface="Courier New"/>
                <a:cs typeface="Courier New"/>
              </a:rPr>
              <a:t>None  None</a:t>
            </a:r>
            <a:endParaRPr sz="165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68646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20" y="220091"/>
            <a:ext cx="12826767" cy="1609344"/>
          </a:xfrm>
        </p:spPr>
        <p:txBody>
          <a:bodyPr/>
          <a:lstStyle/>
          <a:p>
            <a:r>
              <a:rPr lang="ru-RU" dirty="0"/>
              <a:t>Функции</a:t>
            </a:r>
            <a:r>
              <a:rPr lang="en-US" dirty="0"/>
              <a:t>(</a:t>
            </a:r>
            <a:r>
              <a:rPr lang="ru-RU" dirty="0"/>
              <a:t>Множество </a:t>
            </a:r>
            <a:r>
              <a:rPr lang="en-US" dirty="0"/>
              <a:t>return</a:t>
            </a:r>
            <a:r>
              <a:rPr lang="ru-RU" dirty="0"/>
              <a:t>)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8</a:t>
            </a:fld>
            <a:endParaRPr lang="ru-RU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5EAEDA5F-D68D-477C-A31D-6F3E9558CA5B}"/>
              </a:ext>
            </a:extLst>
          </p:cNvPr>
          <p:cNvSpPr txBox="1">
            <a:spLocks/>
          </p:cNvSpPr>
          <p:nvPr/>
        </p:nvSpPr>
        <p:spPr>
          <a:xfrm>
            <a:off x="3117855" y="1685599"/>
            <a:ext cx="5738495" cy="73469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650" spc="-70"/>
              <a:t>М</a:t>
            </a:r>
            <a:r>
              <a:rPr lang="ru-RU" sz="4650" spc="-260"/>
              <a:t>н</a:t>
            </a:r>
            <a:r>
              <a:rPr lang="ru-RU" sz="4650" spc="-370"/>
              <a:t>о</a:t>
            </a:r>
            <a:r>
              <a:rPr lang="ru-RU" sz="4650" spc="-620"/>
              <a:t>ж</a:t>
            </a:r>
            <a:r>
              <a:rPr lang="ru-RU" sz="4650" spc="-240"/>
              <a:t>е</a:t>
            </a:r>
            <a:r>
              <a:rPr lang="ru-RU" sz="4650" spc="-180"/>
              <a:t>с</a:t>
            </a:r>
            <a:r>
              <a:rPr lang="ru-RU" sz="4650" spc="-140"/>
              <a:t>т</a:t>
            </a:r>
            <a:r>
              <a:rPr lang="ru-RU" sz="4650" spc="-395"/>
              <a:t>в</a:t>
            </a:r>
            <a:r>
              <a:rPr lang="ru-RU" sz="4650" spc="-150"/>
              <a:t>о</a:t>
            </a:r>
            <a:r>
              <a:rPr lang="ru-RU" sz="4650" spc="-555"/>
              <a:t> </a:t>
            </a:r>
            <a:r>
              <a:rPr lang="en-US" sz="4650" spc="-140">
                <a:latin typeface="Courier New"/>
                <a:cs typeface="Courier New"/>
              </a:rPr>
              <a:t>retur</a:t>
            </a:r>
            <a:r>
              <a:rPr lang="en-US" sz="4650">
                <a:latin typeface="Courier New"/>
                <a:cs typeface="Courier New"/>
              </a:rPr>
              <a:t>n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E2D8D790-3D00-4B1B-A730-4DDEB06CDC16}"/>
              </a:ext>
            </a:extLst>
          </p:cNvPr>
          <p:cNvSpPr txBox="1"/>
          <p:nvPr/>
        </p:nvSpPr>
        <p:spPr>
          <a:xfrm>
            <a:off x="1664769" y="2589172"/>
            <a:ext cx="8627110" cy="1314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4075" marR="5080" indent="-842010">
              <a:lnSpc>
                <a:spcPct val="114700"/>
              </a:lnSpc>
              <a:spcBef>
                <a:spcPts val="95"/>
              </a:spcBef>
            </a:pPr>
            <a:r>
              <a:rPr sz="1800" spc="25" dirty="0">
                <a:latin typeface="Courier New"/>
                <a:cs typeface="Courier New"/>
              </a:rPr>
              <a:t>Ключевое</a:t>
            </a:r>
            <a:r>
              <a:rPr sz="1800" spc="-610" dirty="0">
                <a:latin typeface="Courier New"/>
                <a:cs typeface="Courier New"/>
              </a:rPr>
              <a:t> </a:t>
            </a:r>
            <a:r>
              <a:rPr sz="1800" spc="-65" dirty="0">
                <a:latin typeface="Courier New"/>
                <a:cs typeface="Courier New"/>
              </a:rPr>
              <a:t>слово</a:t>
            </a:r>
            <a:r>
              <a:rPr sz="1800" spc="-61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return</a:t>
            </a:r>
            <a:r>
              <a:rPr sz="1800" spc="-610" dirty="0">
                <a:latin typeface="Courier New"/>
                <a:cs typeface="Courier New"/>
              </a:rPr>
              <a:t> </a:t>
            </a:r>
            <a:r>
              <a:rPr sz="1800" spc="-25" dirty="0">
                <a:latin typeface="Courier New"/>
                <a:cs typeface="Courier New"/>
              </a:rPr>
              <a:t>функционирует</a:t>
            </a:r>
            <a:r>
              <a:rPr sz="1800" spc="-610" dirty="0">
                <a:latin typeface="Courier New"/>
                <a:cs typeface="Courier New"/>
              </a:rPr>
              <a:t> </a:t>
            </a:r>
            <a:r>
              <a:rPr sz="1800" spc="-125" dirty="0">
                <a:latin typeface="Courier New"/>
                <a:cs typeface="Courier New"/>
              </a:rPr>
              <a:t>как</a:t>
            </a:r>
            <a:r>
              <a:rPr sz="1800" spc="-61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break</a:t>
            </a:r>
            <a:r>
              <a:rPr sz="1800" spc="-605" dirty="0">
                <a:latin typeface="Courier New"/>
                <a:cs typeface="Courier New"/>
              </a:rPr>
              <a:t> </a:t>
            </a:r>
            <a:r>
              <a:rPr sz="1800" spc="-65" dirty="0">
                <a:latin typeface="Courier New"/>
                <a:cs typeface="Courier New"/>
              </a:rPr>
              <a:t>для</a:t>
            </a:r>
            <a:r>
              <a:rPr sz="1800" spc="-610" dirty="0">
                <a:latin typeface="Courier New"/>
                <a:cs typeface="Courier New"/>
              </a:rPr>
              <a:t> </a:t>
            </a:r>
            <a:r>
              <a:rPr sz="1800" spc="-40" dirty="0">
                <a:latin typeface="Courier New"/>
                <a:cs typeface="Courier New"/>
              </a:rPr>
              <a:t>цикла</a:t>
            </a:r>
            <a:r>
              <a:rPr sz="1800" spc="-40" dirty="0">
                <a:latin typeface="Microsoft Sans Serif"/>
                <a:cs typeface="Microsoft Sans Serif"/>
              </a:rPr>
              <a:t>,</a:t>
            </a:r>
            <a:r>
              <a:rPr sz="1800" spc="-10" dirty="0">
                <a:latin typeface="Microsoft Sans Serif"/>
                <a:cs typeface="Microsoft Sans Serif"/>
              </a:rPr>
              <a:t> </a:t>
            </a:r>
            <a:r>
              <a:rPr sz="1800" spc="-60" dirty="0">
                <a:latin typeface="Courier New"/>
                <a:cs typeface="Courier New"/>
              </a:rPr>
              <a:t>после</a:t>
            </a:r>
            <a:r>
              <a:rPr sz="1800" spc="-610" dirty="0">
                <a:latin typeface="Courier New"/>
                <a:cs typeface="Courier New"/>
              </a:rPr>
              <a:t> </a:t>
            </a:r>
            <a:r>
              <a:rPr sz="1800" spc="-55" dirty="0">
                <a:latin typeface="Courier New"/>
                <a:cs typeface="Courier New"/>
              </a:rPr>
              <a:t>певрого </a:t>
            </a:r>
            <a:r>
              <a:rPr sz="1800" spc="-1065" dirty="0">
                <a:latin typeface="Courier New"/>
                <a:cs typeface="Courier New"/>
              </a:rPr>
              <a:t> </a:t>
            </a:r>
            <a:r>
              <a:rPr sz="1800" spc="-70" dirty="0">
                <a:latin typeface="Courier New"/>
                <a:cs typeface="Courier New"/>
              </a:rPr>
              <a:t>встреченного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spc="-5" dirty="0">
                <a:latin typeface="Courier New"/>
                <a:cs typeface="Courier New"/>
              </a:rPr>
              <a:t>return</a:t>
            </a:r>
            <a:r>
              <a:rPr sz="1800" spc="-5" dirty="0">
                <a:latin typeface="Microsoft Sans Serif"/>
                <a:cs typeface="Microsoft Sans Serif"/>
              </a:rPr>
              <a:t>'</a:t>
            </a:r>
            <a:r>
              <a:rPr sz="1800" spc="-5" dirty="0">
                <a:latin typeface="Courier New"/>
                <a:cs typeface="Courier New"/>
              </a:rPr>
              <a:t>а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spc="-5" dirty="0">
                <a:latin typeface="Courier New"/>
                <a:cs typeface="Courier New"/>
              </a:rPr>
              <a:t>функция</a:t>
            </a:r>
            <a:r>
              <a:rPr sz="1800" spc="-610" dirty="0">
                <a:latin typeface="Courier New"/>
                <a:cs typeface="Courier New"/>
              </a:rPr>
              <a:t> </a:t>
            </a:r>
            <a:r>
              <a:rPr sz="1800" spc="-30" dirty="0">
                <a:latin typeface="Courier New"/>
                <a:cs typeface="Courier New"/>
              </a:rPr>
              <a:t>завершает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spc="-85" dirty="0">
                <a:latin typeface="Courier New"/>
                <a:cs typeface="Courier New"/>
              </a:rPr>
              <a:t>свое</a:t>
            </a:r>
            <a:r>
              <a:rPr sz="1800" spc="-615" dirty="0">
                <a:latin typeface="Courier New"/>
                <a:cs typeface="Courier New"/>
              </a:rPr>
              <a:t> </a:t>
            </a:r>
            <a:r>
              <a:rPr sz="1800" spc="25" dirty="0">
                <a:latin typeface="Courier New"/>
                <a:cs typeface="Courier New"/>
              </a:rPr>
              <a:t>выполнение</a:t>
            </a:r>
            <a:endParaRPr sz="1800" dirty="0">
              <a:latin typeface="Courier New"/>
              <a:cs typeface="Courier New"/>
            </a:endParaRPr>
          </a:p>
          <a:p>
            <a:pPr marL="600075">
              <a:lnSpc>
                <a:spcPct val="100000"/>
              </a:lnSpc>
              <a:spcBef>
                <a:spcPts val="1595"/>
              </a:spcBef>
              <a:tabLst>
                <a:tab pos="5625465" algn="l"/>
              </a:tabLst>
            </a:pPr>
            <a:r>
              <a:rPr sz="3000" b="1" spc="-190" dirty="0">
                <a:latin typeface="Verdana"/>
                <a:cs typeface="Verdana"/>
              </a:rPr>
              <a:t>Исходный</a:t>
            </a:r>
            <a:r>
              <a:rPr sz="3000" b="1" spc="-355" dirty="0">
                <a:latin typeface="Verdana"/>
                <a:cs typeface="Verdana"/>
              </a:rPr>
              <a:t> </a:t>
            </a:r>
            <a:r>
              <a:rPr sz="3000" b="1" spc="-140" dirty="0">
                <a:latin typeface="Verdana"/>
                <a:cs typeface="Verdana"/>
              </a:rPr>
              <a:t>код	</a:t>
            </a:r>
            <a:r>
              <a:rPr sz="3000" b="1" spc="-200" dirty="0">
                <a:latin typeface="Verdana"/>
                <a:cs typeface="Verdana"/>
              </a:rPr>
              <a:t>Результат</a:t>
            </a:r>
            <a:endParaRPr sz="3000" dirty="0">
              <a:latin typeface="Verdana"/>
              <a:cs typeface="Verdana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E81C718C-9627-4214-9446-2A0965B04662}"/>
              </a:ext>
            </a:extLst>
          </p:cNvPr>
          <p:cNvSpPr txBox="1"/>
          <p:nvPr/>
        </p:nvSpPr>
        <p:spPr>
          <a:xfrm>
            <a:off x="1631897" y="4100203"/>
            <a:ext cx="4117975" cy="1334770"/>
          </a:xfrm>
          <a:prstGeom prst="rect">
            <a:avLst/>
          </a:prstGeom>
          <a:solidFill>
            <a:srgbClr val="111111"/>
          </a:solidFill>
        </p:spPr>
        <p:txBody>
          <a:bodyPr vert="horz" wrap="square" lIns="0" tIns="9525" rIns="0" bIns="0" rtlCol="0">
            <a:spAutoFit/>
          </a:bodyPr>
          <a:lstStyle/>
          <a:p>
            <a:pPr marL="333375" indent="-283845">
              <a:lnSpc>
                <a:spcPts val="1964"/>
              </a:lnSpc>
              <a:spcBef>
                <a:spcPts val="75"/>
              </a:spcBef>
              <a:buClr>
                <a:srgbClr val="DDDDDD"/>
              </a:buClr>
              <a:buFont typeface="Courier New"/>
              <a:buAutoNum type="arabicPlain"/>
              <a:tabLst>
                <a:tab pos="334010" algn="l"/>
              </a:tabLst>
            </a:pPr>
            <a:r>
              <a:rPr sz="1650" b="1" dirty="0">
                <a:solidFill>
                  <a:srgbClr val="F92572"/>
                </a:solidFill>
                <a:latin typeface="Courier New"/>
                <a:cs typeface="Courier New"/>
              </a:rPr>
              <a:t>def</a:t>
            </a:r>
            <a:r>
              <a:rPr sz="1650" b="1" spc="-50" dirty="0">
                <a:solidFill>
                  <a:srgbClr val="F92572"/>
                </a:solidFill>
                <a:latin typeface="Courier New"/>
                <a:cs typeface="Courier New"/>
              </a:rPr>
              <a:t> </a:t>
            </a:r>
            <a:r>
              <a:rPr sz="1650" b="1" spc="-5" dirty="0">
                <a:solidFill>
                  <a:srgbClr val="A6E22E"/>
                </a:solidFill>
                <a:latin typeface="Courier New"/>
                <a:cs typeface="Courier New"/>
              </a:rPr>
              <a:t>func</a:t>
            </a:r>
            <a:r>
              <a:rPr sz="1650" spc="-5" dirty="0">
                <a:solidFill>
                  <a:srgbClr val="DDDDDD"/>
                </a:solidFill>
                <a:latin typeface="Courier New"/>
                <a:cs typeface="Courier New"/>
              </a:rPr>
              <a:t>():</a:t>
            </a:r>
            <a:endParaRPr sz="1650" dirty="0">
              <a:latin typeface="Courier New"/>
              <a:cs typeface="Courier New"/>
            </a:endParaRPr>
          </a:p>
          <a:p>
            <a:pPr marL="836294" indent="-786765">
              <a:lnSpc>
                <a:spcPts val="1950"/>
              </a:lnSpc>
              <a:buClr>
                <a:srgbClr val="DDDDDD"/>
              </a:buClr>
              <a:buFont typeface="Courier New"/>
              <a:buAutoNum type="arabicPlain"/>
              <a:tabLst>
                <a:tab pos="836294" algn="l"/>
                <a:tab pos="836930" algn="l"/>
              </a:tabLst>
            </a:pPr>
            <a:r>
              <a:rPr sz="1650" b="1" dirty="0">
                <a:solidFill>
                  <a:srgbClr val="F92572"/>
                </a:solidFill>
                <a:latin typeface="Courier New"/>
                <a:cs typeface="Courier New"/>
              </a:rPr>
              <a:t>return</a:t>
            </a:r>
            <a:r>
              <a:rPr sz="1650" b="1" spc="-105" dirty="0">
                <a:solidFill>
                  <a:srgbClr val="F92572"/>
                </a:solidFill>
                <a:latin typeface="Courier New"/>
                <a:cs typeface="Courier New"/>
              </a:rPr>
              <a:t> </a:t>
            </a:r>
            <a:r>
              <a:rPr sz="1650" dirty="0">
                <a:solidFill>
                  <a:srgbClr val="DDDDDD"/>
                </a:solidFill>
                <a:latin typeface="Courier New"/>
                <a:cs typeface="Courier New"/>
              </a:rPr>
              <a:t>1</a:t>
            </a:r>
            <a:endParaRPr sz="1650" dirty="0">
              <a:latin typeface="Courier New"/>
              <a:cs typeface="Courier New"/>
            </a:endParaRPr>
          </a:p>
          <a:p>
            <a:pPr marL="836294" indent="-786765">
              <a:lnSpc>
                <a:spcPts val="1950"/>
              </a:lnSpc>
              <a:buClr>
                <a:srgbClr val="DDDDDD"/>
              </a:buClr>
              <a:buFont typeface="Courier New"/>
              <a:buAutoNum type="arabicPlain"/>
              <a:tabLst>
                <a:tab pos="836294" algn="l"/>
                <a:tab pos="836930" algn="l"/>
              </a:tabLst>
            </a:pPr>
            <a:r>
              <a:rPr sz="1650" b="1" dirty="0">
                <a:solidFill>
                  <a:srgbClr val="F92572"/>
                </a:solidFill>
                <a:latin typeface="Courier New"/>
                <a:cs typeface="Courier New"/>
              </a:rPr>
              <a:t>return</a:t>
            </a:r>
            <a:r>
              <a:rPr sz="1650" b="1" spc="-105" dirty="0">
                <a:solidFill>
                  <a:srgbClr val="F92572"/>
                </a:solidFill>
                <a:latin typeface="Courier New"/>
                <a:cs typeface="Courier New"/>
              </a:rPr>
              <a:t> </a:t>
            </a:r>
            <a:r>
              <a:rPr sz="1650" dirty="0">
                <a:solidFill>
                  <a:srgbClr val="DDDDDD"/>
                </a:solidFill>
                <a:latin typeface="Courier New"/>
                <a:cs typeface="Courier New"/>
              </a:rPr>
              <a:t>2</a:t>
            </a:r>
            <a:endParaRPr sz="1650" dirty="0">
              <a:latin typeface="Courier New"/>
              <a:cs typeface="Courier New"/>
            </a:endParaRPr>
          </a:p>
          <a:p>
            <a:pPr marL="333375" indent="-283845">
              <a:lnSpc>
                <a:spcPts val="1950"/>
              </a:lnSpc>
              <a:buAutoNum type="arabicPlain"/>
              <a:tabLst>
                <a:tab pos="334010" algn="l"/>
              </a:tabLst>
            </a:pPr>
            <a:r>
              <a:rPr sz="1650" dirty="0">
                <a:solidFill>
                  <a:srgbClr val="DDDDDD"/>
                </a:solidFill>
                <a:latin typeface="Courier New"/>
                <a:cs typeface="Courier New"/>
              </a:rPr>
              <a:t>a</a:t>
            </a:r>
            <a:r>
              <a:rPr sz="1650" spc="-40" dirty="0">
                <a:solidFill>
                  <a:srgbClr val="DDDDDD"/>
                </a:solidFill>
                <a:latin typeface="Courier New"/>
                <a:cs typeface="Courier New"/>
              </a:rPr>
              <a:t> </a:t>
            </a:r>
            <a:r>
              <a:rPr sz="1650" dirty="0">
                <a:solidFill>
                  <a:srgbClr val="DDDDDD"/>
                </a:solidFill>
                <a:latin typeface="Courier New"/>
                <a:cs typeface="Courier New"/>
              </a:rPr>
              <a:t>=</a:t>
            </a:r>
            <a:r>
              <a:rPr sz="1650" spc="-35" dirty="0">
                <a:solidFill>
                  <a:srgbClr val="DDDDDD"/>
                </a:solidFill>
                <a:latin typeface="Courier New"/>
                <a:cs typeface="Courier New"/>
              </a:rPr>
              <a:t> </a:t>
            </a:r>
            <a:r>
              <a:rPr sz="1650" dirty="0">
                <a:solidFill>
                  <a:srgbClr val="DDDDDD"/>
                </a:solidFill>
                <a:latin typeface="Courier New"/>
                <a:cs typeface="Courier New"/>
              </a:rPr>
              <a:t>func()</a:t>
            </a:r>
            <a:endParaRPr sz="1650" dirty="0">
              <a:latin typeface="Courier New"/>
              <a:cs typeface="Courier New"/>
            </a:endParaRPr>
          </a:p>
          <a:p>
            <a:pPr marL="333375" indent="-283845">
              <a:lnSpc>
                <a:spcPts val="1964"/>
              </a:lnSpc>
              <a:buAutoNum type="arabicPlain"/>
              <a:tabLst>
                <a:tab pos="334010" algn="l"/>
              </a:tabLst>
            </a:pPr>
            <a:r>
              <a:rPr sz="1650" dirty="0">
                <a:solidFill>
                  <a:srgbClr val="DDDDDD"/>
                </a:solidFill>
                <a:latin typeface="Courier New"/>
                <a:cs typeface="Courier New"/>
              </a:rPr>
              <a:t>print(a)</a:t>
            </a:r>
            <a:endParaRPr sz="1650" dirty="0">
              <a:latin typeface="Courier New"/>
              <a:cs typeface="Courier New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F34267B8-0E5E-4302-85E6-D46CC516F093}"/>
              </a:ext>
            </a:extLst>
          </p:cNvPr>
          <p:cNvSpPr txBox="1"/>
          <p:nvPr/>
        </p:nvSpPr>
        <p:spPr>
          <a:xfrm>
            <a:off x="6206951" y="4100488"/>
            <a:ext cx="4117975" cy="343535"/>
          </a:xfrm>
          <a:prstGeom prst="rect">
            <a:avLst/>
          </a:prstGeom>
          <a:solidFill>
            <a:srgbClr val="262821"/>
          </a:solidFill>
        </p:spPr>
        <p:txBody>
          <a:bodyPr vert="horz" wrap="square" lIns="0" tIns="8890" rIns="0" bIns="0" rtlCol="0">
            <a:spAutoFit/>
          </a:bodyPr>
          <a:lstStyle/>
          <a:p>
            <a:pPr marL="47625">
              <a:lnSpc>
                <a:spcPct val="100000"/>
              </a:lnSpc>
              <a:spcBef>
                <a:spcPts val="70"/>
              </a:spcBef>
            </a:pPr>
            <a:r>
              <a:rPr sz="1650" dirty="0">
                <a:solidFill>
                  <a:srgbClr val="DDDDDD"/>
                </a:solidFill>
                <a:latin typeface="Courier New"/>
                <a:cs typeface="Courier New"/>
              </a:rPr>
              <a:t>1</a:t>
            </a:r>
            <a:endParaRPr sz="165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080442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DDC0B-2BC5-412D-979B-AD094306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Аргументы функции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CB45CDE-B5E9-F5F6-F3AE-EC8CA5D0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E95-EF0E-458A-AF96-B4EE627C9645}" type="slidenum">
              <a:rPr lang="ru-RU" smtClean="0"/>
              <a:t>9</a:t>
            </a:fld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406DEF-80DB-77AE-E2AA-6E86E9C25820}"/>
              </a:ext>
            </a:extLst>
          </p:cNvPr>
          <p:cNvSpPr txBox="1"/>
          <p:nvPr/>
        </p:nvSpPr>
        <p:spPr>
          <a:xfrm flipH="1">
            <a:off x="4970724" y="3125164"/>
            <a:ext cx="255544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Аргументы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08DED1-F424-5E19-6CC9-82AD0CE51FE1}"/>
              </a:ext>
            </a:extLst>
          </p:cNvPr>
          <p:cNvSpPr txBox="1"/>
          <p:nvPr/>
        </p:nvSpPr>
        <p:spPr>
          <a:xfrm flipH="1">
            <a:off x="1163638" y="1953380"/>
            <a:ext cx="296595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Порядковые явные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24F122-AADE-AF34-BC46-5941BC0C765A}"/>
              </a:ext>
            </a:extLst>
          </p:cNvPr>
          <p:cNvSpPr txBox="1"/>
          <p:nvPr/>
        </p:nvSpPr>
        <p:spPr>
          <a:xfrm flipH="1">
            <a:off x="1163638" y="4396216"/>
            <a:ext cx="296595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Порядковые неявные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2700B6-E19D-953E-F2B2-6A25D547D24F}"/>
              </a:ext>
            </a:extLst>
          </p:cNvPr>
          <p:cNvSpPr txBox="1"/>
          <p:nvPr/>
        </p:nvSpPr>
        <p:spPr>
          <a:xfrm flipH="1">
            <a:off x="8268010" y="1953379"/>
            <a:ext cx="318647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Именованные явные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FB80E6-7B9B-D6A3-9525-F7A10202C950}"/>
              </a:ext>
            </a:extLst>
          </p:cNvPr>
          <p:cNvSpPr txBox="1"/>
          <p:nvPr/>
        </p:nvSpPr>
        <p:spPr>
          <a:xfrm flipH="1">
            <a:off x="8268011" y="4396215"/>
            <a:ext cx="318647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Именованные неявные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A689DF1-7B15-CE5C-BC79-2446CF8661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63" y="4471318"/>
            <a:ext cx="3186480" cy="2250452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C0B7F32A-A6FE-8A38-9453-5F1507561CB9}"/>
              </a:ext>
            </a:extLst>
          </p:cNvPr>
          <p:cNvCxnSpPr/>
          <p:nvPr/>
        </p:nvCxnSpPr>
        <p:spPr>
          <a:xfrm flipH="1">
            <a:off x="3608773" y="3746377"/>
            <a:ext cx="1216240" cy="497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F292D4BE-4438-B4B5-6972-E39F6D5974A6}"/>
              </a:ext>
            </a:extLst>
          </p:cNvPr>
          <p:cNvCxnSpPr>
            <a:cxnSpLocks/>
          </p:cNvCxnSpPr>
          <p:nvPr/>
        </p:nvCxnSpPr>
        <p:spPr>
          <a:xfrm flipH="1" flipV="1">
            <a:off x="4274538" y="2553543"/>
            <a:ext cx="550475" cy="450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F19A5C50-A588-FEEC-D4A2-6917FDA3612C}"/>
              </a:ext>
            </a:extLst>
          </p:cNvPr>
          <p:cNvCxnSpPr>
            <a:cxnSpLocks/>
          </p:cNvCxnSpPr>
          <p:nvPr/>
        </p:nvCxnSpPr>
        <p:spPr>
          <a:xfrm flipV="1">
            <a:off x="7366989" y="2553543"/>
            <a:ext cx="756079" cy="450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FAD86524-FB5C-B135-C80B-946372FED2B7}"/>
              </a:ext>
            </a:extLst>
          </p:cNvPr>
          <p:cNvCxnSpPr>
            <a:cxnSpLocks/>
          </p:cNvCxnSpPr>
          <p:nvPr/>
        </p:nvCxnSpPr>
        <p:spPr>
          <a:xfrm>
            <a:off x="7792043" y="3786327"/>
            <a:ext cx="1085627" cy="457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257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2885</TotalTime>
  <Words>1653</Words>
  <Application>Microsoft Office PowerPoint</Application>
  <PresentationFormat>Широкоэкранный</PresentationFormat>
  <Paragraphs>196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8" baseType="lpstr">
      <vt:lpstr>Calibri</vt:lpstr>
      <vt:lpstr>Cambria</vt:lpstr>
      <vt:lpstr>Cambria Math</vt:lpstr>
      <vt:lpstr>Courier New</vt:lpstr>
      <vt:lpstr>Microsoft Sans Serif</vt:lpstr>
      <vt:lpstr>Rockwell</vt:lpstr>
      <vt:lpstr>Rockwell Condensed</vt:lpstr>
      <vt:lpstr>Times New Roman</vt:lpstr>
      <vt:lpstr>Verdana</vt:lpstr>
      <vt:lpstr>Wingdings</vt:lpstr>
      <vt:lpstr>Дерево</vt:lpstr>
      <vt:lpstr>Библиотеки языка Python для компьютерных вычислений и моделирования</vt:lpstr>
      <vt:lpstr>Темы</vt:lpstr>
      <vt:lpstr>Полезные ресурсы</vt:lpstr>
      <vt:lpstr>Функции</vt:lpstr>
      <vt:lpstr>Функции (классификация)</vt:lpstr>
      <vt:lpstr>Функции (классификация)</vt:lpstr>
      <vt:lpstr>Функции(Возращаемое значение)</vt:lpstr>
      <vt:lpstr>Функции(Множество return)</vt:lpstr>
      <vt:lpstr>Аргументы функции</vt:lpstr>
      <vt:lpstr>Аргументы Функции</vt:lpstr>
      <vt:lpstr>Аргументы Функции</vt:lpstr>
      <vt:lpstr>Аргументы  Функции</vt:lpstr>
      <vt:lpstr>Lambda Функции</vt:lpstr>
      <vt:lpstr>генераторы</vt:lpstr>
      <vt:lpstr>генераторы</vt:lpstr>
      <vt:lpstr>генераторы</vt:lpstr>
      <vt:lpstr>декораторы</vt:lpstr>
      <vt:lpstr>Что такое ООП?</vt:lpstr>
      <vt:lpstr>Классы (создание)</vt:lpstr>
      <vt:lpstr>Классы (объекты)</vt:lpstr>
      <vt:lpstr>Классы (self)</vt:lpstr>
      <vt:lpstr>Наследование классов</vt:lpstr>
      <vt:lpstr>Магические методы</vt:lpstr>
      <vt:lpstr>Магические методы (__init__)</vt:lpstr>
      <vt:lpstr>Магические методы (__str__)</vt:lpstr>
      <vt:lpstr>Магические методы (логические методы)</vt:lpstr>
      <vt:lpstr>Магические методы (__call__)</vt:lpstr>
      <vt:lpstr>Магические методы (математические методы)</vt:lpstr>
      <vt:lpstr>Жизненный цикл</vt:lpstr>
      <vt:lpstr>Сокрытие данных</vt:lpstr>
      <vt:lpstr>Сокрытие данных</vt:lpstr>
      <vt:lpstr>Сокрытие данных</vt:lpstr>
      <vt:lpstr>Свойства</vt:lpstr>
      <vt:lpstr>Методы класса</vt:lpstr>
      <vt:lpstr>Методы класса</vt:lpstr>
      <vt:lpstr>Задание для самоконтроля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</dc:title>
  <dc:creator>Roman</dc:creator>
  <cp:lastModifiedBy>Лобанов Алексей Владимирович</cp:lastModifiedBy>
  <cp:revision>49</cp:revision>
  <dcterms:created xsi:type="dcterms:W3CDTF">2022-01-12T12:48:55Z</dcterms:created>
  <dcterms:modified xsi:type="dcterms:W3CDTF">2023-01-27T07:43:54Z</dcterms:modified>
</cp:coreProperties>
</file>