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2" r:id="rId5"/>
    <p:sldId id="261" r:id="rId6"/>
    <p:sldId id="262" r:id="rId7"/>
    <p:sldId id="263" r:id="rId8"/>
    <p:sldId id="266" r:id="rId9"/>
    <p:sldId id="265" r:id="rId10"/>
    <p:sldId id="264" r:id="rId11"/>
    <p:sldId id="271" r:id="rId12"/>
    <p:sldId id="270" r:id="rId13"/>
    <p:sldId id="267" r:id="rId14"/>
    <p:sldId id="269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E3A2-04C4-4738-B86E-C806E583128B}" type="datetimeFigureOut">
              <a:rPr lang="ru-RU" smtClean="0"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84A64-EC77-4DDD-AF8E-7F2C68BE3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-online.ru/bcode/437776" TargetMode="External"/><Relationship Id="rId2" Type="http://schemas.openxmlformats.org/officeDocument/2006/relationships/hyperlink" Target="https://biblio-online.ru/bcode/43286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biblio-online.ru/bcode/431307" TargetMode="External"/><Relationship Id="rId4" Type="http://schemas.openxmlformats.org/officeDocument/2006/relationships/hyperlink" Target="https://biblio-online.ru/bcode/43314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8243918" cy="1470025"/>
          </a:xfrm>
        </p:spPr>
        <p:txBody>
          <a:bodyPr/>
          <a:lstStyle/>
          <a:p>
            <a:r>
              <a:rPr lang="ru-RU" b="1" dirty="0"/>
              <a:t>Управление бизнес-процессами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86614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Тема 3.2</a:t>
            </a:r>
          </a:p>
          <a:p>
            <a:pPr lvl="1"/>
            <a:r>
              <a:rPr lang="ru-RU" b="1" dirty="0" smtClean="0">
                <a:solidFill>
                  <a:schemeClr val="tx1"/>
                </a:solidFill>
              </a:rPr>
              <a:t> ПРОЕКТИРОВАНИЕ </a:t>
            </a:r>
            <a:r>
              <a:rPr lang="ru-RU" b="1" dirty="0">
                <a:solidFill>
                  <a:schemeClr val="tx1"/>
                </a:solidFill>
              </a:rPr>
              <a:t>БИЗНЕС-ПРОЦЕССОВ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Систематизирующая схема процессов производственной компании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5209" t="3129"/>
          <a:stretch>
            <a:fillRect/>
          </a:stretch>
        </p:blipFill>
        <p:spPr bwMode="auto">
          <a:xfrm>
            <a:off x="785786" y="1500174"/>
            <a:ext cx="742955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 smtClean="0"/>
              <a:t>4. Методы </a:t>
            </a:r>
            <a:r>
              <a:rPr lang="ru-RU" sz="3200" b="1" dirty="0"/>
              <a:t>графического проектирования бизнес-процессов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Декомпозиция бизнес-процесса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6439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/>
              <a:t>Межфункциональная</a:t>
            </a:r>
            <a:r>
              <a:rPr lang="ru-RU" sz="3600" b="1" dirty="0" smtClean="0"/>
              <a:t> блок-схема бизнес-процессов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71543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5.Карта </a:t>
            </a:r>
            <a:r>
              <a:rPr lang="ru-RU" sz="3600" b="1" dirty="0"/>
              <a:t>потока создания ценности для </a:t>
            </a:r>
            <a:r>
              <a:rPr lang="ru-RU" sz="3600" b="1" dirty="0" err="1"/>
              <a:t>межфункционального</a:t>
            </a:r>
            <a:r>
              <a:rPr lang="ru-RU" sz="3600" b="1" dirty="0"/>
              <a:t> процесса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725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Диаграмма процесса SIPOC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000924" cy="614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0"/>
            <a:ext cx="8143932" cy="5707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Громов, А. И. </a:t>
            </a:r>
            <a:r>
              <a:rPr lang="ru-RU" sz="2000" dirty="0" smtClean="0"/>
              <a:t>Управление бизнес-процессами: современные методы : монография / А. И. Громов, А. </a:t>
            </a:r>
            <a:r>
              <a:rPr lang="ru-RU" sz="2000" dirty="0" err="1" smtClean="0"/>
              <a:t>Фляйшман</a:t>
            </a:r>
            <a:r>
              <a:rPr lang="ru-RU" sz="2000" dirty="0" smtClean="0"/>
              <a:t>, В. Шмидт ; под редакцией А. И. Громова.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367 с. — (Актуальные монографии). — ISBN 978-5-534-03094-5.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2"/>
              </a:rPr>
              <a:t>https://biblio-online.ru/bcode/432861</a:t>
            </a:r>
            <a:endParaRPr lang="ru-RU" sz="2000" dirty="0" smtClean="0"/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Фролов, Ю. В. </a:t>
            </a:r>
            <a:r>
              <a:rPr lang="ru-RU" sz="2000" dirty="0" smtClean="0"/>
              <a:t>Стратегический менеджмент. Формирование стратегии и проектирование бизнес-процессов : учебное пособие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Ю. В. Фролов, Р. В. Серышев ; под редакцией Ю. В. Фролова. —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154 с. — (Университеты России). — ISBN 978-5-534-09015-4.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3"/>
              </a:rPr>
              <a:t>https://biblio-online.ru/bcode/437776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smtClean="0"/>
              <a:t>Долганова, О. И. </a:t>
            </a:r>
            <a:r>
              <a:rPr lang="ru-RU" sz="2000" dirty="0" smtClean="0"/>
              <a:t>Моделирование бизнес-процессов : учебник и практикум для академического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/ О. И. Долганова, Е. В. Виноградова, А. М. Лобанова ; под редакцией О. И. Долгановой.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289 с. — (Бакалавр. Академический курс). — ISBN 978-5-534-00866-1.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4"/>
              </a:rPr>
              <a:t>https://biblio-online.ru/bcode/433143</a:t>
            </a:r>
            <a:r>
              <a:rPr lang="ru-RU" sz="2000" dirty="0" smtClean="0"/>
              <a:t> </a:t>
            </a:r>
          </a:p>
          <a:p>
            <a:pPr marL="342900" algn="just">
              <a:lnSpc>
                <a:spcPct val="70000"/>
              </a:lnSpc>
              <a:buAutoNum type="arabicPeriod"/>
            </a:pPr>
            <a:r>
              <a:rPr lang="ru-RU" sz="2000" i="1" dirty="0" err="1" smtClean="0"/>
              <a:t>Каменнова</a:t>
            </a:r>
            <a:r>
              <a:rPr lang="ru-RU" sz="2000" i="1" dirty="0" smtClean="0"/>
              <a:t>, М. С. </a:t>
            </a:r>
            <a:r>
              <a:rPr lang="ru-RU" sz="2000" dirty="0" smtClean="0"/>
              <a:t>Моделирование бизнес-процессов. В 2 ч. Часть 1 : учебник и практикум для </a:t>
            </a:r>
            <a:r>
              <a:rPr lang="ru-RU" sz="2000" dirty="0" err="1" smtClean="0"/>
              <a:t>бакалавриата</a:t>
            </a:r>
            <a:r>
              <a:rPr lang="ru-RU" sz="2000" dirty="0" smtClean="0"/>
              <a:t> и магистратуры / М. С. </a:t>
            </a:r>
            <a:r>
              <a:rPr lang="ru-RU" sz="2000" dirty="0" err="1" smtClean="0"/>
              <a:t>Каменнова</a:t>
            </a:r>
            <a:r>
              <a:rPr lang="ru-RU" sz="2000" dirty="0" smtClean="0"/>
              <a:t>, В. В. Крохин, И. В. Машков. — Москва : Издательство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, 2019. — 282 с. — (Бакалавр и магистр. Академический курс). — ISBN 978-5-534-05048-6. — Текст : электронный // ЭБС </a:t>
            </a:r>
            <a:r>
              <a:rPr lang="ru-RU" sz="2000" dirty="0" err="1" smtClean="0"/>
              <a:t>Юрайт</a:t>
            </a:r>
            <a:r>
              <a:rPr lang="ru-RU" sz="2000" dirty="0" smtClean="0"/>
              <a:t> [сайт]. — URL: </a:t>
            </a:r>
            <a:r>
              <a:rPr lang="ru-RU" sz="2000" dirty="0" smtClean="0">
                <a:hlinkClick r:id="rId5"/>
              </a:rPr>
              <a:t>https://biblio-online.ru/bcode/431307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План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57161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00174"/>
            <a:ext cx="778674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1.Проектирование бизнес-процессов: основные понятия</a:t>
            </a:r>
          </a:p>
          <a:p>
            <a:r>
              <a:rPr lang="ru-RU" sz="2800" dirty="0" smtClean="0"/>
              <a:t>2.Этапы проектирования бизнес-процессов</a:t>
            </a:r>
          </a:p>
          <a:p>
            <a:r>
              <a:rPr lang="ru-RU" sz="2800" dirty="0" smtClean="0"/>
              <a:t>3. Архитектура бизнес-процессов</a:t>
            </a:r>
          </a:p>
          <a:p>
            <a:r>
              <a:rPr lang="ru-RU" sz="2800" dirty="0" smtClean="0"/>
              <a:t>4. Методы графического проектирования бизнес-процессов</a:t>
            </a:r>
          </a:p>
          <a:p>
            <a:r>
              <a:rPr lang="ru-RU" sz="2800" dirty="0" smtClean="0"/>
              <a:t>5.Карта потока создания ценности для </a:t>
            </a:r>
            <a:r>
              <a:rPr lang="ru-RU" sz="2800" dirty="0" err="1" smtClean="0"/>
              <a:t>межфункционального</a:t>
            </a:r>
            <a:r>
              <a:rPr lang="ru-RU" sz="2800" dirty="0" smtClean="0"/>
              <a:t>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1.Проектирование бизнес-процессов: основные понятия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14393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80000"/>
              </a:lnSpc>
            </a:pPr>
            <a:r>
              <a:rPr lang="ru-RU" sz="2400" dirty="0" smtClean="0"/>
              <a:t>Планирование </a:t>
            </a:r>
            <a:r>
              <a:rPr lang="ru-RU" sz="2400" dirty="0"/>
              <a:t>в </a:t>
            </a:r>
            <a:r>
              <a:rPr lang="ru-RU" sz="2400" dirty="0" smtClean="0"/>
              <a:t>управлении бизнес-процессами  - это не </a:t>
            </a:r>
            <a:r>
              <a:rPr lang="ru-RU" sz="2400" dirty="0"/>
              <a:t>только планирование показателей работы процессов и их значений, но и формирование представления того, как процессы должны работать в рассматриваемой перспективе. </a:t>
            </a:r>
            <a:endParaRPr lang="ru-RU" sz="2400" dirty="0" smtClean="0"/>
          </a:p>
          <a:p>
            <a:pPr indent="457200" algn="just">
              <a:lnSpc>
                <a:spcPct val="80000"/>
              </a:lnSpc>
            </a:pPr>
            <a:r>
              <a:rPr lang="ru-RU" sz="2400" dirty="0" smtClean="0"/>
              <a:t>Поэтому </a:t>
            </a:r>
            <a:r>
              <a:rPr lang="ru-RU" sz="2400" dirty="0"/>
              <a:t>термин «планирование» в </a:t>
            </a:r>
            <a:endParaRPr lang="ru-RU" sz="2400" dirty="0" smtClean="0"/>
          </a:p>
          <a:p>
            <a:pPr indent="457200" algn="just">
              <a:lnSpc>
                <a:spcPct val="80000"/>
              </a:lnSpc>
            </a:pPr>
            <a:r>
              <a:rPr lang="ru-RU" sz="2400" dirty="0" smtClean="0"/>
              <a:t>Управлении бизнес-процессами заменяют </a:t>
            </a:r>
            <a:r>
              <a:rPr lang="ru-RU" sz="2400" dirty="0"/>
              <a:t>на термин </a:t>
            </a:r>
            <a:r>
              <a:rPr lang="ru-RU" sz="2400" i="1" dirty="0"/>
              <a:t>«проектирование» процессов — на этом этапе происходит также разработка (проектирование) новых вариантов исполнения процессов, изменений в их структуре и окружении.</a:t>
            </a:r>
          </a:p>
          <a:p>
            <a:pPr indent="457200" algn="just">
              <a:lnSpc>
                <a:spcPct val="80000"/>
              </a:lnSpc>
            </a:pPr>
            <a:r>
              <a:rPr lang="ru-RU" sz="2400" dirty="0"/>
              <a:t>Этап проектирования бизнес-процессов следует за стадией стратегического анализа. </a:t>
            </a:r>
            <a:endParaRPr lang="ru-RU" sz="2400" dirty="0" smtClean="0"/>
          </a:p>
          <a:p>
            <a:pPr indent="457200" algn="just">
              <a:lnSpc>
                <a:spcPct val="80000"/>
              </a:lnSpc>
            </a:pPr>
            <a:r>
              <a:rPr lang="ru-RU" sz="2400" dirty="0" smtClean="0"/>
              <a:t>Работы </a:t>
            </a:r>
            <a:r>
              <a:rPr lang="ru-RU" sz="2400" dirty="0"/>
              <a:t>по моделированию, анализу и оптимизации бизнес-процессов, которые и составляют суть этого этапа, базируются на результатах предыдущего этапа — карте процессов и целях, определенных для каждого из процессов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Принципы проектирования бизнес-процессов</a:t>
            </a:r>
            <a:endParaRPr lang="ru-RU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571612"/>
            <a:ext cx="84296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достоверности;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значимости;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понятности;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сопоставимости;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систематичной структуры;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экономической эффективности.</a:t>
            </a: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принципы могут быть дополнены «условными соглашениями проектирования бизнес-процессов»: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единообразие, которое применимо к дизайну графики, условным обозначениям и предполагаемой детализации;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меньше сложности и больше обозримости моделей процессов, что особенно важно при выборе моделей, объектов, символов и атрибутов, а также для формального формирования головной базы данных;</a:t>
            </a:r>
          </a:p>
          <a:p>
            <a:pPr marL="0" marR="0" lvl="0" indent="431800" algn="just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207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возможность повторного использования и сохранность информации как необходимые требования согласованного видения организацией процессов и структуры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2.Этапы проектирования бизнес-процессов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Цель   проектирования бизнес-процессов </a:t>
            </a:r>
            <a:r>
              <a:rPr lang="ru-RU" sz="2400" dirty="0" smtClean="0"/>
              <a:t>-  моделирование </a:t>
            </a:r>
            <a:r>
              <a:rPr lang="ru-RU" sz="2400" dirty="0"/>
              <a:t>существующих бизнес-процессов («как есть»), их анализ, а также поиск возможностей для совершенствования и реализация этих возможностей при проектировании процессов «как должно быть</a:t>
            </a:r>
            <a:r>
              <a:rPr lang="ru-RU" sz="2400" dirty="0" smtClean="0"/>
              <a:t>».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Проектирование процессов включает три основных этапа</a:t>
            </a:r>
            <a:r>
              <a:rPr lang="ru-RU" sz="24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1)  описание процессов «как есть»;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2)  анализ процессов «как есть»;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3)  оптимизация существующих процессов и создание тем самым новых процессов «как должно быть»;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/>
              <a:t>4)  если анализ процессов «как есть» выявил, что какого-то нужного и важного процесса не хватает, то этот процесс создается «с нуля». В этом случае очень эффективно использовать отраслевые </a:t>
            </a:r>
            <a:r>
              <a:rPr lang="ru-RU" sz="2400" dirty="0" err="1" smtClean="0"/>
              <a:t>референтные</a:t>
            </a:r>
            <a:r>
              <a:rPr lang="ru-RU" sz="2400" dirty="0" smtClean="0"/>
              <a:t> модели.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Модель бизнес-процесса как информационная система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3"/>
            <a:ext cx="857256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Целевое назначение проектирования в организации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5760"/>
          <a:stretch>
            <a:fillRect/>
          </a:stretch>
        </p:blipFill>
        <p:spPr bwMode="auto">
          <a:xfrm>
            <a:off x="1931777" y="1203109"/>
            <a:ext cx="5280446" cy="445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Обобщенная схема организационного </a:t>
            </a:r>
            <a:r>
              <a:rPr lang="ru-RU" sz="3600" b="1" dirty="0" err="1"/>
              <a:t>бизнес-проектирования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5011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Архитектура </a:t>
            </a:r>
            <a:r>
              <a:rPr lang="ru-RU" b="1" dirty="0"/>
              <a:t>бизнес-процессов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9"/>
            <a:ext cx="871543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720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Управление бизнес-процессами</vt:lpstr>
      <vt:lpstr>План</vt:lpstr>
      <vt:lpstr>1.Проектирование бизнес-процессов: основные понятия</vt:lpstr>
      <vt:lpstr>Принципы проектирования бизнес-процессов</vt:lpstr>
      <vt:lpstr>2.Этапы проектирования бизнес-процессов</vt:lpstr>
      <vt:lpstr>Модель бизнес-процесса как информационная система</vt:lpstr>
      <vt:lpstr>Целевое назначение проектирования в организации</vt:lpstr>
      <vt:lpstr>Обобщенная схема организационного бизнес-проектирования</vt:lpstr>
      <vt:lpstr>3. Архитектура бизнес-процессов</vt:lpstr>
      <vt:lpstr>Систематизирующая схема процессов производственной компании</vt:lpstr>
      <vt:lpstr>4. Методы графического проектирования бизнес-процессов Декомпозиция бизнес-процесса</vt:lpstr>
      <vt:lpstr>Межфункциональная блок-схема бизнес-процессов</vt:lpstr>
      <vt:lpstr>5.Карта потока создания ценности для межфункционального процесса</vt:lpstr>
      <vt:lpstr>Диаграмма процесса SIPOC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бизнес-процессами</dc:title>
  <dc:creator>Таня</dc:creator>
  <cp:lastModifiedBy>Таня</cp:lastModifiedBy>
  <cp:revision>2</cp:revision>
  <dcterms:created xsi:type="dcterms:W3CDTF">2019-11-24T01:30:41Z</dcterms:created>
  <dcterms:modified xsi:type="dcterms:W3CDTF">2019-11-24T02:01:30Z</dcterms:modified>
</cp:coreProperties>
</file>