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1"/>
  </p:notesMasterIdLst>
  <p:sldIdLst>
    <p:sldId id="312" r:id="rId2"/>
    <p:sldId id="290" r:id="rId3"/>
    <p:sldId id="291" r:id="rId4"/>
    <p:sldId id="288" r:id="rId5"/>
    <p:sldId id="289" r:id="rId6"/>
    <p:sldId id="293" r:id="rId7"/>
    <p:sldId id="287" r:id="rId8"/>
    <p:sldId id="292" r:id="rId9"/>
    <p:sldId id="294" r:id="rId10"/>
    <p:sldId id="256" r:id="rId11"/>
    <p:sldId id="259" r:id="rId12"/>
    <p:sldId id="260" r:id="rId13"/>
    <p:sldId id="261" r:id="rId14"/>
    <p:sldId id="296" r:id="rId15"/>
    <p:sldId id="297" r:id="rId16"/>
    <p:sldId id="298" r:id="rId17"/>
    <p:sldId id="299" r:id="rId18"/>
    <p:sldId id="300" r:id="rId19"/>
    <p:sldId id="301" r:id="rId20"/>
    <p:sldId id="302" r:id="rId21"/>
    <p:sldId id="303" r:id="rId22"/>
    <p:sldId id="304" r:id="rId23"/>
    <p:sldId id="305" r:id="rId24"/>
    <p:sldId id="306" r:id="rId25"/>
    <p:sldId id="307" r:id="rId26"/>
    <p:sldId id="308" r:id="rId27"/>
    <p:sldId id="309" r:id="rId28"/>
    <p:sldId id="310" r:id="rId29"/>
    <p:sldId id="311" r:id="rId3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99FF"/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-5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1748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47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747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47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CD8A8DA0-F632-4645-AEB3-B87B2840E0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828513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2055EAC1-EBF6-4BE0-9D4C-B60CC75313EF}" type="slidenum">
              <a:rPr lang="ru-RU"/>
              <a:pPr eaLnBrk="1" hangingPunct="1"/>
              <a:t>2</a:t>
            </a:fld>
            <a:endParaRPr lang="ru-RU"/>
          </a:p>
        </p:txBody>
      </p:sp>
      <p:sp>
        <p:nvSpPr>
          <p:cNvPr id="32771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fld id="{60D7EE76-081B-41A6-9547-B3A2B2235037}" type="slidenum">
              <a:rPr lang="ru-RU" sz="1200"/>
              <a:pPr algn="r" eaLnBrk="1" hangingPunct="1"/>
              <a:t>2</a:t>
            </a:fld>
            <a:endParaRPr lang="ru-RU" sz="1200"/>
          </a:p>
        </p:txBody>
      </p:sp>
      <p:sp>
        <p:nvSpPr>
          <p:cNvPr id="3277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8880843E-7C8C-439C-B1DC-AD348832A9F8}" type="slidenum">
              <a:rPr lang="ru-RU"/>
              <a:pPr eaLnBrk="1" hangingPunct="1"/>
              <a:t>19</a:t>
            </a:fld>
            <a:endParaRPr lang="ru-RU"/>
          </a:p>
        </p:txBody>
      </p:sp>
      <p:sp>
        <p:nvSpPr>
          <p:cNvPr id="41987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fld id="{D9445B83-54C7-4760-9C40-139E163C5A72}" type="slidenum">
              <a:rPr lang="ru-RU" sz="1200"/>
              <a:pPr algn="r" eaLnBrk="1" hangingPunct="1"/>
              <a:t>19</a:t>
            </a:fld>
            <a:endParaRPr lang="ru-RU" sz="1200"/>
          </a:p>
        </p:txBody>
      </p:sp>
      <p:sp>
        <p:nvSpPr>
          <p:cNvPr id="4198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F096DBEB-E49A-48C1-8C8F-6BC44FCD73B4}" type="slidenum">
              <a:rPr lang="ru-RU"/>
              <a:pPr eaLnBrk="1" hangingPunct="1"/>
              <a:t>20</a:t>
            </a:fld>
            <a:endParaRPr lang="ru-RU"/>
          </a:p>
        </p:txBody>
      </p:sp>
      <p:sp>
        <p:nvSpPr>
          <p:cNvPr id="43011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fld id="{EA3CF501-D330-43BD-9F72-DBA9D31BD495}" type="slidenum">
              <a:rPr lang="ru-RU" sz="1200"/>
              <a:pPr algn="r" eaLnBrk="1" hangingPunct="1"/>
              <a:t>20</a:t>
            </a:fld>
            <a:endParaRPr lang="ru-RU" sz="1200"/>
          </a:p>
        </p:txBody>
      </p:sp>
      <p:sp>
        <p:nvSpPr>
          <p:cNvPr id="4301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D640DE1C-2FA4-4E0B-82F8-9847DD21DE5B}" type="slidenum">
              <a:rPr lang="ru-RU"/>
              <a:pPr eaLnBrk="1" hangingPunct="1"/>
              <a:t>21</a:t>
            </a:fld>
            <a:endParaRPr lang="ru-RU"/>
          </a:p>
        </p:txBody>
      </p:sp>
      <p:sp>
        <p:nvSpPr>
          <p:cNvPr id="44035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fld id="{79C02947-26A7-4988-820D-8BA9F8CBBD2F}" type="slidenum">
              <a:rPr lang="ru-RU" sz="1200"/>
              <a:pPr algn="r" eaLnBrk="1" hangingPunct="1"/>
              <a:t>21</a:t>
            </a:fld>
            <a:endParaRPr lang="ru-RU" sz="1200"/>
          </a:p>
        </p:txBody>
      </p:sp>
      <p:sp>
        <p:nvSpPr>
          <p:cNvPr id="4403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1F68A4F0-5C01-4C35-A5A4-BFDCC933EAF1}" type="slidenum">
              <a:rPr lang="ru-RU"/>
              <a:pPr eaLnBrk="1" hangingPunct="1"/>
              <a:t>22</a:t>
            </a:fld>
            <a:endParaRPr lang="ru-RU"/>
          </a:p>
        </p:txBody>
      </p:sp>
      <p:sp>
        <p:nvSpPr>
          <p:cNvPr id="45059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fld id="{20754DA5-A1C3-4525-A834-AD7C620D6572}" type="slidenum">
              <a:rPr lang="ru-RU" sz="1200"/>
              <a:pPr algn="r" eaLnBrk="1" hangingPunct="1"/>
              <a:t>22</a:t>
            </a:fld>
            <a:endParaRPr lang="ru-RU" sz="1200"/>
          </a:p>
        </p:txBody>
      </p:sp>
      <p:sp>
        <p:nvSpPr>
          <p:cNvPr id="4506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B5CCEF2E-E61F-4E58-AD78-B2813C9A48B0}" type="slidenum">
              <a:rPr lang="ru-RU"/>
              <a:pPr eaLnBrk="1" hangingPunct="1"/>
              <a:t>23</a:t>
            </a:fld>
            <a:endParaRPr lang="ru-RU"/>
          </a:p>
        </p:txBody>
      </p:sp>
      <p:sp>
        <p:nvSpPr>
          <p:cNvPr id="46083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fld id="{48B6034C-9EC6-4962-A389-253F1DB0B3BD}" type="slidenum">
              <a:rPr lang="ru-RU" sz="1200"/>
              <a:pPr algn="r" eaLnBrk="1" hangingPunct="1"/>
              <a:t>23</a:t>
            </a:fld>
            <a:endParaRPr lang="ru-RU" sz="1200"/>
          </a:p>
        </p:txBody>
      </p:sp>
      <p:sp>
        <p:nvSpPr>
          <p:cNvPr id="4608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A89D2858-BD7E-42F3-88A9-506D097C6F1D}" type="slidenum">
              <a:rPr lang="ru-RU"/>
              <a:pPr eaLnBrk="1" hangingPunct="1"/>
              <a:t>24</a:t>
            </a:fld>
            <a:endParaRPr lang="ru-RU"/>
          </a:p>
        </p:txBody>
      </p:sp>
      <p:sp>
        <p:nvSpPr>
          <p:cNvPr id="47107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fld id="{0AC7F5D7-2E91-4727-AAD3-9A2847B59BE3}" type="slidenum">
              <a:rPr lang="ru-RU" sz="1200"/>
              <a:pPr algn="r" eaLnBrk="1" hangingPunct="1"/>
              <a:t>24</a:t>
            </a:fld>
            <a:endParaRPr lang="ru-RU" sz="1200"/>
          </a:p>
        </p:txBody>
      </p:sp>
      <p:sp>
        <p:nvSpPr>
          <p:cNvPr id="4710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C8EDA4B3-5D0F-4CBC-BBE4-EB78744CC309}" type="slidenum">
              <a:rPr lang="ru-RU"/>
              <a:pPr eaLnBrk="1" hangingPunct="1"/>
              <a:t>25</a:t>
            </a:fld>
            <a:endParaRPr lang="ru-RU"/>
          </a:p>
        </p:txBody>
      </p:sp>
      <p:sp>
        <p:nvSpPr>
          <p:cNvPr id="48131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fld id="{41E3D54D-DE9C-47AA-8D7F-4F4CC002E35D}" type="slidenum">
              <a:rPr lang="ru-RU" sz="1200"/>
              <a:pPr algn="r" eaLnBrk="1" hangingPunct="1"/>
              <a:t>25</a:t>
            </a:fld>
            <a:endParaRPr lang="ru-RU" sz="1200"/>
          </a:p>
        </p:txBody>
      </p:sp>
      <p:sp>
        <p:nvSpPr>
          <p:cNvPr id="4813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10F22F53-02B7-4B71-A8A6-BCBFB33B3D9F}" type="slidenum">
              <a:rPr lang="ru-RU"/>
              <a:pPr eaLnBrk="1" hangingPunct="1"/>
              <a:t>26</a:t>
            </a:fld>
            <a:endParaRPr lang="ru-RU"/>
          </a:p>
        </p:txBody>
      </p:sp>
      <p:sp>
        <p:nvSpPr>
          <p:cNvPr id="49155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fld id="{C6108F8F-274B-4702-935B-055E34ADF815}" type="slidenum">
              <a:rPr lang="ru-RU" sz="1200"/>
              <a:pPr algn="r" eaLnBrk="1" hangingPunct="1"/>
              <a:t>26</a:t>
            </a:fld>
            <a:endParaRPr lang="ru-RU" sz="1200"/>
          </a:p>
        </p:txBody>
      </p:sp>
      <p:sp>
        <p:nvSpPr>
          <p:cNvPr id="4915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C51A7E56-81E1-4269-9A8A-66C36CE609BC}" type="slidenum">
              <a:rPr lang="ru-RU"/>
              <a:pPr eaLnBrk="1" hangingPunct="1"/>
              <a:t>27</a:t>
            </a:fld>
            <a:endParaRPr lang="ru-RU"/>
          </a:p>
        </p:txBody>
      </p:sp>
      <p:sp>
        <p:nvSpPr>
          <p:cNvPr id="50179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fld id="{8577691C-D116-4E61-81F0-A9CB19628988}" type="slidenum">
              <a:rPr lang="ru-RU" sz="1200"/>
              <a:pPr algn="r" eaLnBrk="1" hangingPunct="1"/>
              <a:t>27</a:t>
            </a:fld>
            <a:endParaRPr lang="ru-RU" sz="1200"/>
          </a:p>
        </p:txBody>
      </p:sp>
      <p:sp>
        <p:nvSpPr>
          <p:cNvPr id="5018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FCE4A9A9-1DDD-4FDC-BCC7-7EE256DD7A58}" type="slidenum">
              <a:rPr lang="ru-RU"/>
              <a:pPr eaLnBrk="1" hangingPunct="1"/>
              <a:t>28</a:t>
            </a:fld>
            <a:endParaRPr lang="ru-RU"/>
          </a:p>
        </p:txBody>
      </p:sp>
      <p:sp>
        <p:nvSpPr>
          <p:cNvPr id="51203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fld id="{647C78EB-153D-4191-939A-B74B54DF24F4}" type="slidenum">
              <a:rPr lang="ru-RU" sz="1200"/>
              <a:pPr algn="r" eaLnBrk="1" hangingPunct="1"/>
              <a:t>28</a:t>
            </a:fld>
            <a:endParaRPr lang="ru-RU" sz="1200"/>
          </a:p>
        </p:txBody>
      </p:sp>
      <p:sp>
        <p:nvSpPr>
          <p:cNvPr id="5120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B25723C2-9416-40DB-B0DE-87FAF4685B25}" type="slidenum">
              <a:rPr lang="ru-RU"/>
              <a:pPr eaLnBrk="1" hangingPunct="1"/>
              <a:t>3</a:t>
            </a:fld>
            <a:endParaRPr lang="ru-RU"/>
          </a:p>
        </p:txBody>
      </p:sp>
      <p:sp>
        <p:nvSpPr>
          <p:cNvPr id="33795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fld id="{AC437DC4-5FDE-4FEA-8C79-73D5512FA2F0}" type="slidenum">
              <a:rPr lang="ru-RU" sz="1200"/>
              <a:pPr algn="r" eaLnBrk="1" hangingPunct="1"/>
              <a:t>3</a:t>
            </a:fld>
            <a:endParaRPr lang="ru-RU" sz="1200"/>
          </a:p>
        </p:txBody>
      </p:sp>
      <p:sp>
        <p:nvSpPr>
          <p:cNvPr id="3379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E05112F8-75E7-4A56-9A52-5BCBAE2C8014}" type="slidenum">
              <a:rPr lang="ru-RU"/>
              <a:pPr eaLnBrk="1" hangingPunct="1"/>
              <a:t>29</a:t>
            </a:fld>
            <a:endParaRPr lang="ru-RU"/>
          </a:p>
        </p:txBody>
      </p:sp>
      <p:sp>
        <p:nvSpPr>
          <p:cNvPr id="52227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fld id="{8E741D26-9FFC-422D-A5B4-A62183CD50F7}" type="slidenum">
              <a:rPr lang="ru-RU" sz="1200"/>
              <a:pPr algn="r" eaLnBrk="1" hangingPunct="1"/>
              <a:t>29</a:t>
            </a:fld>
            <a:endParaRPr lang="ru-RU" sz="1200"/>
          </a:p>
        </p:txBody>
      </p:sp>
      <p:sp>
        <p:nvSpPr>
          <p:cNvPr id="5222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0120E8FB-F825-4C80-97DC-884E54B7371D}" type="slidenum">
              <a:rPr lang="ru-RU"/>
              <a:pPr eaLnBrk="1" hangingPunct="1"/>
              <a:t>4</a:t>
            </a:fld>
            <a:endParaRPr lang="ru-RU"/>
          </a:p>
        </p:txBody>
      </p:sp>
      <p:sp>
        <p:nvSpPr>
          <p:cNvPr id="3481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C0099C0-8E6F-4478-8ABF-E3FE887142F4}" type="slidenum">
              <a:rPr lang="ru-RU"/>
              <a:pPr eaLnBrk="1" hangingPunct="1"/>
              <a:t>7</a:t>
            </a:fld>
            <a:endParaRPr lang="ru-RU"/>
          </a:p>
        </p:txBody>
      </p:sp>
      <p:sp>
        <p:nvSpPr>
          <p:cNvPr id="3584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66B9B2E9-951D-46E3-87A0-EB8047231A33}" type="slidenum">
              <a:rPr lang="ru-RU"/>
              <a:pPr eaLnBrk="1" hangingPunct="1"/>
              <a:t>14</a:t>
            </a:fld>
            <a:endParaRPr lang="ru-RU"/>
          </a:p>
        </p:txBody>
      </p:sp>
      <p:sp>
        <p:nvSpPr>
          <p:cNvPr id="36867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fld id="{092211F3-0D6D-495D-B308-BD9D2D1B0C83}" type="slidenum">
              <a:rPr lang="ru-RU" sz="1200"/>
              <a:pPr algn="r" eaLnBrk="1" hangingPunct="1"/>
              <a:t>14</a:t>
            </a:fld>
            <a:endParaRPr lang="ru-RU" sz="1200"/>
          </a:p>
        </p:txBody>
      </p:sp>
      <p:sp>
        <p:nvSpPr>
          <p:cNvPr id="3686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6B54F8C3-7BAF-45DA-8BD6-76A90105B17F}" type="slidenum">
              <a:rPr lang="ru-RU"/>
              <a:pPr eaLnBrk="1" hangingPunct="1"/>
              <a:t>15</a:t>
            </a:fld>
            <a:endParaRPr lang="ru-RU"/>
          </a:p>
        </p:txBody>
      </p:sp>
      <p:sp>
        <p:nvSpPr>
          <p:cNvPr id="37891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fld id="{3D84B0FC-82EA-4A62-BD65-848E0E2AF12D}" type="slidenum">
              <a:rPr lang="ru-RU" sz="1200"/>
              <a:pPr algn="r" eaLnBrk="1" hangingPunct="1"/>
              <a:t>15</a:t>
            </a:fld>
            <a:endParaRPr lang="ru-RU" sz="1200"/>
          </a:p>
        </p:txBody>
      </p:sp>
      <p:sp>
        <p:nvSpPr>
          <p:cNvPr id="3789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EA6E6831-92C3-43C7-9F9E-20189F977168}" type="slidenum">
              <a:rPr lang="ru-RU"/>
              <a:pPr eaLnBrk="1" hangingPunct="1"/>
              <a:t>16</a:t>
            </a:fld>
            <a:endParaRPr lang="ru-RU"/>
          </a:p>
        </p:txBody>
      </p:sp>
      <p:sp>
        <p:nvSpPr>
          <p:cNvPr id="38915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fld id="{4C7BAE00-3020-4CD5-9AEB-EB6F54ED7936}" type="slidenum">
              <a:rPr lang="ru-RU" sz="1200"/>
              <a:pPr algn="r" eaLnBrk="1" hangingPunct="1"/>
              <a:t>16</a:t>
            </a:fld>
            <a:endParaRPr lang="ru-RU" sz="1200"/>
          </a:p>
        </p:txBody>
      </p:sp>
      <p:sp>
        <p:nvSpPr>
          <p:cNvPr id="3891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AC4C1735-F5FD-4599-A9AF-C0F3B4803A13}" type="slidenum">
              <a:rPr lang="ru-RU"/>
              <a:pPr eaLnBrk="1" hangingPunct="1"/>
              <a:t>17</a:t>
            </a:fld>
            <a:endParaRPr lang="ru-RU"/>
          </a:p>
        </p:txBody>
      </p:sp>
      <p:sp>
        <p:nvSpPr>
          <p:cNvPr id="39939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fld id="{1B104566-2C97-4F4D-9330-4187211F641D}" type="slidenum">
              <a:rPr lang="ru-RU" sz="1200"/>
              <a:pPr algn="r" eaLnBrk="1" hangingPunct="1"/>
              <a:t>17</a:t>
            </a:fld>
            <a:endParaRPr lang="ru-RU" sz="1200"/>
          </a:p>
        </p:txBody>
      </p:sp>
      <p:sp>
        <p:nvSpPr>
          <p:cNvPr id="3994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62FCE460-B9DA-46D0-AC0B-066249722033}" type="slidenum">
              <a:rPr lang="ru-RU"/>
              <a:pPr eaLnBrk="1" hangingPunct="1"/>
              <a:t>18</a:t>
            </a:fld>
            <a:endParaRPr lang="ru-RU"/>
          </a:p>
        </p:txBody>
      </p:sp>
      <p:sp>
        <p:nvSpPr>
          <p:cNvPr id="40963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fld id="{6964298F-A45B-4C8D-A246-C2E3EFB15A26}" type="slidenum">
              <a:rPr lang="ru-RU" sz="1200"/>
              <a:pPr algn="r" eaLnBrk="1" hangingPunct="1"/>
              <a:t>18</a:t>
            </a:fld>
            <a:endParaRPr lang="ru-RU" sz="1200"/>
          </a:p>
        </p:txBody>
      </p:sp>
      <p:sp>
        <p:nvSpPr>
          <p:cNvPr id="4096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27AEBF-D285-4147-A50B-235714AD78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7392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66FB12-110A-419A-B1ED-316764BA19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31278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956077-9579-447A-A588-86125EE4DB7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31322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7BD7B7-4EB8-4720-86B8-0B2B70890CE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39733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E8FA47-3E7A-4251-87B8-12598510D16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26947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A33CAB-00A4-47F6-9B05-D5D61EAB0AD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41922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A63BA7-524A-40FA-AF9F-3167AE4A45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94299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3C1F9E-B11C-471D-8C67-79A8B0D1D2E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51872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D057B1-F47C-4AF6-94CF-9B354A5C5CC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38271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1AED82-DF75-4D9E-8BCF-B2020C2F8A8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71489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59381C-44B3-4E14-BADD-7490E5DC039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09585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9B2036-9E28-4D14-BCA7-BF8856D56E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57905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5B4CA7-A39E-42B7-9C10-8F7C911027F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94521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706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06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06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A9B76716-B57A-423B-A7F4-A0616B81D8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ru-RU" b="1" smtClean="0"/>
              <a:t>Теория алгоритмов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71600" y="3861048"/>
            <a:ext cx="7273925" cy="1752600"/>
          </a:xfrm>
        </p:spPr>
        <p:txBody>
          <a:bodyPr/>
          <a:lstStyle/>
          <a:p>
            <a:pPr eaLnBrk="1" hangingPunct="1"/>
            <a:r>
              <a:rPr lang="ru-RU" b="1" smtClean="0"/>
              <a:t>Графы</a:t>
            </a:r>
            <a:endParaRPr lang="ru-RU" b="1" dirty="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37"/>
          <p:cNvSpPr txBox="1">
            <a:spLocks noChangeArrowheads="1"/>
          </p:cNvSpPr>
          <p:nvPr/>
        </p:nvSpPr>
        <p:spPr bwMode="auto">
          <a:xfrm>
            <a:off x="576263" y="333375"/>
            <a:ext cx="4959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/>
              <a:t>Представление графов. Матрица смежности</a:t>
            </a:r>
          </a:p>
        </p:txBody>
      </p:sp>
      <p:sp>
        <p:nvSpPr>
          <p:cNvPr id="11267" name="Text Box 238"/>
          <p:cNvSpPr txBox="1">
            <a:spLocks noChangeArrowheads="1"/>
          </p:cNvSpPr>
          <p:nvPr/>
        </p:nvSpPr>
        <p:spPr bwMode="auto">
          <a:xfrm>
            <a:off x="519113" y="844550"/>
            <a:ext cx="7429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sz="1600"/>
              <a:t>Граф:</a:t>
            </a:r>
          </a:p>
        </p:txBody>
      </p:sp>
      <p:sp>
        <p:nvSpPr>
          <p:cNvPr id="11268" name="Oval 239"/>
          <p:cNvSpPr>
            <a:spLocks noChangeArrowheads="1"/>
          </p:cNvSpPr>
          <p:nvPr/>
        </p:nvSpPr>
        <p:spPr bwMode="auto">
          <a:xfrm>
            <a:off x="647700" y="1773238"/>
            <a:ext cx="287338" cy="2873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sz="1400"/>
              <a:t>4</a:t>
            </a:r>
          </a:p>
        </p:txBody>
      </p:sp>
      <p:sp>
        <p:nvSpPr>
          <p:cNvPr id="11269" name="Oval 240"/>
          <p:cNvSpPr>
            <a:spLocks noChangeArrowheads="1"/>
          </p:cNvSpPr>
          <p:nvPr/>
        </p:nvSpPr>
        <p:spPr bwMode="auto">
          <a:xfrm>
            <a:off x="1150938" y="1304925"/>
            <a:ext cx="287337" cy="2873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sz="1400"/>
              <a:t>1</a:t>
            </a:r>
          </a:p>
        </p:txBody>
      </p:sp>
      <p:sp>
        <p:nvSpPr>
          <p:cNvPr id="11270" name="Oval 241"/>
          <p:cNvSpPr>
            <a:spLocks noChangeArrowheads="1"/>
          </p:cNvSpPr>
          <p:nvPr/>
        </p:nvSpPr>
        <p:spPr bwMode="auto">
          <a:xfrm>
            <a:off x="1150938" y="2168525"/>
            <a:ext cx="287337" cy="2873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sz="1400"/>
              <a:t>6</a:t>
            </a:r>
          </a:p>
        </p:txBody>
      </p:sp>
      <p:sp>
        <p:nvSpPr>
          <p:cNvPr id="11271" name="Oval 242"/>
          <p:cNvSpPr>
            <a:spLocks noChangeArrowheads="1"/>
          </p:cNvSpPr>
          <p:nvPr/>
        </p:nvSpPr>
        <p:spPr bwMode="auto">
          <a:xfrm>
            <a:off x="1943100" y="2168525"/>
            <a:ext cx="287338" cy="2873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sz="1400"/>
              <a:t>7</a:t>
            </a:r>
          </a:p>
        </p:txBody>
      </p:sp>
      <p:sp>
        <p:nvSpPr>
          <p:cNvPr id="11272" name="Oval 243"/>
          <p:cNvSpPr>
            <a:spLocks noChangeArrowheads="1"/>
          </p:cNvSpPr>
          <p:nvPr/>
        </p:nvSpPr>
        <p:spPr bwMode="auto">
          <a:xfrm>
            <a:off x="1943100" y="1304925"/>
            <a:ext cx="287338" cy="2873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sz="1400"/>
              <a:t>2</a:t>
            </a:r>
          </a:p>
        </p:txBody>
      </p:sp>
      <p:sp>
        <p:nvSpPr>
          <p:cNvPr id="11273" name="Oval 244"/>
          <p:cNvSpPr>
            <a:spLocks noChangeArrowheads="1"/>
          </p:cNvSpPr>
          <p:nvPr/>
        </p:nvSpPr>
        <p:spPr bwMode="auto">
          <a:xfrm>
            <a:off x="2700338" y="1304925"/>
            <a:ext cx="287337" cy="2873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sz="1400"/>
              <a:t>3</a:t>
            </a:r>
          </a:p>
        </p:txBody>
      </p:sp>
      <p:sp>
        <p:nvSpPr>
          <p:cNvPr id="11274" name="Oval 245"/>
          <p:cNvSpPr>
            <a:spLocks noChangeArrowheads="1"/>
          </p:cNvSpPr>
          <p:nvPr/>
        </p:nvSpPr>
        <p:spPr bwMode="auto">
          <a:xfrm>
            <a:off x="2700338" y="2168525"/>
            <a:ext cx="287337" cy="2873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sz="1400"/>
              <a:t>8</a:t>
            </a:r>
          </a:p>
        </p:txBody>
      </p:sp>
      <p:sp>
        <p:nvSpPr>
          <p:cNvPr id="11275" name="Oval 246"/>
          <p:cNvSpPr>
            <a:spLocks noChangeArrowheads="1"/>
          </p:cNvSpPr>
          <p:nvPr/>
        </p:nvSpPr>
        <p:spPr bwMode="auto">
          <a:xfrm>
            <a:off x="3276600" y="1700213"/>
            <a:ext cx="287338" cy="2873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sz="1400"/>
              <a:t>5</a:t>
            </a:r>
          </a:p>
        </p:txBody>
      </p:sp>
      <p:cxnSp>
        <p:nvCxnSpPr>
          <p:cNvPr id="11276" name="AutoShape 247"/>
          <p:cNvCxnSpPr>
            <a:cxnSpLocks noChangeShapeType="1"/>
            <a:stCxn id="11268" idx="7"/>
            <a:endCxn id="11269" idx="3"/>
          </p:cNvCxnSpPr>
          <p:nvPr/>
        </p:nvCxnSpPr>
        <p:spPr bwMode="auto">
          <a:xfrm flipV="1">
            <a:off x="892175" y="1549400"/>
            <a:ext cx="301625" cy="2667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277" name="AutoShape 248"/>
          <p:cNvCxnSpPr>
            <a:cxnSpLocks noChangeShapeType="1"/>
            <a:stCxn id="11268" idx="5"/>
            <a:endCxn id="11270" idx="1"/>
          </p:cNvCxnSpPr>
          <p:nvPr/>
        </p:nvCxnSpPr>
        <p:spPr bwMode="auto">
          <a:xfrm>
            <a:off x="892175" y="2017713"/>
            <a:ext cx="301625" cy="1936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278" name="AutoShape 249"/>
          <p:cNvCxnSpPr>
            <a:cxnSpLocks noChangeShapeType="1"/>
            <a:stCxn id="11269" idx="4"/>
            <a:endCxn id="11270" idx="0"/>
          </p:cNvCxnSpPr>
          <p:nvPr/>
        </p:nvCxnSpPr>
        <p:spPr bwMode="auto">
          <a:xfrm>
            <a:off x="1295400" y="1592263"/>
            <a:ext cx="0" cy="5762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279" name="AutoShape 250"/>
          <p:cNvCxnSpPr>
            <a:cxnSpLocks noChangeShapeType="1"/>
            <a:stCxn id="11269" idx="6"/>
            <a:endCxn id="11272" idx="2"/>
          </p:cNvCxnSpPr>
          <p:nvPr/>
        </p:nvCxnSpPr>
        <p:spPr bwMode="auto">
          <a:xfrm>
            <a:off x="1438275" y="1449388"/>
            <a:ext cx="50482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280" name="AutoShape 251"/>
          <p:cNvCxnSpPr>
            <a:cxnSpLocks noChangeShapeType="1"/>
            <a:stCxn id="11270" idx="7"/>
            <a:endCxn id="11272" idx="3"/>
          </p:cNvCxnSpPr>
          <p:nvPr/>
        </p:nvCxnSpPr>
        <p:spPr bwMode="auto">
          <a:xfrm flipV="1">
            <a:off x="1395413" y="1549400"/>
            <a:ext cx="590550" cy="6619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281" name="AutoShape 252"/>
          <p:cNvCxnSpPr>
            <a:cxnSpLocks noChangeShapeType="1"/>
            <a:stCxn id="11272" idx="4"/>
            <a:endCxn id="11271" idx="0"/>
          </p:cNvCxnSpPr>
          <p:nvPr/>
        </p:nvCxnSpPr>
        <p:spPr bwMode="auto">
          <a:xfrm>
            <a:off x="2087563" y="1592263"/>
            <a:ext cx="0" cy="5762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282" name="AutoShape 253"/>
          <p:cNvCxnSpPr>
            <a:cxnSpLocks noChangeShapeType="1"/>
            <a:stCxn id="11270" idx="6"/>
            <a:endCxn id="11271" idx="2"/>
          </p:cNvCxnSpPr>
          <p:nvPr/>
        </p:nvCxnSpPr>
        <p:spPr bwMode="auto">
          <a:xfrm>
            <a:off x="1438275" y="2312988"/>
            <a:ext cx="50482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283" name="AutoShape 254"/>
          <p:cNvCxnSpPr>
            <a:cxnSpLocks noChangeShapeType="1"/>
            <a:stCxn id="11273" idx="4"/>
            <a:endCxn id="11274" idx="0"/>
          </p:cNvCxnSpPr>
          <p:nvPr/>
        </p:nvCxnSpPr>
        <p:spPr bwMode="auto">
          <a:xfrm>
            <a:off x="2844800" y="1592263"/>
            <a:ext cx="0" cy="5762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284" name="AutoShape 255"/>
          <p:cNvCxnSpPr>
            <a:cxnSpLocks noChangeShapeType="1"/>
            <a:stCxn id="11273" idx="5"/>
            <a:endCxn id="11275" idx="1"/>
          </p:cNvCxnSpPr>
          <p:nvPr/>
        </p:nvCxnSpPr>
        <p:spPr bwMode="auto">
          <a:xfrm>
            <a:off x="2944813" y="1549400"/>
            <a:ext cx="374650" cy="1936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285" name="AutoShape 256"/>
          <p:cNvCxnSpPr>
            <a:cxnSpLocks noChangeShapeType="1"/>
            <a:stCxn id="11274" idx="7"/>
            <a:endCxn id="11275" idx="3"/>
          </p:cNvCxnSpPr>
          <p:nvPr/>
        </p:nvCxnSpPr>
        <p:spPr bwMode="auto">
          <a:xfrm flipV="1">
            <a:off x="2944813" y="1944688"/>
            <a:ext cx="374650" cy="2667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aphicFrame>
        <p:nvGraphicFramePr>
          <p:cNvPr id="2446" name="Group 398"/>
          <p:cNvGraphicFramePr>
            <a:graphicFrameLocks noGrp="1"/>
          </p:cNvGraphicFramePr>
          <p:nvPr>
            <p:ph/>
          </p:nvPr>
        </p:nvGraphicFramePr>
        <p:xfrm>
          <a:off x="4464050" y="1773238"/>
          <a:ext cx="3636963" cy="3341690"/>
        </p:xfrm>
        <a:graphic>
          <a:graphicData uri="http://schemas.openxmlformats.org/drawingml/2006/table">
            <a:tbl>
              <a:tblPr/>
              <a:tblGrid>
                <a:gridCol w="452438"/>
                <a:gridCol w="455612"/>
                <a:gridCol w="454025"/>
                <a:gridCol w="457200"/>
                <a:gridCol w="455613"/>
                <a:gridCol w="454025"/>
                <a:gridCol w="455612"/>
                <a:gridCol w="452438"/>
              </a:tblGrid>
              <a:tr h="4175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75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909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75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75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75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75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75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369" name="Text Box 387"/>
          <p:cNvSpPr txBox="1">
            <a:spLocks noChangeArrowheads="1"/>
          </p:cNvSpPr>
          <p:nvPr/>
        </p:nvSpPr>
        <p:spPr bwMode="auto">
          <a:xfrm>
            <a:off x="4572000" y="1304925"/>
            <a:ext cx="34321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sz="1400"/>
              <a:t>1       2        3       4       5       6       7       8</a:t>
            </a:r>
          </a:p>
        </p:txBody>
      </p:sp>
      <p:sp>
        <p:nvSpPr>
          <p:cNvPr id="11370" name="Text Box 389"/>
          <p:cNvSpPr txBox="1">
            <a:spLocks noChangeArrowheads="1"/>
          </p:cNvSpPr>
          <p:nvPr/>
        </p:nvSpPr>
        <p:spPr bwMode="auto">
          <a:xfrm>
            <a:off x="4032250" y="1844675"/>
            <a:ext cx="2825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sz="1400"/>
              <a:t>1</a:t>
            </a:r>
          </a:p>
        </p:txBody>
      </p:sp>
      <p:sp>
        <p:nvSpPr>
          <p:cNvPr id="11371" name="Text Box 390"/>
          <p:cNvSpPr txBox="1">
            <a:spLocks noChangeArrowheads="1"/>
          </p:cNvSpPr>
          <p:nvPr/>
        </p:nvSpPr>
        <p:spPr bwMode="auto">
          <a:xfrm>
            <a:off x="4032250" y="2276475"/>
            <a:ext cx="2825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sz="1400"/>
              <a:t>2</a:t>
            </a:r>
          </a:p>
        </p:txBody>
      </p:sp>
      <p:sp>
        <p:nvSpPr>
          <p:cNvPr id="11372" name="Text Box 391"/>
          <p:cNvSpPr txBox="1">
            <a:spLocks noChangeArrowheads="1"/>
          </p:cNvSpPr>
          <p:nvPr/>
        </p:nvSpPr>
        <p:spPr bwMode="auto">
          <a:xfrm>
            <a:off x="4032250" y="2673350"/>
            <a:ext cx="2825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sz="1400"/>
              <a:t>3</a:t>
            </a:r>
          </a:p>
        </p:txBody>
      </p:sp>
      <p:sp>
        <p:nvSpPr>
          <p:cNvPr id="11373" name="Text Box 392"/>
          <p:cNvSpPr txBox="1">
            <a:spLocks noChangeArrowheads="1"/>
          </p:cNvSpPr>
          <p:nvPr/>
        </p:nvSpPr>
        <p:spPr bwMode="auto">
          <a:xfrm>
            <a:off x="4032250" y="3052763"/>
            <a:ext cx="2825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sz="1400"/>
              <a:t>4</a:t>
            </a:r>
          </a:p>
        </p:txBody>
      </p:sp>
      <p:sp>
        <p:nvSpPr>
          <p:cNvPr id="11374" name="Text Box 393"/>
          <p:cNvSpPr txBox="1">
            <a:spLocks noChangeArrowheads="1"/>
          </p:cNvSpPr>
          <p:nvPr/>
        </p:nvSpPr>
        <p:spPr bwMode="auto">
          <a:xfrm>
            <a:off x="4032250" y="3516313"/>
            <a:ext cx="2825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sz="1400"/>
              <a:t>5</a:t>
            </a:r>
          </a:p>
        </p:txBody>
      </p:sp>
      <p:sp>
        <p:nvSpPr>
          <p:cNvPr id="11375" name="Text Box 394"/>
          <p:cNvSpPr txBox="1">
            <a:spLocks noChangeArrowheads="1"/>
          </p:cNvSpPr>
          <p:nvPr/>
        </p:nvSpPr>
        <p:spPr bwMode="auto">
          <a:xfrm>
            <a:off x="4032250" y="3948113"/>
            <a:ext cx="2825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sz="1400"/>
              <a:t>6</a:t>
            </a:r>
          </a:p>
        </p:txBody>
      </p:sp>
      <p:sp>
        <p:nvSpPr>
          <p:cNvPr id="11376" name="Text Box 395"/>
          <p:cNvSpPr txBox="1">
            <a:spLocks noChangeArrowheads="1"/>
          </p:cNvSpPr>
          <p:nvPr/>
        </p:nvSpPr>
        <p:spPr bwMode="auto">
          <a:xfrm>
            <a:off x="4032250" y="4344988"/>
            <a:ext cx="2825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sz="1400"/>
              <a:t>7</a:t>
            </a:r>
          </a:p>
        </p:txBody>
      </p:sp>
      <p:sp>
        <p:nvSpPr>
          <p:cNvPr id="11377" name="Text Box 396"/>
          <p:cNvSpPr txBox="1">
            <a:spLocks noChangeArrowheads="1"/>
          </p:cNvSpPr>
          <p:nvPr/>
        </p:nvSpPr>
        <p:spPr bwMode="auto">
          <a:xfrm>
            <a:off x="4032250" y="4724400"/>
            <a:ext cx="2825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sz="1400"/>
              <a:t>8</a:t>
            </a:r>
          </a:p>
        </p:txBody>
      </p:sp>
      <p:cxnSp>
        <p:nvCxnSpPr>
          <p:cNvPr id="2447" name="AutoShape 399"/>
          <p:cNvCxnSpPr>
            <a:cxnSpLocks noChangeShapeType="1"/>
            <a:stCxn id="11268" idx="7"/>
            <a:endCxn id="11269" idx="3"/>
          </p:cNvCxnSpPr>
          <p:nvPr/>
        </p:nvCxnSpPr>
        <p:spPr bwMode="auto">
          <a:xfrm flipV="1">
            <a:off x="892175" y="1549400"/>
            <a:ext cx="301625" cy="2667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48" name="AutoShape 400"/>
          <p:cNvCxnSpPr>
            <a:cxnSpLocks noChangeShapeType="1"/>
            <a:stCxn id="11268" idx="5"/>
            <a:endCxn id="11270" idx="1"/>
          </p:cNvCxnSpPr>
          <p:nvPr/>
        </p:nvCxnSpPr>
        <p:spPr bwMode="auto">
          <a:xfrm>
            <a:off x="892175" y="2017713"/>
            <a:ext cx="301625" cy="1936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49" name="AutoShape 401"/>
          <p:cNvCxnSpPr>
            <a:cxnSpLocks noChangeShapeType="1"/>
            <a:stCxn id="11269" idx="4"/>
            <a:endCxn id="11270" idx="0"/>
          </p:cNvCxnSpPr>
          <p:nvPr/>
        </p:nvCxnSpPr>
        <p:spPr bwMode="auto">
          <a:xfrm>
            <a:off x="1295400" y="1592263"/>
            <a:ext cx="0" cy="5762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50" name="AutoShape 402"/>
          <p:cNvCxnSpPr>
            <a:cxnSpLocks noChangeShapeType="1"/>
            <a:stCxn id="11269" idx="6"/>
            <a:endCxn id="11272" idx="2"/>
          </p:cNvCxnSpPr>
          <p:nvPr/>
        </p:nvCxnSpPr>
        <p:spPr bwMode="auto">
          <a:xfrm>
            <a:off x="1438275" y="1449388"/>
            <a:ext cx="50482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51" name="AutoShape 403"/>
          <p:cNvCxnSpPr>
            <a:cxnSpLocks noChangeShapeType="1"/>
            <a:stCxn id="11270" idx="7"/>
            <a:endCxn id="11272" idx="3"/>
          </p:cNvCxnSpPr>
          <p:nvPr/>
        </p:nvCxnSpPr>
        <p:spPr bwMode="auto">
          <a:xfrm flipV="1">
            <a:off x="1395413" y="1549400"/>
            <a:ext cx="590550" cy="6619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52" name="AutoShape 404"/>
          <p:cNvCxnSpPr>
            <a:cxnSpLocks noChangeShapeType="1"/>
            <a:stCxn id="11272" idx="4"/>
            <a:endCxn id="11271" idx="0"/>
          </p:cNvCxnSpPr>
          <p:nvPr/>
        </p:nvCxnSpPr>
        <p:spPr bwMode="auto">
          <a:xfrm>
            <a:off x="2087563" y="1592263"/>
            <a:ext cx="0" cy="5762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53" name="AutoShape 405"/>
          <p:cNvCxnSpPr>
            <a:cxnSpLocks noChangeShapeType="1"/>
            <a:stCxn id="11270" idx="6"/>
            <a:endCxn id="11271" idx="2"/>
          </p:cNvCxnSpPr>
          <p:nvPr/>
        </p:nvCxnSpPr>
        <p:spPr bwMode="auto">
          <a:xfrm>
            <a:off x="1438275" y="2312988"/>
            <a:ext cx="50482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54" name="AutoShape 406"/>
          <p:cNvCxnSpPr>
            <a:cxnSpLocks noChangeShapeType="1"/>
            <a:stCxn id="11273" idx="4"/>
            <a:endCxn id="11274" idx="0"/>
          </p:cNvCxnSpPr>
          <p:nvPr/>
        </p:nvCxnSpPr>
        <p:spPr bwMode="auto">
          <a:xfrm>
            <a:off x="2844800" y="1592263"/>
            <a:ext cx="0" cy="5762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55" name="AutoShape 407"/>
          <p:cNvCxnSpPr>
            <a:cxnSpLocks noChangeShapeType="1"/>
            <a:stCxn id="11273" idx="5"/>
            <a:endCxn id="11275" idx="1"/>
          </p:cNvCxnSpPr>
          <p:nvPr/>
        </p:nvCxnSpPr>
        <p:spPr bwMode="auto">
          <a:xfrm>
            <a:off x="2944813" y="1549400"/>
            <a:ext cx="374650" cy="1936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56" name="AutoShape 408"/>
          <p:cNvCxnSpPr>
            <a:cxnSpLocks noChangeShapeType="1"/>
            <a:stCxn id="11274" idx="7"/>
            <a:endCxn id="11275" idx="3"/>
          </p:cNvCxnSpPr>
          <p:nvPr/>
        </p:nvCxnSpPr>
        <p:spPr bwMode="auto">
          <a:xfrm flipV="1">
            <a:off x="2944813" y="1944688"/>
            <a:ext cx="374650" cy="2667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aphicFrame>
        <p:nvGraphicFramePr>
          <p:cNvPr id="2457" name="Group 409"/>
          <p:cNvGraphicFramePr>
            <a:graphicFrameLocks noGrp="1"/>
          </p:cNvGraphicFramePr>
          <p:nvPr/>
        </p:nvGraphicFramePr>
        <p:xfrm>
          <a:off x="4464050" y="1773238"/>
          <a:ext cx="3636963" cy="3341690"/>
        </p:xfrm>
        <a:graphic>
          <a:graphicData uri="http://schemas.openxmlformats.org/drawingml/2006/table">
            <a:tbl>
              <a:tblPr/>
              <a:tblGrid>
                <a:gridCol w="452438"/>
                <a:gridCol w="455612"/>
                <a:gridCol w="454025"/>
                <a:gridCol w="457200"/>
                <a:gridCol w="455613"/>
                <a:gridCol w="454025"/>
                <a:gridCol w="455612"/>
                <a:gridCol w="452438"/>
              </a:tblGrid>
              <a:tr h="4175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75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909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75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75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75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75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75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540" name="Group 492"/>
          <p:cNvGraphicFramePr>
            <a:graphicFrameLocks noGrp="1"/>
          </p:cNvGraphicFramePr>
          <p:nvPr/>
        </p:nvGraphicFramePr>
        <p:xfrm>
          <a:off x="4464050" y="1773238"/>
          <a:ext cx="3636963" cy="3341690"/>
        </p:xfrm>
        <a:graphic>
          <a:graphicData uri="http://schemas.openxmlformats.org/drawingml/2006/table">
            <a:tbl>
              <a:tblPr/>
              <a:tblGrid>
                <a:gridCol w="452438"/>
                <a:gridCol w="455612"/>
                <a:gridCol w="454025"/>
                <a:gridCol w="457200"/>
                <a:gridCol w="455613"/>
                <a:gridCol w="454025"/>
                <a:gridCol w="455612"/>
                <a:gridCol w="452438"/>
              </a:tblGrid>
              <a:tr h="4175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∞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∞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∞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∞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∞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∞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75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∞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∞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∞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∞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∞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∞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∞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909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∞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∞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∞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∞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∞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∞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75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∞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∞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∞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∞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∞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∞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75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∞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∞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∞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∞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∞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∞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∞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∞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75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∞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∞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∞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∞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∞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∞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75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∞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∞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∞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∞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∞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∞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∞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∞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75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∞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∞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∞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∞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∞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∞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∞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623" name="Text Box 575"/>
          <p:cNvSpPr txBox="1">
            <a:spLocks noChangeArrowheads="1"/>
          </p:cNvSpPr>
          <p:nvPr/>
        </p:nvSpPr>
        <p:spPr bwMode="auto">
          <a:xfrm>
            <a:off x="1547813" y="1233488"/>
            <a:ext cx="2540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sz="1000"/>
              <a:t>3</a:t>
            </a:r>
          </a:p>
        </p:txBody>
      </p:sp>
      <p:sp>
        <p:nvSpPr>
          <p:cNvPr id="2624" name="Text Box 576"/>
          <p:cNvSpPr txBox="1">
            <a:spLocks noChangeArrowheads="1"/>
          </p:cNvSpPr>
          <p:nvPr/>
        </p:nvSpPr>
        <p:spPr bwMode="auto">
          <a:xfrm>
            <a:off x="1257300" y="1700213"/>
            <a:ext cx="2540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sz="1000"/>
              <a:t>5</a:t>
            </a:r>
          </a:p>
        </p:txBody>
      </p:sp>
      <p:sp>
        <p:nvSpPr>
          <p:cNvPr id="2625" name="Text Box 577"/>
          <p:cNvSpPr txBox="1">
            <a:spLocks noChangeArrowheads="1"/>
          </p:cNvSpPr>
          <p:nvPr/>
        </p:nvSpPr>
        <p:spPr bwMode="auto">
          <a:xfrm>
            <a:off x="1617663" y="1816100"/>
            <a:ext cx="2540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sz="1000"/>
              <a:t>3</a:t>
            </a:r>
          </a:p>
        </p:txBody>
      </p:sp>
      <p:sp>
        <p:nvSpPr>
          <p:cNvPr id="2626" name="Text Box 578"/>
          <p:cNvSpPr txBox="1">
            <a:spLocks noChangeArrowheads="1"/>
          </p:cNvSpPr>
          <p:nvPr/>
        </p:nvSpPr>
        <p:spPr bwMode="auto">
          <a:xfrm>
            <a:off x="3059113" y="1449388"/>
            <a:ext cx="2540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sz="1000"/>
              <a:t>1</a:t>
            </a:r>
          </a:p>
        </p:txBody>
      </p:sp>
      <p:sp>
        <p:nvSpPr>
          <p:cNvPr id="2627" name="Text Box 579"/>
          <p:cNvSpPr txBox="1">
            <a:spLocks noChangeArrowheads="1"/>
          </p:cNvSpPr>
          <p:nvPr/>
        </p:nvSpPr>
        <p:spPr bwMode="auto">
          <a:xfrm>
            <a:off x="2808288" y="1736725"/>
            <a:ext cx="2540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sz="1000"/>
              <a:t>4</a:t>
            </a:r>
          </a:p>
        </p:txBody>
      </p:sp>
      <p:sp>
        <p:nvSpPr>
          <p:cNvPr id="2628" name="Text Box 580"/>
          <p:cNvSpPr txBox="1">
            <a:spLocks noChangeArrowheads="1"/>
          </p:cNvSpPr>
          <p:nvPr/>
        </p:nvSpPr>
        <p:spPr bwMode="auto">
          <a:xfrm>
            <a:off x="827088" y="1484313"/>
            <a:ext cx="2540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sz="1000"/>
              <a:t>2</a:t>
            </a:r>
          </a:p>
        </p:txBody>
      </p:sp>
      <p:sp>
        <p:nvSpPr>
          <p:cNvPr id="2629" name="Text Box 581"/>
          <p:cNvSpPr txBox="1">
            <a:spLocks noChangeArrowheads="1"/>
          </p:cNvSpPr>
          <p:nvPr/>
        </p:nvSpPr>
        <p:spPr bwMode="auto">
          <a:xfrm>
            <a:off x="971550" y="1916113"/>
            <a:ext cx="2540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sz="1000"/>
              <a:t>6</a:t>
            </a:r>
          </a:p>
        </p:txBody>
      </p:sp>
      <p:sp>
        <p:nvSpPr>
          <p:cNvPr id="2630" name="Text Box 582"/>
          <p:cNvSpPr txBox="1">
            <a:spLocks noChangeArrowheads="1"/>
          </p:cNvSpPr>
          <p:nvPr/>
        </p:nvSpPr>
        <p:spPr bwMode="auto">
          <a:xfrm>
            <a:off x="2051050" y="1773238"/>
            <a:ext cx="2540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sz="1000"/>
              <a:t>2</a:t>
            </a:r>
          </a:p>
        </p:txBody>
      </p:sp>
      <p:sp>
        <p:nvSpPr>
          <p:cNvPr id="2631" name="Text Box 583"/>
          <p:cNvSpPr txBox="1">
            <a:spLocks noChangeArrowheads="1"/>
          </p:cNvSpPr>
          <p:nvPr/>
        </p:nvSpPr>
        <p:spPr bwMode="auto">
          <a:xfrm>
            <a:off x="1581150" y="2276475"/>
            <a:ext cx="2540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sz="1000"/>
              <a:t>6</a:t>
            </a:r>
          </a:p>
        </p:txBody>
      </p:sp>
      <p:sp>
        <p:nvSpPr>
          <p:cNvPr id="2632" name="Text Box 584"/>
          <p:cNvSpPr txBox="1">
            <a:spLocks noChangeArrowheads="1"/>
          </p:cNvSpPr>
          <p:nvPr/>
        </p:nvSpPr>
        <p:spPr bwMode="auto">
          <a:xfrm>
            <a:off x="3094038" y="2032000"/>
            <a:ext cx="2540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sz="1000"/>
              <a:t>1</a:t>
            </a:r>
          </a:p>
        </p:txBody>
      </p:sp>
      <p:sp>
        <p:nvSpPr>
          <p:cNvPr id="2633" name="Text Box 585"/>
          <p:cNvSpPr txBox="1">
            <a:spLocks noChangeArrowheads="1"/>
          </p:cNvSpPr>
          <p:nvPr/>
        </p:nvSpPr>
        <p:spPr bwMode="auto">
          <a:xfrm>
            <a:off x="539750" y="2862263"/>
            <a:ext cx="9429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sz="1600"/>
              <a:t>Удобно:</a:t>
            </a:r>
          </a:p>
        </p:txBody>
      </p:sp>
      <p:sp>
        <p:nvSpPr>
          <p:cNvPr id="2634" name="Text Box 586"/>
          <p:cNvSpPr txBox="1">
            <a:spLocks noChangeArrowheads="1"/>
          </p:cNvSpPr>
          <p:nvPr/>
        </p:nvSpPr>
        <p:spPr bwMode="auto">
          <a:xfrm>
            <a:off x="447675" y="3282950"/>
            <a:ext cx="266858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 typeface="Wingdings" pitchFamily="2" charset="2"/>
              <a:buChar char="Ø"/>
            </a:pPr>
            <a:r>
              <a:rPr lang="ru-RU" sz="1400"/>
              <a:t> Добавлять и удалять ребра</a:t>
            </a:r>
          </a:p>
        </p:txBody>
      </p:sp>
      <p:sp>
        <p:nvSpPr>
          <p:cNvPr id="2635" name="Text Box 587"/>
          <p:cNvSpPr txBox="1">
            <a:spLocks noChangeArrowheads="1"/>
          </p:cNvSpPr>
          <p:nvPr/>
        </p:nvSpPr>
        <p:spPr bwMode="auto">
          <a:xfrm>
            <a:off x="468313" y="3608388"/>
            <a:ext cx="288131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 typeface="Wingdings" pitchFamily="2" charset="2"/>
              <a:buChar char="Ø"/>
            </a:pPr>
            <a:r>
              <a:rPr lang="ru-RU" sz="1400"/>
              <a:t> Проверять смежность вершин</a:t>
            </a:r>
          </a:p>
        </p:txBody>
      </p:sp>
      <p:sp>
        <p:nvSpPr>
          <p:cNvPr id="2636" name="Text Box 588"/>
          <p:cNvSpPr txBox="1">
            <a:spLocks noChangeArrowheads="1"/>
          </p:cNvSpPr>
          <p:nvPr/>
        </p:nvSpPr>
        <p:spPr bwMode="auto">
          <a:xfrm>
            <a:off x="539750" y="4076700"/>
            <a:ext cx="11747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sz="1600"/>
              <a:t>Неудобно:</a:t>
            </a:r>
          </a:p>
        </p:txBody>
      </p:sp>
      <p:sp>
        <p:nvSpPr>
          <p:cNvPr id="2637" name="Text Box 589"/>
          <p:cNvSpPr txBox="1">
            <a:spLocks noChangeArrowheads="1"/>
          </p:cNvSpPr>
          <p:nvPr/>
        </p:nvSpPr>
        <p:spPr bwMode="auto">
          <a:xfrm>
            <a:off x="447675" y="4497388"/>
            <a:ext cx="293528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 typeface="Wingdings" pitchFamily="2" charset="2"/>
              <a:buChar char="Ø"/>
            </a:pPr>
            <a:r>
              <a:rPr lang="ru-RU" sz="1400"/>
              <a:t> Добавлять и удалять вершины</a:t>
            </a:r>
          </a:p>
        </p:txBody>
      </p:sp>
      <p:sp>
        <p:nvSpPr>
          <p:cNvPr id="2638" name="Text Box 590"/>
          <p:cNvSpPr txBox="1">
            <a:spLocks noChangeArrowheads="1"/>
          </p:cNvSpPr>
          <p:nvPr/>
        </p:nvSpPr>
        <p:spPr bwMode="auto">
          <a:xfrm>
            <a:off x="468313" y="4833938"/>
            <a:ext cx="33496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 typeface="Wingdings" pitchFamily="2" charset="2"/>
              <a:buChar char="Ø"/>
            </a:pPr>
            <a:r>
              <a:rPr lang="ru-RU" sz="1400"/>
              <a:t> Работать с разреженными графами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4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2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2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24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2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2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2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2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2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26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2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26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500"/>
                                        <p:tgtEl>
                                          <p:spTgt spid="26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9" dur="500"/>
                                        <p:tgtEl>
                                          <p:spTgt spid="2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2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2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26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26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26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26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0" dur="500"/>
                                        <p:tgtEl>
                                          <p:spTgt spid="2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26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26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26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26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23" grpId="0"/>
      <p:bldP spid="2624" grpId="0"/>
      <p:bldP spid="2625" grpId="0"/>
      <p:bldP spid="2626" grpId="0"/>
      <p:bldP spid="2627" grpId="0"/>
      <p:bldP spid="2628" grpId="0"/>
      <p:bldP spid="2629" grpId="0"/>
      <p:bldP spid="2630" grpId="0"/>
      <p:bldP spid="2631" grpId="0"/>
      <p:bldP spid="2632" grpId="0"/>
      <p:bldP spid="2633" grpId="0"/>
      <p:bldP spid="2634" grpId="0"/>
      <p:bldP spid="2635" grpId="0"/>
      <p:bldP spid="2636" grpId="0"/>
      <p:bldP spid="2637" grpId="0"/>
      <p:bldP spid="263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576263" y="333375"/>
            <a:ext cx="541178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/>
              <a:t>Представление графов. Матрица инцидентности</a:t>
            </a: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519113" y="844550"/>
            <a:ext cx="7429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sz="1600"/>
              <a:t>Граф:</a:t>
            </a:r>
          </a:p>
        </p:txBody>
      </p:sp>
      <p:sp>
        <p:nvSpPr>
          <p:cNvPr id="12292" name="Oval 4"/>
          <p:cNvSpPr>
            <a:spLocks noChangeArrowheads="1"/>
          </p:cNvSpPr>
          <p:nvPr/>
        </p:nvSpPr>
        <p:spPr bwMode="auto">
          <a:xfrm>
            <a:off x="647700" y="1773238"/>
            <a:ext cx="287338" cy="2873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sz="1400"/>
              <a:t>4</a:t>
            </a:r>
          </a:p>
        </p:txBody>
      </p:sp>
      <p:sp>
        <p:nvSpPr>
          <p:cNvPr id="12293" name="Oval 5"/>
          <p:cNvSpPr>
            <a:spLocks noChangeArrowheads="1"/>
          </p:cNvSpPr>
          <p:nvPr/>
        </p:nvSpPr>
        <p:spPr bwMode="auto">
          <a:xfrm>
            <a:off x="1150938" y="1304925"/>
            <a:ext cx="287337" cy="2873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sz="1400"/>
              <a:t>1</a:t>
            </a:r>
          </a:p>
        </p:txBody>
      </p:sp>
      <p:sp>
        <p:nvSpPr>
          <p:cNvPr id="12294" name="Oval 6"/>
          <p:cNvSpPr>
            <a:spLocks noChangeArrowheads="1"/>
          </p:cNvSpPr>
          <p:nvPr/>
        </p:nvSpPr>
        <p:spPr bwMode="auto">
          <a:xfrm>
            <a:off x="1150938" y="2168525"/>
            <a:ext cx="287337" cy="2873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sz="1400"/>
              <a:t>6</a:t>
            </a:r>
          </a:p>
        </p:txBody>
      </p:sp>
      <p:sp>
        <p:nvSpPr>
          <p:cNvPr id="12295" name="Oval 7"/>
          <p:cNvSpPr>
            <a:spLocks noChangeArrowheads="1"/>
          </p:cNvSpPr>
          <p:nvPr/>
        </p:nvSpPr>
        <p:spPr bwMode="auto">
          <a:xfrm>
            <a:off x="1943100" y="2168525"/>
            <a:ext cx="287338" cy="2873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sz="1400"/>
              <a:t>7</a:t>
            </a:r>
          </a:p>
        </p:txBody>
      </p:sp>
      <p:sp>
        <p:nvSpPr>
          <p:cNvPr id="12296" name="Oval 8"/>
          <p:cNvSpPr>
            <a:spLocks noChangeArrowheads="1"/>
          </p:cNvSpPr>
          <p:nvPr/>
        </p:nvSpPr>
        <p:spPr bwMode="auto">
          <a:xfrm>
            <a:off x="1943100" y="1304925"/>
            <a:ext cx="287338" cy="2873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sz="1400"/>
              <a:t>2</a:t>
            </a:r>
          </a:p>
        </p:txBody>
      </p:sp>
      <p:sp>
        <p:nvSpPr>
          <p:cNvPr id="12297" name="Oval 9"/>
          <p:cNvSpPr>
            <a:spLocks noChangeArrowheads="1"/>
          </p:cNvSpPr>
          <p:nvPr/>
        </p:nvSpPr>
        <p:spPr bwMode="auto">
          <a:xfrm>
            <a:off x="2700338" y="1304925"/>
            <a:ext cx="287337" cy="2873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sz="1400"/>
              <a:t>3</a:t>
            </a:r>
          </a:p>
        </p:txBody>
      </p:sp>
      <p:sp>
        <p:nvSpPr>
          <p:cNvPr id="12298" name="Oval 10"/>
          <p:cNvSpPr>
            <a:spLocks noChangeArrowheads="1"/>
          </p:cNvSpPr>
          <p:nvPr/>
        </p:nvSpPr>
        <p:spPr bwMode="auto">
          <a:xfrm>
            <a:off x="2700338" y="2168525"/>
            <a:ext cx="287337" cy="2873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sz="1400"/>
              <a:t>8</a:t>
            </a:r>
          </a:p>
        </p:txBody>
      </p:sp>
      <p:sp>
        <p:nvSpPr>
          <p:cNvPr id="12299" name="Oval 11"/>
          <p:cNvSpPr>
            <a:spLocks noChangeArrowheads="1"/>
          </p:cNvSpPr>
          <p:nvPr/>
        </p:nvSpPr>
        <p:spPr bwMode="auto">
          <a:xfrm>
            <a:off x="3276600" y="1700213"/>
            <a:ext cx="287338" cy="2873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sz="1400"/>
              <a:t>5</a:t>
            </a:r>
          </a:p>
        </p:txBody>
      </p:sp>
      <p:cxnSp>
        <p:nvCxnSpPr>
          <p:cNvPr id="12300" name="AutoShape 12"/>
          <p:cNvCxnSpPr>
            <a:cxnSpLocks noChangeShapeType="1"/>
            <a:stCxn id="12292" idx="7"/>
            <a:endCxn id="12293" idx="3"/>
          </p:cNvCxnSpPr>
          <p:nvPr/>
        </p:nvCxnSpPr>
        <p:spPr bwMode="auto">
          <a:xfrm flipV="1">
            <a:off x="892175" y="1549400"/>
            <a:ext cx="301625" cy="2667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301" name="AutoShape 13"/>
          <p:cNvCxnSpPr>
            <a:cxnSpLocks noChangeShapeType="1"/>
            <a:stCxn id="12292" idx="5"/>
            <a:endCxn id="12294" idx="1"/>
          </p:cNvCxnSpPr>
          <p:nvPr/>
        </p:nvCxnSpPr>
        <p:spPr bwMode="auto">
          <a:xfrm>
            <a:off x="892175" y="2017713"/>
            <a:ext cx="301625" cy="1936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302" name="AutoShape 14"/>
          <p:cNvCxnSpPr>
            <a:cxnSpLocks noChangeShapeType="1"/>
            <a:stCxn id="12293" idx="4"/>
            <a:endCxn id="12294" idx="0"/>
          </p:cNvCxnSpPr>
          <p:nvPr/>
        </p:nvCxnSpPr>
        <p:spPr bwMode="auto">
          <a:xfrm>
            <a:off x="1295400" y="1592263"/>
            <a:ext cx="0" cy="5762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303" name="AutoShape 15"/>
          <p:cNvCxnSpPr>
            <a:cxnSpLocks noChangeShapeType="1"/>
            <a:stCxn id="12293" idx="6"/>
            <a:endCxn id="12296" idx="2"/>
          </p:cNvCxnSpPr>
          <p:nvPr/>
        </p:nvCxnSpPr>
        <p:spPr bwMode="auto">
          <a:xfrm>
            <a:off x="1438275" y="1449388"/>
            <a:ext cx="50482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304" name="AutoShape 16"/>
          <p:cNvCxnSpPr>
            <a:cxnSpLocks noChangeShapeType="1"/>
            <a:stCxn id="12294" idx="7"/>
            <a:endCxn id="12296" idx="3"/>
          </p:cNvCxnSpPr>
          <p:nvPr/>
        </p:nvCxnSpPr>
        <p:spPr bwMode="auto">
          <a:xfrm flipV="1">
            <a:off x="1395413" y="1549400"/>
            <a:ext cx="590550" cy="6619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305" name="AutoShape 17"/>
          <p:cNvCxnSpPr>
            <a:cxnSpLocks noChangeShapeType="1"/>
            <a:stCxn id="12296" idx="4"/>
            <a:endCxn id="12295" idx="0"/>
          </p:cNvCxnSpPr>
          <p:nvPr/>
        </p:nvCxnSpPr>
        <p:spPr bwMode="auto">
          <a:xfrm>
            <a:off x="2087563" y="1592263"/>
            <a:ext cx="0" cy="5762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306" name="AutoShape 18"/>
          <p:cNvCxnSpPr>
            <a:cxnSpLocks noChangeShapeType="1"/>
            <a:stCxn id="12294" idx="6"/>
            <a:endCxn id="12295" idx="2"/>
          </p:cNvCxnSpPr>
          <p:nvPr/>
        </p:nvCxnSpPr>
        <p:spPr bwMode="auto">
          <a:xfrm>
            <a:off x="1438275" y="2312988"/>
            <a:ext cx="50482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307" name="AutoShape 19"/>
          <p:cNvCxnSpPr>
            <a:cxnSpLocks noChangeShapeType="1"/>
            <a:stCxn id="12297" idx="4"/>
            <a:endCxn id="12298" idx="0"/>
          </p:cNvCxnSpPr>
          <p:nvPr/>
        </p:nvCxnSpPr>
        <p:spPr bwMode="auto">
          <a:xfrm>
            <a:off x="2844800" y="1592263"/>
            <a:ext cx="0" cy="5762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308" name="AutoShape 20"/>
          <p:cNvCxnSpPr>
            <a:cxnSpLocks noChangeShapeType="1"/>
            <a:stCxn id="12297" idx="5"/>
            <a:endCxn id="12299" idx="1"/>
          </p:cNvCxnSpPr>
          <p:nvPr/>
        </p:nvCxnSpPr>
        <p:spPr bwMode="auto">
          <a:xfrm>
            <a:off x="2944813" y="1549400"/>
            <a:ext cx="374650" cy="1936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309" name="AutoShape 21"/>
          <p:cNvCxnSpPr>
            <a:cxnSpLocks noChangeShapeType="1"/>
            <a:stCxn id="12298" idx="7"/>
            <a:endCxn id="12299" idx="3"/>
          </p:cNvCxnSpPr>
          <p:nvPr/>
        </p:nvCxnSpPr>
        <p:spPr bwMode="auto">
          <a:xfrm flipV="1">
            <a:off x="2944813" y="1944688"/>
            <a:ext cx="374650" cy="2667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886" name="AutoShape 22"/>
          <p:cNvCxnSpPr>
            <a:cxnSpLocks noChangeShapeType="1"/>
            <a:stCxn id="12292" idx="7"/>
            <a:endCxn id="12293" idx="3"/>
          </p:cNvCxnSpPr>
          <p:nvPr/>
        </p:nvCxnSpPr>
        <p:spPr bwMode="auto">
          <a:xfrm flipV="1">
            <a:off x="892175" y="1549400"/>
            <a:ext cx="301625" cy="2667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887" name="AutoShape 23"/>
          <p:cNvCxnSpPr>
            <a:cxnSpLocks noChangeShapeType="1"/>
            <a:stCxn id="12292" idx="5"/>
            <a:endCxn id="12294" idx="1"/>
          </p:cNvCxnSpPr>
          <p:nvPr/>
        </p:nvCxnSpPr>
        <p:spPr bwMode="auto">
          <a:xfrm>
            <a:off x="892175" y="2017713"/>
            <a:ext cx="301625" cy="1936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888" name="AutoShape 24"/>
          <p:cNvCxnSpPr>
            <a:cxnSpLocks noChangeShapeType="1"/>
            <a:stCxn id="12293" idx="4"/>
            <a:endCxn id="12294" idx="0"/>
          </p:cNvCxnSpPr>
          <p:nvPr/>
        </p:nvCxnSpPr>
        <p:spPr bwMode="auto">
          <a:xfrm>
            <a:off x="1295400" y="1592263"/>
            <a:ext cx="0" cy="5762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889" name="AutoShape 25"/>
          <p:cNvCxnSpPr>
            <a:cxnSpLocks noChangeShapeType="1"/>
            <a:stCxn id="12293" idx="6"/>
            <a:endCxn id="12296" idx="2"/>
          </p:cNvCxnSpPr>
          <p:nvPr/>
        </p:nvCxnSpPr>
        <p:spPr bwMode="auto">
          <a:xfrm>
            <a:off x="1438275" y="1449388"/>
            <a:ext cx="50482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890" name="AutoShape 26"/>
          <p:cNvCxnSpPr>
            <a:cxnSpLocks noChangeShapeType="1"/>
            <a:stCxn id="12294" idx="7"/>
            <a:endCxn id="12296" idx="3"/>
          </p:cNvCxnSpPr>
          <p:nvPr/>
        </p:nvCxnSpPr>
        <p:spPr bwMode="auto">
          <a:xfrm flipV="1">
            <a:off x="1395413" y="1549400"/>
            <a:ext cx="590550" cy="6619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891" name="AutoShape 27"/>
          <p:cNvCxnSpPr>
            <a:cxnSpLocks noChangeShapeType="1"/>
            <a:stCxn id="12296" idx="4"/>
            <a:endCxn id="12295" idx="0"/>
          </p:cNvCxnSpPr>
          <p:nvPr/>
        </p:nvCxnSpPr>
        <p:spPr bwMode="auto">
          <a:xfrm>
            <a:off x="2087563" y="1592263"/>
            <a:ext cx="0" cy="5762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892" name="AutoShape 28"/>
          <p:cNvCxnSpPr>
            <a:cxnSpLocks noChangeShapeType="1"/>
            <a:stCxn id="12294" idx="6"/>
            <a:endCxn id="12295" idx="2"/>
          </p:cNvCxnSpPr>
          <p:nvPr/>
        </p:nvCxnSpPr>
        <p:spPr bwMode="auto">
          <a:xfrm>
            <a:off x="1438275" y="2312988"/>
            <a:ext cx="50482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893" name="AutoShape 29"/>
          <p:cNvCxnSpPr>
            <a:cxnSpLocks noChangeShapeType="1"/>
            <a:stCxn id="12297" idx="4"/>
            <a:endCxn id="12298" idx="0"/>
          </p:cNvCxnSpPr>
          <p:nvPr/>
        </p:nvCxnSpPr>
        <p:spPr bwMode="auto">
          <a:xfrm>
            <a:off x="2844800" y="1592263"/>
            <a:ext cx="0" cy="5762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894" name="AutoShape 30"/>
          <p:cNvCxnSpPr>
            <a:cxnSpLocks noChangeShapeType="1"/>
            <a:stCxn id="12297" idx="5"/>
            <a:endCxn id="12299" idx="1"/>
          </p:cNvCxnSpPr>
          <p:nvPr/>
        </p:nvCxnSpPr>
        <p:spPr bwMode="auto">
          <a:xfrm>
            <a:off x="2944813" y="1549400"/>
            <a:ext cx="374650" cy="1936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895" name="AutoShape 31"/>
          <p:cNvCxnSpPr>
            <a:cxnSpLocks noChangeShapeType="1"/>
            <a:stCxn id="12298" idx="7"/>
            <a:endCxn id="12299" idx="3"/>
          </p:cNvCxnSpPr>
          <p:nvPr/>
        </p:nvCxnSpPr>
        <p:spPr bwMode="auto">
          <a:xfrm flipV="1">
            <a:off x="2944813" y="1944688"/>
            <a:ext cx="374650" cy="2667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6896" name="Text Box 32"/>
          <p:cNvSpPr txBox="1">
            <a:spLocks noChangeArrowheads="1"/>
          </p:cNvSpPr>
          <p:nvPr/>
        </p:nvSpPr>
        <p:spPr bwMode="auto">
          <a:xfrm>
            <a:off x="1547813" y="1233488"/>
            <a:ext cx="2540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sz="1000"/>
              <a:t>3</a:t>
            </a:r>
          </a:p>
        </p:txBody>
      </p:sp>
      <p:sp>
        <p:nvSpPr>
          <p:cNvPr id="36897" name="Text Box 33"/>
          <p:cNvSpPr txBox="1">
            <a:spLocks noChangeArrowheads="1"/>
          </p:cNvSpPr>
          <p:nvPr/>
        </p:nvSpPr>
        <p:spPr bwMode="auto">
          <a:xfrm>
            <a:off x="1257300" y="1700213"/>
            <a:ext cx="2540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sz="1000"/>
              <a:t>5</a:t>
            </a:r>
          </a:p>
        </p:txBody>
      </p:sp>
      <p:sp>
        <p:nvSpPr>
          <p:cNvPr id="36898" name="Text Box 34"/>
          <p:cNvSpPr txBox="1">
            <a:spLocks noChangeArrowheads="1"/>
          </p:cNvSpPr>
          <p:nvPr/>
        </p:nvSpPr>
        <p:spPr bwMode="auto">
          <a:xfrm>
            <a:off x="1617663" y="1816100"/>
            <a:ext cx="2540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sz="1000"/>
              <a:t>3</a:t>
            </a:r>
          </a:p>
        </p:txBody>
      </p:sp>
      <p:sp>
        <p:nvSpPr>
          <p:cNvPr id="36899" name="Text Box 35"/>
          <p:cNvSpPr txBox="1">
            <a:spLocks noChangeArrowheads="1"/>
          </p:cNvSpPr>
          <p:nvPr/>
        </p:nvSpPr>
        <p:spPr bwMode="auto">
          <a:xfrm>
            <a:off x="3059113" y="1449388"/>
            <a:ext cx="2540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sz="1000"/>
              <a:t>1</a:t>
            </a:r>
          </a:p>
        </p:txBody>
      </p:sp>
      <p:sp>
        <p:nvSpPr>
          <p:cNvPr id="36900" name="Text Box 36"/>
          <p:cNvSpPr txBox="1">
            <a:spLocks noChangeArrowheads="1"/>
          </p:cNvSpPr>
          <p:nvPr/>
        </p:nvSpPr>
        <p:spPr bwMode="auto">
          <a:xfrm>
            <a:off x="2808288" y="1736725"/>
            <a:ext cx="2540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sz="1000"/>
              <a:t>4</a:t>
            </a:r>
          </a:p>
        </p:txBody>
      </p:sp>
      <p:sp>
        <p:nvSpPr>
          <p:cNvPr id="36901" name="Text Box 37"/>
          <p:cNvSpPr txBox="1">
            <a:spLocks noChangeArrowheads="1"/>
          </p:cNvSpPr>
          <p:nvPr/>
        </p:nvSpPr>
        <p:spPr bwMode="auto">
          <a:xfrm>
            <a:off x="827088" y="1484313"/>
            <a:ext cx="2540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sz="1000"/>
              <a:t>2</a:t>
            </a:r>
          </a:p>
        </p:txBody>
      </p:sp>
      <p:sp>
        <p:nvSpPr>
          <p:cNvPr id="36902" name="Text Box 38"/>
          <p:cNvSpPr txBox="1">
            <a:spLocks noChangeArrowheads="1"/>
          </p:cNvSpPr>
          <p:nvPr/>
        </p:nvSpPr>
        <p:spPr bwMode="auto">
          <a:xfrm>
            <a:off x="971550" y="1916113"/>
            <a:ext cx="2540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sz="1000"/>
              <a:t>6</a:t>
            </a:r>
          </a:p>
        </p:txBody>
      </p:sp>
      <p:sp>
        <p:nvSpPr>
          <p:cNvPr id="36903" name="Text Box 39"/>
          <p:cNvSpPr txBox="1">
            <a:spLocks noChangeArrowheads="1"/>
          </p:cNvSpPr>
          <p:nvPr/>
        </p:nvSpPr>
        <p:spPr bwMode="auto">
          <a:xfrm>
            <a:off x="2051050" y="1773238"/>
            <a:ext cx="2540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sz="1000"/>
              <a:t>2</a:t>
            </a:r>
          </a:p>
        </p:txBody>
      </p:sp>
      <p:sp>
        <p:nvSpPr>
          <p:cNvPr id="36904" name="Text Box 40"/>
          <p:cNvSpPr txBox="1">
            <a:spLocks noChangeArrowheads="1"/>
          </p:cNvSpPr>
          <p:nvPr/>
        </p:nvSpPr>
        <p:spPr bwMode="auto">
          <a:xfrm>
            <a:off x="1581150" y="2276475"/>
            <a:ext cx="2540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sz="1000"/>
              <a:t>6</a:t>
            </a:r>
          </a:p>
        </p:txBody>
      </p:sp>
      <p:sp>
        <p:nvSpPr>
          <p:cNvPr id="36905" name="Text Box 41"/>
          <p:cNvSpPr txBox="1">
            <a:spLocks noChangeArrowheads="1"/>
          </p:cNvSpPr>
          <p:nvPr/>
        </p:nvSpPr>
        <p:spPr bwMode="auto">
          <a:xfrm>
            <a:off x="3094038" y="2032000"/>
            <a:ext cx="2540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sz="1000"/>
              <a:t>1</a:t>
            </a:r>
          </a:p>
        </p:txBody>
      </p:sp>
      <p:graphicFrame>
        <p:nvGraphicFramePr>
          <p:cNvPr id="37020" name="Group 156"/>
          <p:cNvGraphicFramePr>
            <a:graphicFrameLocks noGrp="1"/>
          </p:cNvGraphicFramePr>
          <p:nvPr>
            <p:ph/>
          </p:nvPr>
        </p:nvGraphicFramePr>
        <p:xfrm>
          <a:off x="4392613" y="1628775"/>
          <a:ext cx="4294187" cy="3092452"/>
        </p:xfrm>
        <a:graphic>
          <a:graphicData uri="http://schemas.openxmlformats.org/drawingml/2006/table">
            <a:tbl>
              <a:tblPr/>
              <a:tblGrid>
                <a:gridCol w="428625"/>
                <a:gridCol w="430212"/>
                <a:gridCol w="430213"/>
                <a:gridCol w="428625"/>
                <a:gridCol w="430212"/>
                <a:gridCol w="428625"/>
                <a:gridCol w="428625"/>
                <a:gridCol w="430213"/>
                <a:gridCol w="430212"/>
                <a:gridCol w="428625"/>
              </a:tblGrid>
              <a:tr h="387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5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7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5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7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5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7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5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431" name="Text Box 147"/>
          <p:cNvSpPr txBox="1">
            <a:spLocks noChangeArrowheads="1"/>
          </p:cNvSpPr>
          <p:nvPr/>
        </p:nvSpPr>
        <p:spPr bwMode="auto">
          <a:xfrm>
            <a:off x="4392613" y="1160463"/>
            <a:ext cx="42608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sz="1200"/>
              <a:t>1-2    1-4     1-6     2-6     2-7     3-5     3-8     4-6     5-8     6-7</a:t>
            </a:r>
          </a:p>
        </p:txBody>
      </p:sp>
      <p:sp>
        <p:nvSpPr>
          <p:cNvPr id="12432" name="Text Box 148"/>
          <p:cNvSpPr txBox="1">
            <a:spLocks noChangeArrowheads="1"/>
          </p:cNvSpPr>
          <p:nvPr/>
        </p:nvSpPr>
        <p:spPr bwMode="auto">
          <a:xfrm>
            <a:off x="4032250" y="1700213"/>
            <a:ext cx="268288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sz="1200"/>
              <a:t>1</a:t>
            </a:r>
          </a:p>
        </p:txBody>
      </p:sp>
      <p:sp>
        <p:nvSpPr>
          <p:cNvPr id="12433" name="Text Box 149"/>
          <p:cNvSpPr txBox="1">
            <a:spLocks noChangeArrowheads="1"/>
          </p:cNvSpPr>
          <p:nvPr/>
        </p:nvSpPr>
        <p:spPr bwMode="auto">
          <a:xfrm>
            <a:off x="4032250" y="2074863"/>
            <a:ext cx="268288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sz="1200"/>
              <a:t>2</a:t>
            </a:r>
          </a:p>
        </p:txBody>
      </p:sp>
      <p:sp>
        <p:nvSpPr>
          <p:cNvPr id="12434" name="Text Box 150"/>
          <p:cNvSpPr txBox="1">
            <a:spLocks noChangeArrowheads="1"/>
          </p:cNvSpPr>
          <p:nvPr/>
        </p:nvSpPr>
        <p:spPr bwMode="auto">
          <a:xfrm>
            <a:off x="4032250" y="2455863"/>
            <a:ext cx="268288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sz="1200"/>
              <a:t>3</a:t>
            </a:r>
          </a:p>
        </p:txBody>
      </p:sp>
      <p:sp>
        <p:nvSpPr>
          <p:cNvPr id="12435" name="Text Box 151"/>
          <p:cNvSpPr txBox="1">
            <a:spLocks noChangeArrowheads="1"/>
          </p:cNvSpPr>
          <p:nvPr/>
        </p:nvSpPr>
        <p:spPr bwMode="auto">
          <a:xfrm>
            <a:off x="4032250" y="2867025"/>
            <a:ext cx="268288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sz="1200"/>
              <a:t>4</a:t>
            </a:r>
          </a:p>
        </p:txBody>
      </p:sp>
      <p:sp>
        <p:nvSpPr>
          <p:cNvPr id="12436" name="Text Box 152"/>
          <p:cNvSpPr txBox="1">
            <a:spLocks noChangeArrowheads="1"/>
          </p:cNvSpPr>
          <p:nvPr/>
        </p:nvSpPr>
        <p:spPr bwMode="auto">
          <a:xfrm>
            <a:off x="4032250" y="3198813"/>
            <a:ext cx="268288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sz="1200"/>
              <a:t>5</a:t>
            </a:r>
          </a:p>
        </p:txBody>
      </p:sp>
      <p:sp>
        <p:nvSpPr>
          <p:cNvPr id="12437" name="Text Box 153"/>
          <p:cNvSpPr txBox="1">
            <a:spLocks noChangeArrowheads="1"/>
          </p:cNvSpPr>
          <p:nvPr/>
        </p:nvSpPr>
        <p:spPr bwMode="auto">
          <a:xfrm>
            <a:off x="4032250" y="3573463"/>
            <a:ext cx="268288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sz="1200"/>
              <a:t>6</a:t>
            </a:r>
          </a:p>
        </p:txBody>
      </p:sp>
      <p:sp>
        <p:nvSpPr>
          <p:cNvPr id="12438" name="Text Box 154"/>
          <p:cNvSpPr txBox="1">
            <a:spLocks noChangeArrowheads="1"/>
          </p:cNvSpPr>
          <p:nvPr/>
        </p:nvSpPr>
        <p:spPr bwMode="auto">
          <a:xfrm>
            <a:off x="4032250" y="3954463"/>
            <a:ext cx="268288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sz="1200"/>
              <a:t>7</a:t>
            </a:r>
          </a:p>
        </p:txBody>
      </p:sp>
      <p:sp>
        <p:nvSpPr>
          <p:cNvPr id="12439" name="Text Box 155"/>
          <p:cNvSpPr txBox="1">
            <a:spLocks noChangeArrowheads="1"/>
          </p:cNvSpPr>
          <p:nvPr/>
        </p:nvSpPr>
        <p:spPr bwMode="auto">
          <a:xfrm>
            <a:off x="4032250" y="4365625"/>
            <a:ext cx="268288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sz="1200"/>
              <a:t>8</a:t>
            </a:r>
          </a:p>
        </p:txBody>
      </p:sp>
      <p:graphicFrame>
        <p:nvGraphicFramePr>
          <p:cNvPr id="37021" name="Group 157"/>
          <p:cNvGraphicFramePr>
            <a:graphicFrameLocks noGrp="1"/>
          </p:cNvGraphicFramePr>
          <p:nvPr/>
        </p:nvGraphicFramePr>
        <p:xfrm>
          <a:off x="4392613" y="1628775"/>
          <a:ext cx="4294187" cy="3092452"/>
        </p:xfrm>
        <a:graphic>
          <a:graphicData uri="http://schemas.openxmlformats.org/drawingml/2006/table">
            <a:tbl>
              <a:tblPr/>
              <a:tblGrid>
                <a:gridCol w="428625"/>
                <a:gridCol w="430212"/>
                <a:gridCol w="430213"/>
                <a:gridCol w="428625"/>
                <a:gridCol w="430212"/>
                <a:gridCol w="428625"/>
                <a:gridCol w="428625"/>
                <a:gridCol w="430213"/>
                <a:gridCol w="430212"/>
                <a:gridCol w="428625"/>
              </a:tblGrid>
              <a:tr h="387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-1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5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7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5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7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5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7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5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7122" name="Group 258"/>
          <p:cNvGraphicFramePr>
            <a:graphicFrameLocks noGrp="1"/>
          </p:cNvGraphicFramePr>
          <p:nvPr/>
        </p:nvGraphicFramePr>
        <p:xfrm>
          <a:off x="4392613" y="1628775"/>
          <a:ext cx="4294187" cy="3092452"/>
        </p:xfrm>
        <a:graphic>
          <a:graphicData uri="http://schemas.openxmlformats.org/drawingml/2006/table">
            <a:tbl>
              <a:tblPr/>
              <a:tblGrid>
                <a:gridCol w="428625"/>
                <a:gridCol w="430212"/>
                <a:gridCol w="430213"/>
                <a:gridCol w="428625"/>
                <a:gridCol w="430212"/>
                <a:gridCol w="428625"/>
                <a:gridCol w="428625"/>
                <a:gridCol w="430213"/>
                <a:gridCol w="430212"/>
                <a:gridCol w="428625"/>
              </a:tblGrid>
              <a:tr h="387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-3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-5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5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7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-4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5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-6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7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5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-3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-6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7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5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7223" name="Text Box 359"/>
          <p:cNvSpPr txBox="1">
            <a:spLocks noChangeArrowheads="1"/>
          </p:cNvSpPr>
          <p:nvPr/>
        </p:nvSpPr>
        <p:spPr bwMode="auto">
          <a:xfrm>
            <a:off x="539750" y="2862263"/>
            <a:ext cx="9429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sz="1600"/>
              <a:t>Удобно:</a:t>
            </a:r>
          </a:p>
        </p:txBody>
      </p:sp>
      <p:sp>
        <p:nvSpPr>
          <p:cNvPr id="37224" name="Text Box 360"/>
          <p:cNvSpPr txBox="1">
            <a:spLocks noChangeArrowheads="1"/>
          </p:cNvSpPr>
          <p:nvPr/>
        </p:nvSpPr>
        <p:spPr bwMode="auto">
          <a:xfrm>
            <a:off x="447675" y="3282950"/>
            <a:ext cx="25257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 typeface="Wingdings" pitchFamily="2" charset="2"/>
              <a:buChar char="Ø"/>
            </a:pPr>
            <a:r>
              <a:rPr lang="ru-RU" sz="1400"/>
              <a:t> Менять нагрузку на ребра</a:t>
            </a:r>
          </a:p>
        </p:txBody>
      </p:sp>
      <p:sp>
        <p:nvSpPr>
          <p:cNvPr id="37225" name="Text Box 361"/>
          <p:cNvSpPr txBox="1">
            <a:spLocks noChangeArrowheads="1"/>
          </p:cNvSpPr>
          <p:nvPr/>
        </p:nvSpPr>
        <p:spPr bwMode="auto">
          <a:xfrm>
            <a:off x="468313" y="3608388"/>
            <a:ext cx="255111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 typeface="Wingdings" pitchFamily="2" charset="2"/>
              <a:buChar char="Ø"/>
            </a:pPr>
            <a:r>
              <a:rPr lang="ru-RU" sz="1400"/>
              <a:t> Проверять инцидентность</a:t>
            </a:r>
          </a:p>
        </p:txBody>
      </p:sp>
      <p:sp>
        <p:nvSpPr>
          <p:cNvPr id="37226" name="Text Box 362"/>
          <p:cNvSpPr txBox="1">
            <a:spLocks noChangeArrowheads="1"/>
          </p:cNvSpPr>
          <p:nvPr/>
        </p:nvSpPr>
        <p:spPr bwMode="auto">
          <a:xfrm>
            <a:off x="539750" y="4076700"/>
            <a:ext cx="11747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sz="1600"/>
              <a:t>Неудобно:</a:t>
            </a:r>
          </a:p>
        </p:txBody>
      </p:sp>
      <p:sp>
        <p:nvSpPr>
          <p:cNvPr id="37227" name="Text Box 363"/>
          <p:cNvSpPr txBox="1">
            <a:spLocks noChangeArrowheads="1"/>
          </p:cNvSpPr>
          <p:nvPr/>
        </p:nvSpPr>
        <p:spPr bwMode="auto">
          <a:xfrm>
            <a:off x="447675" y="4497388"/>
            <a:ext cx="293528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 typeface="Wingdings" pitchFamily="2" charset="2"/>
              <a:buChar char="Ø"/>
            </a:pPr>
            <a:r>
              <a:rPr lang="ru-RU" sz="1400"/>
              <a:t> Добавлять и удалять вершины</a:t>
            </a:r>
          </a:p>
        </p:txBody>
      </p:sp>
      <p:sp>
        <p:nvSpPr>
          <p:cNvPr id="37228" name="Text Box 364"/>
          <p:cNvSpPr txBox="1">
            <a:spLocks noChangeArrowheads="1"/>
          </p:cNvSpPr>
          <p:nvPr/>
        </p:nvSpPr>
        <p:spPr bwMode="auto">
          <a:xfrm>
            <a:off x="468313" y="4833938"/>
            <a:ext cx="33496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 typeface="Wingdings" pitchFamily="2" charset="2"/>
              <a:buChar char="Ø"/>
            </a:pPr>
            <a:r>
              <a:rPr lang="ru-RU" sz="1400"/>
              <a:t> Работать с разреженными графами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68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68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68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68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6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68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6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68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68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368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369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368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369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369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368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369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368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500"/>
                                        <p:tgtEl>
                                          <p:spTgt spid="368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9" dur="500"/>
                                        <p:tgtEl>
                                          <p:spTgt spid="369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369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37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372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372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372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372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0" dur="500"/>
                                        <p:tgtEl>
                                          <p:spTgt spid="37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372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372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372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372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96" grpId="0"/>
      <p:bldP spid="36897" grpId="0"/>
      <p:bldP spid="36898" grpId="0"/>
      <p:bldP spid="36899" grpId="0"/>
      <p:bldP spid="36900" grpId="0"/>
      <p:bldP spid="36901" grpId="0"/>
      <p:bldP spid="36902" grpId="0"/>
      <p:bldP spid="36903" grpId="0"/>
      <p:bldP spid="36904" grpId="0"/>
      <p:bldP spid="36905" grpId="0"/>
      <p:bldP spid="37223" grpId="0"/>
      <p:bldP spid="37224" grpId="0"/>
      <p:bldP spid="37225" grpId="0"/>
      <p:bldP spid="37226" grpId="0"/>
      <p:bldP spid="37227" grpId="0"/>
      <p:bldP spid="3722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576263" y="333375"/>
            <a:ext cx="478313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/>
              <a:t>Представление графов. Списки смежности</a:t>
            </a:r>
          </a:p>
        </p:txBody>
      </p:sp>
      <p:sp>
        <p:nvSpPr>
          <p:cNvPr id="13315" name="Oval 3"/>
          <p:cNvSpPr>
            <a:spLocks noChangeArrowheads="1"/>
          </p:cNvSpPr>
          <p:nvPr/>
        </p:nvSpPr>
        <p:spPr bwMode="auto">
          <a:xfrm>
            <a:off x="647700" y="1773238"/>
            <a:ext cx="287338" cy="2873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sz="1400"/>
              <a:t>4</a:t>
            </a:r>
          </a:p>
        </p:txBody>
      </p:sp>
      <p:sp>
        <p:nvSpPr>
          <p:cNvPr id="13316" name="Oval 4"/>
          <p:cNvSpPr>
            <a:spLocks noChangeArrowheads="1"/>
          </p:cNvSpPr>
          <p:nvPr/>
        </p:nvSpPr>
        <p:spPr bwMode="auto">
          <a:xfrm>
            <a:off x="1150938" y="1304925"/>
            <a:ext cx="287337" cy="2873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sz="1400"/>
              <a:t>1</a:t>
            </a:r>
          </a:p>
        </p:txBody>
      </p:sp>
      <p:sp>
        <p:nvSpPr>
          <p:cNvPr id="13317" name="Oval 5"/>
          <p:cNvSpPr>
            <a:spLocks noChangeArrowheads="1"/>
          </p:cNvSpPr>
          <p:nvPr/>
        </p:nvSpPr>
        <p:spPr bwMode="auto">
          <a:xfrm>
            <a:off x="1150938" y="2168525"/>
            <a:ext cx="287337" cy="2873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sz="1400"/>
              <a:t>6</a:t>
            </a:r>
          </a:p>
        </p:txBody>
      </p:sp>
      <p:sp>
        <p:nvSpPr>
          <p:cNvPr id="13318" name="Oval 6"/>
          <p:cNvSpPr>
            <a:spLocks noChangeArrowheads="1"/>
          </p:cNvSpPr>
          <p:nvPr/>
        </p:nvSpPr>
        <p:spPr bwMode="auto">
          <a:xfrm>
            <a:off x="1943100" y="2168525"/>
            <a:ext cx="287338" cy="2873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sz="1400"/>
              <a:t>7</a:t>
            </a:r>
          </a:p>
        </p:txBody>
      </p:sp>
      <p:sp>
        <p:nvSpPr>
          <p:cNvPr id="13319" name="Oval 7"/>
          <p:cNvSpPr>
            <a:spLocks noChangeArrowheads="1"/>
          </p:cNvSpPr>
          <p:nvPr/>
        </p:nvSpPr>
        <p:spPr bwMode="auto">
          <a:xfrm>
            <a:off x="1943100" y="1304925"/>
            <a:ext cx="287338" cy="2873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sz="1400"/>
              <a:t>2</a:t>
            </a:r>
          </a:p>
        </p:txBody>
      </p:sp>
      <p:sp>
        <p:nvSpPr>
          <p:cNvPr id="13320" name="Oval 8"/>
          <p:cNvSpPr>
            <a:spLocks noChangeArrowheads="1"/>
          </p:cNvSpPr>
          <p:nvPr/>
        </p:nvSpPr>
        <p:spPr bwMode="auto">
          <a:xfrm>
            <a:off x="2700338" y="1304925"/>
            <a:ext cx="287337" cy="2873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sz="1400"/>
              <a:t>3</a:t>
            </a:r>
          </a:p>
        </p:txBody>
      </p:sp>
      <p:sp>
        <p:nvSpPr>
          <p:cNvPr id="13321" name="Oval 9"/>
          <p:cNvSpPr>
            <a:spLocks noChangeArrowheads="1"/>
          </p:cNvSpPr>
          <p:nvPr/>
        </p:nvSpPr>
        <p:spPr bwMode="auto">
          <a:xfrm>
            <a:off x="2700338" y="2168525"/>
            <a:ext cx="287337" cy="2873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sz="1400"/>
              <a:t>8</a:t>
            </a:r>
          </a:p>
        </p:txBody>
      </p:sp>
      <p:sp>
        <p:nvSpPr>
          <p:cNvPr id="13322" name="Oval 10"/>
          <p:cNvSpPr>
            <a:spLocks noChangeArrowheads="1"/>
          </p:cNvSpPr>
          <p:nvPr/>
        </p:nvSpPr>
        <p:spPr bwMode="auto">
          <a:xfrm>
            <a:off x="3276600" y="1700213"/>
            <a:ext cx="287338" cy="2873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sz="1400"/>
              <a:t>5</a:t>
            </a:r>
          </a:p>
        </p:txBody>
      </p:sp>
      <p:cxnSp>
        <p:nvCxnSpPr>
          <p:cNvPr id="13323" name="AutoShape 11"/>
          <p:cNvCxnSpPr>
            <a:cxnSpLocks noChangeShapeType="1"/>
            <a:stCxn id="13315" idx="7"/>
            <a:endCxn id="13316" idx="3"/>
          </p:cNvCxnSpPr>
          <p:nvPr/>
        </p:nvCxnSpPr>
        <p:spPr bwMode="auto">
          <a:xfrm flipV="1">
            <a:off x="892175" y="1549400"/>
            <a:ext cx="301625" cy="2667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324" name="AutoShape 12"/>
          <p:cNvCxnSpPr>
            <a:cxnSpLocks noChangeShapeType="1"/>
            <a:stCxn id="13315" idx="5"/>
            <a:endCxn id="13317" idx="1"/>
          </p:cNvCxnSpPr>
          <p:nvPr/>
        </p:nvCxnSpPr>
        <p:spPr bwMode="auto">
          <a:xfrm>
            <a:off x="892175" y="2017713"/>
            <a:ext cx="301625" cy="1936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325" name="AutoShape 13"/>
          <p:cNvCxnSpPr>
            <a:cxnSpLocks noChangeShapeType="1"/>
            <a:stCxn id="13316" idx="4"/>
            <a:endCxn id="13317" idx="0"/>
          </p:cNvCxnSpPr>
          <p:nvPr/>
        </p:nvCxnSpPr>
        <p:spPr bwMode="auto">
          <a:xfrm>
            <a:off x="1295400" y="1592263"/>
            <a:ext cx="0" cy="5762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326" name="AutoShape 14"/>
          <p:cNvCxnSpPr>
            <a:cxnSpLocks noChangeShapeType="1"/>
            <a:stCxn id="13316" idx="6"/>
            <a:endCxn id="13319" idx="2"/>
          </p:cNvCxnSpPr>
          <p:nvPr/>
        </p:nvCxnSpPr>
        <p:spPr bwMode="auto">
          <a:xfrm>
            <a:off x="1438275" y="1449388"/>
            <a:ext cx="50482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327" name="AutoShape 15"/>
          <p:cNvCxnSpPr>
            <a:cxnSpLocks noChangeShapeType="1"/>
            <a:stCxn id="13317" idx="7"/>
            <a:endCxn id="13319" idx="3"/>
          </p:cNvCxnSpPr>
          <p:nvPr/>
        </p:nvCxnSpPr>
        <p:spPr bwMode="auto">
          <a:xfrm flipV="1">
            <a:off x="1395413" y="1549400"/>
            <a:ext cx="590550" cy="6619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328" name="AutoShape 16"/>
          <p:cNvCxnSpPr>
            <a:cxnSpLocks noChangeShapeType="1"/>
            <a:stCxn id="13319" idx="4"/>
            <a:endCxn id="13318" idx="0"/>
          </p:cNvCxnSpPr>
          <p:nvPr/>
        </p:nvCxnSpPr>
        <p:spPr bwMode="auto">
          <a:xfrm>
            <a:off x="2087563" y="1592263"/>
            <a:ext cx="0" cy="5762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329" name="AutoShape 17"/>
          <p:cNvCxnSpPr>
            <a:cxnSpLocks noChangeShapeType="1"/>
            <a:stCxn id="13317" idx="6"/>
            <a:endCxn id="13318" idx="2"/>
          </p:cNvCxnSpPr>
          <p:nvPr/>
        </p:nvCxnSpPr>
        <p:spPr bwMode="auto">
          <a:xfrm>
            <a:off x="1438275" y="2312988"/>
            <a:ext cx="50482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330" name="AutoShape 18"/>
          <p:cNvCxnSpPr>
            <a:cxnSpLocks noChangeShapeType="1"/>
            <a:stCxn id="13320" idx="4"/>
            <a:endCxn id="13321" idx="0"/>
          </p:cNvCxnSpPr>
          <p:nvPr/>
        </p:nvCxnSpPr>
        <p:spPr bwMode="auto">
          <a:xfrm>
            <a:off x="2844800" y="1592263"/>
            <a:ext cx="0" cy="5762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331" name="AutoShape 19"/>
          <p:cNvCxnSpPr>
            <a:cxnSpLocks noChangeShapeType="1"/>
            <a:stCxn id="13320" idx="5"/>
            <a:endCxn id="13322" idx="1"/>
          </p:cNvCxnSpPr>
          <p:nvPr/>
        </p:nvCxnSpPr>
        <p:spPr bwMode="auto">
          <a:xfrm>
            <a:off x="2944813" y="1549400"/>
            <a:ext cx="374650" cy="1936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332" name="AutoShape 20"/>
          <p:cNvCxnSpPr>
            <a:cxnSpLocks noChangeShapeType="1"/>
            <a:stCxn id="13321" idx="7"/>
            <a:endCxn id="13322" idx="3"/>
          </p:cNvCxnSpPr>
          <p:nvPr/>
        </p:nvCxnSpPr>
        <p:spPr bwMode="auto">
          <a:xfrm flipV="1">
            <a:off x="2944813" y="1944688"/>
            <a:ext cx="374650" cy="2667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7909" name="AutoShape 21"/>
          <p:cNvCxnSpPr>
            <a:cxnSpLocks noChangeShapeType="1"/>
            <a:stCxn id="13315" idx="7"/>
            <a:endCxn id="13316" idx="3"/>
          </p:cNvCxnSpPr>
          <p:nvPr/>
        </p:nvCxnSpPr>
        <p:spPr bwMode="auto">
          <a:xfrm flipV="1">
            <a:off x="892175" y="1549400"/>
            <a:ext cx="301625" cy="2667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7910" name="AutoShape 22"/>
          <p:cNvCxnSpPr>
            <a:cxnSpLocks noChangeShapeType="1"/>
            <a:stCxn id="13315" idx="5"/>
            <a:endCxn id="13317" idx="1"/>
          </p:cNvCxnSpPr>
          <p:nvPr/>
        </p:nvCxnSpPr>
        <p:spPr bwMode="auto">
          <a:xfrm>
            <a:off x="892175" y="2017713"/>
            <a:ext cx="301625" cy="1936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7911" name="AutoShape 23"/>
          <p:cNvCxnSpPr>
            <a:cxnSpLocks noChangeShapeType="1"/>
            <a:stCxn id="13316" idx="4"/>
            <a:endCxn id="13317" idx="0"/>
          </p:cNvCxnSpPr>
          <p:nvPr/>
        </p:nvCxnSpPr>
        <p:spPr bwMode="auto">
          <a:xfrm>
            <a:off x="1295400" y="1592263"/>
            <a:ext cx="0" cy="5762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7912" name="AutoShape 24"/>
          <p:cNvCxnSpPr>
            <a:cxnSpLocks noChangeShapeType="1"/>
            <a:stCxn id="13316" idx="6"/>
            <a:endCxn id="13319" idx="2"/>
          </p:cNvCxnSpPr>
          <p:nvPr/>
        </p:nvCxnSpPr>
        <p:spPr bwMode="auto">
          <a:xfrm>
            <a:off x="1438275" y="1449388"/>
            <a:ext cx="50482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7913" name="AutoShape 25"/>
          <p:cNvCxnSpPr>
            <a:cxnSpLocks noChangeShapeType="1"/>
            <a:stCxn id="13317" idx="7"/>
            <a:endCxn id="13319" idx="3"/>
          </p:cNvCxnSpPr>
          <p:nvPr/>
        </p:nvCxnSpPr>
        <p:spPr bwMode="auto">
          <a:xfrm flipV="1">
            <a:off x="1395413" y="1549400"/>
            <a:ext cx="590550" cy="6619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7914" name="AutoShape 26"/>
          <p:cNvCxnSpPr>
            <a:cxnSpLocks noChangeShapeType="1"/>
            <a:stCxn id="13319" idx="4"/>
            <a:endCxn id="13318" idx="0"/>
          </p:cNvCxnSpPr>
          <p:nvPr/>
        </p:nvCxnSpPr>
        <p:spPr bwMode="auto">
          <a:xfrm>
            <a:off x="2087563" y="1592263"/>
            <a:ext cx="0" cy="5762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7915" name="AutoShape 27"/>
          <p:cNvCxnSpPr>
            <a:cxnSpLocks noChangeShapeType="1"/>
            <a:stCxn id="13317" idx="6"/>
            <a:endCxn id="13318" idx="2"/>
          </p:cNvCxnSpPr>
          <p:nvPr/>
        </p:nvCxnSpPr>
        <p:spPr bwMode="auto">
          <a:xfrm>
            <a:off x="1438275" y="2312988"/>
            <a:ext cx="50482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7916" name="AutoShape 28"/>
          <p:cNvCxnSpPr>
            <a:cxnSpLocks noChangeShapeType="1"/>
            <a:stCxn id="13320" idx="4"/>
            <a:endCxn id="13321" idx="0"/>
          </p:cNvCxnSpPr>
          <p:nvPr/>
        </p:nvCxnSpPr>
        <p:spPr bwMode="auto">
          <a:xfrm>
            <a:off x="2844800" y="1592263"/>
            <a:ext cx="0" cy="5762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7917" name="AutoShape 29"/>
          <p:cNvCxnSpPr>
            <a:cxnSpLocks noChangeShapeType="1"/>
            <a:stCxn id="13320" idx="5"/>
            <a:endCxn id="13322" idx="1"/>
          </p:cNvCxnSpPr>
          <p:nvPr/>
        </p:nvCxnSpPr>
        <p:spPr bwMode="auto">
          <a:xfrm>
            <a:off x="2944813" y="1549400"/>
            <a:ext cx="374650" cy="1936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7918" name="AutoShape 30"/>
          <p:cNvCxnSpPr>
            <a:cxnSpLocks noChangeShapeType="1"/>
            <a:stCxn id="13321" idx="7"/>
            <a:endCxn id="13322" idx="3"/>
          </p:cNvCxnSpPr>
          <p:nvPr/>
        </p:nvCxnSpPr>
        <p:spPr bwMode="auto">
          <a:xfrm flipV="1">
            <a:off x="2944813" y="1944688"/>
            <a:ext cx="374650" cy="2667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7919" name="Text Box 31"/>
          <p:cNvSpPr txBox="1">
            <a:spLocks noChangeArrowheads="1"/>
          </p:cNvSpPr>
          <p:nvPr/>
        </p:nvSpPr>
        <p:spPr bwMode="auto">
          <a:xfrm>
            <a:off x="1547813" y="1233488"/>
            <a:ext cx="2540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sz="1000"/>
              <a:t>3</a:t>
            </a:r>
          </a:p>
        </p:txBody>
      </p:sp>
      <p:sp>
        <p:nvSpPr>
          <p:cNvPr id="37920" name="Text Box 32"/>
          <p:cNvSpPr txBox="1">
            <a:spLocks noChangeArrowheads="1"/>
          </p:cNvSpPr>
          <p:nvPr/>
        </p:nvSpPr>
        <p:spPr bwMode="auto">
          <a:xfrm>
            <a:off x="1257300" y="1700213"/>
            <a:ext cx="2540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sz="1000"/>
              <a:t>5</a:t>
            </a:r>
          </a:p>
        </p:txBody>
      </p:sp>
      <p:sp>
        <p:nvSpPr>
          <p:cNvPr id="37921" name="Text Box 33"/>
          <p:cNvSpPr txBox="1">
            <a:spLocks noChangeArrowheads="1"/>
          </p:cNvSpPr>
          <p:nvPr/>
        </p:nvSpPr>
        <p:spPr bwMode="auto">
          <a:xfrm>
            <a:off x="1617663" y="1816100"/>
            <a:ext cx="2540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sz="1000"/>
              <a:t>3</a:t>
            </a:r>
          </a:p>
        </p:txBody>
      </p:sp>
      <p:sp>
        <p:nvSpPr>
          <p:cNvPr id="37922" name="Text Box 34"/>
          <p:cNvSpPr txBox="1">
            <a:spLocks noChangeArrowheads="1"/>
          </p:cNvSpPr>
          <p:nvPr/>
        </p:nvSpPr>
        <p:spPr bwMode="auto">
          <a:xfrm>
            <a:off x="3059113" y="1449388"/>
            <a:ext cx="2540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sz="1000"/>
              <a:t>1</a:t>
            </a:r>
          </a:p>
        </p:txBody>
      </p:sp>
      <p:sp>
        <p:nvSpPr>
          <p:cNvPr id="37923" name="Text Box 35"/>
          <p:cNvSpPr txBox="1">
            <a:spLocks noChangeArrowheads="1"/>
          </p:cNvSpPr>
          <p:nvPr/>
        </p:nvSpPr>
        <p:spPr bwMode="auto">
          <a:xfrm>
            <a:off x="2808288" y="1736725"/>
            <a:ext cx="2540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sz="1000"/>
              <a:t>4</a:t>
            </a:r>
          </a:p>
        </p:txBody>
      </p:sp>
      <p:sp>
        <p:nvSpPr>
          <p:cNvPr id="37924" name="Text Box 36"/>
          <p:cNvSpPr txBox="1">
            <a:spLocks noChangeArrowheads="1"/>
          </p:cNvSpPr>
          <p:nvPr/>
        </p:nvSpPr>
        <p:spPr bwMode="auto">
          <a:xfrm>
            <a:off x="827088" y="1484313"/>
            <a:ext cx="2540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sz="1000"/>
              <a:t>2</a:t>
            </a:r>
          </a:p>
        </p:txBody>
      </p:sp>
      <p:sp>
        <p:nvSpPr>
          <p:cNvPr id="37925" name="Text Box 37"/>
          <p:cNvSpPr txBox="1">
            <a:spLocks noChangeArrowheads="1"/>
          </p:cNvSpPr>
          <p:nvPr/>
        </p:nvSpPr>
        <p:spPr bwMode="auto">
          <a:xfrm>
            <a:off x="971550" y="1916113"/>
            <a:ext cx="2540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sz="1000"/>
              <a:t>6</a:t>
            </a:r>
          </a:p>
        </p:txBody>
      </p:sp>
      <p:sp>
        <p:nvSpPr>
          <p:cNvPr id="37926" name="Text Box 38"/>
          <p:cNvSpPr txBox="1">
            <a:spLocks noChangeArrowheads="1"/>
          </p:cNvSpPr>
          <p:nvPr/>
        </p:nvSpPr>
        <p:spPr bwMode="auto">
          <a:xfrm>
            <a:off x="2051050" y="1773238"/>
            <a:ext cx="2540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sz="1000"/>
              <a:t>2</a:t>
            </a:r>
          </a:p>
        </p:txBody>
      </p:sp>
      <p:sp>
        <p:nvSpPr>
          <p:cNvPr id="37927" name="Text Box 39"/>
          <p:cNvSpPr txBox="1">
            <a:spLocks noChangeArrowheads="1"/>
          </p:cNvSpPr>
          <p:nvPr/>
        </p:nvSpPr>
        <p:spPr bwMode="auto">
          <a:xfrm>
            <a:off x="1581150" y="2276475"/>
            <a:ext cx="2540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sz="1000"/>
              <a:t>6</a:t>
            </a:r>
          </a:p>
        </p:txBody>
      </p:sp>
      <p:sp>
        <p:nvSpPr>
          <p:cNvPr id="37928" name="Text Box 40"/>
          <p:cNvSpPr txBox="1">
            <a:spLocks noChangeArrowheads="1"/>
          </p:cNvSpPr>
          <p:nvPr/>
        </p:nvSpPr>
        <p:spPr bwMode="auto">
          <a:xfrm>
            <a:off x="3094038" y="2032000"/>
            <a:ext cx="2540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sz="1000"/>
              <a:t>1</a:t>
            </a:r>
          </a:p>
        </p:txBody>
      </p:sp>
      <p:sp>
        <p:nvSpPr>
          <p:cNvPr id="13353" name="Text Box 41"/>
          <p:cNvSpPr txBox="1">
            <a:spLocks noChangeArrowheads="1"/>
          </p:cNvSpPr>
          <p:nvPr/>
        </p:nvSpPr>
        <p:spPr bwMode="auto">
          <a:xfrm>
            <a:off x="519113" y="844550"/>
            <a:ext cx="7429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sz="1600"/>
              <a:t>Граф:</a:t>
            </a:r>
          </a:p>
        </p:txBody>
      </p:sp>
      <p:sp>
        <p:nvSpPr>
          <p:cNvPr id="13354" name="Rectangle 42"/>
          <p:cNvSpPr>
            <a:spLocks noChangeArrowheads="1"/>
          </p:cNvSpPr>
          <p:nvPr/>
        </p:nvSpPr>
        <p:spPr bwMode="auto">
          <a:xfrm>
            <a:off x="5003800" y="1484313"/>
            <a:ext cx="396875" cy="25241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/>
              <a:t>1</a:t>
            </a:r>
            <a:endParaRPr lang="ru-RU" sz="1400"/>
          </a:p>
        </p:txBody>
      </p:sp>
      <p:sp>
        <p:nvSpPr>
          <p:cNvPr id="13355" name="Rectangle 43"/>
          <p:cNvSpPr>
            <a:spLocks noChangeArrowheads="1"/>
          </p:cNvSpPr>
          <p:nvPr/>
        </p:nvSpPr>
        <p:spPr bwMode="auto">
          <a:xfrm>
            <a:off x="5003800" y="1736725"/>
            <a:ext cx="396875" cy="25241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/>
              <a:t>2</a:t>
            </a:r>
            <a:endParaRPr lang="ru-RU" sz="1400"/>
          </a:p>
        </p:txBody>
      </p:sp>
      <p:sp>
        <p:nvSpPr>
          <p:cNvPr id="13356" name="Rectangle 44"/>
          <p:cNvSpPr>
            <a:spLocks noChangeArrowheads="1"/>
          </p:cNvSpPr>
          <p:nvPr/>
        </p:nvSpPr>
        <p:spPr bwMode="auto">
          <a:xfrm>
            <a:off x="5003800" y="1987550"/>
            <a:ext cx="396875" cy="25241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/>
              <a:t>3</a:t>
            </a:r>
            <a:endParaRPr lang="ru-RU" sz="1400"/>
          </a:p>
        </p:txBody>
      </p:sp>
      <p:sp>
        <p:nvSpPr>
          <p:cNvPr id="13357" name="Rectangle 45"/>
          <p:cNvSpPr>
            <a:spLocks noChangeArrowheads="1"/>
          </p:cNvSpPr>
          <p:nvPr/>
        </p:nvSpPr>
        <p:spPr bwMode="auto">
          <a:xfrm>
            <a:off x="5003800" y="2239963"/>
            <a:ext cx="396875" cy="25241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/>
              <a:t>4</a:t>
            </a:r>
            <a:endParaRPr lang="ru-RU" sz="1400"/>
          </a:p>
        </p:txBody>
      </p:sp>
      <p:sp>
        <p:nvSpPr>
          <p:cNvPr id="13358" name="Rectangle 46"/>
          <p:cNvSpPr>
            <a:spLocks noChangeArrowheads="1"/>
          </p:cNvSpPr>
          <p:nvPr/>
        </p:nvSpPr>
        <p:spPr bwMode="auto">
          <a:xfrm>
            <a:off x="5003800" y="2492375"/>
            <a:ext cx="396875" cy="25241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/>
              <a:t>5</a:t>
            </a:r>
            <a:endParaRPr lang="ru-RU" sz="1400"/>
          </a:p>
        </p:txBody>
      </p:sp>
      <p:sp>
        <p:nvSpPr>
          <p:cNvPr id="13359" name="Rectangle 47"/>
          <p:cNvSpPr>
            <a:spLocks noChangeArrowheads="1"/>
          </p:cNvSpPr>
          <p:nvPr/>
        </p:nvSpPr>
        <p:spPr bwMode="auto">
          <a:xfrm>
            <a:off x="5003800" y="2744788"/>
            <a:ext cx="396875" cy="25241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/>
              <a:t>6</a:t>
            </a:r>
            <a:endParaRPr lang="ru-RU" sz="1400"/>
          </a:p>
        </p:txBody>
      </p:sp>
      <p:sp>
        <p:nvSpPr>
          <p:cNvPr id="13360" name="Rectangle 48"/>
          <p:cNvSpPr>
            <a:spLocks noChangeArrowheads="1"/>
          </p:cNvSpPr>
          <p:nvPr/>
        </p:nvSpPr>
        <p:spPr bwMode="auto">
          <a:xfrm>
            <a:off x="5003800" y="2997200"/>
            <a:ext cx="396875" cy="25241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/>
              <a:t>7</a:t>
            </a:r>
            <a:endParaRPr lang="ru-RU" sz="1400"/>
          </a:p>
        </p:txBody>
      </p:sp>
      <p:sp>
        <p:nvSpPr>
          <p:cNvPr id="13361" name="Rectangle 49"/>
          <p:cNvSpPr>
            <a:spLocks noChangeArrowheads="1"/>
          </p:cNvSpPr>
          <p:nvPr/>
        </p:nvSpPr>
        <p:spPr bwMode="auto">
          <a:xfrm>
            <a:off x="5003800" y="3248025"/>
            <a:ext cx="396875" cy="25241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/>
              <a:t>8</a:t>
            </a:r>
            <a:endParaRPr lang="ru-RU" sz="1400"/>
          </a:p>
        </p:txBody>
      </p:sp>
      <p:sp>
        <p:nvSpPr>
          <p:cNvPr id="13362" name="Rectangle 50"/>
          <p:cNvSpPr>
            <a:spLocks noChangeArrowheads="1"/>
          </p:cNvSpPr>
          <p:nvPr/>
        </p:nvSpPr>
        <p:spPr bwMode="auto">
          <a:xfrm>
            <a:off x="5759450" y="1016000"/>
            <a:ext cx="396875" cy="25241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/>
              <a:t>2</a:t>
            </a:r>
            <a:endParaRPr lang="ru-RU" sz="1400"/>
          </a:p>
        </p:txBody>
      </p:sp>
      <p:sp>
        <p:nvSpPr>
          <p:cNvPr id="37939" name="Rectangle 51"/>
          <p:cNvSpPr>
            <a:spLocks noChangeArrowheads="1"/>
          </p:cNvSpPr>
          <p:nvPr/>
        </p:nvSpPr>
        <p:spPr bwMode="auto">
          <a:xfrm>
            <a:off x="6480175" y="1016000"/>
            <a:ext cx="396875" cy="25241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/>
              <a:t>4</a:t>
            </a:r>
            <a:endParaRPr lang="ru-RU" sz="1400"/>
          </a:p>
        </p:txBody>
      </p:sp>
      <p:sp>
        <p:nvSpPr>
          <p:cNvPr id="13364" name="Rectangle 52"/>
          <p:cNvSpPr>
            <a:spLocks noChangeArrowheads="1"/>
          </p:cNvSpPr>
          <p:nvPr/>
        </p:nvSpPr>
        <p:spPr bwMode="auto">
          <a:xfrm>
            <a:off x="7200900" y="1016000"/>
            <a:ext cx="396875" cy="25241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/>
              <a:t>6</a:t>
            </a:r>
            <a:endParaRPr lang="ru-RU" sz="1400"/>
          </a:p>
        </p:txBody>
      </p:sp>
      <p:sp>
        <p:nvSpPr>
          <p:cNvPr id="37941" name="Rectangle 53"/>
          <p:cNvSpPr>
            <a:spLocks noChangeArrowheads="1"/>
          </p:cNvSpPr>
          <p:nvPr/>
        </p:nvSpPr>
        <p:spPr bwMode="auto">
          <a:xfrm>
            <a:off x="5759450" y="1376363"/>
            <a:ext cx="396875" cy="25241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/>
              <a:t>1</a:t>
            </a:r>
            <a:endParaRPr lang="ru-RU" sz="1400"/>
          </a:p>
        </p:txBody>
      </p:sp>
      <p:sp>
        <p:nvSpPr>
          <p:cNvPr id="37942" name="Rectangle 54"/>
          <p:cNvSpPr>
            <a:spLocks noChangeArrowheads="1"/>
          </p:cNvSpPr>
          <p:nvPr/>
        </p:nvSpPr>
        <p:spPr bwMode="auto">
          <a:xfrm>
            <a:off x="6480175" y="1376363"/>
            <a:ext cx="396875" cy="25241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/>
              <a:t>6</a:t>
            </a:r>
            <a:endParaRPr lang="ru-RU" sz="1400"/>
          </a:p>
        </p:txBody>
      </p:sp>
      <p:sp>
        <p:nvSpPr>
          <p:cNvPr id="13367" name="Rectangle 55"/>
          <p:cNvSpPr>
            <a:spLocks noChangeArrowheads="1"/>
          </p:cNvSpPr>
          <p:nvPr/>
        </p:nvSpPr>
        <p:spPr bwMode="auto">
          <a:xfrm>
            <a:off x="7200900" y="1376363"/>
            <a:ext cx="396875" cy="25241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/>
              <a:t>7</a:t>
            </a:r>
            <a:endParaRPr lang="ru-RU" sz="1400"/>
          </a:p>
        </p:txBody>
      </p:sp>
      <p:sp>
        <p:nvSpPr>
          <p:cNvPr id="13368" name="Rectangle 56"/>
          <p:cNvSpPr>
            <a:spLocks noChangeArrowheads="1"/>
          </p:cNvSpPr>
          <p:nvPr/>
        </p:nvSpPr>
        <p:spPr bwMode="auto">
          <a:xfrm>
            <a:off x="5759450" y="1771650"/>
            <a:ext cx="396875" cy="25241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/>
              <a:t>5</a:t>
            </a:r>
            <a:endParaRPr lang="ru-RU" sz="1400"/>
          </a:p>
        </p:txBody>
      </p:sp>
      <p:sp>
        <p:nvSpPr>
          <p:cNvPr id="13369" name="Rectangle 57"/>
          <p:cNvSpPr>
            <a:spLocks noChangeArrowheads="1"/>
          </p:cNvSpPr>
          <p:nvPr/>
        </p:nvSpPr>
        <p:spPr bwMode="auto">
          <a:xfrm>
            <a:off x="6480175" y="1771650"/>
            <a:ext cx="396875" cy="25241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/>
              <a:t>8</a:t>
            </a:r>
            <a:endParaRPr lang="ru-RU" sz="1400"/>
          </a:p>
        </p:txBody>
      </p:sp>
      <p:sp>
        <p:nvSpPr>
          <p:cNvPr id="13370" name="Rectangle 58"/>
          <p:cNvSpPr>
            <a:spLocks noChangeArrowheads="1"/>
          </p:cNvSpPr>
          <p:nvPr/>
        </p:nvSpPr>
        <p:spPr bwMode="auto">
          <a:xfrm>
            <a:off x="5759450" y="2166938"/>
            <a:ext cx="396875" cy="25241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/>
              <a:t>1</a:t>
            </a:r>
            <a:endParaRPr lang="ru-RU" sz="1400"/>
          </a:p>
        </p:txBody>
      </p:sp>
      <p:sp>
        <p:nvSpPr>
          <p:cNvPr id="13371" name="Rectangle 59"/>
          <p:cNvSpPr>
            <a:spLocks noChangeArrowheads="1"/>
          </p:cNvSpPr>
          <p:nvPr/>
        </p:nvSpPr>
        <p:spPr bwMode="auto">
          <a:xfrm>
            <a:off x="6480175" y="2166938"/>
            <a:ext cx="396875" cy="25241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/>
              <a:t>6</a:t>
            </a:r>
            <a:endParaRPr lang="ru-RU" sz="1400"/>
          </a:p>
        </p:txBody>
      </p:sp>
      <p:sp>
        <p:nvSpPr>
          <p:cNvPr id="37948" name="Rectangle 60"/>
          <p:cNvSpPr>
            <a:spLocks noChangeArrowheads="1"/>
          </p:cNvSpPr>
          <p:nvPr/>
        </p:nvSpPr>
        <p:spPr bwMode="auto">
          <a:xfrm>
            <a:off x="5759450" y="2565400"/>
            <a:ext cx="396875" cy="25241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/>
              <a:t>3</a:t>
            </a:r>
            <a:endParaRPr lang="ru-RU" sz="1400"/>
          </a:p>
        </p:txBody>
      </p:sp>
      <p:sp>
        <p:nvSpPr>
          <p:cNvPr id="37949" name="Rectangle 61"/>
          <p:cNvSpPr>
            <a:spLocks noChangeArrowheads="1"/>
          </p:cNvSpPr>
          <p:nvPr/>
        </p:nvSpPr>
        <p:spPr bwMode="auto">
          <a:xfrm>
            <a:off x="6480175" y="2565400"/>
            <a:ext cx="396875" cy="25241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/>
              <a:t>8</a:t>
            </a:r>
            <a:endParaRPr lang="ru-RU" sz="1400"/>
          </a:p>
        </p:txBody>
      </p:sp>
      <p:sp>
        <p:nvSpPr>
          <p:cNvPr id="37950" name="Rectangle 62"/>
          <p:cNvSpPr>
            <a:spLocks noChangeArrowheads="1"/>
          </p:cNvSpPr>
          <p:nvPr/>
        </p:nvSpPr>
        <p:spPr bwMode="auto">
          <a:xfrm>
            <a:off x="5759450" y="2960688"/>
            <a:ext cx="396875" cy="25241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/>
              <a:t>1</a:t>
            </a:r>
            <a:endParaRPr lang="ru-RU" sz="1400"/>
          </a:p>
        </p:txBody>
      </p:sp>
      <p:sp>
        <p:nvSpPr>
          <p:cNvPr id="13375" name="Rectangle 63"/>
          <p:cNvSpPr>
            <a:spLocks noChangeArrowheads="1"/>
          </p:cNvSpPr>
          <p:nvPr/>
        </p:nvSpPr>
        <p:spPr bwMode="auto">
          <a:xfrm>
            <a:off x="6480175" y="2960688"/>
            <a:ext cx="396875" cy="25241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/>
              <a:t>2</a:t>
            </a:r>
            <a:endParaRPr lang="ru-RU" sz="1400"/>
          </a:p>
        </p:txBody>
      </p:sp>
      <p:sp>
        <p:nvSpPr>
          <p:cNvPr id="37952" name="Rectangle 64"/>
          <p:cNvSpPr>
            <a:spLocks noChangeArrowheads="1"/>
          </p:cNvSpPr>
          <p:nvPr/>
        </p:nvSpPr>
        <p:spPr bwMode="auto">
          <a:xfrm>
            <a:off x="7200900" y="2960688"/>
            <a:ext cx="396875" cy="25241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/>
              <a:t>4</a:t>
            </a:r>
            <a:endParaRPr lang="ru-RU" sz="1400"/>
          </a:p>
        </p:txBody>
      </p:sp>
      <p:sp>
        <p:nvSpPr>
          <p:cNvPr id="13377" name="Rectangle 65"/>
          <p:cNvSpPr>
            <a:spLocks noChangeArrowheads="1"/>
          </p:cNvSpPr>
          <p:nvPr/>
        </p:nvSpPr>
        <p:spPr bwMode="auto">
          <a:xfrm>
            <a:off x="7848600" y="2960688"/>
            <a:ext cx="396875" cy="25241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/>
              <a:t>7</a:t>
            </a:r>
            <a:endParaRPr lang="ru-RU" sz="1400"/>
          </a:p>
        </p:txBody>
      </p:sp>
      <p:sp>
        <p:nvSpPr>
          <p:cNvPr id="37954" name="Rectangle 66"/>
          <p:cNvSpPr>
            <a:spLocks noChangeArrowheads="1"/>
          </p:cNvSpPr>
          <p:nvPr/>
        </p:nvSpPr>
        <p:spPr bwMode="auto">
          <a:xfrm>
            <a:off x="5759450" y="3357563"/>
            <a:ext cx="396875" cy="25241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/>
              <a:t>2</a:t>
            </a:r>
            <a:endParaRPr lang="ru-RU" sz="1400"/>
          </a:p>
        </p:txBody>
      </p:sp>
      <p:sp>
        <p:nvSpPr>
          <p:cNvPr id="37955" name="Rectangle 67"/>
          <p:cNvSpPr>
            <a:spLocks noChangeArrowheads="1"/>
          </p:cNvSpPr>
          <p:nvPr/>
        </p:nvSpPr>
        <p:spPr bwMode="auto">
          <a:xfrm>
            <a:off x="6480175" y="3357563"/>
            <a:ext cx="396875" cy="25241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/>
              <a:t>6</a:t>
            </a:r>
            <a:endParaRPr lang="ru-RU" sz="1400"/>
          </a:p>
        </p:txBody>
      </p:sp>
      <p:sp>
        <p:nvSpPr>
          <p:cNvPr id="37956" name="Rectangle 68"/>
          <p:cNvSpPr>
            <a:spLocks noChangeArrowheads="1"/>
          </p:cNvSpPr>
          <p:nvPr/>
        </p:nvSpPr>
        <p:spPr bwMode="auto">
          <a:xfrm>
            <a:off x="5759450" y="3752850"/>
            <a:ext cx="396875" cy="25241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/>
              <a:t>3</a:t>
            </a:r>
            <a:endParaRPr lang="ru-RU" sz="1400"/>
          </a:p>
        </p:txBody>
      </p:sp>
      <p:sp>
        <p:nvSpPr>
          <p:cNvPr id="13381" name="Rectangle 69"/>
          <p:cNvSpPr>
            <a:spLocks noChangeArrowheads="1"/>
          </p:cNvSpPr>
          <p:nvPr/>
        </p:nvSpPr>
        <p:spPr bwMode="auto">
          <a:xfrm>
            <a:off x="6480175" y="3752850"/>
            <a:ext cx="396875" cy="25241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/>
              <a:t>5</a:t>
            </a:r>
            <a:endParaRPr lang="ru-RU" sz="1400"/>
          </a:p>
        </p:txBody>
      </p:sp>
      <p:sp>
        <p:nvSpPr>
          <p:cNvPr id="13382" name="Oval 73"/>
          <p:cNvSpPr>
            <a:spLocks noChangeArrowheads="1"/>
          </p:cNvSpPr>
          <p:nvPr/>
        </p:nvSpPr>
        <p:spPr bwMode="auto">
          <a:xfrm>
            <a:off x="5256213" y="1557338"/>
            <a:ext cx="71437" cy="7143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3383" name="Oval 74"/>
          <p:cNvSpPr>
            <a:spLocks noChangeArrowheads="1"/>
          </p:cNvSpPr>
          <p:nvPr/>
        </p:nvSpPr>
        <p:spPr bwMode="auto">
          <a:xfrm>
            <a:off x="5256213" y="1808163"/>
            <a:ext cx="71437" cy="7143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3384" name="Oval 75"/>
          <p:cNvSpPr>
            <a:spLocks noChangeArrowheads="1"/>
          </p:cNvSpPr>
          <p:nvPr/>
        </p:nvSpPr>
        <p:spPr bwMode="auto">
          <a:xfrm>
            <a:off x="5256213" y="2060575"/>
            <a:ext cx="71437" cy="71438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3385" name="Oval 76"/>
          <p:cNvSpPr>
            <a:spLocks noChangeArrowheads="1"/>
          </p:cNvSpPr>
          <p:nvPr/>
        </p:nvSpPr>
        <p:spPr bwMode="auto">
          <a:xfrm>
            <a:off x="5256213" y="2816225"/>
            <a:ext cx="71437" cy="71438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3386" name="Oval 77"/>
          <p:cNvSpPr>
            <a:spLocks noChangeArrowheads="1"/>
          </p:cNvSpPr>
          <p:nvPr/>
        </p:nvSpPr>
        <p:spPr bwMode="auto">
          <a:xfrm>
            <a:off x="5256213" y="2312988"/>
            <a:ext cx="71437" cy="7143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7966" name="Oval 78"/>
          <p:cNvSpPr>
            <a:spLocks noChangeArrowheads="1"/>
          </p:cNvSpPr>
          <p:nvPr/>
        </p:nvSpPr>
        <p:spPr bwMode="auto">
          <a:xfrm>
            <a:off x="5256213" y="2565400"/>
            <a:ext cx="71437" cy="71438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7967" name="Oval 79"/>
          <p:cNvSpPr>
            <a:spLocks noChangeArrowheads="1"/>
          </p:cNvSpPr>
          <p:nvPr/>
        </p:nvSpPr>
        <p:spPr bwMode="auto">
          <a:xfrm>
            <a:off x="5256213" y="3068638"/>
            <a:ext cx="71437" cy="7143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3389" name="Oval 80"/>
          <p:cNvSpPr>
            <a:spLocks noChangeArrowheads="1"/>
          </p:cNvSpPr>
          <p:nvPr/>
        </p:nvSpPr>
        <p:spPr bwMode="auto">
          <a:xfrm>
            <a:off x="5256213" y="3321050"/>
            <a:ext cx="71437" cy="71438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3390" name="Oval 81"/>
          <p:cNvSpPr>
            <a:spLocks noChangeArrowheads="1"/>
          </p:cNvSpPr>
          <p:nvPr/>
        </p:nvSpPr>
        <p:spPr bwMode="auto">
          <a:xfrm>
            <a:off x="6011863" y="1089025"/>
            <a:ext cx="71437" cy="71438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7970" name="Oval 82"/>
          <p:cNvSpPr>
            <a:spLocks noChangeArrowheads="1"/>
          </p:cNvSpPr>
          <p:nvPr/>
        </p:nvSpPr>
        <p:spPr bwMode="auto">
          <a:xfrm>
            <a:off x="6011863" y="1449388"/>
            <a:ext cx="71437" cy="7143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3392" name="Oval 83"/>
          <p:cNvSpPr>
            <a:spLocks noChangeArrowheads="1"/>
          </p:cNvSpPr>
          <p:nvPr/>
        </p:nvSpPr>
        <p:spPr bwMode="auto">
          <a:xfrm>
            <a:off x="6011863" y="1844675"/>
            <a:ext cx="71437" cy="71438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3393" name="Oval 84"/>
          <p:cNvSpPr>
            <a:spLocks noChangeArrowheads="1"/>
          </p:cNvSpPr>
          <p:nvPr/>
        </p:nvSpPr>
        <p:spPr bwMode="auto">
          <a:xfrm>
            <a:off x="6011863" y="2239963"/>
            <a:ext cx="71437" cy="7143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7973" name="Oval 85"/>
          <p:cNvSpPr>
            <a:spLocks noChangeArrowheads="1"/>
          </p:cNvSpPr>
          <p:nvPr/>
        </p:nvSpPr>
        <p:spPr bwMode="auto">
          <a:xfrm>
            <a:off x="6011863" y="2636838"/>
            <a:ext cx="71437" cy="7143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7974" name="Oval 86"/>
          <p:cNvSpPr>
            <a:spLocks noChangeArrowheads="1"/>
          </p:cNvSpPr>
          <p:nvPr/>
        </p:nvSpPr>
        <p:spPr bwMode="auto">
          <a:xfrm>
            <a:off x="6011863" y="3032125"/>
            <a:ext cx="71437" cy="71438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7975" name="Oval 87"/>
          <p:cNvSpPr>
            <a:spLocks noChangeArrowheads="1"/>
          </p:cNvSpPr>
          <p:nvPr/>
        </p:nvSpPr>
        <p:spPr bwMode="auto">
          <a:xfrm>
            <a:off x="6011863" y="3429000"/>
            <a:ext cx="71437" cy="71438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7976" name="Oval 88"/>
          <p:cNvSpPr>
            <a:spLocks noChangeArrowheads="1"/>
          </p:cNvSpPr>
          <p:nvPr/>
        </p:nvSpPr>
        <p:spPr bwMode="auto">
          <a:xfrm>
            <a:off x="6011863" y="3824288"/>
            <a:ext cx="71437" cy="7143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7977" name="Oval 89"/>
          <p:cNvSpPr>
            <a:spLocks noChangeArrowheads="1"/>
          </p:cNvSpPr>
          <p:nvPr/>
        </p:nvSpPr>
        <p:spPr bwMode="auto">
          <a:xfrm>
            <a:off x="6732588" y="1089025"/>
            <a:ext cx="71437" cy="71438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7978" name="Oval 90"/>
          <p:cNvSpPr>
            <a:spLocks noChangeArrowheads="1"/>
          </p:cNvSpPr>
          <p:nvPr/>
        </p:nvSpPr>
        <p:spPr bwMode="auto">
          <a:xfrm>
            <a:off x="6732588" y="1449388"/>
            <a:ext cx="71437" cy="7143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7979" name="Oval 91"/>
          <p:cNvSpPr>
            <a:spLocks noChangeArrowheads="1"/>
          </p:cNvSpPr>
          <p:nvPr/>
        </p:nvSpPr>
        <p:spPr bwMode="auto">
          <a:xfrm>
            <a:off x="7451725" y="3032125"/>
            <a:ext cx="71438" cy="71438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3401" name="Oval 92"/>
          <p:cNvSpPr>
            <a:spLocks noChangeArrowheads="1"/>
          </p:cNvSpPr>
          <p:nvPr/>
        </p:nvSpPr>
        <p:spPr bwMode="auto">
          <a:xfrm>
            <a:off x="6732588" y="3032125"/>
            <a:ext cx="71437" cy="71438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cxnSp>
        <p:nvCxnSpPr>
          <p:cNvPr id="13402" name="AutoShape 93"/>
          <p:cNvCxnSpPr>
            <a:cxnSpLocks noChangeShapeType="1"/>
            <a:stCxn id="13382" idx="6"/>
            <a:endCxn id="13362" idx="1"/>
          </p:cNvCxnSpPr>
          <p:nvPr/>
        </p:nvCxnSpPr>
        <p:spPr bwMode="auto">
          <a:xfrm flipV="1">
            <a:off x="5327650" y="1143000"/>
            <a:ext cx="431800" cy="4508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7982" name="AutoShape 94"/>
          <p:cNvCxnSpPr>
            <a:cxnSpLocks noChangeShapeType="1"/>
            <a:stCxn id="13383" idx="6"/>
            <a:endCxn id="37941" idx="1"/>
          </p:cNvCxnSpPr>
          <p:nvPr/>
        </p:nvCxnSpPr>
        <p:spPr bwMode="auto">
          <a:xfrm flipV="1">
            <a:off x="5327650" y="1503363"/>
            <a:ext cx="431800" cy="3413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404" name="AutoShape 95"/>
          <p:cNvCxnSpPr>
            <a:cxnSpLocks noChangeShapeType="1"/>
            <a:stCxn id="13384" idx="6"/>
            <a:endCxn id="13368" idx="1"/>
          </p:cNvCxnSpPr>
          <p:nvPr/>
        </p:nvCxnSpPr>
        <p:spPr bwMode="auto">
          <a:xfrm flipV="1">
            <a:off x="5327650" y="1898650"/>
            <a:ext cx="431800" cy="1984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405" name="AutoShape 96"/>
          <p:cNvCxnSpPr>
            <a:cxnSpLocks noChangeShapeType="1"/>
            <a:stCxn id="13386" idx="6"/>
            <a:endCxn id="13370" idx="1"/>
          </p:cNvCxnSpPr>
          <p:nvPr/>
        </p:nvCxnSpPr>
        <p:spPr bwMode="auto">
          <a:xfrm flipV="1">
            <a:off x="5327650" y="2293938"/>
            <a:ext cx="431800" cy="555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7985" name="AutoShape 97"/>
          <p:cNvCxnSpPr>
            <a:cxnSpLocks noChangeShapeType="1"/>
            <a:stCxn id="37966" idx="6"/>
            <a:endCxn id="37948" idx="1"/>
          </p:cNvCxnSpPr>
          <p:nvPr/>
        </p:nvCxnSpPr>
        <p:spPr bwMode="auto">
          <a:xfrm>
            <a:off x="5327650" y="2601913"/>
            <a:ext cx="431800" cy="904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7986" name="AutoShape 98"/>
          <p:cNvCxnSpPr>
            <a:cxnSpLocks noChangeShapeType="1"/>
            <a:stCxn id="13385" idx="6"/>
            <a:endCxn id="37950" idx="1"/>
          </p:cNvCxnSpPr>
          <p:nvPr/>
        </p:nvCxnSpPr>
        <p:spPr bwMode="auto">
          <a:xfrm>
            <a:off x="5327650" y="2852738"/>
            <a:ext cx="431800" cy="2349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7987" name="AutoShape 99"/>
          <p:cNvCxnSpPr>
            <a:cxnSpLocks noChangeShapeType="1"/>
            <a:stCxn id="37967" idx="6"/>
            <a:endCxn id="37954" idx="1"/>
          </p:cNvCxnSpPr>
          <p:nvPr/>
        </p:nvCxnSpPr>
        <p:spPr bwMode="auto">
          <a:xfrm>
            <a:off x="5327650" y="3105150"/>
            <a:ext cx="431800" cy="3794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7988" name="AutoShape 100"/>
          <p:cNvCxnSpPr>
            <a:cxnSpLocks noChangeShapeType="1"/>
            <a:stCxn id="13389" idx="6"/>
            <a:endCxn id="37956" idx="1"/>
          </p:cNvCxnSpPr>
          <p:nvPr/>
        </p:nvCxnSpPr>
        <p:spPr bwMode="auto">
          <a:xfrm>
            <a:off x="5327650" y="3357563"/>
            <a:ext cx="431800" cy="5222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7989" name="AutoShape 101"/>
          <p:cNvCxnSpPr>
            <a:cxnSpLocks noChangeShapeType="1"/>
            <a:stCxn id="13390" idx="6"/>
            <a:endCxn id="37939" idx="1"/>
          </p:cNvCxnSpPr>
          <p:nvPr/>
        </p:nvCxnSpPr>
        <p:spPr bwMode="auto">
          <a:xfrm>
            <a:off x="6083300" y="1125538"/>
            <a:ext cx="396875" cy="17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7990" name="AutoShape 102"/>
          <p:cNvCxnSpPr>
            <a:cxnSpLocks noChangeShapeType="1"/>
            <a:stCxn id="37977" idx="6"/>
            <a:endCxn id="13364" idx="1"/>
          </p:cNvCxnSpPr>
          <p:nvPr/>
        </p:nvCxnSpPr>
        <p:spPr bwMode="auto">
          <a:xfrm>
            <a:off x="6804025" y="1125538"/>
            <a:ext cx="396875" cy="17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7991" name="AutoShape 103"/>
          <p:cNvCxnSpPr>
            <a:cxnSpLocks noChangeShapeType="1"/>
            <a:stCxn id="37970" idx="6"/>
            <a:endCxn id="37942" idx="1"/>
          </p:cNvCxnSpPr>
          <p:nvPr/>
        </p:nvCxnSpPr>
        <p:spPr bwMode="auto">
          <a:xfrm>
            <a:off x="6083300" y="1485900"/>
            <a:ext cx="396875" cy="174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7992" name="AutoShape 104"/>
          <p:cNvCxnSpPr>
            <a:cxnSpLocks noChangeShapeType="1"/>
            <a:stCxn id="37978" idx="6"/>
            <a:endCxn id="13367" idx="1"/>
          </p:cNvCxnSpPr>
          <p:nvPr/>
        </p:nvCxnSpPr>
        <p:spPr bwMode="auto">
          <a:xfrm>
            <a:off x="6804025" y="1485900"/>
            <a:ext cx="396875" cy="174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414" name="AutoShape 105"/>
          <p:cNvCxnSpPr>
            <a:cxnSpLocks noChangeShapeType="1"/>
            <a:stCxn id="13392" idx="6"/>
            <a:endCxn id="13369" idx="1"/>
          </p:cNvCxnSpPr>
          <p:nvPr/>
        </p:nvCxnSpPr>
        <p:spPr bwMode="auto">
          <a:xfrm>
            <a:off x="6083300" y="1881188"/>
            <a:ext cx="396875" cy="17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415" name="AutoShape 106"/>
          <p:cNvCxnSpPr>
            <a:cxnSpLocks noChangeShapeType="1"/>
            <a:stCxn id="13393" idx="6"/>
            <a:endCxn id="13371" idx="1"/>
          </p:cNvCxnSpPr>
          <p:nvPr/>
        </p:nvCxnSpPr>
        <p:spPr bwMode="auto">
          <a:xfrm>
            <a:off x="6083300" y="2276475"/>
            <a:ext cx="396875" cy="174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7995" name="AutoShape 107"/>
          <p:cNvCxnSpPr>
            <a:cxnSpLocks noChangeShapeType="1"/>
            <a:stCxn id="37973" idx="6"/>
            <a:endCxn id="37949" idx="1"/>
          </p:cNvCxnSpPr>
          <p:nvPr/>
        </p:nvCxnSpPr>
        <p:spPr bwMode="auto">
          <a:xfrm>
            <a:off x="6083300" y="2673350"/>
            <a:ext cx="396875" cy="190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7996" name="AutoShape 108"/>
          <p:cNvCxnSpPr>
            <a:cxnSpLocks noChangeShapeType="1"/>
            <a:stCxn id="37974" idx="6"/>
            <a:endCxn id="13375" idx="1"/>
          </p:cNvCxnSpPr>
          <p:nvPr/>
        </p:nvCxnSpPr>
        <p:spPr bwMode="auto">
          <a:xfrm>
            <a:off x="6083300" y="3068638"/>
            <a:ext cx="396875" cy="190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7997" name="AutoShape 109"/>
          <p:cNvCxnSpPr>
            <a:cxnSpLocks noChangeShapeType="1"/>
            <a:stCxn id="13401" idx="6"/>
            <a:endCxn id="37952" idx="1"/>
          </p:cNvCxnSpPr>
          <p:nvPr/>
        </p:nvCxnSpPr>
        <p:spPr bwMode="auto">
          <a:xfrm>
            <a:off x="6804025" y="3068638"/>
            <a:ext cx="396875" cy="190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7998" name="AutoShape 110"/>
          <p:cNvCxnSpPr>
            <a:cxnSpLocks noChangeShapeType="1"/>
            <a:stCxn id="37979" idx="6"/>
            <a:endCxn id="13377" idx="1"/>
          </p:cNvCxnSpPr>
          <p:nvPr/>
        </p:nvCxnSpPr>
        <p:spPr bwMode="auto">
          <a:xfrm>
            <a:off x="7523163" y="3068638"/>
            <a:ext cx="325437" cy="190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7999" name="AutoShape 111"/>
          <p:cNvCxnSpPr>
            <a:cxnSpLocks noChangeShapeType="1"/>
            <a:stCxn id="37975" idx="6"/>
            <a:endCxn id="37955" idx="1"/>
          </p:cNvCxnSpPr>
          <p:nvPr/>
        </p:nvCxnSpPr>
        <p:spPr bwMode="auto">
          <a:xfrm>
            <a:off x="6083300" y="3465513"/>
            <a:ext cx="396875" cy="190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8000" name="AutoShape 112"/>
          <p:cNvCxnSpPr>
            <a:cxnSpLocks noChangeShapeType="1"/>
            <a:stCxn id="37976" idx="6"/>
            <a:endCxn id="13381" idx="1"/>
          </p:cNvCxnSpPr>
          <p:nvPr/>
        </p:nvCxnSpPr>
        <p:spPr bwMode="auto">
          <a:xfrm>
            <a:off x="6083300" y="3860800"/>
            <a:ext cx="396875" cy="190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8001" name="AutoShape 113"/>
          <p:cNvCxnSpPr>
            <a:cxnSpLocks noChangeShapeType="1"/>
            <a:stCxn id="13390" idx="6"/>
            <a:endCxn id="13364" idx="1"/>
          </p:cNvCxnSpPr>
          <p:nvPr/>
        </p:nvCxnSpPr>
        <p:spPr bwMode="auto">
          <a:xfrm>
            <a:off x="6083300" y="1125538"/>
            <a:ext cx="1117600" cy="17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8002" name="AutoShape 114"/>
          <p:cNvCxnSpPr>
            <a:cxnSpLocks noChangeShapeType="1"/>
            <a:stCxn id="13383" idx="6"/>
            <a:endCxn id="37941" idx="1"/>
          </p:cNvCxnSpPr>
          <p:nvPr/>
        </p:nvCxnSpPr>
        <p:spPr bwMode="auto">
          <a:xfrm flipV="1">
            <a:off x="5327650" y="1503363"/>
            <a:ext cx="431800" cy="3413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8003" name="AutoShape 115"/>
          <p:cNvCxnSpPr>
            <a:cxnSpLocks noChangeShapeType="1"/>
            <a:stCxn id="37941" idx="1"/>
            <a:endCxn id="13367" idx="1"/>
          </p:cNvCxnSpPr>
          <p:nvPr/>
        </p:nvCxnSpPr>
        <p:spPr bwMode="auto">
          <a:xfrm>
            <a:off x="5759450" y="1503363"/>
            <a:ext cx="144145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8004" name="AutoShape 116"/>
          <p:cNvCxnSpPr>
            <a:cxnSpLocks noChangeShapeType="1"/>
            <a:stCxn id="13385" idx="6"/>
            <a:endCxn id="37950" idx="1"/>
          </p:cNvCxnSpPr>
          <p:nvPr/>
        </p:nvCxnSpPr>
        <p:spPr bwMode="auto">
          <a:xfrm>
            <a:off x="5327650" y="2852738"/>
            <a:ext cx="431800" cy="2349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8005" name="AutoShape 117"/>
          <p:cNvCxnSpPr>
            <a:cxnSpLocks noChangeShapeType="1"/>
            <a:stCxn id="37950" idx="1"/>
            <a:endCxn id="13375" idx="1"/>
          </p:cNvCxnSpPr>
          <p:nvPr/>
        </p:nvCxnSpPr>
        <p:spPr bwMode="auto">
          <a:xfrm>
            <a:off x="5759450" y="3087688"/>
            <a:ext cx="72072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8006" name="AutoShape 118"/>
          <p:cNvCxnSpPr>
            <a:cxnSpLocks noChangeShapeType="1"/>
            <a:stCxn id="13401" idx="6"/>
            <a:endCxn id="13377" idx="1"/>
          </p:cNvCxnSpPr>
          <p:nvPr/>
        </p:nvCxnSpPr>
        <p:spPr bwMode="auto">
          <a:xfrm>
            <a:off x="6804025" y="3068638"/>
            <a:ext cx="1044575" cy="190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8007" name="AutoShape 119"/>
          <p:cNvCxnSpPr>
            <a:cxnSpLocks noChangeShapeType="1"/>
            <a:stCxn id="13389" idx="6"/>
            <a:endCxn id="37956" idx="1"/>
          </p:cNvCxnSpPr>
          <p:nvPr/>
        </p:nvCxnSpPr>
        <p:spPr bwMode="auto">
          <a:xfrm>
            <a:off x="5327650" y="3357563"/>
            <a:ext cx="431800" cy="5222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8008" name="AutoShape 120"/>
          <p:cNvCxnSpPr>
            <a:cxnSpLocks noChangeShapeType="1"/>
            <a:stCxn id="37956" idx="1"/>
            <a:endCxn id="13381" idx="1"/>
          </p:cNvCxnSpPr>
          <p:nvPr/>
        </p:nvCxnSpPr>
        <p:spPr bwMode="auto">
          <a:xfrm>
            <a:off x="5759450" y="3879850"/>
            <a:ext cx="72072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8009" name="Rectangle 121"/>
          <p:cNvSpPr>
            <a:spLocks noChangeArrowheads="1"/>
          </p:cNvSpPr>
          <p:nvPr/>
        </p:nvSpPr>
        <p:spPr bwMode="auto">
          <a:xfrm>
            <a:off x="6156325" y="1016000"/>
            <a:ext cx="179388" cy="25241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/>
              <a:t>3</a:t>
            </a:r>
            <a:endParaRPr lang="ru-RU" sz="1400"/>
          </a:p>
        </p:txBody>
      </p:sp>
      <p:sp>
        <p:nvSpPr>
          <p:cNvPr id="38010" name="Rectangle 122"/>
          <p:cNvSpPr>
            <a:spLocks noChangeArrowheads="1"/>
          </p:cNvSpPr>
          <p:nvPr/>
        </p:nvSpPr>
        <p:spPr bwMode="auto">
          <a:xfrm>
            <a:off x="7596188" y="1016000"/>
            <a:ext cx="179387" cy="25241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/>
              <a:t>5</a:t>
            </a:r>
            <a:endParaRPr lang="ru-RU" sz="1400"/>
          </a:p>
        </p:txBody>
      </p:sp>
      <p:sp>
        <p:nvSpPr>
          <p:cNvPr id="38011" name="Rectangle 123"/>
          <p:cNvSpPr>
            <a:spLocks noChangeArrowheads="1"/>
          </p:cNvSpPr>
          <p:nvPr/>
        </p:nvSpPr>
        <p:spPr bwMode="auto">
          <a:xfrm>
            <a:off x="7596188" y="1376363"/>
            <a:ext cx="179387" cy="25241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/>
              <a:t>2</a:t>
            </a:r>
            <a:endParaRPr lang="ru-RU" sz="1400"/>
          </a:p>
        </p:txBody>
      </p:sp>
      <p:sp>
        <p:nvSpPr>
          <p:cNvPr id="38012" name="Rectangle 124"/>
          <p:cNvSpPr>
            <a:spLocks noChangeArrowheads="1"/>
          </p:cNvSpPr>
          <p:nvPr/>
        </p:nvSpPr>
        <p:spPr bwMode="auto">
          <a:xfrm>
            <a:off x="6156325" y="1773238"/>
            <a:ext cx="179388" cy="25241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/>
              <a:t>1</a:t>
            </a:r>
            <a:endParaRPr lang="ru-RU" sz="1400"/>
          </a:p>
        </p:txBody>
      </p:sp>
      <p:sp>
        <p:nvSpPr>
          <p:cNvPr id="38013" name="Rectangle 125"/>
          <p:cNvSpPr>
            <a:spLocks noChangeArrowheads="1"/>
          </p:cNvSpPr>
          <p:nvPr/>
        </p:nvSpPr>
        <p:spPr bwMode="auto">
          <a:xfrm>
            <a:off x="6877050" y="1773238"/>
            <a:ext cx="179388" cy="25241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/>
              <a:t>4</a:t>
            </a:r>
            <a:endParaRPr lang="ru-RU" sz="1400"/>
          </a:p>
        </p:txBody>
      </p:sp>
      <p:sp>
        <p:nvSpPr>
          <p:cNvPr id="38014" name="Rectangle 126"/>
          <p:cNvSpPr>
            <a:spLocks noChangeArrowheads="1"/>
          </p:cNvSpPr>
          <p:nvPr/>
        </p:nvSpPr>
        <p:spPr bwMode="auto">
          <a:xfrm>
            <a:off x="6156325" y="2168525"/>
            <a:ext cx="179388" cy="25241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/>
              <a:t>2</a:t>
            </a:r>
            <a:endParaRPr lang="ru-RU" sz="1400"/>
          </a:p>
        </p:txBody>
      </p:sp>
      <p:sp>
        <p:nvSpPr>
          <p:cNvPr id="38015" name="Rectangle 127"/>
          <p:cNvSpPr>
            <a:spLocks noChangeArrowheads="1"/>
          </p:cNvSpPr>
          <p:nvPr/>
        </p:nvSpPr>
        <p:spPr bwMode="auto">
          <a:xfrm>
            <a:off x="6877050" y="2168525"/>
            <a:ext cx="179388" cy="25241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/>
              <a:t>6</a:t>
            </a:r>
            <a:endParaRPr lang="ru-RU" sz="1400"/>
          </a:p>
        </p:txBody>
      </p:sp>
      <p:sp>
        <p:nvSpPr>
          <p:cNvPr id="38016" name="Rectangle 128"/>
          <p:cNvSpPr>
            <a:spLocks noChangeArrowheads="1"/>
          </p:cNvSpPr>
          <p:nvPr/>
        </p:nvSpPr>
        <p:spPr bwMode="auto">
          <a:xfrm>
            <a:off x="6877050" y="2960688"/>
            <a:ext cx="179388" cy="25241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/>
              <a:t>3</a:t>
            </a:r>
            <a:endParaRPr lang="ru-RU" sz="1400"/>
          </a:p>
        </p:txBody>
      </p:sp>
      <p:sp>
        <p:nvSpPr>
          <p:cNvPr id="38017" name="Rectangle 129"/>
          <p:cNvSpPr>
            <a:spLocks noChangeArrowheads="1"/>
          </p:cNvSpPr>
          <p:nvPr/>
        </p:nvSpPr>
        <p:spPr bwMode="auto">
          <a:xfrm>
            <a:off x="8243888" y="2960688"/>
            <a:ext cx="179387" cy="25241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/>
              <a:t>6</a:t>
            </a:r>
            <a:endParaRPr lang="ru-RU" sz="1400"/>
          </a:p>
        </p:txBody>
      </p:sp>
      <p:sp>
        <p:nvSpPr>
          <p:cNvPr id="38018" name="Rectangle 130"/>
          <p:cNvSpPr>
            <a:spLocks noChangeArrowheads="1"/>
          </p:cNvSpPr>
          <p:nvPr/>
        </p:nvSpPr>
        <p:spPr bwMode="auto">
          <a:xfrm>
            <a:off x="6877050" y="3752850"/>
            <a:ext cx="179388" cy="25241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/>
              <a:t>1</a:t>
            </a:r>
            <a:endParaRPr lang="ru-RU" sz="1400"/>
          </a:p>
        </p:txBody>
      </p:sp>
      <p:sp>
        <p:nvSpPr>
          <p:cNvPr id="38019" name="Text Box 131"/>
          <p:cNvSpPr txBox="1">
            <a:spLocks noChangeArrowheads="1"/>
          </p:cNvSpPr>
          <p:nvPr/>
        </p:nvSpPr>
        <p:spPr bwMode="auto">
          <a:xfrm>
            <a:off x="539750" y="2862263"/>
            <a:ext cx="9429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sz="1600"/>
              <a:t>Удобно:</a:t>
            </a:r>
          </a:p>
        </p:txBody>
      </p:sp>
      <p:sp>
        <p:nvSpPr>
          <p:cNvPr id="38020" name="Text Box 132"/>
          <p:cNvSpPr txBox="1">
            <a:spLocks noChangeArrowheads="1"/>
          </p:cNvSpPr>
          <p:nvPr/>
        </p:nvSpPr>
        <p:spPr bwMode="auto">
          <a:xfrm>
            <a:off x="447675" y="3282950"/>
            <a:ext cx="33893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 typeface="Wingdings" pitchFamily="2" charset="2"/>
              <a:buChar char="Ø"/>
            </a:pPr>
            <a:r>
              <a:rPr lang="ru-RU" sz="1400"/>
              <a:t> Искать вершины, смежные с данной</a:t>
            </a:r>
          </a:p>
        </p:txBody>
      </p:sp>
      <p:sp>
        <p:nvSpPr>
          <p:cNvPr id="38021" name="Text Box 133"/>
          <p:cNvSpPr txBox="1">
            <a:spLocks noChangeArrowheads="1"/>
          </p:cNvSpPr>
          <p:nvPr/>
        </p:nvSpPr>
        <p:spPr bwMode="auto">
          <a:xfrm>
            <a:off x="468313" y="3608388"/>
            <a:ext cx="276701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 typeface="Wingdings" pitchFamily="2" charset="2"/>
              <a:buChar char="Ø"/>
            </a:pPr>
            <a:r>
              <a:rPr lang="ru-RU" sz="1400"/>
              <a:t> Добавлять ребра и вершины</a:t>
            </a:r>
          </a:p>
        </p:txBody>
      </p:sp>
      <p:sp>
        <p:nvSpPr>
          <p:cNvPr id="38022" name="Text Box 134"/>
          <p:cNvSpPr txBox="1">
            <a:spLocks noChangeArrowheads="1"/>
          </p:cNvSpPr>
          <p:nvPr/>
        </p:nvSpPr>
        <p:spPr bwMode="auto">
          <a:xfrm>
            <a:off x="539750" y="4419600"/>
            <a:ext cx="11747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sz="1600"/>
              <a:t>Неудобно:</a:t>
            </a:r>
          </a:p>
        </p:txBody>
      </p:sp>
      <p:sp>
        <p:nvSpPr>
          <p:cNvPr id="38023" name="Text Box 135"/>
          <p:cNvSpPr txBox="1">
            <a:spLocks noChangeArrowheads="1"/>
          </p:cNvSpPr>
          <p:nvPr/>
        </p:nvSpPr>
        <p:spPr bwMode="auto">
          <a:xfrm>
            <a:off x="447675" y="4840288"/>
            <a:ext cx="25463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 typeface="Wingdings" pitchFamily="2" charset="2"/>
              <a:buChar char="Ø"/>
            </a:pPr>
            <a:r>
              <a:rPr lang="ru-RU" sz="1400"/>
              <a:t> Проверять наличие ребра</a:t>
            </a:r>
          </a:p>
        </p:txBody>
      </p:sp>
      <p:sp>
        <p:nvSpPr>
          <p:cNvPr id="38024" name="Text Box 136"/>
          <p:cNvSpPr txBox="1">
            <a:spLocks noChangeArrowheads="1"/>
          </p:cNvSpPr>
          <p:nvPr/>
        </p:nvSpPr>
        <p:spPr bwMode="auto">
          <a:xfrm>
            <a:off x="468313" y="5176838"/>
            <a:ext cx="256698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 typeface="Wingdings" pitchFamily="2" charset="2"/>
              <a:buChar char="Ø"/>
            </a:pPr>
            <a:r>
              <a:rPr lang="ru-RU" sz="1400"/>
              <a:t> Удалять ребра и вершины</a:t>
            </a:r>
          </a:p>
        </p:txBody>
      </p:sp>
      <p:sp>
        <p:nvSpPr>
          <p:cNvPr id="38025" name="Text Box 137"/>
          <p:cNvSpPr txBox="1">
            <a:spLocks noChangeArrowheads="1"/>
          </p:cNvSpPr>
          <p:nvPr/>
        </p:nvSpPr>
        <p:spPr bwMode="auto">
          <a:xfrm>
            <a:off x="468313" y="3952875"/>
            <a:ext cx="33496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 typeface="Wingdings" pitchFamily="2" charset="2"/>
              <a:buChar char="Ø"/>
            </a:pPr>
            <a:r>
              <a:rPr lang="ru-RU" sz="1400"/>
              <a:t> Работать с разреженными графами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79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79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79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79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79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7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79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79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79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379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7" dur="500"/>
                                        <p:tgtEl>
                                          <p:spTgt spid="379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0" dur="500"/>
                                        <p:tgtEl>
                                          <p:spTgt spid="379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3" dur="500"/>
                                        <p:tgtEl>
                                          <p:spTgt spid="379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6" dur="500"/>
                                        <p:tgtEl>
                                          <p:spTgt spid="379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9" dur="500"/>
                                        <p:tgtEl>
                                          <p:spTgt spid="379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2" dur="500"/>
                                        <p:tgtEl>
                                          <p:spTgt spid="379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5" dur="500"/>
                                        <p:tgtEl>
                                          <p:spTgt spid="379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8" dur="500"/>
                                        <p:tgtEl>
                                          <p:spTgt spid="379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1" dur="500"/>
                                        <p:tgtEl>
                                          <p:spTgt spid="379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4" dur="500"/>
                                        <p:tgtEl>
                                          <p:spTgt spid="379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 nodeType="clickPar">
                      <p:stCondLst>
                        <p:cond delay="indefinite"/>
                      </p:stCondLst>
                      <p:childTnLst>
                        <p:par>
                          <p:cTn id="1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 nodeType="clickPar">
                      <p:stCondLst>
                        <p:cond delay="indefinite"/>
                      </p:stCondLst>
                      <p:childTnLst>
                        <p:par>
                          <p:cTn id="1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1" dur="500"/>
                                        <p:tgtEl>
                                          <p:spTgt spid="380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 nodeType="clickPar">
                      <p:stCondLst>
                        <p:cond delay="indefinite"/>
                      </p:stCondLst>
                      <p:childTnLst>
                        <p:par>
                          <p:cTn id="1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6" dur="500" fill="hold"/>
                                        <p:tgtEl>
                                          <p:spTgt spid="380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7" dur="500" fill="hold"/>
                                        <p:tgtEl>
                                          <p:spTgt spid="380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 nodeType="clickPar">
                      <p:stCondLst>
                        <p:cond delay="indefinite"/>
                      </p:stCondLst>
                      <p:childTnLst>
                        <p:par>
                          <p:cTn id="1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2" dur="500" fill="hold"/>
                                        <p:tgtEl>
                                          <p:spTgt spid="380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3" dur="500" fill="hold"/>
                                        <p:tgtEl>
                                          <p:spTgt spid="380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 nodeType="clickPar">
                      <p:stCondLst>
                        <p:cond delay="indefinite"/>
                      </p:stCondLst>
                      <p:childTnLst>
                        <p:par>
                          <p:cTn id="1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8" dur="500" fill="hold"/>
                                        <p:tgtEl>
                                          <p:spTgt spid="380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9" dur="500" fill="hold"/>
                                        <p:tgtEl>
                                          <p:spTgt spid="380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 nodeType="clickPar">
                      <p:stCondLst>
                        <p:cond delay="indefinite"/>
                      </p:stCondLst>
                      <p:childTnLst>
                        <p:par>
                          <p:cTn id="2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4" dur="500"/>
                                        <p:tgtEl>
                                          <p:spTgt spid="380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 nodeType="clickPar">
                      <p:stCondLst>
                        <p:cond delay="indefinite"/>
                      </p:stCondLst>
                      <p:childTnLst>
                        <p:par>
                          <p:cTn id="2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9" dur="500" fill="hold"/>
                                        <p:tgtEl>
                                          <p:spTgt spid="380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0" dur="500" fill="hold"/>
                                        <p:tgtEl>
                                          <p:spTgt spid="380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 nodeType="clickPar">
                      <p:stCondLst>
                        <p:cond delay="indefinite"/>
                      </p:stCondLst>
                      <p:childTnLst>
                        <p:par>
                          <p:cTn id="2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5" dur="500" fill="hold"/>
                                        <p:tgtEl>
                                          <p:spTgt spid="380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6" dur="500" fill="hold"/>
                                        <p:tgtEl>
                                          <p:spTgt spid="380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919" grpId="0"/>
      <p:bldP spid="37920" grpId="0"/>
      <p:bldP spid="37921" grpId="0"/>
      <p:bldP spid="37922" grpId="0"/>
      <p:bldP spid="37923" grpId="0"/>
      <p:bldP spid="37924" grpId="0"/>
      <p:bldP spid="37925" grpId="0"/>
      <p:bldP spid="37926" grpId="0"/>
      <p:bldP spid="37927" grpId="0"/>
      <p:bldP spid="37928" grpId="0"/>
      <p:bldP spid="37939" grpId="0" animBg="1"/>
      <p:bldP spid="37941" grpId="0" animBg="1"/>
      <p:bldP spid="37942" grpId="0" animBg="1"/>
      <p:bldP spid="37948" grpId="0" animBg="1"/>
      <p:bldP spid="37949" grpId="0" animBg="1"/>
      <p:bldP spid="37950" grpId="0" animBg="1"/>
      <p:bldP spid="37952" grpId="0" animBg="1"/>
      <p:bldP spid="37954" grpId="0" animBg="1"/>
      <p:bldP spid="37955" grpId="0" animBg="1"/>
      <p:bldP spid="37956" grpId="0" animBg="1"/>
      <p:bldP spid="37966" grpId="0" animBg="1"/>
      <p:bldP spid="37967" grpId="0" animBg="1"/>
      <p:bldP spid="37970" grpId="0" animBg="1"/>
      <p:bldP spid="37973" grpId="0" animBg="1"/>
      <p:bldP spid="37974" grpId="0" animBg="1"/>
      <p:bldP spid="37975" grpId="0" animBg="1"/>
      <p:bldP spid="37976" grpId="0" animBg="1"/>
      <p:bldP spid="37977" grpId="0" animBg="1"/>
      <p:bldP spid="37978" grpId="0" animBg="1"/>
      <p:bldP spid="37979" grpId="0" animBg="1"/>
      <p:bldP spid="38009" grpId="0" animBg="1"/>
      <p:bldP spid="38010" grpId="0" animBg="1"/>
      <p:bldP spid="38011" grpId="0" animBg="1"/>
      <p:bldP spid="38012" grpId="0" animBg="1"/>
      <p:bldP spid="38013" grpId="0" animBg="1"/>
      <p:bldP spid="38014" grpId="0" animBg="1"/>
      <p:bldP spid="38015" grpId="0" animBg="1"/>
      <p:bldP spid="38016" grpId="0" animBg="1"/>
      <p:bldP spid="38017" grpId="0" animBg="1"/>
      <p:bldP spid="38018" grpId="0" animBg="1"/>
      <p:bldP spid="38019" grpId="0"/>
      <p:bldP spid="38020" grpId="0"/>
      <p:bldP spid="38021" grpId="0"/>
      <p:bldP spid="38022" grpId="0"/>
      <p:bldP spid="38023" grpId="0"/>
      <p:bldP spid="38024" grpId="0"/>
      <p:bldP spid="3802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576263" y="333375"/>
            <a:ext cx="42703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/>
              <a:t>Представление графов. Список ребер</a:t>
            </a:r>
          </a:p>
        </p:txBody>
      </p:sp>
      <p:sp>
        <p:nvSpPr>
          <p:cNvPr id="14339" name="Oval 3"/>
          <p:cNvSpPr>
            <a:spLocks noChangeArrowheads="1"/>
          </p:cNvSpPr>
          <p:nvPr/>
        </p:nvSpPr>
        <p:spPr bwMode="auto">
          <a:xfrm>
            <a:off x="647700" y="1773238"/>
            <a:ext cx="287338" cy="2873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sz="1400"/>
              <a:t>4</a:t>
            </a:r>
          </a:p>
        </p:txBody>
      </p:sp>
      <p:sp>
        <p:nvSpPr>
          <p:cNvPr id="14340" name="Oval 4"/>
          <p:cNvSpPr>
            <a:spLocks noChangeArrowheads="1"/>
          </p:cNvSpPr>
          <p:nvPr/>
        </p:nvSpPr>
        <p:spPr bwMode="auto">
          <a:xfrm>
            <a:off x="1150938" y="1304925"/>
            <a:ext cx="287337" cy="2873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sz="1400"/>
              <a:t>1</a:t>
            </a:r>
          </a:p>
        </p:txBody>
      </p:sp>
      <p:sp>
        <p:nvSpPr>
          <p:cNvPr id="14341" name="Oval 5"/>
          <p:cNvSpPr>
            <a:spLocks noChangeArrowheads="1"/>
          </p:cNvSpPr>
          <p:nvPr/>
        </p:nvSpPr>
        <p:spPr bwMode="auto">
          <a:xfrm>
            <a:off x="1150938" y="2168525"/>
            <a:ext cx="287337" cy="2873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sz="1400"/>
              <a:t>6</a:t>
            </a:r>
          </a:p>
        </p:txBody>
      </p:sp>
      <p:sp>
        <p:nvSpPr>
          <p:cNvPr id="14342" name="Oval 6"/>
          <p:cNvSpPr>
            <a:spLocks noChangeArrowheads="1"/>
          </p:cNvSpPr>
          <p:nvPr/>
        </p:nvSpPr>
        <p:spPr bwMode="auto">
          <a:xfrm>
            <a:off x="1943100" y="2168525"/>
            <a:ext cx="287338" cy="2873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sz="1400"/>
              <a:t>7</a:t>
            </a:r>
          </a:p>
        </p:txBody>
      </p:sp>
      <p:sp>
        <p:nvSpPr>
          <p:cNvPr id="14343" name="Oval 7"/>
          <p:cNvSpPr>
            <a:spLocks noChangeArrowheads="1"/>
          </p:cNvSpPr>
          <p:nvPr/>
        </p:nvSpPr>
        <p:spPr bwMode="auto">
          <a:xfrm>
            <a:off x="1943100" y="1304925"/>
            <a:ext cx="287338" cy="2873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sz="1400"/>
              <a:t>2</a:t>
            </a:r>
          </a:p>
        </p:txBody>
      </p:sp>
      <p:sp>
        <p:nvSpPr>
          <p:cNvPr id="14344" name="Oval 8"/>
          <p:cNvSpPr>
            <a:spLocks noChangeArrowheads="1"/>
          </p:cNvSpPr>
          <p:nvPr/>
        </p:nvSpPr>
        <p:spPr bwMode="auto">
          <a:xfrm>
            <a:off x="2700338" y="1304925"/>
            <a:ext cx="287337" cy="2873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sz="1400"/>
              <a:t>3</a:t>
            </a:r>
          </a:p>
        </p:txBody>
      </p:sp>
      <p:sp>
        <p:nvSpPr>
          <p:cNvPr id="14345" name="Oval 9"/>
          <p:cNvSpPr>
            <a:spLocks noChangeArrowheads="1"/>
          </p:cNvSpPr>
          <p:nvPr/>
        </p:nvSpPr>
        <p:spPr bwMode="auto">
          <a:xfrm>
            <a:off x="2700338" y="2168525"/>
            <a:ext cx="287337" cy="2873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sz="1400"/>
              <a:t>8</a:t>
            </a:r>
          </a:p>
        </p:txBody>
      </p:sp>
      <p:sp>
        <p:nvSpPr>
          <p:cNvPr id="14346" name="Oval 10"/>
          <p:cNvSpPr>
            <a:spLocks noChangeArrowheads="1"/>
          </p:cNvSpPr>
          <p:nvPr/>
        </p:nvSpPr>
        <p:spPr bwMode="auto">
          <a:xfrm>
            <a:off x="3276600" y="1700213"/>
            <a:ext cx="287338" cy="2873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sz="1400"/>
              <a:t>5</a:t>
            </a:r>
          </a:p>
        </p:txBody>
      </p:sp>
      <p:cxnSp>
        <p:nvCxnSpPr>
          <p:cNvPr id="14347" name="AutoShape 11"/>
          <p:cNvCxnSpPr>
            <a:cxnSpLocks noChangeShapeType="1"/>
            <a:stCxn id="14339" idx="7"/>
            <a:endCxn id="14340" idx="3"/>
          </p:cNvCxnSpPr>
          <p:nvPr/>
        </p:nvCxnSpPr>
        <p:spPr bwMode="auto">
          <a:xfrm flipV="1">
            <a:off x="892175" y="1549400"/>
            <a:ext cx="301625" cy="2667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48" name="AutoShape 12"/>
          <p:cNvCxnSpPr>
            <a:cxnSpLocks noChangeShapeType="1"/>
            <a:stCxn id="14339" idx="5"/>
            <a:endCxn id="14341" idx="1"/>
          </p:cNvCxnSpPr>
          <p:nvPr/>
        </p:nvCxnSpPr>
        <p:spPr bwMode="auto">
          <a:xfrm>
            <a:off x="892175" y="2017713"/>
            <a:ext cx="301625" cy="1936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49" name="AutoShape 13"/>
          <p:cNvCxnSpPr>
            <a:cxnSpLocks noChangeShapeType="1"/>
            <a:stCxn id="14340" idx="4"/>
            <a:endCxn id="14341" idx="0"/>
          </p:cNvCxnSpPr>
          <p:nvPr/>
        </p:nvCxnSpPr>
        <p:spPr bwMode="auto">
          <a:xfrm>
            <a:off x="1295400" y="1592263"/>
            <a:ext cx="0" cy="5762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50" name="AutoShape 14"/>
          <p:cNvCxnSpPr>
            <a:cxnSpLocks noChangeShapeType="1"/>
            <a:stCxn id="14340" idx="6"/>
            <a:endCxn id="14343" idx="2"/>
          </p:cNvCxnSpPr>
          <p:nvPr/>
        </p:nvCxnSpPr>
        <p:spPr bwMode="auto">
          <a:xfrm>
            <a:off x="1438275" y="1449388"/>
            <a:ext cx="50482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51" name="AutoShape 15"/>
          <p:cNvCxnSpPr>
            <a:cxnSpLocks noChangeShapeType="1"/>
            <a:stCxn id="14341" idx="7"/>
            <a:endCxn id="14343" idx="3"/>
          </p:cNvCxnSpPr>
          <p:nvPr/>
        </p:nvCxnSpPr>
        <p:spPr bwMode="auto">
          <a:xfrm flipV="1">
            <a:off x="1395413" y="1549400"/>
            <a:ext cx="590550" cy="6619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52" name="AutoShape 16"/>
          <p:cNvCxnSpPr>
            <a:cxnSpLocks noChangeShapeType="1"/>
            <a:stCxn id="14343" idx="4"/>
            <a:endCxn id="14342" idx="0"/>
          </p:cNvCxnSpPr>
          <p:nvPr/>
        </p:nvCxnSpPr>
        <p:spPr bwMode="auto">
          <a:xfrm>
            <a:off x="2087563" y="1592263"/>
            <a:ext cx="0" cy="5762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53" name="AutoShape 17"/>
          <p:cNvCxnSpPr>
            <a:cxnSpLocks noChangeShapeType="1"/>
            <a:stCxn id="14341" idx="6"/>
            <a:endCxn id="14342" idx="2"/>
          </p:cNvCxnSpPr>
          <p:nvPr/>
        </p:nvCxnSpPr>
        <p:spPr bwMode="auto">
          <a:xfrm>
            <a:off x="1438275" y="2312988"/>
            <a:ext cx="50482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54" name="AutoShape 18"/>
          <p:cNvCxnSpPr>
            <a:cxnSpLocks noChangeShapeType="1"/>
            <a:stCxn id="14344" idx="4"/>
            <a:endCxn id="14345" idx="0"/>
          </p:cNvCxnSpPr>
          <p:nvPr/>
        </p:nvCxnSpPr>
        <p:spPr bwMode="auto">
          <a:xfrm>
            <a:off x="2844800" y="1592263"/>
            <a:ext cx="0" cy="5762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55" name="AutoShape 19"/>
          <p:cNvCxnSpPr>
            <a:cxnSpLocks noChangeShapeType="1"/>
            <a:stCxn id="14344" idx="5"/>
            <a:endCxn id="14346" idx="1"/>
          </p:cNvCxnSpPr>
          <p:nvPr/>
        </p:nvCxnSpPr>
        <p:spPr bwMode="auto">
          <a:xfrm>
            <a:off x="2944813" y="1549400"/>
            <a:ext cx="374650" cy="1936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56" name="AutoShape 20"/>
          <p:cNvCxnSpPr>
            <a:cxnSpLocks noChangeShapeType="1"/>
            <a:stCxn id="14345" idx="7"/>
            <a:endCxn id="14346" idx="3"/>
          </p:cNvCxnSpPr>
          <p:nvPr/>
        </p:nvCxnSpPr>
        <p:spPr bwMode="auto">
          <a:xfrm flipV="1">
            <a:off x="2944813" y="1944688"/>
            <a:ext cx="374650" cy="2667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8933" name="AutoShape 21"/>
          <p:cNvCxnSpPr>
            <a:cxnSpLocks noChangeShapeType="1"/>
            <a:stCxn id="14339" idx="7"/>
            <a:endCxn id="14340" idx="3"/>
          </p:cNvCxnSpPr>
          <p:nvPr/>
        </p:nvCxnSpPr>
        <p:spPr bwMode="auto">
          <a:xfrm flipV="1">
            <a:off x="892175" y="1549400"/>
            <a:ext cx="301625" cy="2667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8934" name="AutoShape 22"/>
          <p:cNvCxnSpPr>
            <a:cxnSpLocks noChangeShapeType="1"/>
            <a:stCxn id="14339" idx="5"/>
            <a:endCxn id="14341" idx="1"/>
          </p:cNvCxnSpPr>
          <p:nvPr/>
        </p:nvCxnSpPr>
        <p:spPr bwMode="auto">
          <a:xfrm>
            <a:off x="892175" y="2017713"/>
            <a:ext cx="301625" cy="1936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8935" name="AutoShape 23"/>
          <p:cNvCxnSpPr>
            <a:cxnSpLocks noChangeShapeType="1"/>
            <a:stCxn id="14340" idx="4"/>
            <a:endCxn id="14341" idx="0"/>
          </p:cNvCxnSpPr>
          <p:nvPr/>
        </p:nvCxnSpPr>
        <p:spPr bwMode="auto">
          <a:xfrm>
            <a:off x="1295400" y="1592263"/>
            <a:ext cx="0" cy="5762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8936" name="AutoShape 24"/>
          <p:cNvCxnSpPr>
            <a:cxnSpLocks noChangeShapeType="1"/>
            <a:stCxn id="14340" idx="6"/>
            <a:endCxn id="14343" idx="2"/>
          </p:cNvCxnSpPr>
          <p:nvPr/>
        </p:nvCxnSpPr>
        <p:spPr bwMode="auto">
          <a:xfrm>
            <a:off x="1438275" y="1449388"/>
            <a:ext cx="50482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8937" name="AutoShape 25"/>
          <p:cNvCxnSpPr>
            <a:cxnSpLocks noChangeShapeType="1"/>
            <a:stCxn id="14341" idx="7"/>
            <a:endCxn id="14343" idx="3"/>
          </p:cNvCxnSpPr>
          <p:nvPr/>
        </p:nvCxnSpPr>
        <p:spPr bwMode="auto">
          <a:xfrm flipV="1">
            <a:off x="1395413" y="1549400"/>
            <a:ext cx="590550" cy="6619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8938" name="AutoShape 26"/>
          <p:cNvCxnSpPr>
            <a:cxnSpLocks noChangeShapeType="1"/>
            <a:stCxn id="14343" idx="4"/>
            <a:endCxn id="14342" idx="0"/>
          </p:cNvCxnSpPr>
          <p:nvPr/>
        </p:nvCxnSpPr>
        <p:spPr bwMode="auto">
          <a:xfrm>
            <a:off x="2087563" y="1592263"/>
            <a:ext cx="0" cy="5762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8939" name="AutoShape 27"/>
          <p:cNvCxnSpPr>
            <a:cxnSpLocks noChangeShapeType="1"/>
            <a:stCxn id="14341" idx="6"/>
            <a:endCxn id="14342" idx="2"/>
          </p:cNvCxnSpPr>
          <p:nvPr/>
        </p:nvCxnSpPr>
        <p:spPr bwMode="auto">
          <a:xfrm>
            <a:off x="1438275" y="2312988"/>
            <a:ext cx="50482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8940" name="AutoShape 28"/>
          <p:cNvCxnSpPr>
            <a:cxnSpLocks noChangeShapeType="1"/>
            <a:stCxn id="14344" idx="4"/>
            <a:endCxn id="14345" idx="0"/>
          </p:cNvCxnSpPr>
          <p:nvPr/>
        </p:nvCxnSpPr>
        <p:spPr bwMode="auto">
          <a:xfrm>
            <a:off x="2844800" y="1592263"/>
            <a:ext cx="0" cy="5762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8941" name="AutoShape 29"/>
          <p:cNvCxnSpPr>
            <a:cxnSpLocks noChangeShapeType="1"/>
            <a:stCxn id="14344" idx="5"/>
            <a:endCxn id="14346" idx="1"/>
          </p:cNvCxnSpPr>
          <p:nvPr/>
        </p:nvCxnSpPr>
        <p:spPr bwMode="auto">
          <a:xfrm>
            <a:off x="2944813" y="1549400"/>
            <a:ext cx="374650" cy="1936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8942" name="AutoShape 30"/>
          <p:cNvCxnSpPr>
            <a:cxnSpLocks noChangeShapeType="1"/>
            <a:stCxn id="14345" idx="7"/>
            <a:endCxn id="14346" idx="3"/>
          </p:cNvCxnSpPr>
          <p:nvPr/>
        </p:nvCxnSpPr>
        <p:spPr bwMode="auto">
          <a:xfrm flipV="1">
            <a:off x="2944813" y="1944688"/>
            <a:ext cx="374650" cy="2667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8943" name="Text Box 31"/>
          <p:cNvSpPr txBox="1">
            <a:spLocks noChangeArrowheads="1"/>
          </p:cNvSpPr>
          <p:nvPr/>
        </p:nvSpPr>
        <p:spPr bwMode="auto">
          <a:xfrm>
            <a:off x="1547813" y="1233488"/>
            <a:ext cx="2540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sz="1000"/>
              <a:t>3</a:t>
            </a:r>
          </a:p>
        </p:txBody>
      </p:sp>
      <p:sp>
        <p:nvSpPr>
          <p:cNvPr id="38944" name="Text Box 32"/>
          <p:cNvSpPr txBox="1">
            <a:spLocks noChangeArrowheads="1"/>
          </p:cNvSpPr>
          <p:nvPr/>
        </p:nvSpPr>
        <p:spPr bwMode="auto">
          <a:xfrm>
            <a:off x="1257300" y="1700213"/>
            <a:ext cx="2540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sz="1000"/>
              <a:t>5</a:t>
            </a:r>
          </a:p>
        </p:txBody>
      </p:sp>
      <p:sp>
        <p:nvSpPr>
          <p:cNvPr id="38945" name="Text Box 33"/>
          <p:cNvSpPr txBox="1">
            <a:spLocks noChangeArrowheads="1"/>
          </p:cNvSpPr>
          <p:nvPr/>
        </p:nvSpPr>
        <p:spPr bwMode="auto">
          <a:xfrm>
            <a:off x="1617663" y="1816100"/>
            <a:ext cx="2540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sz="1000"/>
              <a:t>3</a:t>
            </a:r>
          </a:p>
        </p:txBody>
      </p:sp>
      <p:sp>
        <p:nvSpPr>
          <p:cNvPr id="38946" name="Text Box 34"/>
          <p:cNvSpPr txBox="1">
            <a:spLocks noChangeArrowheads="1"/>
          </p:cNvSpPr>
          <p:nvPr/>
        </p:nvSpPr>
        <p:spPr bwMode="auto">
          <a:xfrm>
            <a:off x="3059113" y="1449388"/>
            <a:ext cx="2540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sz="1000"/>
              <a:t>1</a:t>
            </a:r>
          </a:p>
        </p:txBody>
      </p:sp>
      <p:sp>
        <p:nvSpPr>
          <p:cNvPr id="38947" name="Text Box 35"/>
          <p:cNvSpPr txBox="1">
            <a:spLocks noChangeArrowheads="1"/>
          </p:cNvSpPr>
          <p:nvPr/>
        </p:nvSpPr>
        <p:spPr bwMode="auto">
          <a:xfrm>
            <a:off x="2808288" y="1736725"/>
            <a:ext cx="2540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sz="1000"/>
              <a:t>4</a:t>
            </a:r>
          </a:p>
        </p:txBody>
      </p:sp>
      <p:sp>
        <p:nvSpPr>
          <p:cNvPr id="38948" name="Text Box 36"/>
          <p:cNvSpPr txBox="1">
            <a:spLocks noChangeArrowheads="1"/>
          </p:cNvSpPr>
          <p:nvPr/>
        </p:nvSpPr>
        <p:spPr bwMode="auto">
          <a:xfrm>
            <a:off x="827088" y="1484313"/>
            <a:ext cx="2540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sz="1000"/>
              <a:t>2</a:t>
            </a:r>
          </a:p>
        </p:txBody>
      </p:sp>
      <p:sp>
        <p:nvSpPr>
          <p:cNvPr id="38949" name="Text Box 37"/>
          <p:cNvSpPr txBox="1">
            <a:spLocks noChangeArrowheads="1"/>
          </p:cNvSpPr>
          <p:nvPr/>
        </p:nvSpPr>
        <p:spPr bwMode="auto">
          <a:xfrm>
            <a:off x="971550" y="1916113"/>
            <a:ext cx="2540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sz="1000"/>
              <a:t>6</a:t>
            </a:r>
          </a:p>
        </p:txBody>
      </p:sp>
      <p:sp>
        <p:nvSpPr>
          <p:cNvPr id="38950" name="Text Box 38"/>
          <p:cNvSpPr txBox="1">
            <a:spLocks noChangeArrowheads="1"/>
          </p:cNvSpPr>
          <p:nvPr/>
        </p:nvSpPr>
        <p:spPr bwMode="auto">
          <a:xfrm>
            <a:off x="2051050" y="1773238"/>
            <a:ext cx="2540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sz="1000"/>
              <a:t>2</a:t>
            </a:r>
          </a:p>
        </p:txBody>
      </p:sp>
      <p:sp>
        <p:nvSpPr>
          <p:cNvPr id="38951" name="Text Box 39"/>
          <p:cNvSpPr txBox="1">
            <a:spLocks noChangeArrowheads="1"/>
          </p:cNvSpPr>
          <p:nvPr/>
        </p:nvSpPr>
        <p:spPr bwMode="auto">
          <a:xfrm>
            <a:off x="1581150" y="2276475"/>
            <a:ext cx="2540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sz="1000"/>
              <a:t>6</a:t>
            </a:r>
          </a:p>
        </p:txBody>
      </p:sp>
      <p:sp>
        <p:nvSpPr>
          <p:cNvPr id="38952" name="Text Box 40"/>
          <p:cNvSpPr txBox="1">
            <a:spLocks noChangeArrowheads="1"/>
          </p:cNvSpPr>
          <p:nvPr/>
        </p:nvSpPr>
        <p:spPr bwMode="auto">
          <a:xfrm>
            <a:off x="3094038" y="2032000"/>
            <a:ext cx="2540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sz="1000"/>
              <a:t>1</a:t>
            </a:r>
          </a:p>
        </p:txBody>
      </p:sp>
      <p:sp>
        <p:nvSpPr>
          <p:cNvPr id="14377" name="Text Box 41"/>
          <p:cNvSpPr txBox="1">
            <a:spLocks noChangeArrowheads="1"/>
          </p:cNvSpPr>
          <p:nvPr/>
        </p:nvSpPr>
        <p:spPr bwMode="auto">
          <a:xfrm>
            <a:off x="519113" y="844550"/>
            <a:ext cx="7429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sz="1600"/>
              <a:t>Граф:</a:t>
            </a:r>
          </a:p>
        </p:txBody>
      </p:sp>
      <p:sp>
        <p:nvSpPr>
          <p:cNvPr id="14378" name="Rectangle 42"/>
          <p:cNvSpPr>
            <a:spLocks noChangeArrowheads="1"/>
          </p:cNvSpPr>
          <p:nvPr/>
        </p:nvSpPr>
        <p:spPr bwMode="auto">
          <a:xfrm>
            <a:off x="6192838" y="1052513"/>
            <a:ext cx="287337" cy="2889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sz="1600"/>
              <a:t>1</a:t>
            </a:r>
          </a:p>
        </p:txBody>
      </p:sp>
      <p:sp>
        <p:nvSpPr>
          <p:cNvPr id="14379" name="Rectangle 43"/>
          <p:cNvSpPr>
            <a:spLocks noChangeArrowheads="1"/>
          </p:cNvSpPr>
          <p:nvPr/>
        </p:nvSpPr>
        <p:spPr bwMode="auto">
          <a:xfrm>
            <a:off x="6480175" y="1052513"/>
            <a:ext cx="287338" cy="2889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sz="1600"/>
              <a:t>2</a:t>
            </a:r>
          </a:p>
        </p:txBody>
      </p:sp>
      <p:sp>
        <p:nvSpPr>
          <p:cNvPr id="14380" name="Rectangle 44"/>
          <p:cNvSpPr>
            <a:spLocks noChangeArrowheads="1"/>
          </p:cNvSpPr>
          <p:nvPr/>
        </p:nvSpPr>
        <p:spPr bwMode="auto">
          <a:xfrm>
            <a:off x="6767513" y="1052513"/>
            <a:ext cx="144462" cy="2889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4381" name="Oval 46"/>
          <p:cNvSpPr>
            <a:spLocks noChangeArrowheads="1"/>
          </p:cNvSpPr>
          <p:nvPr/>
        </p:nvSpPr>
        <p:spPr bwMode="auto">
          <a:xfrm>
            <a:off x="6804025" y="1160463"/>
            <a:ext cx="71438" cy="7143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8959" name="Rectangle 47"/>
          <p:cNvSpPr>
            <a:spLocks noChangeArrowheads="1"/>
          </p:cNvSpPr>
          <p:nvPr/>
        </p:nvSpPr>
        <p:spPr bwMode="auto">
          <a:xfrm>
            <a:off x="6192838" y="1557338"/>
            <a:ext cx="287337" cy="2889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sz="1600"/>
              <a:t>1</a:t>
            </a:r>
          </a:p>
        </p:txBody>
      </p:sp>
      <p:sp>
        <p:nvSpPr>
          <p:cNvPr id="38960" name="Rectangle 48"/>
          <p:cNvSpPr>
            <a:spLocks noChangeArrowheads="1"/>
          </p:cNvSpPr>
          <p:nvPr/>
        </p:nvSpPr>
        <p:spPr bwMode="auto">
          <a:xfrm>
            <a:off x="6480175" y="1557338"/>
            <a:ext cx="287338" cy="2889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sz="1600"/>
              <a:t>4</a:t>
            </a:r>
          </a:p>
        </p:txBody>
      </p:sp>
      <p:sp>
        <p:nvSpPr>
          <p:cNvPr id="14384" name="Rectangle 49"/>
          <p:cNvSpPr>
            <a:spLocks noChangeArrowheads="1"/>
          </p:cNvSpPr>
          <p:nvPr/>
        </p:nvSpPr>
        <p:spPr bwMode="auto">
          <a:xfrm>
            <a:off x="6767513" y="1557338"/>
            <a:ext cx="144462" cy="2889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4385" name="Oval 50"/>
          <p:cNvSpPr>
            <a:spLocks noChangeArrowheads="1"/>
          </p:cNvSpPr>
          <p:nvPr/>
        </p:nvSpPr>
        <p:spPr bwMode="auto">
          <a:xfrm>
            <a:off x="6804025" y="1665288"/>
            <a:ext cx="71438" cy="7143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4386" name="Rectangle 51"/>
          <p:cNvSpPr>
            <a:spLocks noChangeArrowheads="1"/>
          </p:cNvSpPr>
          <p:nvPr/>
        </p:nvSpPr>
        <p:spPr bwMode="auto">
          <a:xfrm>
            <a:off x="6192838" y="2095500"/>
            <a:ext cx="287337" cy="2889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sz="1600"/>
              <a:t>1</a:t>
            </a:r>
          </a:p>
        </p:txBody>
      </p:sp>
      <p:sp>
        <p:nvSpPr>
          <p:cNvPr id="14387" name="Rectangle 52"/>
          <p:cNvSpPr>
            <a:spLocks noChangeArrowheads="1"/>
          </p:cNvSpPr>
          <p:nvPr/>
        </p:nvSpPr>
        <p:spPr bwMode="auto">
          <a:xfrm>
            <a:off x="6480175" y="2095500"/>
            <a:ext cx="287338" cy="2889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sz="1600"/>
              <a:t>6</a:t>
            </a:r>
          </a:p>
        </p:txBody>
      </p:sp>
      <p:sp>
        <p:nvSpPr>
          <p:cNvPr id="14388" name="Rectangle 53"/>
          <p:cNvSpPr>
            <a:spLocks noChangeArrowheads="1"/>
          </p:cNvSpPr>
          <p:nvPr/>
        </p:nvSpPr>
        <p:spPr bwMode="auto">
          <a:xfrm>
            <a:off x="6767513" y="2095500"/>
            <a:ext cx="144462" cy="2889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4389" name="Oval 54"/>
          <p:cNvSpPr>
            <a:spLocks noChangeArrowheads="1"/>
          </p:cNvSpPr>
          <p:nvPr/>
        </p:nvSpPr>
        <p:spPr bwMode="auto">
          <a:xfrm>
            <a:off x="6804025" y="2203450"/>
            <a:ext cx="71438" cy="71438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8967" name="Rectangle 55"/>
          <p:cNvSpPr>
            <a:spLocks noChangeArrowheads="1"/>
          </p:cNvSpPr>
          <p:nvPr/>
        </p:nvSpPr>
        <p:spPr bwMode="auto">
          <a:xfrm>
            <a:off x="6192838" y="2600325"/>
            <a:ext cx="287337" cy="2889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sz="1600"/>
              <a:t>2</a:t>
            </a:r>
          </a:p>
        </p:txBody>
      </p:sp>
      <p:sp>
        <p:nvSpPr>
          <p:cNvPr id="38968" name="Rectangle 56"/>
          <p:cNvSpPr>
            <a:spLocks noChangeArrowheads="1"/>
          </p:cNvSpPr>
          <p:nvPr/>
        </p:nvSpPr>
        <p:spPr bwMode="auto">
          <a:xfrm>
            <a:off x="6480175" y="2600325"/>
            <a:ext cx="287338" cy="2889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sz="1600"/>
              <a:t>6</a:t>
            </a:r>
          </a:p>
        </p:txBody>
      </p:sp>
      <p:sp>
        <p:nvSpPr>
          <p:cNvPr id="14392" name="Rectangle 57"/>
          <p:cNvSpPr>
            <a:spLocks noChangeArrowheads="1"/>
          </p:cNvSpPr>
          <p:nvPr/>
        </p:nvSpPr>
        <p:spPr bwMode="auto">
          <a:xfrm>
            <a:off x="6767513" y="2600325"/>
            <a:ext cx="144462" cy="2889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4393" name="Oval 58"/>
          <p:cNvSpPr>
            <a:spLocks noChangeArrowheads="1"/>
          </p:cNvSpPr>
          <p:nvPr/>
        </p:nvSpPr>
        <p:spPr bwMode="auto">
          <a:xfrm>
            <a:off x="6804025" y="2708275"/>
            <a:ext cx="71438" cy="71438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4394" name="Rectangle 59"/>
          <p:cNvSpPr>
            <a:spLocks noChangeArrowheads="1"/>
          </p:cNvSpPr>
          <p:nvPr/>
        </p:nvSpPr>
        <p:spPr bwMode="auto">
          <a:xfrm>
            <a:off x="6192838" y="3141663"/>
            <a:ext cx="287337" cy="2889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sz="1600"/>
              <a:t>2</a:t>
            </a:r>
          </a:p>
        </p:txBody>
      </p:sp>
      <p:sp>
        <p:nvSpPr>
          <p:cNvPr id="14395" name="Rectangle 60"/>
          <p:cNvSpPr>
            <a:spLocks noChangeArrowheads="1"/>
          </p:cNvSpPr>
          <p:nvPr/>
        </p:nvSpPr>
        <p:spPr bwMode="auto">
          <a:xfrm>
            <a:off x="6480175" y="3141663"/>
            <a:ext cx="287338" cy="2889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sz="1600"/>
              <a:t>7</a:t>
            </a:r>
          </a:p>
        </p:txBody>
      </p:sp>
      <p:sp>
        <p:nvSpPr>
          <p:cNvPr id="14396" name="Rectangle 61"/>
          <p:cNvSpPr>
            <a:spLocks noChangeArrowheads="1"/>
          </p:cNvSpPr>
          <p:nvPr/>
        </p:nvSpPr>
        <p:spPr bwMode="auto">
          <a:xfrm>
            <a:off x="6767513" y="3141663"/>
            <a:ext cx="144462" cy="2889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4397" name="Oval 62"/>
          <p:cNvSpPr>
            <a:spLocks noChangeArrowheads="1"/>
          </p:cNvSpPr>
          <p:nvPr/>
        </p:nvSpPr>
        <p:spPr bwMode="auto">
          <a:xfrm>
            <a:off x="6804025" y="3249613"/>
            <a:ext cx="71438" cy="7143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4398" name="Rectangle 63"/>
          <p:cNvSpPr>
            <a:spLocks noChangeArrowheads="1"/>
          </p:cNvSpPr>
          <p:nvPr/>
        </p:nvSpPr>
        <p:spPr bwMode="auto">
          <a:xfrm>
            <a:off x="6192838" y="3646488"/>
            <a:ext cx="287337" cy="2889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sz="1600"/>
              <a:t>3</a:t>
            </a:r>
          </a:p>
        </p:txBody>
      </p:sp>
      <p:sp>
        <p:nvSpPr>
          <p:cNvPr id="14399" name="Rectangle 64"/>
          <p:cNvSpPr>
            <a:spLocks noChangeArrowheads="1"/>
          </p:cNvSpPr>
          <p:nvPr/>
        </p:nvSpPr>
        <p:spPr bwMode="auto">
          <a:xfrm>
            <a:off x="6480175" y="3646488"/>
            <a:ext cx="287338" cy="2889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sz="1600"/>
              <a:t>5</a:t>
            </a:r>
          </a:p>
        </p:txBody>
      </p:sp>
      <p:sp>
        <p:nvSpPr>
          <p:cNvPr id="14400" name="Rectangle 65"/>
          <p:cNvSpPr>
            <a:spLocks noChangeArrowheads="1"/>
          </p:cNvSpPr>
          <p:nvPr/>
        </p:nvSpPr>
        <p:spPr bwMode="auto">
          <a:xfrm>
            <a:off x="6767513" y="3646488"/>
            <a:ext cx="144462" cy="2889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4401" name="Oval 66"/>
          <p:cNvSpPr>
            <a:spLocks noChangeArrowheads="1"/>
          </p:cNvSpPr>
          <p:nvPr/>
        </p:nvSpPr>
        <p:spPr bwMode="auto">
          <a:xfrm>
            <a:off x="6804025" y="3754438"/>
            <a:ext cx="71438" cy="7143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4402" name="Rectangle 67"/>
          <p:cNvSpPr>
            <a:spLocks noChangeArrowheads="1"/>
          </p:cNvSpPr>
          <p:nvPr/>
        </p:nvSpPr>
        <p:spPr bwMode="auto">
          <a:xfrm>
            <a:off x="6192838" y="4184650"/>
            <a:ext cx="287337" cy="2889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sz="1600"/>
              <a:t>3</a:t>
            </a:r>
          </a:p>
        </p:txBody>
      </p:sp>
      <p:sp>
        <p:nvSpPr>
          <p:cNvPr id="14403" name="Rectangle 68"/>
          <p:cNvSpPr>
            <a:spLocks noChangeArrowheads="1"/>
          </p:cNvSpPr>
          <p:nvPr/>
        </p:nvSpPr>
        <p:spPr bwMode="auto">
          <a:xfrm>
            <a:off x="6480175" y="4184650"/>
            <a:ext cx="287338" cy="2889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sz="1600"/>
              <a:t>8</a:t>
            </a:r>
          </a:p>
        </p:txBody>
      </p:sp>
      <p:sp>
        <p:nvSpPr>
          <p:cNvPr id="14404" name="Rectangle 69"/>
          <p:cNvSpPr>
            <a:spLocks noChangeArrowheads="1"/>
          </p:cNvSpPr>
          <p:nvPr/>
        </p:nvSpPr>
        <p:spPr bwMode="auto">
          <a:xfrm>
            <a:off x="6767513" y="4184650"/>
            <a:ext cx="144462" cy="2889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4405" name="Oval 70"/>
          <p:cNvSpPr>
            <a:spLocks noChangeArrowheads="1"/>
          </p:cNvSpPr>
          <p:nvPr/>
        </p:nvSpPr>
        <p:spPr bwMode="auto">
          <a:xfrm>
            <a:off x="6804025" y="4292600"/>
            <a:ext cx="71438" cy="71438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4406" name="Rectangle 71"/>
          <p:cNvSpPr>
            <a:spLocks noChangeArrowheads="1"/>
          </p:cNvSpPr>
          <p:nvPr/>
        </p:nvSpPr>
        <p:spPr bwMode="auto">
          <a:xfrm>
            <a:off x="6192838" y="4689475"/>
            <a:ext cx="287337" cy="2889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sz="1600"/>
              <a:t>4</a:t>
            </a:r>
          </a:p>
        </p:txBody>
      </p:sp>
      <p:sp>
        <p:nvSpPr>
          <p:cNvPr id="14407" name="Rectangle 72"/>
          <p:cNvSpPr>
            <a:spLocks noChangeArrowheads="1"/>
          </p:cNvSpPr>
          <p:nvPr/>
        </p:nvSpPr>
        <p:spPr bwMode="auto">
          <a:xfrm>
            <a:off x="6480175" y="4689475"/>
            <a:ext cx="287338" cy="2889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sz="1600"/>
              <a:t>6</a:t>
            </a:r>
          </a:p>
        </p:txBody>
      </p:sp>
      <p:sp>
        <p:nvSpPr>
          <p:cNvPr id="14408" name="Rectangle 73"/>
          <p:cNvSpPr>
            <a:spLocks noChangeArrowheads="1"/>
          </p:cNvSpPr>
          <p:nvPr/>
        </p:nvSpPr>
        <p:spPr bwMode="auto">
          <a:xfrm>
            <a:off x="6767513" y="4689475"/>
            <a:ext cx="144462" cy="2889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4409" name="Oval 74"/>
          <p:cNvSpPr>
            <a:spLocks noChangeArrowheads="1"/>
          </p:cNvSpPr>
          <p:nvPr/>
        </p:nvSpPr>
        <p:spPr bwMode="auto">
          <a:xfrm>
            <a:off x="6804025" y="4797425"/>
            <a:ext cx="71438" cy="71438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8987" name="Rectangle 75"/>
          <p:cNvSpPr>
            <a:spLocks noChangeArrowheads="1"/>
          </p:cNvSpPr>
          <p:nvPr/>
        </p:nvSpPr>
        <p:spPr bwMode="auto">
          <a:xfrm>
            <a:off x="6192838" y="5229225"/>
            <a:ext cx="287337" cy="2889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sz="1600"/>
              <a:t>5</a:t>
            </a:r>
          </a:p>
        </p:txBody>
      </p:sp>
      <p:sp>
        <p:nvSpPr>
          <p:cNvPr id="38988" name="Rectangle 76"/>
          <p:cNvSpPr>
            <a:spLocks noChangeArrowheads="1"/>
          </p:cNvSpPr>
          <p:nvPr/>
        </p:nvSpPr>
        <p:spPr bwMode="auto">
          <a:xfrm>
            <a:off x="6480175" y="5229225"/>
            <a:ext cx="287338" cy="2889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sz="1600"/>
              <a:t>8</a:t>
            </a:r>
          </a:p>
        </p:txBody>
      </p:sp>
      <p:sp>
        <p:nvSpPr>
          <p:cNvPr id="14412" name="Rectangle 77"/>
          <p:cNvSpPr>
            <a:spLocks noChangeArrowheads="1"/>
          </p:cNvSpPr>
          <p:nvPr/>
        </p:nvSpPr>
        <p:spPr bwMode="auto">
          <a:xfrm>
            <a:off x="6767513" y="5229225"/>
            <a:ext cx="144462" cy="2889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4413" name="Oval 78"/>
          <p:cNvSpPr>
            <a:spLocks noChangeArrowheads="1"/>
          </p:cNvSpPr>
          <p:nvPr/>
        </p:nvSpPr>
        <p:spPr bwMode="auto">
          <a:xfrm>
            <a:off x="6804025" y="5337175"/>
            <a:ext cx="71438" cy="71438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4414" name="Rectangle 79"/>
          <p:cNvSpPr>
            <a:spLocks noChangeArrowheads="1"/>
          </p:cNvSpPr>
          <p:nvPr/>
        </p:nvSpPr>
        <p:spPr bwMode="auto">
          <a:xfrm>
            <a:off x="6192838" y="5734050"/>
            <a:ext cx="287337" cy="2889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sz="1600"/>
              <a:t>6</a:t>
            </a:r>
          </a:p>
        </p:txBody>
      </p:sp>
      <p:sp>
        <p:nvSpPr>
          <p:cNvPr id="14415" name="Rectangle 80"/>
          <p:cNvSpPr>
            <a:spLocks noChangeArrowheads="1"/>
          </p:cNvSpPr>
          <p:nvPr/>
        </p:nvSpPr>
        <p:spPr bwMode="auto">
          <a:xfrm>
            <a:off x="6480175" y="5734050"/>
            <a:ext cx="287338" cy="2889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sz="1600"/>
              <a:t>7</a:t>
            </a:r>
          </a:p>
        </p:txBody>
      </p:sp>
      <p:sp>
        <p:nvSpPr>
          <p:cNvPr id="14416" name="Rectangle 81"/>
          <p:cNvSpPr>
            <a:spLocks noChangeArrowheads="1"/>
          </p:cNvSpPr>
          <p:nvPr/>
        </p:nvSpPr>
        <p:spPr bwMode="auto">
          <a:xfrm>
            <a:off x="6767513" y="5734050"/>
            <a:ext cx="144462" cy="2889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cxnSp>
        <p:nvCxnSpPr>
          <p:cNvPr id="14417" name="AutoShape 83"/>
          <p:cNvCxnSpPr>
            <a:cxnSpLocks noChangeShapeType="1"/>
            <a:stCxn id="14381" idx="4"/>
            <a:endCxn id="38959" idx="1"/>
          </p:cNvCxnSpPr>
          <p:nvPr/>
        </p:nvCxnSpPr>
        <p:spPr bwMode="auto">
          <a:xfrm rot="5400000">
            <a:off x="6281738" y="1143000"/>
            <a:ext cx="469900" cy="647700"/>
          </a:xfrm>
          <a:prstGeom prst="bentConnector4">
            <a:avLst>
              <a:gd name="adj1" fmla="val 34458"/>
              <a:gd name="adj2" fmla="val 135296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418" name="AutoShape 84"/>
          <p:cNvCxnSpPr>
            <a:cxnSpLocks noChangeShapeType="1"/>
            <a:stCxn id="14385" idx="4"/>
            <a:endCxn id="14386" idx="1"/>
          </p:cNvCxnSpPr>
          <p:nvPr/>
        </p:nvCxnSpPr>
        <p:spPr bwMode="auto">
          <a:xfrm rot="5400000">
            <a:off x="6265069" y="1664494"/>
            <a:ext cx="503238" cy="647700"/>
          </a:xfrm>
          <a:prstGeom prst="bentConnector4">
            <a:avLst>
              <a:gd name="adj1" fmla="val 35333"/>
              <a:gd name="adj2" fmla="val 135296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419" name="AutoShape 85"/>
          <p:cNvCxnSpPr>
            <a:cxnSpLocks noChangeShapeType="1"/>
            <a:stCxn id="14389" idx="4"/>
            <a:endCxn id="38967" idx="1"/>
          </p:cNvCxnSpPr>
          <p:nvPr/>
        </p:nvCxnSpPr>
        <p:spPr bwMode="auto">
          <a:xfrm rot="5400000">
            <a:off x="6281738" y="2185988"/>
            <a:ext cx="469900" cy="647700"/>
          </a:xfrm>
          <a:prstGeom prst="bentConnector4">
            <a:avLst>
              <a:gd name="adj1" fmla="val 34458"/>
              <a:gd name="adj2" fmla="val 135296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420" name="AutoShape 86"/>
          <p:cNvCxnSpPr>
            <a:cxnSpLocks noChangeShapeType="1"/>
            <a:stCxn id="14393" idx="4"/>
            <a:endCxn id="14394" idx="1"/>
          </p:cNvCxnSpPr>
          <p:nvPr/>
        </p:nvCxnSpPr>
        <p:spPr bwMode="auto">
          <a:xfrm rot="5400000">
            <a:off x="6263482" y="2709069"/>
            <a:ext cx="506412" cy="647700"/>
          </a:xfrm>
          <a:prstGeom prst="bentConnector4">
            <a:avLst>
              <a:gd name="adj1" fmla="val 35421"/>
              <a:gd name="adj2" fmla="val 135296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421" name="AutoShape 87"/>
          <p:cNvCxnSpPr>
            <a:cxnSpLocks noChangeShapeType="1"/>
            <a:stCxn id="14397" idx="4"/>
            <a:endCxn id="14398" idx="1"/>
          </p:cNvCxnSpPr>
          <p:nvPr/>
        </p:nvCxnSpPr>
        <p:spPr bwMode="auto">
          <a:xfrm rot="5400000">
            <a:off x="6281738" y="3232150"/>
            <a:ext cx="469900" cy="647700"/>
          </a:xfrm>
          <a:prstGeom prst="bentConnector4">
            <a:avLst>
              <a:gd name="adj1" fmla="val 34458"/>
              <a:gd name="adj2" fmla="val 135296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422" name="AutoShape 88"/>
          <p:cNvCxnSpPr>
            <a:cxnSpLocks noChangeShapeType="1"/>
            <a:stCxn id="14401" idx="4"/>
            <a:endCxn id="14402" idx="1"/>
          </p:cNvCxnSpPr>
          <p:nvPr/>
        </p:nvCxnSpPr>
        <p:spPr bwMode="auto">
          <a:xfrm rot="5400000">
            <a:off x="6265069" y="3753644"/>
            <a:ext cx="503238" cy="647700"/>
          </a:xfrm>
          <a:prstGeom prst="bentConnector4">
            <a:avLst>
              <a:gd name="adj1" fmla="val 35333"/>
              <a:gd name="adj2" fmla="val 135296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423" name="AutoShape 89"/>
          <p:cNvCxnSpPr>
            <a:cxnSpLocks noChangeShapeType="1"/>
            <a:stCxn id="14405" idx="4"/>
            <a:endCxn id="14406" idx="1"/>
          </p:cNvCxnSpPr>
          <p:nvPr/>
        </p:nvCxnSpPr>
        <p:spPr bwMode="auto">
          <a:xfrm rot="5400000">
            <a:off x="6281738" y="4275138"/>
            <a:ext cx="469900" cy="647700"/>
          </a:xfrm>
          <a:prstGeom prst="bentConnector4">
            <a:avLst>
              <a:gd name="adj1" fmla="val 34458"/>
              <a:gd name="adj2" fmla="val 135296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424" name="AutoShape 90"/>
          <p:cNvCxnSpPr>
            <a:cxnSpLocks noChangeShapeType="1"/>
            <a:stCxn id="14409" idx="4"/>
            <a:endCxn id="38987" idx="1"/>
          </p:cNvCxnSpPr>
          <p:nvPr/>
        </p:nvCxnSpPr>
        <p:spPr bwMode="auto">
          <a:xfrm rot="5400000">
            <a:off x="6264275" y="4797426"/>
            <a:ext cx="504825" cy="647700"/>
          </a:xfrm>
          <a:prstGeom prst="bentConnector4">
            <a:avLst>
              <a:gd name="adj1" fmla="val 35532"/>
              <a:gd name="adj2" fmla="val 135296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425" name="AutoShape 91"/>
          <p:cNvCxnSpPr>
            <a:cxnSpLocks noChangeShapeType="1"/>
            <a:stCxn id="14413" idx="4"/>
            <a:endCxn id="14414" idx="1"/>
          </p:cNvCxnSpPr>
          <p:nvPr/>
        </p:nvCxnSpPr>
        <p:spPr bwMode="auto">
          <a:xfrm rot="5400000">
            <a:off x="6281738" y="5319713"/>
            <a:ext cx="469900" cy="647700"/>
          </a:xfrm>
          <a:prstGeom prst="bentConnector4">
            <a:avLst>
              <a:gd name="adj1" fmla="val 34458"/>
              <a:gd name="adj2" fmla="val 135296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9004" name="Rectangle 92"/>
          <p:cNvSpPr>
            <a:spLocks noChangeArrowheads="1"/>
          </p:cNvSpPr>
          <p:nvPr/>
        </p:nvSpPr>
        <p:spPr bwMode="auto">
          <a:xfrm>
            <a:off x="6911975" y="1052513"/>
            <a:ext cx="215900" cy="2889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sz="1400"/>
              <a:t>3</a:t>
            </a:r>
          </a:p>
        </p:txBody>
      </p:sp>
      <p:sp>
        <p:nvSpPr>
          <p:cNvPr id="39005" name="Rectangle 93"/>
          <p:cNvSpPr>
            <a:spLocks noChangeArrowheads="1"/>
          </p:cNvSpPr>
          <p:nvPr/>
        </p:nvSpPr>
        <p:spPr bwMode="auto">
          <a:xfrm>
            <a:off x="6911975" y="1557338"/>
            <a:ext cx="215900" cy="2889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sz="1400"/>
              <a:t>2</a:t>
            </a:r>
          </a:p>
        </p:txBody>
      </p:sp>
      <p:sp>
        <p:nvSpPr>
          <p:cNvPr id="39006" name="Rectangle 94"/>
          <p:cNvSpPr>
            <a:spLocks noChangeArrowheads="1"/>
          </p:cNvSpPr>
          <p:nvPr/>
        </p:nvSpPr>
        <p:spPr bwMode="auto">
          <a:xfrm>
            <a:off x="6911975" y="2097088"/>
            <a:ext cx="215900" cy="2889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sz="1400"/>
              <a:t>5</a:t>
            </a:r>
          </a:p>
        </p:txBody>
      </p:sp>
      <p:sp>
        <p:nvSpPr>
          <p:cNvPr id="39007" name="Rectangle 95"/>
          <p:cNvSpPr>
            <a:spLocks noChangeArrowheads="1"/>
          </p:cNvSpPr>
          <p:nvPr/>
        </p:nvSpPr>
        <p:spPr bwMode="auto">
          <a:xfrm>
            <a:off x="6911975" y="2600325"/>
            <a:ext cx="215900" cy="2889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sz="1400"/>
              <a:t>3</a:t>
            </a:r>
          </a:p>
        </p:txBody>
      </p:sp>
      <p:sp>
        <p:nvSpPr>
          <p:cNvPr id="39008" name="Rectangle 96"/>
          <p:cNvSpPr>
            <a:spLocks noChangeArrowheads="1"/>
          </p:cNvSpPr>
          <p:nvPr/>
        </p:nvSpPr>
        <p:spPr bwMode="auto">
          <a:xfrm>
            <a:off x="6911975" y="3141663"/>
            <a:ext cx="215900" cy="2889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sz="1400"/>
              <a:t>2</a:t>
            </a:r>
          </a:p>
        </p:txBody>
      </p:sp>
      <p:sp>
        <p:nvSpPr>
          <p:cNvPr id="39009" name="Rectangle 97"/>
          <p:cNvSpPr>
            <a:spLocks noChangeArrowheads="1"/>
          </p:cNvSpPr>
          <p:nvPr/>
        </p:nvSpPr>
        <p:spPr bwMode="auto">
          <a:xfrm>
            <a:off x="6911975" y="3644900"/>
            <a:ext cx="215900" cy="2889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sz="1400"/>
              <a:t>1</a:t>
            </a:r>
          </a:p>
        </p:txBody>
      </p:sp>
      <p:sp>
        <p:nvSpPr>
          <p:cNvPr id="39010" name="Rectangle 98"/>
          <p:cNvSpPr>
            <a:spLocks noChangeArrowheads="1"/>
          </p:cNvSpPr>
          <p:nvPr/>
        </p:nvSpPr>
        <p:spPr bwMode="auto">
          <a:xfrm>
            <a:off x="6911975" y="4184650"/>
            <a:ext cx="215900" cy="2889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sz="1400"/>
              <a:t>4</a:t>
            </a:r>
          </a:p>
        </p:txBody>
      </p:sp>
      <p:sp>
        <p:nvSpPr>
          <p:cNvPr id="39011" name="Rectangle 99"/>
          <p:cNvSpPr>
            <a:spLocks noChangeArrowheads="1"/>
          </p:cNvSpPr>
          <p:nvPr/>
        </p:nvSpPr>
        <p:spPr bwMode="auto">
          <a:xfrm>
            <a:off x="6911975" y="4689475"/>
            <a:ext cx="215900" cy="2889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sz="1400"/>
              <a:t>6</a:t>
            </a:r>
          </a:p>
        </p:txBody>
      </p:sp>
      <p:sp>
        <p:nvSpPr>
          <p:cNvPr id="39012" name="Rectangle 100"/>
          <p:cNvSpPr>
            <a:spLocks noChangeArrowheads="1"/>
          </p:cNvSpPr>
          <p:nvPr/>
        </p:nvSpPr>
        <p:spPr bwMode="auto">
          <a:xfrm>
            <a:off x="6911975" y="5229225"/>
            <a:ext cx="215900" cy="2889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sz="1400"/>
              <a:t>1</a:t>
            </a:r>
          </a:p>
        </p:txBody>
      </p:sp>
      <p:sp>
        <p:nvSpPr>
          <p:cNvPr id="39013" name="Rectangle 101"/>
          <p:cNvSpPr>
            <a:spLocks noChangeArrowheads="1"/>
          </p:cNvSpPr>
          <p:nvPr/>
        </p:nvSpPr>
        <p:spPr bwMode="auto">
          <a:xfrm>
            <a:off x="6911975" y="5734050"/>
            <a:ext cx="215900" cy="2889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sz="1400"/>
              <a:t>6</a:t>
            </a:r>
          </a:p>
        </p:txBody>
      </p:sp>
      <p:sp>
        <p:nvSpPr>
          <p:cNvPr id="39014" name="Text Box 102"/>
          <p:cNvSpPr txBox="1">
            <a:spLocks noChangeArrowheads="1"/>
          </p:cNvSpPr>
          <p:nvPr/>
        </p:nvSpPr>
        <p:spPr bwMode="auto">
          <a:xfrm>
            <a:off x="539750" y="2862263"/>
            <a:ext cx="9429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sz="1600"/>
              <a:t>Удобно:</a:t>
            </a:r>
          </a:p>
        </p:txBody>
      </p:sp>
      <p:sp>
        <p:nvSpPr>
          <p:cNvPr id="39015" name="Text Box 103"/>
          <p:cNvSpPr txBox="1">
            <a:spLocks noChangeArrowheads="1"/>
          </p:cNvSpPr>
          <p:nvPr/>
        </p:nvSpPr>
        <p:spPr bwMode="auto">
          <a:xfrm>
            <a:off x="447675" y="3282950"/>
            <a:ext cx="266858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 typeface="Wingdings" pitchFamily="2" charset="2"/>
              <a:buChar char="Ø"/>
            </a:pPr>
            <a:r>
              <a:rPr lang="ru-RU" sz="1400"/>
              <a:t> Добавлять и удалять ребра</a:t>
            </a:r>
          </a:p>
        </p:txBody>
      </p:sp>
      <p:sp>
        <p:nvSpPr>
          <p:cNvPr id="39016" name="Text Box 104"/>
          <p:cNvSpPr txBox="1">
            <a:spLocks noChangeArrowheads="1"/>
          </p:cNvSpPr>
          <p:nvPr/>
        </p:nvSpPr>
        <p:spPr bwMode="auto">
          <a:xfrm>
            <a:off x="468313" y="3608388"/>
            <a:ext cx="43053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 typeface="Wingdings" pitchFamily="2" charset="2"/>
              <a:buChar char="Ø"/>
            </a:pPr>
            <a:r>
              <a:rPr lang="ru-RU" sz="1400"/>
              <a:t> Упорядочивать ребра по возрастанию нагрузки</a:t>
            </a:r>
          </a:p>
        </p:txBody>
      </p:sp>
      <p:sp>
        <p:nvSpPr>
          <p:cNvPr id="39017" name="Text Box 105"/>
          <p:cNvSpPr txBox="1">
            <a:spLocks noChangeArrowheads="1"/>
          </p:cNvSpPr>
          <p:nvPr/>
        </p:nvSpPr>
        <p:spPr bwMode="auto">
          <a:xfrm>
            <a:off x="539750" y="4419600"/>
            <a:ext cx="11747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sz="1600"/>
              <a:t>Неудобно:</a:t>
            </a:r>
          </a:p>
        </p:txBody>
      </p:sp>
      <p:sp>
        <p:nvSpPr>
          <p:cNvPr id="39018" name="Text Box 106"/>
          <p:cNvSpPr txBox="1">
            <a:spLocks noChangeArrowheads="1"/>
          </p:cNvSpPr>
          <p:nvPr/>
        </p:nvSpPr>
        <p:spPr bwMode="auto">
          <a:xfrm>
            <a:off x="447675" y="4840288"/>
            <a:ext cx="36941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 typeface="Wingdings" pitchFamily="2" charset="2"/>
              <a:buChar char="Ø"/>
            </a:pPr>
            <a:r>
              <a:rPr lang="ru-RU" sz="1400"/>
              <a:t> Определять смежность вершин и ребер</a:t>
            </a:r>
          </a:p>
        </p:txBody>
      </p:sp>
      <p:sp>
        <p:nvSpPr>
          <p:cNvPr id="39019" name="Text Box 107"/>
          <p:cNvSpPr txBox="1">
            <a:spLocks noChangeArrowheads="1"/>
          </p:cNvSpPr>
          <p:nvPr/>
        </p:nvSpPr>
        <p:spPr bwMode="auto">
          <a:xfrm>
            <a:off x="468313" y="5176838"/>
            <a:ext cx="42846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 typeface="Wingdings" pitchFamily="2" charset="2"/>
              <a:buChar char="Ø"/>
            </a:pPr>
            <a:r>
              <a:rPr lang="ru-RU" sz="1400"/>
              <a:t> Осуществлять перебор инцидентных заданной</a:t>
            </a:r>
            <a:br>
              <a:rPr lang="ru-RU" sz="1400"/>
            </a:br>
            <a:r>
              <a:rPr lang="ru-RU" sz="1400"/>
              <a:t>    вершине ребер</a:t>
            </a:r>
          </a:p>
        </p:txBody>
      </p:sp>
      <p:sp>
        <p:nvSpPr>
          <p:cNvPr id="39020" name="Text Box 108"/>
          <p:cNvSpPr txBox="1">
            <a:spLocks noChangeArrowheads="1"/>
          </p:cNvSpPr>
          <p:nvPr/>
        </p:nvSpPr>
        <p:spPr bwMode="auto">
          <a:xfrm>
            <a:off x="468313" y="3952875"/>
            <a:ext cx="39211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 typeface="Wingdings" pitchFamily="2" charset="2"/>
              <a:buChar char="Ø"/>
            </a:pPr>
            <a:r>
              <a:rPr lang="ru-RU" sz="1400"/>
              <a:t> Представлять сильно разреженные графы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89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89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89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89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89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8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89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89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89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389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E-6 -3.33333E-6 L -0.03143 -3.33333E-6 " pathEditMode="relative" ptsTypes="AA">
                                      <p:cBhvr>
                                        <p:cTn id="38" dur="2000" fill="hold"/>
                                        <p:tgtEl>
                                          <p:spTgt spid="389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3.33333E-6 L 0.03142 -3.33333E-6 " pathEditMode="relative" ptsTypes="AA">
                                      <p:cBhvr>
                                        <p:cTn id="40" dur="2000" fill="hold"/>
                                        <p:tgtEl>
                                          <p:spTgt spid="389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1.48148E-6 L -0.03143 -1.48148E-6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389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80" y="0"/>
                                    </p:animMotion>
                                  </p:childTnLst>
                                </p:cTn>
                              </p:par>
                              <p:par>
                                <p:cTn id="4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7.40741E-7 L 0.0316 -7.40741E-7 " pathEditMode="relative" ptsTypes="AA">
                                      <p:cBhvr>
                                        <p:cTn id="44" dur="2000" fill="hold"/>
                                        <p:tgtEl>
                                          <p:spTgt spid="389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8 -4.81481E-6 L 0.03142 -4.81481E-6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389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80" y="0"/>
                                    </p:animMotion>
                                  </p:childTnLst>
                                </p:cTn>
                              </p:par>
                              <p:par>
                                <p:cTn id="4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7.40741E-7 L -0.0316 7.40741E-7 " pathEditMode="relative" ptsTypes="AA">
                                      <p:cBhvr>
                                        <p:cTn id="48" dur="2000" fill="hold"/>
                                        <p:tgtEl>
                                          <p:spTgt spid="389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389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389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389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389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389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389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389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4" dur="500"/>
                                        <p:tgtEl>
                                          <p:spTgt spid="389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389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0" dur="500"/>
                                        <p:tgtEl>
                                          <p:spTgt spid="389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500"/>
                                        <p:tgtEl>
                                          <p:spTgt spid="390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390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390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 nodeType="clickPar">
                      <p:stCondLst>
                        <p:cond delay="indefinite"/>
                      </p:stCondLst>
                      <p:childTnLst>
                        <p:par>
                          <p:cTn id="1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390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390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 nodeType="clickPar">
                      <p:stCondLst>
                        <p:cond delay="indefinite"/>
                      </p:stCondLst>
                      <p:childTnLst>
                        <p:par>
                          <p:cTn id="1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390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390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 nodeType="clickPar">
                      <p:stCondLst>
                        <p:cond delay="indefinite"/>
                      </p:stCondLst>
                      <p:childTnLst>
                        <p:par>
                          <p:cTn id="1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0" dur="500"/>
                                        <p:tgtEl>
                                          <p:spTgt spid="390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 nodeType="clickPar">
                      <p:stCondLst>
                        <p:cond delay="indefinite"/>
                      </p:stCondLst>
                      <p:childTnLst>
                        <p:par>
                          <p:cTn id="1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390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390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 nodeType="clickPar">
                      <p:stCondLst>
                        <p:cond delay="indefinite"/>
                      </p:stCondLst>
                      <p:childTnLst>
                        <p:par>
                          <p:cTn id="1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1" dur="500" fill="hold"/>
                                        <p:tgtEl>
                                          <p:spTgt spid="390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2" dur="500" fill="hold"/>
                                        <p:tgtEl>
                                          <p:spTgt spid="390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43" grpId="0"/>
      <p:bldP spid="38944" grpId="0"/>
      <p:bldP spid="38945" grpId="0"/>
      <p:bldP spid="38946" grpId="0"/>
      <p:bldP spid="38947" grpId="0"/>
      <p:bldP spid="38948" grpId="0"/>
      <p:bldP spid="38949" grpId="0"/>
      <p:bldP spid="38950" grpId="0"/>
      <p:bldP spid="38951" grpId="0"/>
      <p:bldP spid="38952" grpId="0"/>
      <p:bldP spid="38959" grpId="0" animBg="1"/>
      <p:bldP spid="38960" grpId="0" animBg="1"/>
      <p:bldP spid="38967" grpId="0" animBg="1"/>
      <p:bldP spid="38968" grpId="0" animBg="1"/>
      <p:bldP spid="38987" grpId="0" animBg="1"/>
      <p:bldP spid="38988" grpId="0" animBg="1"/>
      <p:bldP spid="39004" grpId="0" animBg="1"/>
      <p:bldP spid="39005" grpId="0" animBg="1"/>
      <p:bldP spid="39006" grpId="0" animBg="1"/>
      <p:bldP spid="39007" grpId="0" animBg="1"/>
      <p:bldP spid="39008" grpId="0" animBg="1"/>
      <p:bldP spid="39009" grpId="0" animBg="1"/>
      <p:bldP spid="39010" grpId="0" animBg="1"/>
      <p:bldP spid="39011" grpId="0" animBg="1"/>
      <p:bldP spid="39012" grpId="0" animBg="1"/>
      <p:bldP spid="39013" grpId="0" animBg="1"/>
      <p:bldP spid="39014" grpId="0"/>
      <p:bldP spid="39015" grpId="0"/>
      <p:bldP spid="39016" grpId="0"/>
      <p:bldP spid="39017" grpId="0"/>
      <p:bldP spid="39018" grpId="0"/>
      <p:bldP spid="39019" grpId="0"/>
      <p:bldP spid="3902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Номер слайда 3"/>
          <p:cNvSpPr txBox="1">
            <a:spLocks noGrp="1"/>
          </p:cNvSpPr>
          <p:nvPr/>
        </p:nvSpPr>
        <p:spPr bwMode="auto">
          <a:xfrm>
            <a:off x="7010400" y="0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fld id="{D0B02A81-8733-4B04-8060-5D9819653E13}" type="slidenum">
              <a:rPr lang="ru-RU" sz="1400"/>
              <a:pPr algn="r" eaLnBrk="1" hangingPunct="1"/>
              <a:t>14</a:t>
            </a:fld>
            <a:endParaRPr lang="ru-RU" sz="1400"/>
          </a:p>
        </p:txBody>
      </p:sp>
      <p:sp>
        <p:nvSpPr>
          <p:cNvPr id="15363" name="Line 2"/>
          <p:cNvSpPr>
            <a:spLocks noChangeShapeType="1"/>
          </p:cNvSpPr>
          <p:nvPr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5364" name="Text Box 3"/>
          <p:cNvSpPr txBox="1">
            <a:spLocks noChangeArrowheads="1"/>
          </p:cNvSpPr>
          <p:nvPr/>
        </p:nvSpPr>
        <p:spPr bwMode="auto">
          <a:xfrm>
            <a:off x="395288" y="188913"/>
            <a:ext cx="814070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ru-RU" sz="3000" b="1"/>
              <a:t>Задача Прима-Краскала</a:t>
            </a:r>
          </a:p>
        </p:txBody>
      </p:sp>
      <p:sp>
        <p:nvSpPr>
          <p:cNvPr id="15365" name="Rectangle 4"/>
          <p:cNvSpPr>
            <a:spLocks noChangeArrowheads="1"/>
          </p:cNvSpPr>
          <p:nvPr/>
        </p:nvSpPr>
        <p:spPr bwMode="auto">
          <a:xfrm>
            <a:off x="371475" y="823913"/>
            <a:ext cx="8361363" cy="884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 type="none" w="med" len="lg"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 marL="263525" indent="-263525" algn="just"/>
            <a:r>
              <a:rPr lang="ru-RU" sz="2400" b="1">
                <a:solidFill>
                  <a:schemeClr val="hlink"/>
                </a:solidFill>
              </a:rPr>
              <a:t>Задача:</a:t>
            </a:r>
            <a:r>
              <a:rPr lang="ru-RU" sz="2400" b="1"/>
              <a:t> </a:t>
            </a:r>
            <a:r>
              <a:rPr lang="ru-RU" sz="2400"/>
              <a:t>соединить </a:t>
            </a:r>
            <a:r>
              <a:rPr lang="en-US" sz="2800" b="1">
                <a:latin typeface="Courier New" pitchFamily="49" charset="0"/>
              </a:rPr>
              <a:t>N</a:t>
            </a:r>
            <a:r>
              <a:rPr lang="en-US" sz="2400"/>
              <a:t> </a:t>
            </a:r>
            <a:r>
              <a:rPr lang="ru-RU" sz="2400"/>
              <a:t>городов телефонной сетью так, чтобы длина телефонных линий была минимальная. </a:t>
            </a:r>
          </a:p>
        </p:txBody>
      </p:sp>
      <p:sp>
        <p:nvSpPr>
          <p:cNvPr id="1145861" name="Rectangle 5"/>
          <p:cNvSpPr>
            <a:spLocks noChangeArrowheads="1"/>
          </p:cNvSpPr>
          <p:nvPr/>
        </p:nvSpPr>
        <p:spPr bwMode="auto">
          <a:xfrm>
            <a:off x="371475" y="1682750"/>
            <a:ext cx="8361363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 type="none" w="med" len="lg"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 marL="263525" indent="-263525" algn="just"/>
            <a:r>
              <a:rPr lang="ru-RU" sz="2400" b="1">
                <a:solidFill>
                  <a:schemeClr val="hlink"/>
                </a:solidFill>
              </a:rPr>
              <a:t>Та же задача:</a:t>
            </a:r>
            <a:r>
              <a:rPr lang="ru-RU" sz="2400" b="1"/>
              <a:t> </a:t>
            </a:r>
            <a:r>
              <a:rPr lang="ru-RU" sz="2400"/>
              <a:t>дан связный граф с </a:t>
            </a:r>
            <a:r>
              <a:rPr lang="en-US" sz="2800" b="1">
                <a:latin typeface="Courier New" pitchFamily="49" charset="0"/>
              </a:rPr>
              <a:t>N</a:t>
            </a:r>
            <a:r>
              <a:rPr lang="en-US" sz="2400"/>
              <a:t> </a:t>
            </a:r>
            <a:r>
              <a:rPr lang="ru-RU" sz="2400"/>
              <a:t>вершинами, веса ребер заданы весовой матрицей </a:t>
            </a:r>
            <a:r>
              <a:rPr lang="en-US" sz="2800" b="1">
                <a:latin typeface="Courier New" pitchFamily="49" charset="0"/>
              </a:rPr>
              <a:t>W</a:t>
            </a:r>
            <a:r>
              <a:rPr lang="ru-RU" sz="2400"/>
              <a:t>. Нужно найти набор ребер, соединяющий все вершины графа (</a:t>
            </a:r>
            <a:r>
              <a:rPr lang="ru-RU" sz="2400" b="1" i="1"/>
              <a:t>остовное дерево</a:t>
            </a:r>
            <a:r>
              <a:rPr lang="ru-RU" sz="2400"/>
              <a:t>) и имеющий наименьший вес.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1265238" y="4219575"/>
            <a:ext cx="2608262" cy="1298575"/>
            <a:chOff x="429" y="828"/>
            <a:chExt cx="1643" cy="818"/>
          </a:xfrm>
        </p:grpSpPr>
        <p:grpSp>
          <p:nvGrpSpPr>
            <p:cNvPr id="15423" name="Group 7"/>
            <p:cNvGrpSpPr>
              <a:grpSpLocks/>
            </p:cNvGrpSpPr>
            <p:nvPr/>
          </p:nvGrpSpPr>
          <p:grpSpPr bwMode="auto">
            <a:xfrm>
              <a:off x="429" y="844"/>
              <a:ext cx="1643" cy="768"/>
              <a:chOff x="401" y="1188"/>
              <a:chExt cx="1643" cy="768"/>
            </a:xfrm>
          </p:grpSpPr>
          <p:sp>
            <p:nvSpPr>
              <p:cNvPr id="1145864" name="Oval 8"/>
              <p:cNvSpPr>
                <a:spLocks noChangeAspect="1" noChangeArrowheads="1"/>
              </p:cNvSpPr>
              <p:nvPr/>
            </p:nvSpPr>
            <p:spPr bwMode="auto">
              <a:xfrm>
                <a:off x="1772" y="1675"/>
                <a:ext cx="272" cy="272"/>
              </a:xfrm>
              <a:prstGeom prst="ellipse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round/>
                <a:headEnd/>
                <a:tailEnd type="none" w="med" len="lg"/>
              </a:ln>
              <a:effectLst>
                <a:outerShdw dist="35921" dir="2700000" algn="ctr" rotWithShape="0">
                  <a:schemeClr val="tx1"/>
                </a:outerShdw>
              </a:effectLst>
            </p:spPr>
            <p:txBody>
              <a:bodyPr wrap="none" lIns="90000" tIns="46800" rIns="90000" bIns="46800" anchor="ctr"/>
              <a:lstStyle/>
              <a:p>
                <a:pPr algn="ctr">
                  <a:defRPr/>
                </a:pPr>
                <a:r>
                  <a:rPr lang="ru-RU" b="1">
                    <a:cs typeface="+mn-cs"/>
                  </a:rPr>
                  <a:t>4</a:t>
                </a:r>
              </a:p>
            </p:txBody>
          </p:sp>
          <p:sp>
            <p:nvSpPr>
              <p:cNvPr id="1145865" name="Oval 9"/>
              <p:cNvSpPr>
                <a:spLocks noChangeAspect="1" noChangeArrowheads="1"/>
              </p:cNvSpPr>
              <p:nvPr/>
            </p:nvSpPr>
            <p:spPr bwMode="auto">
              <a:xfrm>
                <a:off x="401" y="1681"/>
                <a:ext cx="272" cy="272"/>
              </a:xfrm>
              <a:prstGeom prst="ellipse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round/>
                <a:headEnd/>
                <a:tailEnd type="none" w="med" len="lg"/>
              </a:ln>
              <a:effectLst>
                <a:outerShdw dist="35921" dir="2700000" algn="ctr" rotWithShape="0">
                  <a:schemeClr val="tx1"/>
                </a:outerShdw>
              </a:effectLst>
            </p:spPr>
            <p:txBody>
              <a:bodyPr wrap="none" lIns="90000" tIns="46800" rIns="90000" bIns="46800" anchor="ctr"/>
              <a:lstStyle/>
              <a:p>
                <a:pPr algn="ctr">
                  <a:defRPr/>
                </a:pPr>
                <a:r>
                  <a:rPr lang="ru-RU" b="1">
                    <a:cs typeface="+mn-cs"/>
                  </a:rPr>
                  <a:t>2</a:t>
                </a:r>
              </a:p>
            </p:txBody>
          </p:sp>
          <p:sp>
            <p:nvSpPr>
              <p:cNvPr id="1145866" name="Oval 10"/>
              <p:cNvSpPr>
                <a:spLocks noChangeAspect="1" noChangeArrowheads="1"/>
              </p:cNvSpPr>
              <p:nvPr/>
            </p:nvSpPr>
            <p:spPr bwMode="auto">
              <a:xfrm>
                <a:off x="1410" y="1188"/>
                <a:ext cx="272" cy="272"/>
              </a:xfrm>
              <a:prstGeom prst="ellipse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round/>
                <a:headEnd/>
                <a:tailEnd type="none" w="med" len="lg"/>
              </a:ln>
              <a:effectLst>
                <a:outerShdw dist="35921" dir="2700000" algn="ctr" rotWithShape="0">
                  <a:schemeClr val="tx1"/>
                </a:outerShdw>
              </a:effectLst>
            </p:spPr>
            <p:txBody>
              <a:bodyPr wrap="none" lIns="90000" tIns="46800" rIns="90000" bIns="46800" anchor="ctr"/>
              <a:lstStyle/>
              <a:p>
                <a:pPr algn="ctr">
                  <a:defRPr/>
                </a:pPr>
                <a:r>
                  <a:rPr lang="ru-RU" b="1">
                    <a:cs typeface="+mn-cs"/>
                  </a:rPr>
                  <a:t>1</a:t>
                </a:r>
              </a:p>
            </p:txBody>
          </p:sp>
          <p:sp>
            <p:nvSpPr>
              <p:cNvPr id="1145867" name="Oval 11"/>
              <p:cNvSpPr>
                <a:spLocks noChangeAspect="1" noChangeArrowheads="1"/>
              </p:cNvSpPr>
              <p:nvPr/>
            </p:nvSpPr>
            <p:spPr bwMode="auto">
              <a:xfrm>
                <a:off x="1089" y="1684"/>
                <a:ext cx="272" cy="272"/>
              </a:xfrm>
              <a:prstGeom prst="ellipse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round/>
                <a:headEnd/>
                <a:tailEnd type="none" w="med" len="lg"/>
              </a:ln>
              <a:effectLst>
                <a:outerShdw dist="35921" dir="2700000" algn="ctr" rotWithShape="0">
                  <a:schemeClr val="tx1"/>
                </a:outerShdw>
              </a:effectLst>
            </p:spPr>
            <p:txBody>
              <a:bodyPr wrap="none" lIns="90000" tIns="46800" rIns="90000" bIns="46800" anchor="ctr"/>
              <a:lstStyle/>
              <a:p>
                <a:pPr algn="ctr">
                  <a:defRPr/>
                </a:pPr>
                <a:r>
                  <a:rPr lang="ru-RU" b="1">
                    <a:cs typeface="+mn-cs"/>
                  </a:rPr>
                  <a:t>3</a:t>
                </a:r>
              </a:p>
            </p:txBody>
          </p:sp>
          <p:sp>
            <p:nvSpPr>
              <p:cNvPr id="1145868" name="Oval 12"/>
              <p:cNvSpPr>
                <a:spLocks noChangeAspect="1" noChangeArrowheads="1"/>
              </p:cNvSpPr>
              <p:nvPr/>
            </p:nvSpPr>
            <p:spPr bwMode="auto">
              <a:xfrm>
                <a:off x="800" y="1188"/>
                <a:ext cx="272" cy="272"/>
              </a:xfrm>
              <a:prstGeom prst="ellipse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round/>
                <a:headEnd/>
                <a:tailEnd type="none" w="med" len="lg"/>
              </a:ln>
              <a:effectLst>
                <a:outerShdw dist="35921" dir="2700000" algn="ctr" rotWithShape="0">
                  <a:schemeClr val="tx1"/>
                </a:outerShdw>
              </a:effectLst>
            </p:spPr>
            <p:txBody>
              <a:bodyPr wrap="none" lIns="90000" tIns="46800" rIns="90000" bIns="46800" anchor="ctr"/>
              <a:lstStyle/>
              <a:p>
                <a:pPr algn="ctr">
                  <a:defRPr/>
                </a:pPr>
                <a:r>
                  <a:rPr lang="ru-RU" b="1">
                    <a:cs typeface="+mn-cs"/>
                  </a:rPr>
                  <a:t>0</a:t>
                </a:r>
              </a:p>
            </p:txBody>
          </p:sp>
          <p:sp>
            <p:nvSpPr>
              <p:cNvPr id="15435" name="Line 13"/>
              <p:cNvSpPr>
                <a:spLocks noChangeShapeType="1"/>
              </p:cNvSpPr>
              <p:nvPr/>
            </p:nvSpPr>
            <p:spPr bwMode="auto">
              <a:xfrm flipH="1">
                <a:off x="624" y="1431"/>
                <a:ext cx="219" cy="279"/>
              </a:xfrm>
              <a:prstGeom prst="line">
                <a:avLst/>
              </a:prstGeom>
              <a:noFill/>
              <a:ln w="25400">
                <a:solidFill>
                  <a:schemeClr val="hlink"/>
                </a:solidFill>
                <a:round/>
                <a:headEnd/>
                <a:tailEnd type="none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90000" tIns="46800" rIns="90000" bIns="46800" anchor="ctr"/>
              <a:lstStyle/>
              <a:p>
                <a:endParaRPr lang="ru-RU"/>
              </a:p>
            </p:txBody>
          </p:sp>
          <p:sp>
            <p:nvSpPr>
              <p:cNvPr id="15436" name="Line 14"/>
              <p:cNvSpPr>
                <a:spLocks noChangeShapeType="1"/>
              </p:cNvSpPr>
              <p:nvPr/>
            </p:nvSpPr>
            <p:spPr bwMode="auto">
              <a:xfrm>
                <a:off x="1009" y="1449"/>
                <a:ext cx="143" cy="249"/>
              </a:xfrm>
              <a:prstGeom prst="line">
                <a:avLst/>
              </a:prstGeom>
              <a:noFill/>
              <a:ln w="25400">
                <a:solidFill>
                  <a:schemeClr val="hlink"/>
                </a:solidFill>
                <a:round/>
                <a:headEnd/>
                <a:tailEnd type="none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90000" tIns="46800" rIns="90000" bIns="46800" anchor="ctr"/>
              <a:lstStyle/>
              <a:p>
                <a:endParaRPr lang="ru-RU"/>
              </a:p>
            </p:txBody>
          </p:sp>
          <p:sp>
            <p:nvSpPr>
              <p:cNvPr id="15437" name="Line 15"/>
              <p:cNvSpPr>
                <a:spLocks noChangeShapeType="1"/>
              </p:cNvSpPr>
              <p:nvPr/>
            </p:nvSpPr>
            <p:spPr bwMode="auto">
              <a:xfrm>
                <a:off x="1087" y="1324"/>
                <a:ext cx="320" cy="6"/>
              </a:xfrm>
              <a:prstGeom prst="line">
                <a:avLst/>
              </a:prstGeom>
              <a:noFill/>
              <a:ln w="25400">
                <a:solidFill>
                  <a:schemeClr val="hlink"/>
                </a:solidFill>
                <a:round/>
                <a:headEnd/>
                <a:tailEnd type="none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90000" tIns="46800" rIns="90000" bIns="46800" anchor="ctr"/>
              <a:lstStyle/>
              <a:p>
                <a:endParaRPr lang="ru-RU"/>
              </a:p>
            </p:txBody>
          </p:sp>
          <p:sp>
            <p:nvSpPr>
              <p:cNvPr id="15438" name="Line 16"/>
              <p:cNvSpPr>
                <a:spLocks noChangeShapeType="1"/>
              </p:cNvSpPr>
              <p:nvPr/>
            </p:nvSpPr>
            <p:spPr bwMode="auto">
              <a:xfrm flipH="1">
                <a:off x="1312" y="1467"/>
                <a:ext cx="214" cy="243"/>
              </a:xfrm>
              <a:prstGeom prst="line">
                <a:avLst/>
              </a:prstGeom>
              <a:noFill/>
              <a:ln w="25400">
                <a:solidFill>
                  <a:schemeClr val="hlink"/>
                </a:solidFill>
                <a:round/>
                <a:headEnd/>
                <a:tailEnd type="none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90000" tIns="46800" rIns="90000" bIns="46800" anchor="ctr"/>
              <a:lstStyle/>
              <a:p>
                <a:endParaRPr lang="ru-RU"/>
              </a:p>
            </p:txBody>
          </p:sp>
          <p:sp>
            <p:nvSpPr>
              <p:cNvPr id="15439" name="Line 17"/>
              <p:cNvSpPr>
                <a:spLocks noChangeShapeType="1"/>
              </p:cNvSpPr>
              <p:nvPr/>
            </p:nvSpPr>
            <p:spPr bwMode="auto">
              <a:xfrm>
                <a:off x="1621" y="1449"/>
                <a:ext cx="220" cy="249"/>
              </a:xfrm>
              <a:prstGeom prst="line">
                <a:avLst/>
              </a:prstGeom>
              <a:noFill/>
              <a:ln w="25400">
                <a:solidFill>
                  <a:schemeClr val="hlink"/>
                </a:solidFill>
                <a:round/>
                <a:headEnd/>
                <a:tailEnd type="none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90000" tIns="46800" rIns="90000" bIns="46800" anchor="ctr"/>
              <a:lstStyle/>
              <a:p>
                <a:endParaRPr lang="ru-RU"/>
              </a:p>
            </p:txBody>
          </p:sp>
          <p:sp>
            <p:nvSpPr>
              <p:cNvPr id="15440" name="Line 18"/>
              <p:cNvSpPr>
                <a:spLocks noChangeShapeType="1"/>
              </p:cNvSpPr>
              <p:nvPr/>
            </p:nvSpPr>
            <p:spPr bwMode="auto">
              <a:xfrm flipV="1">
                <a:off x="1378" y="1841"/>
                <a:ext cx="398" cy="6"/>
              </a:xfrm>
              <a:prstGeom prst="line">
                <a:avLst/>
              </a:prstGeom>
              <a:noFill/>
              <a:ln w="25400">
                <a:solidFill>
                  <a:schemeClr val="hlink"/>
                </a:solidFill>
                <a:round/>
                <a:headEnd/>
                <a:tailEnd type="none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90000" tIns="46800" rIns="90000" bIns="46800" anchor="ctr"/>
              <a:lstStyle/>
              <a:p>
                <a:endParaRPr lang="ru-RU"/>
              </a:p>
            </p:txBody>
          </p:sp>
        </p:grpSp>
        <p:sp>
          <p:nvSpPr>
            <p:cNvPr id="15424" name="Text Box 19"/>
            <p:cNvSpPr txBox="1">
              <a:spLocks noChangeArrowheads="1"/>
            </p:cNvSpPr>
            <p:nvPr/>
          </p:nvSpPr>
          <p:spPr bwMode="auto">
            <a:xfrm>
              <a:off x="600" y="1098"/>
              <a:ext cx="162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 type="none" w="med" len="lg"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ru-RU" sz="1400" b="1"/>
                <a:t>3</a:t>
              </a:r>
            </a:p>
          </p:txBody>
        </p:sp>
        <p:sp>
          <p:nvSpPr>
            <p:cNvPr id="15425" name="Text Box 20"/>
            <p:cNvSpPr txBox="1">
              <a:spLocks noChangeArrowheads="1"/>
            </p:cNvSpPr>
            <p:nvPr/>
          </p:nvSpPr>
          <p:spPr bwMode="auto">
            <a:xfrm>
              <a:off x="957" y="1191"/>
              <a:ext cx="162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 type="none" w="med" len="lg"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400" b="1"/>
                <a:t>5</a:t>
              </a:r>
              <a:endParaRPr lang="ru-RU" sz="1400" b="1"/>
            </a:p>
          </p:txBody>
        </p:sp>
        <p:sp>
          <p:nvSpPr>
            <p:cNvPr id="15426" name="Text Box 21"/>
            <p:cNvSpPr txBox="1">
              <a:spLocks noChangeArrowheads="1"/>
            </p:cNvSpPr>
            <p:nvPr/>
          </p:nvSpPr>
          <p:spPr bwMode="auto">
            <a:xfrm>
              <a:off x="1209" y="828"/>
              <a:ext cx="162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 type="none" w="med" len="lg"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400" b="1"/>
                <a:t>7</a:t>
              </a:r>
              <a:endParaRPr lang="ru-RU" sz="1400" b="1"/>
            </a:p>
          </p:txBody>
        </p:sp>
        <p:sp>
          <p:nvSpPr>
            <p:cNvPr id="15427" name="Text Box 22"/>
            <p:cNvSpPr txBox="1">
              <a:spLocks noChangeArrowheads="1"/>
            </p:cNvSpPr>
            <p:nvPr/>
          </p:nvSpPr>
          <p:spPr bwMode="auto">
            <a:xfrm>
              <a:off x="1308" y="1119"/>
              <a:ext cx="162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 type="none" w="med" len="lg"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400" b="1"/>
                <a:t>4</a:t>
              </a:r>
              <a:endParaRPr lang="ru-RU" sz="1400" b="1"/>
            </a:p>
          </p:txBody>
        </p:sp>
        <p:sp>
          <p:nvSpPr>
            <p:cNvPr id="15428" name="Text Box 23"/>
            <p:cNvSpPr txBox="1">
              <a:spLocks noChangeArrowheads="1"/>
            </p:cNvSpPr>
            <p:nvPr/>
          </p:nvSpPr>
          <p:spPr bwMode="auto">
            <a:xfrm>
              <a:off x="1548" y="1512"/>
              <a:ext cx="162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 type="none" w="med" len="lg"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400" b="1"/>
                <a:t>6</a:t>
              </a:r>
              <a:endParaRPr lang="ru-RU" sz="1400" b="1"/>
            </a:p>
          </p:txBody>
        </p:sp>
        <p:sp>
          <p:nvSpPr>
            <p:cNvPr id="15429" name="Text Box 24"/>
            <p:cNvSpPr txBox="1">
              <a:spLocks noChangeArrowheads="1"/>
            </p:cNvSpPr>
            <p:nvPr/>
          </p:nvSpPr>
          <p:spPr bwMode="auto">
            <a:xfrm>
              <a:off x="1737" y="1104"/>
              <a:ext cx="162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 type="none" w="med" len="lg"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ru-RU" sz="1400" b="1"/>
                <a:t>8</a:t>
              </a:r>
            </a:p>
          </p:txBody>
        </p:sp>
      </p:grpSp>
      <p:graphicFrame>
        <p:nvGraphicFramePr>
          <p:cNvPr id="1145881" name="Group 25"/>
          <p:cNvGraphicFramePr>
            <a:graphicFrameLocks noGrp="1"/>
          </p:cNvGraphicFramePr>
          <p:nvPr/>
        </p:nvGraphicFramePr>
        <p:xfrm>
          <a:off x="5289550" y="3992563"/>
          <a:ext cx="1947863" cy="1992310"/>
        </p:xfrm>
        <a:graphic>
          <a:graphicData uri="http://schemas.openxmlformats.org/drawingml/2006/table">
            <a:tbl>
              <a:tblPr/>
              <a:tblGrid>
                <a:gridCol w="393700"/>
                <a:gridCol w="385763"/>
                <a:gridCol w="388937"/>
                <a:gridCol w="390525"/>
                <a:gridCol w="388938"/>
              </a:tblGrid>
              <a:tr h="39846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7" marB="46807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marL="90000" marR="90000" marT="46807" marB="46807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L="90000" marR="90000" marT="46807" marB="46807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L="90000" marR="90000" marT="46807" marB="46807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∞</a:t>
                      </a:r>
                    </a:p>
                  </a:txBody>
                  <a:tcPr marL="90000" marR="90000" marT="46807" marB="46807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846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marL="90000" marR="90000" marT="46807" marB="46807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7" marB="46807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∞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07" marB="46807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L="90000" marR="90000" marT="46807" marB="46807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marL="90000" marR="90000" marT="46807" marB="46807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846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L="90000" marR="90000" marT="46807" marB="46807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∞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07" marB="46807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7" marB="46807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∞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07" marB="46807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∞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07" marB="46807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846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L="90000" marR="90000" marT="46807" marB="46807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L="90000" marR="90000" marT="46807" marB="46807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∞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07" marB="46807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7" marB="46807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marL="90000" marR="90000" marT="46807" marB="46807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846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∞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07" marB="46807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marL="90000" marR="90000" marT="46807" marB="46807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∞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07" marB="46807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marL="90000" marR="90000" marT="46807" marB="46807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7" marB="46807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145919" name="Group 63"/>
          <p:cNvGraphicFramePr>
            <a:graphicFrameLocks noGrp="1"/>
          </p:cNvGraphicFramePr>
          <p:nvPr/>
        </p:nvGraphicFramePr>
        <p:xfrm>
          <a:off x="5291138" y="3636963"/>
          <a:ext cx="1947862" cy="396875"/>
        </p:xfrm>
        <a:graphic>
          <a:graphicData uri="http://schemas.openxmlformats.org/drawingml/2006/table">
            <a:tbl>
              <a:tblPr/>
              <a:tblGrid>
                <a:gridCol w="388937"/>
                <a:gridCol w="390525"/>
                <a:gridCol w="388938"/>
                <a:gridCol w="390525"/>
                <a:gridCol w="388937"/>
              </a:tblGrid>
              <a:tr h="396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90000" marR="90000" marT="46800" marB="46800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145937" name="Group 81"/>
          <p:cNvGraphicFramePr>
            <a:graphicFrameLocks noGrp="1"/>
          </p:cNvGraphicFramePr>
          <p:nvPr/>
        </p:nvGraphicFramePr>
        <p:xfrm>
          <a:off x="4891088" y="3983038"/>
          <a:ext cx="388937" cy="1843088"/>
        </p:xfrm>
        <a:graphic>
          <a:graphicData uri="http://schemas.openxmlformats.org/drawingml/2006/table">
            <a:tbl>
              <a:tblPr/>
              <a:tblGrid>
                <a:gridCol w="388937"/>
              </a:tblGrid>
              <a:tr h="368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90000" marR="90000" marT="46800" marB="46800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8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90000" marR="90000" marT="46800" marB="46800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L="90000" marR="90000" marT="46800" marB="46800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8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L="90000" marR="90000" marT="46800" marB="46800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8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L="90000" marR="90000" marT="46800" marB="46800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4" name="Group 103"/>
          <p:cNvGrpSpPr>
            <a:grpSpLocks/>
          </p:cNvGrpSpPr>
          <p:nvPr/>
        </p:nvGrpSpPr>
        <p:grpSpPr bwMode="auto">
          <a:xfrm>
            <a:off x="1622425" y="4633913"/>
            <a:ext cx="1824038" cy="657225"/>
            <a:chOff x="981" y="2694"/>
            <a:chExt cx="1149" cy="414"/>
          </a:xfrm>
        </p:grpSpPr>
        <p:sp>
          <p:nvSpPr>
            <p:cNvPr id="15419" name="Line 99"/>
            <p:cNvSpPr>
              <a:spLocks noChangeShapeType="1"/>
            </p:cNvSpPr>
            <p:nvPr/>
          </p:nvSpPr>
          <p:spPr bwMode="auto">
            <a:xfrm flipV="1">
              <a:off x="981" y="2694"/>
              <a:ext cx="216" cy="276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000" tIns="46800" rIns="90000" bIns="46800" anchor="ctr"/>
            <a:lstStyle/>
            <a:p>
              <a:endParaRPr lang="ru-RU"/>
            </a:p>
          </p:txBody>
        </p:sp>
        <p:sp>
          <p:nvSpPr>
            <p:cNvPr id="15420" name="Line 100"/>
            <p:cNvSpPr>
              <a:spLocks noChangeShapeType="1"/>
            </p:cNvSpPr>
            <p:nvPr/>
          </p:nvSpPr>
          <p:spPr bwMode="auto">
            <a:xfrm flipH="1" flipV="1">
              <a:off x="1371" y="2706"/>
              <a:ext cx="138" cy="258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000" tIns="46800" rIns="90000" bIns="46800" anchor="ctr"/>
            <a:lstStyle/>
            <a:p>
              <a:endParaRPr lang="ru-RU"/>
            </a:p>
          </p:txBody>
        </p:sp>
        <p:sp>
          <p:nvSpPr>
            <p:cNvPr id="15421" name="Line 101"/>
            <p:cNvSpPr>
              <a:spLocks noChangeShapeType="1"/>
            </p:cNvSpPr>
            <p:nvPr/>
          </p:nvSpPr>
          <p:spPr bwMode="auto">
            <a:xfrm flipV="1">
              <a:off x="1665" y="2724"/>
              <a:ext cx="216" cy="24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000" tIns="46800" rIns="90000" bIns="46800" anchor="ctr"/>
            <a:lstStyle/>
            <a:p>
              <a:endParaRPr lang="ru-RU"/>
            </a:p>
          </p:txBody>
        </p:sp>
        <p:sp>
          <p:nvSpPr>
            <p:cNvPr id="15422" name="Line 102"/>
            <p:cNvSpPr>
              <a:spLocks noChangeShapeType="1"/>
            </p:cNvSpPr>
            <p:nvPr/>
          </p:nvSpPr>
          <p:spPr bwMode="auto">
            <a:xfrm flipV="1">
              <a:off x="1731" y="3102"/>
              <a:ext cx="399" cy="6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000" tIns="46800" rIns="90000" bIns="46800" anchor="ctr"/>
            <a:lstStyle/>
            <a:p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5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458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5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1458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5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1459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5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1459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586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Номер слайда 3"/>
          <p:cNvSpPr txBox="1">
            <a:spLocks noGrp="1"/>
          </p:cNvSpPr>
          <p:nvPr/>
        </p:nvSpPr>
        <p:spPr bwMode="auto">
          <a:xfrm>
            <a:off x="7010400" y="0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fld id="{70E2A5B0-DE02-495E-BF62-E0FB7FD8C145}" type="slidenum">
              <a:rPr lang="ru-RU" sz="1400"/>
              <a:pPr algn="r" eaLnBrk="1" hangingPunct="1"/>
              <a:t>15</a:t>
            </a:fld>
            <a:endParaRPr lang="ru-RU" sz="1400"/>
          </a:p>
        </p:txBody>
      </p:sp>
      <p:sp>
        <p:nvSpPr>
          <p:cNvPr id="16387" name="Line 2"/>
          <p:cNvSpPr>
            <a:spLocks noChangeShapeType="1"/>
          </p:cNvSpPr>
          <p:nvPr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6388" name="Text Box 3"/>
          <p:cNvSpPr txBox="1">
            <a:spLocks noChangeArrowheads="1"/>
          </p:cNvSpPr>
          <p:nvPr/>
        </p:nvSpPr>
        <p:spPr bwMode="auto">
          <a:xfrm>
            <a:off x="395288" y="188913"/>
            <a:ext cx="814070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ru-RU" sz="3000" b="1"/>
              <a:t>Жадный алгоритм</a:t>
            </a:r>
          </a:p>
        </p:txBody>
      </p:sp>
      <p:sp>
        <p:nvSpPr>
          <p:cNvPr id="1147908" name="Rectangle 4"/>
          <p:cNvSpPr>
            <a:spLocks noChangeArrowheads="1"/>
          </p:cNvSpPr>
          <p:nvPr/>
        </p:nvSpPr>
        <p:spPr bwMode="auto">
          <a:xfrm>
            <a:off x="358775" y="831850"/>
            <a:ext cx="832326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 type="none" w="med" len="lg"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 marL="263525" indent="-263525"/>
            <a:r>
              <a:rPr lang="ru-RU" sz="2000" b="1">
                <a:solidFill>
                  <a:schemeClr val="hlink"/>
                </a:solidFill>
              </a:rPr>
              <a:t>Жадный алгоритм </a:t>
            </a:r>
            <a:r>
              <a:rPr lang="ru-RU" sz="2000"/>
              <a:t>– это многошаговый алгоритм, в котором на каждом шаге принимается решение, лучшее в данный момент. </a:t>
            </a: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676275" y="2765425"/>
            <a:ext cx="7777163" cy="898525"/>
            <a:chOff x="473" y="982"/>
            <a:chExt cx="4899" cy="566"/>
          </a:xfrm>
        </p:grpSpPr>
        <p:sp>
          <p:nvSpPr>
            <p:cNvPr id="1147910" name="Text Box 6"/>
            <p:cNvSpPr txBox="1">
              <a:spLocks noChangeArrowheads="1"/>
            </p:cNvSpPr>
            <p:nvPr/>
          </p:nvSpPr>
          <p:spPr bwMode="auto">
            <a:xfrm>
              <a:off x="767" y="1049"/>
              <a:ext cx="4605" cy="499"/>
            </a:xfrm>
            <a:prstGeom prst="rect">
              <a:avLst/>
            </a:prstGeom>
            <a:solidFill>
              <a:srgbClr val="D1D1FF"/>
            </a:solidFill>
            <a:ln w="25400">
              <a:noFill/>
              <a:miter lim="800000"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  <a:defRPr/>
              </a:pPr>
              <a:r>
                <a:rPr lang="ru-RU" sz="2400" b="1">
                  <a:cs typeface="+mn-cs"/>
                </a:rPr>
                <a:t>   </a:t>
              </a:r>
              <a:r>
                <a:rPr lang="ru-RU" sz="2200" b="1">
                  <a:cs typeface="+mn-cs"/>
                </a:rPr>
                <a:t>В целом может получиться не оптимальное </a:t>
              </a:r>
              <a:br>
                <a:rPr lang="ru-RU" sz="2200" b="1">
                  <a:cs typeface="+mn-cs"/>
                </a:rPr>
              </a:br>
              <a:r>
                <a:rPr lang="ru-RU" sz="2200" b="1">
                  <a:cs typeface="+mn-cs"/>
                </a:rPr>
                <a:t>   решение (последовательность шагов)!</a:t>
              </a:r>
            </a:p>
          </p:txBody>
        </p:sp>
        <p:sp>
          <p:nvSpPr>
            <p:cNvPr id="1147911" name="Oval 7"/>
            <p:cNvSpPr>
              <a:spLocks noChangeArrowheads="1"/>
            </p:cNvSpPr>
            <p:nvPr/>
          </p:nvSpPr>
          <p:spPr bwMode="auto">
            <a:xfrm>
              <a:off x="473" y="982"/>
              <a:ext cx="409" cy="418"/>
            </a:xfrm>
            <a:prstGeom prst="ellipse">
              <a:avLst/>
            </a:prstGeom>
            <a:solidFill>
              <a:srgbClr val="00008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 algn="ctr" eaLnBrk="0" hangingPunct="0">
                <a:defRPr/>
              </a:pPr>
              <a:r>
                <a:rPr lang="ru-RU" sz="4400" b="1">
                  <a:solidFill>
                    <a:schemeClr val="bg1"/>
                  </a:solidFill>
                  <a:latin typeface="Arial Black" pitchFamily="34" charset="0"/>
                  <a:cs typeface="+mn-cs"/>
                </a:rPr>
                <a:t>!</a:t>
              </a:r>
            </a:p>
          </p:txBody>
        </p:sp>
      </p:grpSp>
      <p:sp>
        <p:nvSpPr>
          <p:cNvPr id="1147913" name="Rectangle 9"/>
          <p:cNvSpPr>
            <a:spLocks noChangeArrowheads="1"/>
          </p:cNvSpPr>
          <p:nvPr/>
        </p:nvSpPr>
        <p:spPr bwMode="auto">
          <a:xfrm>
            <a:off x="358775" y="3895725"/>
            <a:ext cx="832326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 type="none" w="med" len="lg"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 marL="263525" indent="-263525"/>
            <a:r>
              <a:rPr lang="ru-RU" sz="2000" b="1">
                <a:solidFill>
                  <a:schemeClr val="hlink"/>
                </a:solidFill>
              </a:rPr>
              <a:t>Шаг в задаче Прима-Краскала </a:t>
            </a:r>
            <a:r>
              <a:rPr lang="ru-RU" sz="2000"/>
              <a:t>– это выбор еще невыбранного ребра и добавление его к решению. </a:t>
            </a:r>
          </a:p>
        </p:txBody>
      </p:sp>
      <p:pic>
        <p:nvPicPr>
          <p:cNvPr id="1147914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8525" y="1663700"/>
            <a:ext cx="1314450" cy="1050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 type="none" w="med" len="lg"/>
              </a14:hiddenLine>
            </a:ext>
          </a:extLst>
        </p:spPr>
      </p:pic>
      <p:pic>
        <p:nvPicPr>
          <p:cNvPr id="1147916" name="Picture 1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2225" y="1668463"/>
            <a:ext cx="1268413" cy="1014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 type="none" w="med" len="lg"/>
              </a14:hiddenLine>
            </a:ext>
          </a:extLst>
        </p:spPr>
      </p:pic>
      <p:pic>
        <p:nvPicPr>
          <p:cNvPr id="1147917" name="Picture 13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3675" y="1565275"/>
            <a:ext cx="1154113" cy="1230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 type="none" w="med" len="lg"/>
              </a14:hiddenLine>
            </a:ext>
          </a:extLst>
        </p:spPr>
      </p:pic>
      <p:pic>
        <p:nvPicPr>
          <p:cNvPr id="1147921" name="Picture 1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5263" y="1665288"/>
            <a:ext cx="1281112" cy="1071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 type="none" w="med" len="lg"/>
              </a14:hiddenLine>
            </a:ext>
          </a:extLst>
        </p:spPr>
      </p:pic>
      <p:pic>
        <p:nvPicPr>
          <p:cNvPr id="1147923" name="Picture 19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0850" y="1636713"/>
            <a:ext cx="1150938" cy="1090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 type="none" w="med" len="lg"/>
              </a14:hiddenLine>
            </a:ext>
          </a:extLst>
        </p:spPr>
      </p:pic>
      <p:grpSp>
        <p:nvGrpSpPr>
          <p:cNvPr id="3" name="Group 20"/>
          <p:cNvGrpSpPr>
            <a:grpSpLocks/>
          </p:cNvGrpSpPr>
          <p:nvPr/>
        </p:nvGrpSpPr>
        <p:grpSpPr bwMode="auto">
          <a:xfrm>
            <a:off x="798513" y="4794250"/>
            <a:ext cx="2608262" cy="1298575"/>
            <a:chOff x="429" y="828"/>
            <a:chExt cx="1643" cy="818"/>
          </a:xfrm>
        </p:grpSpPr>
        <p:grpSp>
          <p:nvGrpSpPr>
            <p:cNvPr id="16405" name="Group 21"/>
            <p:cNvGrpSpPr>
              <a:grpSpLocks/>
            </p:cNvGrpSpPr>
            <p:nvPr/>
          </p:nvGrpSpPr>
          <p:grpSpPr bwMode="auto">
            <a:xfrm>
              <a:off x="429" y="844"/>
              <a:ext cx="1643" cy="768"/>
              <a:chOff x="401" y="1188"/>
              <a:chExt cx="1643" cy="768"/>
            </a:xfrm>
          </p:grpSpPr>
          <p:sp>
            <p:nvSpPr>
              <p:cNvPr id="1147926" name="Oval 22"/>
              <p:cNvSpPr>
                <a:spLocks noChangeAspect="1" noChangeArrowheads="1"/>
              </p:cNvSpPr>
              <p:nvPr/>
            </p:nvSpPr>
            <p:spPr bwMode="auto">
              <a:xfrm>
                <a:off x="1772" y="1675"/>
                <a:ext cx="272" cy="272"/>
              </a:xfrm>
              <a:prstGeom prst="ellipse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round/>
                <a:headEnd/>
                <a:tailEnd type="none" w="med" len="lg"/>
              </a:ln>
              <a:effectLst>
                <a:outerShdw dist="35921" dir="2700000" algn="ctr" rotWithShape="0">
                  <a:schemeClr val="tx1"/>
                </a:outerShdw>
              </a:effectLst>
            </p:spPr>
            <p:txBody>
              <a:bodyPr wrap="none" lIns="90000" tIns="46800" rIns="90000" bIns="46800" anchor="ctr"/>
              <a:lstStyle/>
              <a:p>
                <a:pPr algn="ctr">
                  <a:defRPr/>
                </a:pPr>
                <a:r>
                  <a:rPr lang="ru-RU" b="1">
                    <a:cs typeface="+mn-cs"/>
                  </a:rPr>
                  <a:t>4</a:t>
                </a:r>
              </a:p>
            </p:txBody>
          </p:sp>
          <p:sp>
            <p:nvSpPr>
              <p:cNvPr id="1147927" name="Oval 23"/>
              <p:cNvSpPr>
                <a:spLocks noChangeAspect="1" noChangeArrowheads="1"/>
              </p:cNvSpPr>
              <p:nvPr/>
            </p:nvSpPr>
            <p:spPr bwMode="auto">
              <a:xfrm>
                <a:off x="401" y="1681"/>
                <a:ext cx="272" cy="272"/>
              </a:xfrm>
              <a:prstGeom prst="ellipse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round/>
                <a:headEnd/>
                <a:tailEnd type="none" w="med" len="lg"/>
              </a:ln>
              <a:effectLst>
                <a:outerShdw dist="35921" dir="2700000" algn="ctr" rotWithShape="0">
                  <a:schemeClr val="tx1"/>
                </a:outerShdw>
              </a:effectLst>
            </p:spPr>
            <p:txBody>
              <a:bodyPr wrap="none" lIns="90000" tIns="46800" rIns="90000" bIns="46800" anchor="ctr"/>
              <a:lstStyle/>
              <a:p>
                <a:pPr algn="ctr">
                  <a:defRPr/>
                </a:pPr>
                <a:r>
                  <a:rPr lang="ru-RU" b="1">
                    <a:cs typeface="+mn-cs"/>
                  </a:rPr>
                  <a:t>2</a:t>
                </a:r>
              </a:p>
            </p:txBody>
          </p:sp>
          <p:sp>
            <p:nvSpPr>
              <p:cNvPr id="1147928" name="Oval 24"/>
              <p:cNvSpPr>
                <a:spLocks noChangeAspect="1" noChangeArrowheads="1"/>
              </p:cNvSpPr>
              <p:nvPr/>
            </p:nvSpPr>
            <p:spPr bwMode="auto">
              <a:xfrm>
                <a:off x="1410" y="1188"/>
                <a:ext cx="272" cy="272"/>
              </a:xfrm>
              <a:prstGeom prst="ellipse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round/>
                <a:headEnd/>
                <a:tailEnd type="none" w="med" len="lg"/>
              </a:ln>
              <a:effectLst>
                <a:outerShdw dist="35921" dir="2700000" algn="ctr" rotWithShape="0">
                  <a:schemeClr val="tx1"/>
                </a:outerShdw>
              </a:effectLst>
            </p:spPr>
            <p:txBody>
              <a:bodyPr wrap="none" lIns="90000" tIns="46800" rIns="90000" bIns="46800" anchor="ctr"/>
              <a:lstStyle/>
              <a:p>
                <a:pPr algn="ctr">
                  <a:defRPr/>
                </a:pPr>
                <a:r>
                  <a:rPr lang="ru-RU" b="1">
                    <a:cs typeface="+mn-cs"/>
                  </a:rPr>
                  <a:t>1</a:t>
                </a:r>
              </a:p>
            </p:txBody>
          </p:sp>
          <p:sp>
            <p:nvSpPr>
              <p:cNvPr id="1147929" name="Oval 25"/>
              <p:cNvSpPr>
                <a:spLocks noChangeAspect="1" noChangeArrowheads="1"/>
              </p:cNvSpPr>
              <p:nvPr/>
            </p:nvSpPr>
            <p:spPr bwMode="auto">
              <a:xfrm>
                <a:off x="1089" y="1684"/>
                <a:ext cx="272" cy="272"/>
              </a:xfrm>
              <a:prstGeom prst="ellipse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round/>
                <a:headEnd/>
                <a:tailEnd type="none" w="med" len="lg"/>
              </a:ln>
              <a:effectLst>
                <a:outerShdw dist="35921" dir="2700000" algn="ctr" rotWithShape="0">
                  <a:schemeClr val="tx1"/>
                </a:outerShdw>
              </a:effectLst>
            </p:spPr>
            <p:txBody>
              <a:bodyPr wrap="none" lIns="90000" tIns="46800" rIns="90000" bIns="46800" anchor="ctr"/>
              <a:lstStyle/>
              <a:p>
                <a:pPr algn="ctr">
                  <a:defRPr/>
                </a:pPr>
                <a:r>
                  <a:rPr lang="ru-RU" b="1">
                    <a:cs typeface="+mn-cs"/>
                  </a:rPr>
                  <a:t>3</a:t>
                </a:r>
              </a:p>
            </p:txBody>
          </p:sp>
          <p:sp>
            <p:nvSpPr>
              <p:cNvPr id="1147930" name="Oval 26"/>
              <p:cNvSpPr>
                <a:spLocks noChangeAspect="1" noChangeArrowheads="1"/>
              </p:cNvSpPr>
              <p:nvPr/>
            </p:nvSpPr>
            <p:spPr bwMode="auto">
              <a:xfrm>
                <a:off x="800" y="1188"/>
                <a:ext cx="272" cy="272"/>
              </a:xfrm>
              <a:prstGeom prst="ellipse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round/>
                <a:headEnd/>
                <a:tailEnd type="none" w="med" len="lg"/>
              </a:ln>
              <a:effectLst>
                <a:outerShdw dist="35921" dir="2700000" algn="ctr" rotWithShape="0">
                  <a:schemeClr val="tx1"/>
                </a:outerShdw>
              </a:effectLst>
            </p:spPr>
            <p:txBody>
              <a:bodyPr wrap="none" lIns="90000" tIns="46800" rIns="90000" bIns="46800" anchor="ctr"/>
              <a:lstStyle/>
              <a:p>
                <a:pPr algn="ctr">
                  <a:defRPr/>
                </a:pPr>
                <a:r>
                  <a:rPr lang="ru-RU" b="1">
                    <a:cs typeface="+mn-cs"/>
                  </a:rPr>
                  <a:t>0</a:t>
                </a:r>
              </a:p>
            </p:txBody>
          </p:sp>
          <p:sp>
            <p:nvSpPr>
              <p:cNvPr id="16417" name="Line 27"/>
              <p:cNvSpPr>
                <a:spLocks noChangeShapeType="1"/>
              </p:cNvSpPr>
              <p:nvPr/>
            </p:nvSpPr>
            <p:spPr bwMode="auto">
              <a:xfrm flipH="1">
                <a:off x="624" y="1431"/>
                <a:ext cx="219" cy="279"/>
              </a:xfrm>
              <a:prstGeom prst="line">
                <a:avLst/>
              </a:prstGeom>
              <a:noFill/>
              <a:ln w="25400">
                <a:solidFill>
                  <a:schemeClr val="hlink"/>
                </a:solidFill>
                <a:round/>
                <a:headEnd/>
                <a:tailEnd type="none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90000" tIns="46800" rIns="90000" bIns="46800" anchor="ctr"/>
              <a:lstStyle/>
              <a:p>
                <a:endParaRPr lang="ru-RU"/>
              </a:p>
            </p:txBody>
          </p:sp>
          <p:sp>
            <p:nvSpPr>
              <p:cNvPr id="16418" name="Line 28"/>
              <p:cNvSpPr>
                <a:spLocks noChangeShapeType="1"/>
              </p:cNvSpPr>
              <p:nvPr/>
            </p:nvSpPr>
            <p:spPr bwMode="auto">
              <a:xfrm>
                <a:off x="1009" y="1449"/>
                <a:ext cx="143" cy="249"/>
              </a:xfrm>
              <a:prstGeom prst="line">
                <a:avLst/>
              </a:prstGeom>
              <a:noFill/>
              <a:ln w="25400">
                <a:solidFill>
                  <a:schemeClr val="hlink"/>
                </a:solidFill>
                <a:round/>
                <a:headEnd/>
                <a:tailEnd type="none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90000" tIns="46800" rIns="90000" bIns="46800" anchor="ctr"/>
              <a:lstStyle/>
              <a:p>
                <a:endParaRPr lang="ru-RU"/>
              </a:p>
            </p:txBody>
          </p:sp>
          <p:sp>
            <p:nvSpPr>
              <p:cNvPr id="16419" name="Line 29"/>
              <p:cNvSpPr>
                <a:spLocks noChangeShapeType="1"/>
              </p:cNvSpPr>
              <p:nvPr/>
            </p:nvSpPr>
            <p:spPr bwMode="auto">
              <a:xfrm>
                <a:off x="1087" y="1324"/>
                <a:ext cx="320" cy="6"/>
              </a:xfrm>
              <a:prstGeom prst="line">
                <a:avLst/>
              </a:prstGeom>
              <a:noFill/>
              <a:ln w="25400">
                <a:solidFill>
                  <a:schemeClr val="hlink"/>
                </a:solidFill>
                <a:round/>
                <a:headEnd/>
                <a:tailEnd type="none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90000" tIns="46800" rIns="90000" bIns="46800" anchor="ctr"/>
              <a:lstStyle/>
              <a:p>
                <a:endParaRPr lang="ru-RU"/>
              </a:p>
            </p:txBody>
          </p:sp>
          <p:sp>
            <p:nvSpPr>
              <p:cNvPr id="16420" name="Line 30"/>
              <p:cNvSpPr>
                <a:spLocks noChangeShapeType="1"/>
              </p:cNvSpPr>
              <p:nvPr/>
            </p:nvSpPr>
            <p:spPr bwMode="auto">
              <a:xfrm flipH="1">
                <a:off x="1312" y="1467"/>
                <a:ext cx="214" cy="243"/>
              </a:xfrm>
              <a:prstGeom prst="line">
                <a:avLst/>
              </a:prstGeom>
              <a:noFill/>
              <a:ln w="25400">
                <a:solidFill>
                  <a:schemeClr val="hlink"/>
                </a:solidFill>
                <a:round/>
                <a:headEnd/>
                <a:tailEnd type="none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90000" tIns="46800" rIns="90000" bIns="46800" anchor="ctr"/>
              <a:lstStyle/>
              <a:p>
                <a:endParaRPr lang="ru-RU"/>
              </a:p>
            </p:txBody>
          </p:sp>
          <p:sp>
            <p:nvSpPr>
              <p:cNvPr id="16421" name="Line 31"/>
              <p:cNvSpPr>
                <a:spLocks noChangeShapeType="1"/>
              </p:cNvSpPr>
              <p:nvPr/>
            </p:nvSpPr>
            <p:spPr bwMode="auto">
              <a:xfrm>
                <a:off x="1621" y="1449"/>
                <a:ext cx="220" cy="249"/>
              </a:xfrm>
              <a:prstGeom prst="line">
                <a:avLst/>
              </a:prstGeom>
              <a:noFill/>
              <a:ln w="25400">
                <a:solidFill>
                  <a:schemeClr val="hlink"/>
                </a:solidFill>
                <a:round/>
                <a:headEnd/>
                <a:tailEnd type="none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90000" tIns="46800" rIns="90000" bIns="46800" anchor="ctr"/>
              <a:lstStyle/>
              <a:p>
                <a:endParaRPr lang="ru-RU"/>
              </a:p>
            </p:txBody>
          </p:sp>
          <p:sp>
            <p:nvSpPr>
              <p:cNvPr id="16422" name="Line 32"/>
              <p:cNvSpPr>
                <a:spLocks noChangeShapeType="1"/>
              </p:cNvSpPr>
              <p:nvPr/>
            </p:nvSpPr>
            <p:spPr bwMode="auto">
              <a:xfrm flipV="1">
                <a:off x="1378" y="1841"/>
                <a:ext cx="398" cy="6"/>
              </a:xfrm>
              <a:prstGeom prst="line">
                <a:avLst/>
              </a:prstGeom>
              <a:noFill/>
              <a:ln w="25400">
                <a:solidFill>
                  <a:schemeClr val="hlink"/>
                </a:solidFill>
                <a:round/>
                <a:headEnd/>
                <a:tailEnd type="none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90000" tIns="46800" rIns="90000" bIns="46800" anchor="ctr"/>
              <a:lstStyle/>
              <a:p>
                <a:endParaRPr lang="ru-RU"/>
              </a:p>
            </p:txBody>
          </p:sp>
        </p:grpSp>
        <p:sp>
          <p:nvSpPr>
            <p:cNvPr id="16406" name="Text Box 33"/>
            <p:cNvSpPr txBox="1">
              <a:spLocks noChangeArrowheads="1"/>
            </p:cNvSpPr>
            <p:nvPr/>
          </p:nvSpPr>
          <p:spPr bwMode="auto">
            <a:xfrm>
              <a:off x="600" y="1098"/>
              <a:ext cx="162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 type="none" w="med" len="lg"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ru-RU" sz="1400" b="1"/>
                <a:t>3</a:t>
              </a:r>
            </a:p>
          </p:txBody>
        </p:sp>
        <p:sp>
          <p:nvSpPr>
            <p:cNvPr id="16407" name="Text Box 34"/>
            <p:cNvSpPr txBox="1">
              <a:spLocks noChangeArrowheads="1"/>
            </p:cNvSpPr>
            <p:nvPr/>
          </p:nvSpPr>
          <p:spPr bwMode="auto">
            <a:xfrm>
              <a:off x="957" y="1191"/>
              <a:ext cx="162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 type="none" w="med" len="lg"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400" b="1"/>
                <a:t>5</a:t>
              </a:r>
              <a:endParaRPr lang="ru-RU" sz="1400" b="1"/>
            </a:p>
          </p:txBody>
        </p:sp>
        <p:sp>
          <p:nvSpPr>
            <p:cNvPr id="16408" name="Text Box 35"/>
            <p:cNvSpPr txBox="1">
              <a:spLocks noChangeArrowheads="1"/>
            </p:cNvSpPr>
            <p:nvPr/>
          </p:nvSpPr>
          <p:spPr bwMode="auto">
            <a:xfrm>
              <a:off x="1209" y="828"/>
              <a:ext cx="162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 type="none" w="med" len="lg"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400" b="1"/>
                <a:t>7</a:t>
              </a:r>
              <a:endParaRPr lang="ru-RU" sz="1400" b="1"/>
            </a:p>
          </p:txBody>
        </p:sp>
        <p:sp>
          <p:nvSpPr>
            <p:cNvPr id="16409" name="Text Box 36"/>
            <p:cNvSpPr txBox="1">
              <a:spLocks noChangeArrowheads="1"/>
            </p:cNvSpPr>
            <p:nvPr/>
          </p:nvSpPr>
          <p:spPr bwMode="auto">
            <a:xfrm>
              <a:off x="1308" y="1119"/>
              <a:ext cx="162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 type="none" w="med" len="lg"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400" b="1"/>
                <a:t>4</a:t>
              </a:r>
              <a:endParaRPr lang="ru-RU" sz="1400" b="1"/>
            </a:p>
          </p:txBody>
        </p:sp>
        <p:sp>
          <p:nvSpPr>
            <p:cNvPr id="16410" name="Text Box 37"/>
            <p:cNvSpPr txBox="1">
              <a:spLocks noChangeArrowheads="1"/>
            </p:cNvSpPr>
            <p:nvPr/>
          </p:nvSpPr>
          <p:spPr bwMode="auto">
            <a:xfrm>
              <a:off x="1548" y="1512"/>
              <a:ext cx="162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 type="none" w="med" len="lg"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400" b="1"/>
                <a:t>6</a:t>
              </a:r>
              <a:endParaRPr lang="ru-RU" sz="1400" b="1"/>
            </a:p>
          </p:txBody>
        </p:sp>
        <p:sp>
          <p:nvSpPr>
            <p:cNvPr id="16411" name="Text Box 38"/>
            <p:cNvSpPr txBox="1">
              <a:spLocks noChangeArrowheads="1"/>
            </p:cNvSpPr>
            <p:nvPr/>
          </p:nvSpPr>
          <p:spPr bwMode="auto">
            <a:xfrm>
              <a:off x="1737" y="1104"/>
              <a:ext cx="162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 type="none" w="med" len="lg"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ru-RU" sz="1400" b="1"/>
                <a:t>8</a:t>
              </a:r>
            </a:p>
          </p:txBody>
        </p:sp>
      </p:grpSp>
      <p:sp>
        <p:nvSpPr>
          <p:cNvPr id="1147944" name="Line 40"/>
          <p:cNvSpPr>
            <a:spLocks noChangeShapeType="1"/>
          </p:cNvSpPr>
          <p:nvPr/>
        </p:nvSpPr>
        <p:spPr bwMode="auto">
          <a:xfrm flipV="1">
            <a:off x="1155700" y="5208588"/>
            <a:ext cx="342900" cy="43815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000" tIns="46800" rIns="90000" bIns="46800" anchor="ctr"/>
          <a:lstStyle/>
          <a:p>
            <a:endParaRPr lang="ru-RU"/>
          </a:p>
        </p:txBody>
      </p:sp>
      <p:sp>
        <p:nvSpPr>
          <p:cNvPr id="1147945" name="Line 41"/>
          <p:cNvSpPr>
            <a:spLocks noChangeShapeType="1"/>
          </p:cNvSpPr>
          <p:nvPr/>
        </p:nvSpPr>
        <p:spPr bwMode="auto">
          <a:xfrm flipH="1" flipV="1">
            <a:off x="1774825" y="5227638"/>
            <a:ext cx="219075" cy="40957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000" tIns="46800" rIns="90000" bIns="46800" anchor="ctr"/>
          <a:lstStyle/>
          <a:p>
            <a:endParaRPr lang="ru-RU"/>
          </a:p>
        </p:txBody>
      </p:sp>
      <p:sp>
        <p:nvSpPr>
          <p:cNvPr id="1147946" name="Line 42"/>
          <p:cNvSpPr>
            <a:spLocks noChangeShapeType="1"/>
          </p:cNvSpPr>
          <p:nvPr/>
        </p:nvSpPr>
        <p:spPr bwMode="auto">
          <a:xfrm flipV="1">
            <a:off x="2241550" y="5256213"/>
            <a:ext cx="342900" cy="381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000" tIns="46800" rIns="90000" bIns="46800" anchor="ctr"/>
          <a:lstStyle/>
          <a:p>
            <a:endParaRPr lang="ru-RU"/>
          </a:p>
        </p:txBody>
      </p:sp>
      <p:sp>
        <p:nvSpPr>
          <p:cNvPr id="1147947" name="Line 43"/>
          <p:cNvSpPr>
            <a:spLocks noChangeShapeType="1"/>
          </p:cNvSpPr>
          <p:nvPr/>
        </p:nvSpPr>
        <p:spPr bwMode="auto">
          <a:xfrm flipV="1">
            <a:off x="2346325" y="5856288"/>
            <a:ext cx="633413" cy="952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000" tIns="46800" rIns="90000" bIns="46800" anchor="ctr"/>
          <a:lstStyle/>
          <a:p>
            <a:endParaRPr lang="ru-RU"/>
          </a:p>
        </p:txBody>
      </p:sp>
      <p:grpSp>
        <p:nvGrpSpPr>
          <p:cNvPr id="5" name="Group 47"/>
          <p:cNvGrpSpPr>
            <a:grpSpLocks/>
          </p:cNvGrpSpPr>
          <p:nvPr/>
        </p:nvGrpSpPr>
        <p:grpSpPr bwMode="auto">
          <a:xfrm>
            <a:off x="3875088" y="4887913"/>
            <a:ext cx="4721225" cy="1233487"/>
            <a:chOff x="2477" y="2954"/>
            <a:chExt cx="2974" cy="777"/>
          </a:xfrm>
        </p:grpSpPr>
        <p:sp>
          <p:nvSpPr>
            <p:cNvPr id="1147949" name="Text Box 45"/>
            <p:cNvSpPr txBox="1">
              <a:spLocks noChangeArrowheads="1"/>
            </p:cNvSpPr>
            <p:nvPr/>
          </p:nvSpPr>
          <p:spPr bwMode="auto">
            <a:xfrm>
              <a:off x="2771" y="3021"/>
              <a:ext cx="2680" cy="710"/>
            </a:xfrm>
            <a:prstGeom prst="rect">
              <a:avLst/>
            </a:prstGeom>
            <a:solidFill>
              <a:srgbClr val="D1D1FF"/>
            </a:solidFill>
            <a:ln w="25400">
              <a:noFill/>
              <a:miter lim="800000"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  <a:defRPr/>
              </a:pPr>
              <a:r>
                <a:rPr lang="ru-RU" sz="2400" b="1">
                  <a:cs typeface="+mn-cs"/>
                </a:rPr>
                <a:t>   </a:t>
              </a:r>
              <a:r>
                <a:rPr lang="ru-RU" sz="2200" b="1">
                  <a:cs typeface="+mn-cs"/>
                </a:rPr>
                <a:t>В задаче Прима-Краскала </a:t>
              </a:r>
              <a:br>
                <a:rPr lang="ru-RU" sz="2200" b="1">
                  <a:cs typeface="+mn-cs"/>
                </a:rPr>
              </a:br>
              <a:r>
                <a:rPr lang="ru-RU" sz="2200" b="1">
                  <a:cs typeface="+mn-cs"/>
                </a:rPr>
                <a:t>    жадный алгоритм дает </a:t>
              </a:r>
              <a:br>
                <a:rPr lang="ru-RU" sz="2200" b="1">
                  <a:cs typeface="+mn-cs"/>
                </a:rPr>
              </a:br>
              <a:r>
                <a:rPr lang="ru-RU" sz="2200" b="1">
                  <a:cs typeface="+mn-cs"/>
                </a:rPr>
                <a:t>    оптимальное решение!</a:t>
              </a:r>
            </a:p>
          </p:txBody>
        </p:sp>
        <p:sp>
          <p:nvSpPr>
            <p:cNvPr id="1147950" name="Oval 46"/>
            <p:cNvSpPr>
              <a:spLocks noChangeArrowheads="1"/>
            </p:cNvSpPr>
            <p:nvPr/>
          </p:nvSpPr>
          <p:spPr bwMode="auto">
            <a:xfrm>
              <a:off x="2477" y="2954"/>
              <a:ext cx="409" cy="418"/>
            </a:xfrm>
            <a:prstGeom prst="ellipse">
              <a:avLst/>
            </a:prstGeom>
            <a:solidFill>
              <a:srgbClr val="00008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 algn="ctr" eaLnBrk="0" hangingPunct="0">
                <a:defRPr/>
              </a:pPr>
              <a:r>
                <a:rPr lang="ru-RU" sz="4400" b="1">
                  <a:solidFill>
                    <a:schemeClr val="bg1"/>
                  </a:solidFill>
                  <a:latin typeface="Arial Black" pitchFamily="34" charset="0"/>
                  <a:cs typeface="+mn-cs"/>
                </a:rPr>
                <a:t>!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479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47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1479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1479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1479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1479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11479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11479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11479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11479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11479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7908" grpId="0"/>
      <p:bldP spid="1147913" grpId="0"/>
      <p:bldP spid="1147944" grpId="0" animBg="1"/>
      <p:bldP spid="1147945" grpId="0" animBg="1"/>
      <p:bldP spid="1147946" grpId="0" animBg="1"/>
      <p:bldP spid="114794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Номер слайда 3"/>
          <p:cNvSpPr txBox="1">
            <a:spLocks noGrp="1"/>
          </p:cNvSpPr>
          <p:nvPr/>
        </p:nvSpPr>
        <p:spPr bwMode="auto">
          <a:xfrm>
            <a:off x="7010400" y="0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fld id="{CCD19E16-5646-48BC-9F93-13A24D7643B4}" type="slidenum">
              <a:rPr lang="ru-RU" sz="1400"/>
              <a:pPr algn="r" eaLnBrk="1" hangingPunct="1"/>
              <a:t>16</a:t>
            </a:fld>
            <a:endParaRPr lang="ru-RU" sz="1400"/>
          </a:p>
        </p:txBody>
      </p:sp>
      <p:sp>
        <p:nvSpPr>
          <p:cNvPr id="17411" name="Line 2"/>
          <p:cNvSpPr>
            <a:spLocks noChangeShapeType="1"/>
          </p:cNvSpPr>
          <p:nvPr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7412" name="Text Box 3"/>
          <p:cNvSpPr txBox="1">
            <a:spLocks noChangeArrowheads="1"/>
          </p:cNvSpPr>
          <p:nvPr/>
        </p:nvSpPr>
        <p:spPr bwMode="auto">
          <a:xfrm>
            <a:off x="395288" y="188913"/>
            <a:ext cx="814070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ru-RU" sz="3000" b="1"/>
              <a:t>Реализация алгоритма Прима-Краскала</a:t>
            </a:r>
          </a:p>
        </p:txBody>
      </p:sp>
      <p:sp>
        <p:nvSpPr>
          <p:cNvPr id="1149956" name="Rectangle 4"/>
          <p:cNvSpPr>
            <a:spLocks noChangeArrowheads="1"/>
          </p:cNvSpPr>
          <p:nvPr/>
        </p:nvSpPr>
        <p:spPr bwMode="auto">
          <a:xfrm>
            <a:off x="358775" y="831850"/>
            <a:ext cx="8323263" cy="169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 type="none" w="med" len="lg"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 marL="263525" indent="-263525"/>
            <a:r>
              <a:rPr lang="ru-RU" sz="2000" b="1">
                <a:solidFill>
                  <a:schemeClr val="hlink"/>
                </a:solidFill>
              </a:rPr>
              <a:t>Проблема: </a:t>
            </a:r>
            <a:r>
              <a:rPr lang="ru-RU" sz="2000"/>
              <a:t>как проверить, что </a:t>
            </a:r>
            <a:br>
              <a:rPr lang="ru-RU" sz="2000"/>
            </a:br>
            <a:r>
              <a:rPr lang="ru-RU" sz="2000"/>
              <a:t>1) ребро не выбрано, и </a:t>
            </a:r>
            <a:br>
              <a:rPr lang="ru-RU" sz="2000"/>
            </a:br>
            <a:r>
              <a:rPr lang="ru-RU" sz="2000"/>
              <a:t>2) ребро не образует цикла с выбранными ребрами. </a:t>
            </a:r>
          </a:p>
          <a:p>
            <a:pPr marL="263525" indent="-263525">
              <a:spcBef>
                <a:spcPct val="25000"/>
              </a:spcBef>
            </a:pPr>
            <a:r>
              <a:rPr lang="ru-RU" sz="2000" b="1">
                <a:solidFill>
                  <a:schemeClr val="hlink"/>
                </a:solidFill>
              </a:rPr>
              <a:t>Решение: </a:t>
            </a:r>
            <a:r>
              <a:rPr lang="ru-RU" sz="2000"/>
              <a:t>присвоить каждой вершине свой цвет и перекрашивать вершины при добавлении ребра. </a:t>
            </a:r>
          </a:p>
        </p:txBody>
      </p:sp>
      <p:grpSp>
        <p:nvGrpSpPr>
          <p:cNvPr id="2" name="Group 33"/>
          <p:cNvGrpSpPr>
            <a:grpSpLocks/>
          </p:cNvGrpSpPr>
          <p:nvPr/>
        </p:nvGrpSpPr>
        <p:grpSpPr bwMode="auto">
          <a:xfrm>
            <a:off x="3021013" y="2616200"/>
            <a:ext cx="2608262" cy="1298575"/>
            <a:chOff x="1903" y="1648"/>
            <a:chExt cx="1643" cy="818"/>
          </a:xfrm>
        </p:grpSpPr>
        <p:sp>
          <p:nvSpPr>
            <p:cNvPr id="1149959" name="Oval 7"/>
            <p:cNvSpPr>
              <a:spLocks noChangeAspect="1" noChangeArrowheads="1"/>
            </p:cNvSpPr>
            <p:nvPr/>
          </p:nvSpPr>
          <p:spPr bwMode="auto">
            <a:xfrm>
              <a:off x="3274" y="2151"/>
              <a:ext cx="272" cy="272"/>
            </a:xfrm>
            <a:prstGeom prst="ellipse">
              <a:avLst/>
            </a:prstGeom>
            <a:solidFill>
              <a:srgbClr val="FFCC99"/>
            </a:solidFill>
            <a:ln w="6350">
              <a:solidFill>
                <a:schemeClr val="tx1"/>
              </a:solidFill>
              <a:round/>
              <a:headEnd/>
              <a:tailEnd type="none" w="med" len="lg"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 lIns="90000" tIns="46800" rIns="90000" bIns="46800" anchor="ctr"/>
            <a:lstStyle/>
            <a:p>
              <a:pPr algn="ctr">
                <a:defRPr/>
              </a:pPr>
              <a:r>
                <a:rPr lang="ru-RU" b="1">
                  <a:cs typeface="+mn-cs"/>
                </a:rPr>
                <a:t>4</a:t>
              </a:r>
            </a:p>
          </p:txBody>
        </p:sp>
        <p:sp>
          <p:nvSpPr>
            <p:cNvPr id="1149960" name="Oval 8"/>
            <p:cNvSpPr>
              <a:spLocks noChangeAspect="1" noChangeArrowheads="1"/>
            </p:cNvSpPr>
            <p:nvPr/>
          </p:nvSpPr>
          <p:spPr bwMode="auto">
            <a:xfrm>
              <a:off x="1903" y="2157"/>
              <a:ext cx="272" cy="272"/>
            </a:xfrm>
            <a:prstGeom prst="ellipse">
              <a:avLst/>
            </a:prstGeom>
            <a:solidFill>
              <a:srgbClr val="97FF97"/>
            </a:solidFill>
            <a:ln w="6350">
              <a:solidFill>
                <a:schemeClr val="tx1"/>
              </a:solidFill>
              <a:round/>
              <a:headEnd/>
              <a:tailEnd type="none" w="med" len="lg"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 lIns="90000" tIns="46800" rIns="90000" bIns="46800" anchor="ctr"/>
            <a:lstStyle/>
            <a:p>
              <a:pPr algn="ctr">
                <a:defRPr/>
              </a:pPr>
              <a:r>
                <a:rPr lang="ru-RU" b="1">
                  <a:cs typeface="+mn-cs"/>
                </a:rPr>
                <a:t>2</a:t>
              </a:r>
            </a:p>
          </p:txBody>
        </p:sp>
        <p:sp>
          <p:nvSpPr>
            <p:cNvPr id="1149961" name="Oval 9"/>
            <p:cNvSpPr>
              <a:spLocks noChangeAspect="1" noChangeArrowheads="1"/>
            </p:cNvSpPr>
            <p:nvPr/>
          </p:nvSpPr>
          <p:spPr bwMode="auto">
            <a:xfrm>
              <a:off x="2912" y="1664"/>
              <a:ext cx="272" cy="272"/>
            </a:xfrm>
            <a:prstGeom prst="ellipse">
              <a:avLst/>
            </a:prstGeom>
            <a:solidFill>
              <a:srgbClr val="00FFFF"/>
            </a:solidFill>
            <a:ln w="6350">
              <a:solidFill>
                <a:schemeClr val="tx1"/>
              </a:solidFill>
              <a:round/>
              <a:headEnd/>
              <a:tailEnd type="none" w="med" len="lg"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 lIns="90000" tIns="46800" rIns="90000" bIns="46800" anchor="ctr"/>
            <a:lstStyle/>
            <a:p>
              <a:pPr algn="ctr">
                <a:defRPr/>
              </a:pPr>
              <a:r>
                <a:rPr lang="ru-RU" b="1">
                  <a:cs typeface="+mn-cs"/>
                </a:rPr>
                <a:t>1</a:t>
              </a:r>
            </a:p>
          </p:txBody>
        </p:sp>
        <p:sp>
          <p:nvSpPr>
            <p:cNvPr id="1149962" name="Oval 10"/>
            <p:cNvSpPr>
              <a:spLocks noChangeAspect="1" noChangeArrowheads="1"/>
            </p:cNvSpPr>
            <p:nvPr/>
          </p:nvSpPr>
          <p:spPr bwMode="auto">
            <a:xfrm>
              <a:off x="2591" y="2160"/>
              <a:ext cx="272" cy="272"/>
            </a:xfrm>
            <a:prstGeom prst="ellipse">
              <a:avLst/>
            </a:prstGeom>
            <a:solidFill>
              <a:srgbClr val="CC99FF"/>
            </a:solidFill>
            <a:ln w="6350">
              <a:solidFill>
                <a:schemeClr val="tx1"/>
              </a:solidFill>
              <a:round/>
              <a:headEnd/>
              <a:tailEnd type="none" w="med" len="lg"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 lIns="90000" tIns="46800" rIns="90000" bIns="46800" anchor="ctr"/>
            <a:lstStyle/>
            <a:p>
              <a:pPr algn="ctr">
                <a:defRPr/>
              </a:pPr>
              <a:r>
                <a:rPr lang="ru-RU" b="1">
                  <a:cs typeface="+mn-cs"/>
                </a:rPr>
                <a:t>3</a:t>
              </a:r>
            </a:p>
          </p:txBody>
        </p:sp>
        <p:sp>
          <p:nvSpPr>
            <p:cNvPr id="1149963" name="Oval 11"/>
            <p:cNvSpPr>
              <a:spLocks noChangeAspect="1" noChangeArrowheads="1"/>
            </p:cNvSpPr>
            <p:nvPr/>
          </p:nvSpPr>
          <p:spPr bwMode="auto">
            <a:xfrm>
              <a:off x="2302" y="1664"/>
              <a:ext cx="272" cy="272"/>
            </a:xfrm>
            <a:prstGeom prst="ellipse">
              <a:avLst/>
            </a:prstGeom>
            <a:solidFill>
              <a:srgbClr val="FF0000"/>
            </a:solidFill>
            <a:ln w="6350">
              <a:solidFill>
                <a:schemeClr val="tx1"/>
              </a:solidFill>
              <a:round/>
              <a:headEnd/>
              <a:tailEnd type="none" w="med" len="lg"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 lIns="90000" tIns="46800" rIns="90000" bIns="46800" anchor="ctr"/>
            <a:lstStyle/>
            <a:p>
              <a:pPr algn="ctr">
                <a:defRPr/>
              </a:pPr>
              <a:r>
                <a:rPr lang="ru-RU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cs typeface="+mn-cs"/>
                </a:rPr>
                <a:t>0</a:t>
              </a:r>
            </a:p>
          </p:txBody>
        </p:sp>
        <p:sp>
          <p:nvSpPr>
            <p:cNvPr id="17431" name="Line 12"/>
            <p:cNvSpPr>
              <a:spLocks noChangeShapeType="1"/>
            </p:cNvSpPr>
            <p:nvPr/>
          </p:nvSpPr>
          <p:spPr bwMode="auto">
            <a:xfrm flipH="1">
              <a:off x="2126" y="1907"/>
              <a:ext cx="219" cy="279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000" tIns="46800" rIns="90000" bIns="46800" anchor="ctr"/>
            <a:lstStyle/>
            <a:p>
              <a:endParaRPr lang="ru-RU"/>
            </a:p>
          </p:txBody>
        </p:sp>
        <p:sp>
          <p:nvSpPr>
            <p:cNvPr id="17432" name="Line 13"/>
            <p:cNvSpPr>
              <a:spLocks noChangeShapeType="1"/>
            </p:cNvSpPr>
            <p:nvPr/>
          </p:nvSpPr>
          <p:spPr bwMode="auto">
            <a:xfrm>
              <a:off x="2511" y="1925"/>
              <a:ext cx="143" cy="249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000" tIns="46800" rIns="90000" bIns="46800" anchor="ctr"/>
            <a:lstStyle/>
            <a:p>
              <a:endParaRPr lang="ru-RU"/>
            </a:p>
          </p:txBody>
        </p:sp>
        <p:sp>
          <p:nvSpPr>
            <p:cNvPr id="17433" name="Line 14"/>
            <p:cNvSpPr>
              <a:spLocks noChangeShapeType="1"/>
            </p:cNvSpPr>
            <p:nvPr/>
          </p:nvSpPr>
          <p:spPr bwMode="auto">
            <a:xfrm>
              <a:off x="2589" y="1800"/>
              <a:ext cx="320" cy="6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000" tIns="46800" rIns="90000" bIns="46800" anchor="ctr"/>
            <a:lstStyle/>
            <a:p>
              <a:endParaRPr lang="ru-RU"/>
            </a:p>
          </p:txBody>
        </p:sp>
        <p:sp>
          <p:nvSpPr>
            <p:cNvPr id="17434" name="Line 15"/>
            <p:cNvSpPr>
              <a:spLocks noChangeShapeType="1"/>
            </p:cNvSpPr>
            <p:nvPr/>
          </p:nvSpPr>
          <p:spPr bwMode="auto">
            <a:xfrm flipH="1">
              <a:off x="2814" y="1943"/>
              <a:ext cx="214" cy="243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000" tIns="46800" rIns="90000" bIns="46800" anchor="ctr"/>
            <a:lstStyle/>
            <a:p>
              <a:endParaRPr lang="ru-RU"/>
            </a:p>
          </p:txBody>
        </p:sp>
        <p:sp>
          <p:nvSpPr>
            <p:cNvPr id="17435" name="Line 16"/>
            <p:cNvSpPr>
              <a:spLocks noChangeShapeType="1"/>
            </p:cNvSpPr>
            <p:nvPr/>
          </p:nvSpPr>
          <p:spPr bwMode="auto">
            <a:xfrm>
              <a:off x="3123" y="1925"/>
              <a:ext cx="220" cy="249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000" tIns="46800" rIns="90000" bIns="46800" anchor="ctr"/>
            <a:lstStyle/>
            <a:p>
              <a:endParaRPr lang="ru-RU"/>
            </a:p>
          </p:txBody>
        </p:sp>
        <p:sp>
          <p:nvSpPr>
            <p:cNvPr id="17436" name="Line 17"/>
            <p:cNvSpPr>
              <a:spLocks noChangeShapeType="1"/>
            </p:cNvSpPr>
            <p:nvPr/>
          </p:nvSpPr>
          <p:spPr bwMode="auto">
            <a:xfrm flipV="1">
              <a:off x="2880" y="2317"/>
              <a:ext cx="398" cy="6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000" tIns="46800" rIns="90000" bIns="46800" anchor="ctr"/>
            <a:lstStyle/>
            <a:p>
              <a:endParaRPr lang="ru-RU"/>
            </a:p>
          </p:txBody>
        </p:sp>
        <p:sp>
          <p:nvSpPr>
            <p:cNvPr id="17437" name="Text Box 18"/>
            <p:cNvSpPr txBox="1">
              <a:spLocks noChangeArrowheads="1"/>
            </p:cNvSpPr>
            <p:nvPr/>
          </p:nvSpPr>
          <p:spPr bwMode="auto">
            <a:xfrm>
              <a:off x="2074" y="1918"/>
              <a:ext cx="162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 type="none" w="med" len="lg"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ru-RU" sz="1400" b="1"/>
                <a:t>3</a:t>
              </a:r>
            </a:p>
          </p:txBody>
        </p:sp>
        <p:sp>
          <p:nvSpPr>
            <p:cNvPr id="17438" name="Text Box 19"/>
            <p:cNvSpPr txBox="1">
              <a:spLocks noChangeArrowheads="1"/>
            </p:cNvSpPr>
            <p:nvPr/>
          </p:nvSpPr>
          <p:spPr bwMode="auto">
            <a:xfrm>
              <a:off x="2431" y="2011"/>
              <a:ext cx="162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 type="none" w="med" len="lg"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400" b="1"/>
                <a:t>5</a:t>
              </a:r>
              <a:endParaRPr lang="ru-RU" sz="1400" b="1"/>
            </a:p>
          </p:txBody>
        </p:sp>
        <p:sp>
          <p:nvSpPr>
            <p:cNvPr id="17439" name="Text Box 20"/>
            <p:cNvSpPr txBox="1">
              <a:spLocks noChangeArrowheads="1"/>
            </p:cNvSpPr>
            <p:nvPr/>
          </p:nvSpPr>
          <p:spPr bwMode="auto">
            <a:xfrm>
              <a:off x="2683" y="1648"/>
              <a:ext cx="162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 type="none" w="med" len="lg"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400" b="1"/>
                <a:t>7</a:t>
              </a:r>
              <a:endParaRPr lang="ru-RU" sz="1400" b="1"/>
            </a:p>
          </p:txBody>
        </p:sp>
        <p:sp>
          <p:nvSpPr>
            <p:cNvPr id="17440" name="Text Box 21"/>
            <p:cNvSpPr txBox="1">
              <a:spLocks noChangeArrowheads="1"/>
            </p:cNvSpPr>
            <p:nvPr/>
          </p:nvSpPr>
          <p:spPr bwMode="auto">
            <a:xfrm>
              <a:off x="2782" y="1939"/>
              <a:ext cx="162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 type="none" w="med" len="lg"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400" b="1"/>
                <a:t>4</a:t>
              </a:r>
              <a:endParaRPr lang="ru-RU" sz="1400" b="1"/>
            </a:p>
          </p:txBody>
        </p:sp>
        <p:sp>
          <p:nvSpPr>
            <p:cNvPr id="17441" name="Text Box 22"/>
            <p:cNvSpPr txBox="1">
              <a:spLocks noChangeArrowheads="1"/>
            </p:cNvSpPr>
            <p:nvPr/>
          </p:nvSpPr>
          <p:spPr bwMode="auto">
            <a:xfrm>
              <a:off x="3022" y="2332"/>
              <a:ext cx="162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 type="none" w="med" len="lg"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400" b="1"/>
                <a:t>6</a:t>
              </a:r>
              <a:endParaRPr lang="ru-RU" sz="1400" b="1"/>
            </a:p>
          </p:txBody>
        </p:sp>
        <p:sp>
          <p:nvSpPr>
            <p:cNvPr id="17442" name="Text Box 23"/>
            <p:cNvSpPr txBox="1">
              <a:spLocks noChangeArrowheads="1"/>
            </p:cNvSpPr>
            <p:nvPr/>
          </p:nvSpPr>
          <p:spPr bwMode="auto">
            <a:xfrm>
              <a:off x="3211" y="1924"/>
              <a:ext cx="162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 type="none" w="med" len="lg"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ru-RU" sz="1400" b="1"/>
                <a:t>8</a:t>
              </a:r>
            </a:p>
          </p:txBody>
        </p:sp>
      </p:grpSp>
      <p:sp>
        <p:nvSpPr>
          <p:cNvPr id="1149976" name="Line 24"/>
          <p:cNvSpPr>
            <a:spLocks noChangeShapeType="1"/>
          </p:cNvSpPr>
          <p:nvPr/>
        </p:nvSpPr>
        <p:spPr bwMode="auto">
          <a:xfrm flipV="1">
            <a:off x="3373438" y="3032125"/>
            <a:ext cx="357187" cy="44767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000" tIns="46800" rIns="90000" bIns="46800" anchor="ctr"/>
          <a:lstStyle/>
          <a:p>
            <a:endParaRPr lang="ru-RU"/>
          </a:p>
        </p:txBody>
      </p:sp>
      <p:sp>
        <p:nvSpPr>
          <p:cNvPr id="1149977" name="Line 25"/>
          <p:cNvSpPr>
            <a:spLocks noChangeShapeType="1"/>
          </p:cNvSpPr>
          <p:nvPr/>
        </p:nvSpPr>
        <p:spPr bwMode="auto">
          <a:xfrm flipH="1" flipV="1">
            <a:off x="3992563" y="3060700"/>
            <a:ext cx="219075" cy="40957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000" tIns="46800" rIns="90000" bIns="46800" anchor="ctr"/>
          <a:lstStyle/>
          <a:p>
            <a:endParaRPr lang="ru-RU"/>
          </a:p>
        </p:txBody>
      </p:sp>
      <p:sp>
        <p:nvSpPr>
          <p:cNvPr id="1149978" name="Line 26"/>
          <p:cNvSpPr>
            <a:spLocks noChangeShapeType="1"/>
          </p:cNvSpPr>
          <p:nvPr/>
        </p:nvSpPr>
        <p:spPr bwMode="auto">
          <a:xfrm flipV="1">
            <a:off x="4459288" y="3089275"/>
            <a:ext cx="342900" cy="381000"/>
          </a:xfrm>
          <a:prstGeom prst="line">
            <a:avLst/>
          </a:prstGeom>
          <a:noFill/>
          <a:ln w="38100">
            <a:solidFill>
              <a:srgbClr val="00FFFF"/>
            </a:solidFill>
            <a:round/>
            <a:headEnd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000" tIns="46800" rIns="90000" bIns="46800" anchor="ctr"/>
          <a:lstStyle/>
          <a:p>
            <a:endParaRPr lang="ru-RU"/>
          </a:p>
        </p:txBody>
      </p:sp>
      <p:sp>
        <p:nvSpPr>
          <p:cNvPr id="1149979" name="Line 27"/>
          <p:cNvSpPr>
            <a:spLocks noChangeShapeType="1"/>
          </p:cNvSpPr>
          <p:nvPr/>
        </p:nvSpPr>
        <p:spPr bwMode="auto">
          <a:xfrm flipV="1">
            <a:off x="4564063" y="3689350"/>
            <a:ext cx="633412" cy="952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000" tIns="46800" rIns="90000" bIns="46800" anchor="ctr"/>
          <a:lstStyle/>
          <a:p>
            <a:endParaRPr lang="ru-RU"/>
          </a:p>
        </p:txBody>
      </p:sp>
      <p:sp>
        <p:nvSpPr>
          <p:cNvPr id="1149981" name="Oval 29"/>
          <p:cNvSpPr>
            <a:spLocks noChangeAspect="1" noChangeArrowheads="1"/>
          </p:cNvSpPr>
          <p:nvPr/>
        </p:nvSpPr>
        <p:spPr bwMode="auto">
          <a:xfrm>
            <a:off x="3011488" y="3425825"/>
            <a:ext cx="431800" cy="4318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  <a:round/>
            <a:headEnd/>
            <a:tailEnd type="none" w="med" len="lg"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none" lIns="90000" tIns="46800" rIns="90000" bIns="46800" anchor="ctr"/>
          <a:lstStyle/>
          <a:p>
            <a:pPr algn="ctr">
              <a:defRPr/>
            </a:pPr>
            <a:r>
              <a:rPr lang="ru-RU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rPr>
              <a:t>2</a:t>
            </a:r>
          </a:p>
        </p:txBody>
      </p:sp>
      <p:sp>
        <p:nvSpPr>
          <p:cNvPr id="1149982" name="Oval 30"/>
          <p:cNvSpPr>
            <a:spLocks noChangeAspect="1" noChangeArrowheads="1"/>
          </p:cNvSpPr>
          <p:nvPr/>
        </p:nvSpPr>
        <p:spPr bwMode="auto">
          <a:xfrm>
            <a:off x="4618038" y="2636838"/>
            <a:ext cx="431800" cy="4318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  <a:round/>
            <a:headEnd/>
            <a:tailEnd type="none" w="med" len="lg"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none" lIns="90000" tIns="46800" rIns="90000" bIns="46800" anchor="ctr"/>
          <a:lstStyle/>
          <a:p>
            <a:pPr algn="ctr">
              <a:defRPr/>
            </a:pPr>
            <a:r>
              <a:rPr lang="ru-RU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rPr>
              <a:t>1</a:t>
            </a:r>
          </a:p>
        </p:txBody>
      </p:sp>
      <p:sp>
        <p:nvSpPr>
          <p:cNvPr id="1149983" name="Oval 31"/>
          <p:cNvSpPr>
            <a:spLocks noChangeAspect="1" noChangeArrowheads="1"/>
          </p:cNvSpPr>
          <p:nvPr/>
        </p:nvSpPr>
        <p:spPr bwMode="auto">
          <a:xfrm>
            <a:off x="4111625" y="3425825"/>
            <a:ext cx="431800" cy="431800"/>
          </a:xfrm>
          <a:prstGeom prst="ellipse">
            <a:avLst/>
          </a:prstGeom>
          <a:solidFill>
            <a:srgbClr val="00FFFF"/>
          </a:solidFill>
          <a:ln w="6350">
            <a:solidFill>
              <a:schemeClr val="tx1"/>
            </a:solidFill>
            <a:round/>
            <a:headEnd/>
            <a:tailEnd type="none" w="med" len="lg"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none" lIns="90000" tIns="46800" rIns="90000" bIns="46800" anchor="ctr"/>
          <a:lstStyle/>
          <a:p>
            <a:pPr algn="ctr">
              <a:defRPr/>
            </a:pPr>
            <a:r>
              <a:rPr lang="ru-RU" b="1">
                <a:cs typeface="+mn-cs"/>
              </a:rPr>
              <a:t>3</a:t>
            </a:r>
          </a:p>
        </p:txBody>
      </p:sp>
      <p:sp>
        <p:nvSpPr>
          <p:cNvPr id="1149984" name="Oval 32"/>
          <p:cNvSpPr>
            <a:spLocks noChangeAspect="1" noChangeArrowheads="1"/>
          </p:cNvSpPr>
          <p:nvPr/>
        </p:nvSpPr>
        <p:spPr bwMode="auto">
          <a:xfrm>
            <a:off x="5187950" y="3411538"/>
            <a:ext cx="431800" cy="4318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  <a:round/>
            <a:headEnd/>
            <a:tailEnd type="none" w="med" len="lg"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none" lIns="90000" tIns="46800" rIns="90000" bIns="46800" anchor="ctr"/>
          <a:lstStyle/>
          <a:p>
            <a:pPr algn="ctr">
              <a:defRPr/>
            </a:pPr>
            <a:r>
              <a:rPr lang="ru-RU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rPr>
              <a:t>4</a:t>
            </a:r>
          </a:p>
        </p:txBody>
      </p:sp>
      <p:sp>
        <p:nvSpPr>
          <p:cNvPr id="1149986" name="Rectangle 34"/>
          <p:cNvSpPr>
            <a:spLocks noChangeArrowheads="1"/>
          </p:cNvSpPr>
          <p:nvPr/>
        </p:nvSpPr>
        <p:spPr bwMode="auto">
          <a:xfrm>
            <a:off x="358775" y="4027488"/>
            <a:ext cx="8323263" cy="2406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 type="none" w="med" len="lg"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 marL="342900" indent="-342900"/>
            <a:r>
              <a:rPr lang="ru-RU" sz="2000" b="1">
                <a:solidFill>
                  <a:schemeClr val="hlink"/>
                </a:solidFill>
              </a:rPr>
              <a:t>Алгоритм: </a:t>
            </a:r>
            <a:endParaRPr lang="ru-RU" sz="2000"/>
          </a:p>
          <a:p>
            <a:pPr marL="522288" lvl="1" indent="-342900">
              <a:buFontTx/>
              <a:buAutoNum type="arabicParenR"/>
            </a:pPr>
            <a:r>
              <a:rPr lang="ru-RU" sz="2000"/>
              <a:t>покрасить все вершины в разные цвета;</a:t>
            </a:r>
          </a:p>
          <a:p>
            <a:pPr marL="522288" lvl="1" indent="-342900">
              <a:buFontTx/>
              <a:buAutoNum type="arabicParenR"/>
            </a:pPr>
            <a:r>
              <a:rPr lang="ru-RU" sz="2000"/>
              <a:t>сделать </a:t>
            </a:r>
            <a:r>
              <a:rPr lang="en-US" sz="2400" b="1">
                <a:latin typeface="Courier New" pitchFamily="49" charset="0"/>
              </a:rPr>
              <a:t>N-1</a:t>
            </a:r>
            <a:r>
              <a:rPr lang="en-US" sz="2000"/>
              <a:t> </a:t>
            </a:r>
            <a:r>
              <a:rPr lang="ru-RU" sz="2000"/>
              <a:t>раз в цикле:</a:t>
            </a:r>
          </a:p>
          <a:p>
            <a:pPr marL="990600" lvl="2" indent="-288925">
              <a:buFont typeface="Wingdings" pitchFamily="2" charset="2"/>
              <a:buChar char="§"/>
            </a:pPr>
            <a:r>
              <a:rPr lang="ru-RU" sz="2000"/>
              <a:t>выбрать ребро </a:t>
            </a:r>
            <a:r>
              <a:rPr lang="ru-RU" sz="2400" b="1">
                <a:latin typeface="Courier New" pitchFamily="49" charset="0"/>
              </a:rPr>
              <a:t>(</a:t>
            </a:r>
            <a:r>
              <a:rPr lang="en-US" sz="2400" b="1">
                <a:latin typeface="Courier New" pitchFamily="49" charset="0"/>
              </a:rPr>
              <a:t>i,j</a:t>
            </a:r>
            <a:r>
              <a:rPr lang="ru-RU" sz="2400" b="1">
                <a:latin typeface="Courier New" pitchFamily="49" charset="0"/>
              </a:rPr>
              <a:t>)</a:t>
            </a:r>
            <a:r>
              <a:rPr lang="ru-RU" sz="2000"/>
              <a:t> минимальной длины из всех ребер, соединяющих вершины разного цвета;</a:t>
            </a:r>
          </a:p>
          <a:p>
            <a:pPr marL="990600" lvl="2" indent="-288925">
              <a:buFont typeface="Wingdings" pitchFamily="2" charset="2"/>
              <a:buChar char="§"/>
            </a:pPr>
            <a:r>
              <a:rPr lang="ru-RU" sz="2000"/>
              <a:t>перекрасить все вершины, имеющие цвет </a:t>
            </a:r>
            <a:r>
              <a:rPr lang="en-US" sz="2400" b="1">
                <a:latin typeface="Courier New" pitchFamily="49" charset="0"/>
              </a:rPr>
              <a:t>j</a:t>
            </a:r>
            <a:r>
              <a:rPr lang="en-US" sz="2000"/>
              <a:t>, </a:t>
            </a:r>
            <a:r>
              <a:rPr lang="ru-RU" sz="2000"/>
              <a:t>в цвет </a:t>
            </a:r>
            <a:r>
              <a:rPr lang="en-US" sz="2400" b="1">
                <a:latin typeface="Courier New" pitchFamily="49" charset="0"/>
              </a:rPr>
              <a:t>i</a:t>
            </a:r>
            <a:r>
              <a:rPr lang="en-US" sz="2000"/>
              <a:t>.</a:t>
            </a:r>
            <a:endParaRPr lang="ru-RU" sz="2000"/>
          </a:p>
          <a:p>
            <a:pPr marL="522288" lvl="1" indent="-342900">
              <a:buFontTx/>
              <a:buAutoNum type="arabicParenR"/>
            </a:pPr>
            <a:r>
              <a:rPr lang="ru-RU" sz="2000"/>
              <a:t>вывести найденные ребра.</a:t>
            </a:r>
          </a:p>
        </p:txBody>
      </p:sp>
      <p:sp>
        <p:nvSpPr>
          <p:cNvPr id="1149988" name="Oval 36"/>
          <p:cNvSpPr>
            <a:spLocks noChangeAspect="1" noChangeArrowheads="1"/>
          </p:cNvSpPr>
          <p:nvPr/>
        </p:nvSpPr>
        <p:spPr bwMode="auto">
          <a:xfrm>
            <a:off x="4108450" y="3427413"/>
            <a:ext cx="431800" cy="4318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  <a:round/>
            <a:headEnd/>
            <a:tailEnd type="none" w="med" len="lg"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none" lIns="90000" tIns="46800" rIns="90000" bIns="46800" anchor="ctr"/>
          <a:lstStyle/>
          <a:p>
            <a:pPr algn="ctr">
              <a:defRPr/>
            </a:pPr>
            <a:r>
              <a:rPr lang="ru-RU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rPr>
              <a:t>3</a:t>
            </a:r>
          </a:p>
        </p:txBody>
      </p:sp>
      <p:sp>
        <p:nvSpPr>
          <p:cNvPr id="1150007" name="Line 55"/>
          <p:cNvSpPr>
            <a:spLocks noChangeShapeType="1"/>
          </p:cNvSpPr>
          <p:nvPr/>
        </p:nvSpPr>
        <p:spPr bwMode="auto">
          <a:xfrm flipV="1">
            <a:off x="4456113" y="3092450"/>
            <a:ext cx="342900" cy="381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000" tIns="46800" rIns="90000" bIns="46800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99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499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99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499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9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1499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9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1499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9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1499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9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1499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9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11499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9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11499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0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11500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9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1499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9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1499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9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11499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99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11499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99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11499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99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11499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99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11499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99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4" dur="500"/>
                                        <p:tgtEl>
                                          <p:spTgt spid="11499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99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9" dur="500"/>
                                        <p:tgtEl>
                                          <p:spTgt spid="11499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9956" grpId="0" build="p"/>
      <p:bldP spid="1149976" grpId="0" animBg="1"/>
      <p:bldP spid="1149977" grpId="0" animBg="1"/>
      <p:bldP spid="1149978" grpId="0" animBg="1"/>
      <p:bldP spid="1149979" grpId="0" animBg="1"/>
      <p:bldP spid="1149981" grpId="0" animBg="1"/>
      <p:bldP spid="1149982" grpId="0" animBg="1"/>
      <p:bldP spid="1149983" grpId="0" animBg="1"/>
      <p:bldP spid="1149984" grpId="0" animBg="1"/>
      <p:bldP spid="1149986" grpId="0" build="p" bldLvl="2"/>
      <p:bldP spid="1149988" grpId="0" animBg="1"/>
      <p:bldP spid="115000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Номер слайда 3"/>
          <p:cNvSpPr txBox="1">
            <a:spLocks noGrp="1"/>
          </p:cNvSpPr>
          <p:nvPr/>
        </p:nvSpPr>
        <p:spPr bwMode="auto">
          <a:xfrm>
            <a:off x="7010400" y="0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fld id="{A1BC822F-E99A-44C4-8227-5AE26C50336B}" type="slidenum">
              <a:rPr lang="ru-RU" sz="1400"/>
              <a:pPr algn="r" eaLnBrk="1" hangingPunct="1"/>
              <a:t>17</a:t>
            </a:fld>
            <a:endParaRPr lang="ru-RU" sz="1400"/>
          </a:p>
        </p:txBody>
      </p:sp>
      <p:sp>
        <p:nvSpPr>
          <p:cNvPr id="18435" name="Line 2"/>
          <p:cNvSpPr>
            <a:spLocks noChangeShapeType="1"/>
          </p:cNvSpPr>
          <p:nvPr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8436" name="Text Box 3"/>
          <p:cNvSpPr txBox="1">
            <a:spLocks noChangeArrowheads="1"/>
          </p:cNvSpPr>
          <p:nvPr/>
        </p:nvSpPr>
        <p:spPr bwMode="auto">
          <a:xfrm>
            <a:off x="395288" y="188913"/>
            <a:ext cx="814070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ru-RU" sz="3000" b="1"/>
              <a:t>Реализация алгоритма Прима-Краскала</a:t>
            </a:r>
          </a:p>
        </p:txBody>
      </p:sp>
      <p:sp>
        <p:nvSpPr>
          <p:cNvPr id="1152004" name="Rectangle 4"/>
          <p:cNvSpPr>
            <a:spLocks noChangeArrowheads="1"/>
          </p:cNvSpPr>
          <p:nvPr/>
        </p:nvSpPr>
        <p:spPr bwMode="auto">
          <a:xfrm>
            <a:off x="358775" y="831850"/>
            <a:ext cx="27320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 type="none" w="med" len="lg"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 marL="263525" indent="-263525"/>
            <a:r>
              <a:rPr lang="ru-RU" sz="2000" b="1">
                <a:solidFill>
                  <a:schemeClr val="hlink"/>
                </a:solidFill>
              </a:rPr>
              <a:t>Структура «ребро»:</a:t>
            </a:r>
            <a:endParaRPr lang="ru-RU" sz="2000"/>
          </a:p>
        </p:txBody>
      </p:sp>
      <p:sp>
        <p:nvSpPr>
          <p:cNvPr id="1152005" name="Rectangle 5"/>
          <p:cNvSpPr>
            <a:spLocks noChangeArrowheads="1"/>
          </p:cNvSpPr>
          <p:nvPr/>
        </p:nvSpPr>
        <p:spPr bwMode="auto">
          <a:xfrm>
            <a:off x="679450" y="1216025"/>
            <a:ext cx="4905375" cy="1006475"/>
          </a:xfrm>
          <a:prstGeom prst="rect">
            <a:avLst/>
          </a:prstGeom>
          <a:solidFill>
            <a:srgbClr val="FFFF99"/>
          </a:solidFill>
          <a:ln w="25400">
            <a:noFill/>
            <a:miter lim="800000"/>
            <a:headEnd/>
            <a:tailEnd type="none" w="med" len="lg"/>
          </a:ln>
          <a:effectLst>
            <a:outerShdw dist="35921" dir="2700000" algn="ctr" rotWithShape="0">
              <a:schemeClr val="tx2"/>
            </a:outerShdw>
          </a:effectLst>
        </p:spPr>
        <p:txBody>
          <a:bodyPr wrap="none" lIns="90000" tIns="46800" rIns="90000" bIns="46800">
            <a:spAutoFit/>
          </a:bodyPr>
          <a:lstStyle/>
          <a:p>
            <a:pPr>
              <a:defRPr/>
            </a:pPr>
            <a:r>
              <a:rPr lang="ru-RU" sz="2000" b="1">
                <a:latin typeface="Courier New" pitchFamily="49" charset="0"/>
                <a:cs typeface="+mn-cs"/>
              </a:rPr>
              <a:t>struct rebro { </a:t>
            </a:r>
          </a:p>
          <a:p>
            <a:pPr>
              <a:defRPr/>
            </a:pPr>
            <a:r>
              <a:rPr lang="ru-RU" sz="2000" b="1">
                <a:latin typeface="Courier New" pitchFamily="49" charset="0"/>
                <a:cs typeface="+mn-cs"/>
              </a:rPr>
              <a:t>  int i, j;    </a:t>
            </a:r>
            <a:r>
              <a:rPr lang="en-US" sz="2000" b="1">
                <a:solidFill>
                  <a:schemeClr val="hlink"/>
                </a:solidFill>
                <a:latin typeface="Courier New" pitchFamily="49" charset="0"/>
                <a:cs typeface="+mn-cs"/>
              </a:rPr>
              <a:t>// </a:t>
            </a:r>
            <a:r>
              <a:rPr lang="ru-RU" sz="2000" b="1">
                <a:solidFill>
                  <a:schemeClr val="hlink"/>
                </a:solidFill>
                <a:latin typeface="Courier New" pitchFamily="49" charset="0"/>
                <a:cs typeface="+mn-cs"/>
              </a:rPr>
              <a:t>номера вершин</a:t>
            </a:r>
          </a:p>
          <a:p>
            <a:pPr>
              <a:defRPr/>
            </a:pPr>
            <a:r>
              <a:rPr lang="ru-RU" sz="2000" b="1">
                <a:latin typeface="Courier New" pitchFamily="49" charset="0"/>
                <a:cs typeface="+mn-cs"/>
              </a:rPr>
              <a:t>  };</a:t>
            </a:r>
          </a:p>
        </p:txBody>
      </p:sp>
      <p:sp>
        <p:nvSpPr>
          <p:cNvPr id="1152006" name="Rectangle 6"/>
          <p:cNvSpPr>
            <a:spLocks noChangeArrowheads="1"/>
          </p:cNvSpPr>
          <p:nvPr/>
        </p:nvSpPr>
        <p:spPr bwMode="auto">
          <a:xfrm>
            <a:off x="692150" y="2752725"/>
            <a:ext cx="8097838" cy="3787775"/>
          </a:xfrm>
          <a:prstGeom prst="rect">
            <a:avLst/>
          </a:prstGeom>
          <a:solidFill>
            <a:srgbClr val="FFFF99"/>
          </a:solidFill>
          <a:ln w="25400">
            <a:noFill/>
            <a:miter lim="800000"/>
            <a:headEnd/>
            <a:tailEnd type="none" w="med" len="lg"/>
          </a:ln>
          <a:effectLst>
            <a:outerShdw dist="35921" dir="2700000" algn="ctr" rotWithShape="0">
              <a:schemeClr val="tx2"/>
            </a:outerShdw>
          </a:effectLst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r>
              <a:rPr lang="ru-RU" sz="2000" b="1" dirty="0" err="1">
                <a:latin typeface="Courier New" pitchFamily="49" charset="0"/>
                <a:cs typeface="+mn-cs"/>
              </a:rPr>
              <a:t>const</a:t>
            </a:r>
            <a:r>
              <a:rPr lang="ru-RU" sz="2000" b="1" dirty="0">
                <a:latin typeface="Courier New" pitchFamily="49" charset="0"/>
                <a:cs typeface="+mn-cs"/>
              </a:rPr>
              <a:t>	N = 5;</a:t>
            </a:r>
          </a:p>
          <a:p>
            <a:pPr>
              <a:defRPr/>
            </a:pPr>
            <a:r>
              <a:rPr lang="ru-RU" sz="2000" b="1" dirty="0" err="1">
                <a:latin typeface="Courier New" pitchFamily="49" charset="0"/>
                <a:cs typeface="+mn-cs"/>
              </a:rPr>
              <a:t>void</a:t>
            </a:r>
            <a:r>
              <a:rPr lang="ru-RU" sz="2000" b="1" dirty="0">
                <a:latin typeface="Courier New" pitchFamily="49" charset="0"/>
                <a:cs typeface="+mn-cs"/>
              </a:rPr>
              <a:t> </a:t>
            </a:r>
            <a:r>
              <a:rPr lang="ru-RU" sz="2000" b="1" dirty="0" err="1">
                <a:latin typeface="Courier New" pitchFamily="49" charset="0"/>
                <a:cs typeface="+mn-cs"/>
              </a:rPr>
              <a:t>main</a:t>
            </a:r>
            <a:r>
              <a:rPr lang="ru-RU" sz="2000" b="1" dirty="0">
                <a:latin typeface="Courier New" pitchFamily="49" charset="0"/>
                <a:cs typeface="+mn-cs"/>
              </a:rPr>
              <a:t>()</a:t>
            </a:r>
          </a:p>
          <a:p>
            <a:pPr>
              <a:defRPr/>
            </a:pPr>
            <a:r>
              <a:rPr lang="ru-RU" sz="2000" b="1" dirty="0">
                <a:latin typeface="Courier New" pitchFamily="49" charset="0"/>
                <a:cs typeface="+mn-cs"/>
              </a:rPr>
              <a:t>{</a:t>
            </a:r>
          </a:p>
          <a:p>
            <a:pPr>
              <a:defRPr/>
            </a:pPr>
            <a:r>
              <a:rPr lang="ru-RU" sz="2000" b="1" dirty="0" err="1">
                <a:latin typeface="Courier New" pitchFamily="49" charset="0"/>
                <a:cs typeface="+mn-cs"/>
              </a:rPr>
              <a:t>int</a:t>
            </a:r>
            <a:r>
              <a:rPr lang="ru-RU" sz="2000" b="1" dirty="0">
                <a:latin typeface="Courier New" pitchFamily="49" charset="0"/>
                <a:cs typeface="+mn-cs"/>
              </a:rPr>
              <a:t> </a:t>
            </a:r>
            <a:r>
              <a:rPr lang="en-US" sz="2000" b="1" dirty="0">
                <a:latin typeface="Courier New" pitchFamily="49" charset="0"/>
                <a:cs typeface="+mn-cs"/>
              </a:rPr>
              <a:t>W</a:t>
            </a:r>
            <a:r>
              <a:rPr lang="ru-RU" sz="2000" b="1" dirty="0">
                <a:latin typeface="Courier New" pitchFamily="49" charset="0"/>
                <a:cs typeface="+mn-cs"/>
              </a:rPr>
              <a:t>[N][N], </a:t>
            </a:r>
            <a:r>
              <a:rPr lang="ru-RU" sz="2000" b="1" dirty="0" err="1">
                <a:latin typeface="Courier New" pitchFamily="49" charset="0"/>
                <a:cs typeface="+mn-cs"/>
              </a:rPr>
              <a:t>Col</a:t>
            </a:r>
            <a:r>
              <a:rPr lang="en-US" sz="2000" b="1" dirty="0">
                <a:latin typeface="Courier New" pitchFamily="49" charset="0"/>
                <a:cs typeface="+mn-cs"/>
              </a:rPr>
              <a:t>or</a:t>
            </a:r>
            <a:r>
              <a:rPr lang="ru-RU" sz="2000" b="1" dirty="0">
                <a:latin typeface="Courier New" pitchFamily="49" charset="0"/>
                <a:cs typeface="+mn-cs"/>
              </a:rPr>
              <a:t>[N], </a:t>
            </a:r>
            <a:r>
              <a:rPr lang="ru-RU" sz="2000" b="1" dirty="0" err="1">
                <a:latin typeface="Courier New" pitchFamily="49" charset="0"/>
                <a:cs typeface="+mn-cs"/>
              </a:rPr>
              <a:t>i</a:t>
            </a:r>
            <a:r>
              <a:rPr lang="ru-RU" sz="2000" b="1" dirty="0">
                <a:latin typeface="Courier New" pitchFamily="49" charset="0"/>
                <a:cs typeface="+mn-cs"/>
              </a:rPr>
              <a:t>, </a:t>
            </a:r>
            <a:r>
              <a:rPr lang="ru-RU" sz="2000" b="1" dirty="0" err="1">
                <a:latin typeface="Courier New" pitchFamily="49" charset="0"/>
                <a:cs typeface="+mn-cs"/>
              </a:rPr>
              <a:t>j</a:t>
            </a:r>
            <a:r>
              <a:rPr lang="ru-RU" sz="2000" b="1" dirty="0">
                <a:latin typeface="Courier New" pitchFamily="49" charset="0"/>
                <a:cs typeface="+mn-cs"/>
              </a:rPr>
              <a:t>, </a:t>
            </a:r>
          </a:p>
          <a:p>
            <a:pPr>
              <a:defRPr/>
            </a:pPr>
            <a:r>
              <a:rPr lang="ru-RU" sz="2000" b="1" dirty="0">
                <a:latin typeface="Courier New" pitchFamily="49" charset="0"/>
                <a:cs typeface="+mn-cs"/>
              </a:rPr>
              <a:t>    </a:t>
            </a:r>
            <a:r>
              <a:rPr lang="ru-RU" sz="2000" b="1" dirty="0" err="1">
                <a:latin typeface="Courier New" pitchFamily="49" charset="0"/>
                <a:cs typeface="+mn-cs"/>
              </a:rPr>
              <a:t>k</a:t>
            </a:r>
            <a:r>
              <a:rPr lang="ru-RU" sz="2000" b="1" dirty="0">
                <a:latin typeface="Courier New" pitchFamily="49" charset="0"/>
                <a:cs typeface="+mn-cs"/>
              </a:rPr>
              <a:t>, </a:t>
            </a:r>
            <a:r>
              <a:rPr lang="ru-RU" sz="2000" b="1" dirty="0" err="1">
                <a:latin typeface="Courier New" pitchFamily="49" charset="0"/>
                <a:cs typeface="+mn-cs"/>
              </a:rPr>
              <a:t>min</a:t>
            </a:r>
            <a:r>
              <a:rPr lang="ru-RU" sz="2000" b="1" dirty="0">
                <a:latin typeface="Courier New" pitchFamily="49" charset="0"/>
                <a:cs typeface="+mn-cs"/>
              </a:rPr>
              <a:t>, </a:t>
            </a:r>
            <a:r>
              <a:rPr lang="en-US" sz="2000" b="1" dirty="0" err="1">
                <a:latin typeface="Courier New" pitchFamily="49" charset="0"/>
                <a:cs typeface="+mn-cs"/>
              </a:rPr>
              <a:t>col_i</a:t>
            </a:r>
            <a:r>
              <a:rPr lang="en-US" sz="2000" b="1" dirty="0">
                <a:latin typeface="Courier New" pitchFamily="49" charset="0"/>
                <a:cs typeface="+mn-cs"/>
              </a:rPr>
              <a:t>, </a:t>
            </a:r>
            <a:r>
              <a:rPr lang="ru-RU" sz="2000" b="1" dirty="0" err="1">
                <a:latin typeface="Courier New" pitchFamily="49" charset="0"/>
                <a:cs typeface="+mn-cs"/>
              </a:rPr>
              <a:t>col_j</a:t>
            </a:r>
            <a:r>
              <a:rPr lang="ru-RU" sz="2000" b="1" dirty="0">
                <a:latin typeface="Courier New" pitchFamily="49" charset="0"/>
                <a:cs typeface="+mn-cs"/>
              </a:rPr>
              <a:t>;</a:t>
            </a:r>
          </a:p>
          <a:p>
            <a:pPr>
              <a:defRPr/>
            </a:pPr>
            <a:r>
              <a:rPr lang="ru-RU" sz="2000" b="1" dirty="0" err="1">
                <a:latin typeface="Courier New" pitchFamily="49" charset="0"/>
                <a:cs typeface="+mn-cs"/>
              </a:rPr>
              <a:t>rebro</a:t>
            </a:r>
            <a:r>
              <a:rPr lang="ru-RU" sz="2000" b="1" dirty="0">
                <a:latin typeface="Courier New" pitchFamily="49" charset="0"/>
                <a:cs typeface="+mn-cs"/>
              </a:rPr>
              <a:t> </a:t>
            </a:r>
            <a:r>
              <a:rPr lang="ru-RU" sz="2000" b="1" dirty="0" err="1">
                <a:latin typeface="Courier New" pitchFamily="49" charset="0"/>
                <a:cs typeface="+mn-cs"/>
              </a:rPr>
              <a:t>Reb</a:t>
            </a:r>
            <a:r>
              <a:rPr lang="ru-RU" sz="2000" b="1" dirty="0">
                <a:latin typeface="Courier New" pitchFamily="49" charset="0"/>
                <a:cs typeface="+mn-cs"/>
              </a:rPr>
              <a:t>[N-1];</a:t>
            </a:r>
          </a:p>
          <a:p>
            <a:pPr>
              <a:defRPr/>
            </a:pPr>
            <a:r>
              <a:rPr lang="ru-RU" sz="2000" b="1" dirty="0">
                <a:latin typeface="Courier New" pitchFamily="49" charset="0"/>
                <a:cs typeface="+mn-cs"/>
              </a:rPr>
              <a:t>...	</a:t>
            </a:r>
            <a:r>
              <a:rPr lang="en-US" sz="2000" b="1" dirty="0">
                <a:solidFill>
                  <a:schemeClr val="hlink"/>
                </a:solidFill>
                <a:latin typeface="Courier New" pitchFamily="49" charset="0"/>
                <a:cs typeface="+mn-cs"/>
              </a:rPr>
              <a:t>/</a:t>
            </a:r>
            <a:r>
              <a:rPr lang="ru-RU" sz="2000" b="1" dirty="0">
                <a:solidFill>
                  <a:schemeClr val="hlink"/>
                </a:solidFill>
                <a:latin typeface="Courier New" pitchFamily="49" charset="0"/>
                <a:cs typeface="+mn-cs"/>
              </a:rPr>
              <a:t>/ здесь надо ввести матрицу </a:t>
            </a:r>
            <a:r>
              <a:rPr lang="en-US" sz="2000" b="1" dirty="0">
                <a:solidFill>
                  <a:schemeClr val="hlink"/>
                </a:solidFill>
                <a:latin typeface="Courier New" pitchFamily="49" charset="0"/>
                <a:cs typeface="+mn-cs"/>
              </a:rPr>
              <a:t>W</a:t>
            </a:r>
            <a:endParaRPr lang="ru-RU" sz="2000" b="1" dirty="0">
              <a:solidFill>
                <a:schemeClr val="hlink"/>
              </a:solidFill>
              <a:latin typeface="Courier New" pitchFamily="49" charset="0"/>
              <a:cs typeface="+mn-cs"/>
            </a:endParaRPr>
          </a:p>
          <a:p>
            <a:pPr>
              <a:defRPr/>
            </a:pPr>
            <a:r>
              <a:rPr lang="ru-RU" sz="2000" b="1" dirty="0" err="1">
                <a:latin typeface="Courier New" pitchFamily="49" charset="0"/>
                <a:cs typeface="+mn-cs"/>
              </a:rPr>
              <a:t>for</a:t>
            </a:r>
            <a:r>
              <a:rPr lang="ru-RU" sz="2000" b="1" dirty="0">
                <a:latin typeface="Courier New" pitchFamily="49" charset="0"/>
                <a:cs typeface="+mn-cs"/>
              </a:rPr>
              <a:t> ( </a:t>
            </a:r>
            <a:r>
              <a:rPr lang="ru-RU" sz="2000" b="1" dirty="0" err="1">
                <a:latin typeface="Courier New" pitchFamily="49" charset="0"/>
                <a:cs typeface="+mn-cs"/>
              </a:rPr>
              <a:t>i</a:t>
            </a:r>
            <a:r>
              <a:rPr lang="ru-RU" sz="2000" b="1" dirty="0">
                <a:latin typeface="Courier New" pitchFamily="49" charset="0"/>
                <a:cs typeface="+mn-cs"/>
              </a:rPr>
              <a:t> = 0; </a:t>
            </a:r>
            <a:r>
              <a:rPr lang="ru-RU" sz="2000" b="1" dirty="0" err="1">
                <a:latin typeface="Courier New" pitchFamily="49" charset="0"/>
                <a:cs typeface="+mn-cs"/>
              </a:rPr>
              <a:t>i</a:t>
            </a:r>
            <a:r>
              <a:rPr lang="ru-RU" sz="2000" b="1" dirty="0">
                <a:latin typeface="Courier New" pitchFamily="49" charset="0"/>
                <a:cs typeface="+mn-cs"/>
              </a:rPr>
              <a:t> &lt; N; </a:t>
            </a:r>
            <a:r>
              <a:rPr lang="ru-RU" sz="2000" b="1" dirty="0" err="1">
                <a:latin typeface="Courier New" pitchFamily="49" charset="0"/>
                <a:cs typeface="+mn-cs"/>
              </a:rPr>
              <a:t>i</a:t>
            </a:r>
            <a:r>
              <a:rPr lang="ru-RU" sz="2000" b="1" dirty="0">
                <a:latin typeface="Courier New" pitchFamily="49" charset="0"/>
                <a:cs typeface="+mn-cs"/>
              </a:rPr>
              <a:t> ++ ) </a:t>
            </a:r>
            <a:r>
              <a:rPr lang="en-US" sz="2000" b="1" dirty="0">
                <a:solidFill>
                  <a:schemeClr val="hlink"/>
                </a:solidFill>
                <a:latin typeface="Courier New" pitchFamily="49" charset="0"/>
                <a:cs typeface="+mn-cs"/>
              </a:rPr>
              <a:t>// </a:t>
            </a:r>
            <a:r>
              <a:rPr lang="ru-RU" sz="2000" b="1" dirty="0">
                <a:solidFill>
                  <a:schemeClr val="hlink"/>
                </a:solidFill>
                <a:latin typeface="Courier New" pitchFamily="49" charset="0"/>
                <a:cs typeface="+mn-cs"/>
              </a:rPr>
              <a:t>раскрасить вершины</a:t>
            </a:r>
          </a:p>
          <a:p>
            <a:pPr>
              <a:defRPr/>
            </a:pPr>
            <a:r>
              <a:rPr lang="ru-RU" sz="2000" b="1" dirty="0">
                <a:latin typeface="Courier New" pitchFamily="49" charset="0"/>
                <a:cs typeface="+mn-cs"/>
              </a:rPr>
              <a:t>   </a:t>
            </a:r>
            <a:r>
              <a:rPr lang="ru-RU" sz="2000" b="1" dirty="0" err="1">
                <a:latin typeface="Courier New" pitchFamily="49" charset="0"/>
                <a:cs typeface="+mn-cs"/>
              </a:rPr>
              <a:t>Col</a:t>
            </a:r>
            <a:r>
              <a:rPr lang="en-US" sz="2000" b="1" dirty="0">
                <a:latin typeface="Courier New" pitchFamily="49" charset="0"/>
                <a:cs typeface="+mn-cs"/>
              </a:rPr>
              <a:t>or</a:t>
            </a:r>
            <a:r>
              <a:rPr lang="ru-RU" sz="2000" b="1" dirty="0">
                <a:latin typeface="Courier New" pitchFamily="49" charset="0"/>
                <a:cs typeface="+mn-cs"/>
              </a:rPr>
              <a:t>[</a:t>
            </a:r>
            <a:r>
              <a:rPr lang="ru-RU" sz="2000" b="1" dirty="0" err="1">
                <a:latin typeface="Courier New" pitchFamily="49" charset="0"/>
                <a:cs typeface="+mn-cs"/>
              </a:rPr>
              <a:t>i</a:t>
            </a:r>
            <a:r>
              <a:rPr lang="ru-RU" sz="2000" b="1" dirty="0">
                <a:latin typeface="Courier New" pitchFamily="49" charset="0"/>
                <a:cs typeface="+mn-cs"/>
              </a:rPr>
              <a:t>] = </a:t>
            </a:r>
            <a:r>
              <a:rPr lang="ru-RU" sz="2000" b="1" dirty="0" err="1">
                <a:latin typeface="Courier New" pitchFamily="49" charset="0"/>
                <a:cs typeface="+mn-cs"/>
              </a:rPr>
              <a:t>i</a:t>
            </a:r>
            <a:r>
              <a:rPr lang="ru-RU" sz="2000" b="1" dirty="0">
                <a:latin typeface="Courier New" pitchFamily="49" charset="0"/>
                <a:cs typeface="+mn-cs"/>
              </a:rPr>
              <a:t>;</a:t>
            </a:r>
          </a:p>
          <a:p>
            <a:pPr>
              <a:defRPr/>
            </a:pPr>
            <a:r>
              <a:rPr lang="ru-RU" sz="2000" b="1" dirty="0">
                <a:latin typeface="Courier New" pitchFamily="49" charset="0"/>
                <a:cs typeface="+mn-cs"/>
              </a:rPr>
              <a:t>...	</a:t>
            </a:r>
            <a:r>
              <a:rPr lang="en-US" sz="2000" b="1" dirty="0">
                <a:solidFill>
                  <a:schemeClr val="hlink"/>
                </a:solidFill>
                <a:latin typeface="Courier New" pitchFamily="49" charset="0"/>
                <a:cs typeface="+mn-cs"/>
              </a:rPr>
              <a:t>/</a:t>
            </a:r>
            <a:r>
              <a:rPr lang="ru-RU" sz="2000" b="1" dirty="0">
                <a:solidFill>
                  <a:schemeClr val="hlink"/>
                </a:solidFill>
                <a:latin typeface="Courier New" pitchFamily="49" charset="0"/>
                <a:cs typeface="+mn-cs"/>
              </a:rPr>
              <a:t>/</a:t>
            </a:r>
            <a:r>
              <a:rPr lang="en-US" sz="2000" b="1" dirty="0">
                <a:solidFill>
                  <a:schemeClr val="hlink"/>
                </a:solidFill>
                <a:latin typeface="Courier New" pitchFamily="49" charset="0"/>
                <a:cs typeface="+mn-cs"/>
              </a:rPr>
              <a:t> </a:t>
            </a:r>
            <a:r>
              <a:rPr lang="ru-RU" sz="2000" b="1">
                <a:solidFill>
                  <a:schemeClr val="hlink"/>
                </a:solidFill>
                <a:latin typeface="Courier New" pitchFamily="49" charset="0"/>
                <a:cs typeface="+mn-cs"/>
              </a:rPr>
              <a:t>основной </a:t>
            </a:r>
            <a:r>
              <a:rPr lang="ru-RU" sz="2000" b="1" dirty="0">
                <a:solidFill>
                  <a:schemeClr val="hlink"/>
                </a:solidFill>
                <a:latin typeface="Courier New" pitchFamily="49" charset="0"/>
                <a:cs typeface="+mn-cs"/>
              </a:rPr>
              <a:t>алгоритм – заполнение массива </a:t>
            </a:r>
            <a:r>
              <a:rPr lang="en-US" sz="2000" b="1" dirty="0" err="1">
                <a:solidFill>
                  <a:schemeClr val="hlink"/>
                </a:solidFill>
                <a:latin typeface="Courier New" pitchFamily="49" charset="0"/>
                <a:cs typeface="+mn-cs"/>
              </a:rPr>
              <a:t>Reb</a:t>
            </a:r>
            <a:endParaRPr lang="ru-RU" sz="2000" b="1" dirty="0">
              <a:solidFill>
                <a:schemeClr val="hlink"/>
              </a:solidFill>
              <a:latin typeface="Courier New" pitchFamily="49" charset="0"/>
              <a:cs typeface="+mn-cs"/>
            </a:endParaRPr>
          </a:p>
          <a:p>
            <a:pPr>
              <a:defRPr/>
            </a:pPr>
            <a:r>
              <a:rPr lang="ru-RU" sz="2000" b="1" dirty="0">
                <a:latin typeface="Courier New" pitchFamily="49" charset="0"/>
                <a:cs typeface="+mn-cs"/>
              </a:rPr>
              <a:t>...	</a:t>
            </a:r>
            <a:r>
              <a:rPr lang="ru-RU" sz="2000" b="1" dirty="0">
                <a:solidFill>
                  <a:schemeClr val="hlink"/>
                </a:solidFill>
                <a:latin typeface="Courier New" pitchFamily="49" charset="0"/>
                <a:cs typeface="+mn-cs"/>
              </a:rPr>
              <a:t>// вывести найденные ребра (массив</a:t>
            </a:r>
            <a:r>
              <a:rPr lang="en-US" sz="2000" b="1" dirty="0">
                <a:solidFill>
                  <a:schemeClr val="hlink"/>
                </a:solidFill>
                <a:latin typeface="Courier New" pitchFamily="49" charset="0"/>
                <a:cs typeface="+mn-cs"/>
              </a:rPr>
              <a:t> </a:t>
            </a:r>
            <a:r>
              <a:rPr lang="en-US" sz="2000" b="1" dirty="0" err="1">
                <a:solidFill>
                  <a:schemeClr val="hlink"/>
                </a:solidFill>
                <a:latin typeface="Courier New" pitchFamily="49" charset="0"/>
                <a:cs typeface="+mn-cs"/>
              </a:rPr>
              <a:t>Reb</a:t>
            </a:r>
            <a:r>
              <a:rPr lang="en-US" sz="2000" b="1" dirty="0">
                <a:solidFill>
                  <a:schemeClr val="hlink"/>
                </a:solidFill>
                <a:latin typeface="Courier New" pitchFamily="49" charset="0"/>
                <a:cs typeface="+mn-cs"/>
              </a:rPr>
              <a:t>)</a:t>
            </a:r>
            <a:endParaRPr lang="ru-RU" sz="2000" b="1" dirty="0">
              <a:solidFill>
                <a:schemeClr val="hlink"/>
              </a:solidFill>
              <a:latin typeface="Courier New" pitchFamily="49" charset="0"/>
              <a:cs typeface="+mn-cs"/>
            </a:endParaRPr>
          </a:p>
          <a:p>
            <a:pPr>
              <a:defRPr/>
            </a:pPr>
            <a:r>
              <a:rPr lang="ru-RU" sz="2000" b="1" dirty="0">
                <a:latin typeface="Courier New" pitchFamily="49" charset="0"/>
                <a:cs typeface="+mn-cs"/>
              </a:rPr>
              <a:t>}</a:t>
            </a:r>
          </a:p>
        </p:txBody>
      </p:sp>
      <p:sp>
        <p:nvSpPr>
          <p:cNvPr id="1152007" name="Rectangle 7"/>
          <p:cNvSpPr>
            <a:spLocks noChangeArrowheads="1"/>
          </p:cNvSpPr>
          <p:nvPr/>
        </p:nvSpPr>
        <p:spPr bwMode="auto">
          <a:xfrm>
            <a:off x="358775" y="2292350"/>
            <a:ext cx="34401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 type="none" w="med" len="lg"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 marL="263525" indent="-263525"/>
            <a:r>
              <a:rPr lang="ru-RU" sz="2000" b="1">
                <a:solidFill>
                  <a:schemeClr val="hlink"/>
                </a:solidFill>
              </a:rPr>
              <a:t>Основная программа:</a:t>
            </a:r>
            <a:endParaRPr lang="ru-RU" sz="2000"/>
          </a:p>
        </p:txBody>
      </p:sp>
      <p:sp>
        <p:nvSpPr>
          <p:cNvPr id="1152008" name="AutoShape 8"/>
          <p:cNvSpPr>
            <a:spLocks noChangeArrowheads="1"/>
          </p:cNvSpPr>
          <p:nvPr/>
        </p:nvSpPr>
        <p:spPr bwMode="auto">
          <a:xfrm>
            <a:off x="3019425" y="2708275"/>
            <a:ext cx="1252538" cy="717550"/>
          </a:xfrm>
          <a:prstGeom prst="wedgeRoundRectCallout">
            <a:avLst>
              <a:gd name="adj1" fmla="val -109569"/>
              <a:gd name="adj2" fmla="val 92921"/>
              <a:gd name="adj3" fmla="val 16667"/>
            </a:avLst>
          </a:prstGeom>
          <a:solidFill>
            <a:srgbClr val="D1D1FF"/>
          </a:solidFill>
          <a:ln w="12700">
            <a:noFill/>
            <a:miter lim="800000"/>
            <a:headEnd/>
            <a:tailEnd type="none" w="lg" len="lg"/>
          </a:ln>
          <a:effectLst>
            <a:outerShdw dist="35921" dir="2700000" algn="ctr" rotWithShape="0">
              <a:schemeClr val="tx1"/>
            </a:outerShdw>
          </a:effectLst>
        </p:spPr>
        <p:txBody>
          <a:bodyPr lIns="90000" tIns="46800" rIns="90000" bIns="46800" anchor="ctr"/>
          <a:lstStyle/>
          <a:p>
            <a:pPr algn="ctr">
              <a:defRPr/>
            </a:pPr>
            <a:r>
              <a:rPr lang="ru-RU">
                <a:cs typeface="+mn-cs"/>
              </a:rPr>
              <a:t>весовая матрица</a:t>
            </a:r>
            <a:endParaRPr lang="ru-RU" sz="2000" b="1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urier New" pitchFamily="49" charset="0"/>
              <a:cs typeface="+mn-cs"/>
            </a:endParaRPr>
          </a:p>
        </p:txBody>
      </p:sp>
      <p:sp>
        <p:nvSpPr>
          <p:cNvPr id="1152009" name="AutoShape 9"/>
          <p:cNvSpPr>
            <a:spLocks noChangeArrowheads="1"/>
          </p:cNvSpPr>
          <p:nvPr/>
        </p:nvSpPr>
        <p:spPr bwMode="auto">
          <a:xfrm>
            <a:off x="4687888" y="2708275"/>
            <a:ext cx="1252537" cy="717550"/>
          </a:xfrm>
          <a:prstGeom prst="wedgeRoundRectCallout">
            <a:avLst>
              <a:gd name="adj1" fmla="val -109569"/>
              <a:gd name="adj2" fmla="val 92921"/>
              <a:gd name="adj3" fmla="val 16667"/>
            </a:avLst>
          </a:prstGeom>
          <a:solidFill>
            <a:srgbClr val="D1D1FF"/>
          </a:solidFill>
          <a:ln w="12700">
            <a:noFill/>
            <a:miter lim="800000"/>
            <a:headEnd/>
            <a:tailEnd type="none" w="lg" len="lg"/>
          </a:ln>
          <a:effectLst>
            <a:outerShdw dist="35921" dir="2700000" algn="ctr" rotWithShape="0">
              <a:schemeClr val="tx1"/>
            </a:outerShdw>
          </a:effectLst>
        </p:spPr>
        <p:txBody>
          <a:bodyPr lIns="90000" tIns="46800" rIns="90000" bIns="46800" anchor="ctr"/>
          <a:lstStyle/>
          <a:p>
            <a:pPr algn="ctr">
              <a:defRPr/>
            </a:pPr>
            <a:r>
              <a:rPr lang="ru-RU">
                <a:cs typeface="+mn-cs"/>
              </a:rPr>
              <a:t>цвета вершин</a:t>
            </a:r>
            <a:endParaRPr lang="ru-RU" sz="2000" b="1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urier New" pitchFamily="49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2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520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2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1520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2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1520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200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15200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20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1520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20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1520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20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1520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20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1520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20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1520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20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11520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2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11520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2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11520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200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115200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200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115200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200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115200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200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115200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200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9" dur="500"/>
                                        <p:tgtEl>
                                          <p:spTgt spid="115200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200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115200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2004" grpId="0"/>
      <p:bldP spid="1152005" grpId="0" animBg="1"/>
      <p:bldP spid="1152006" grpId="0" build="p" animBg="1"/>
      <p:bldP spid="1152007" grpId="0"/>
      <p:bldP spid="1152008" grpId="0" animBg="1"/>
      <p:bldP spid="1152009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Номер слайда 3"/>
          <p:cNvSpPr txBox="1">
            <a:spLocks noGrp="1"/>
          </p:cNvSpPr>
          <p:nvPr/>
        </p:nvSpPr>
        <p:spPr bwMode="auto">
          <a:xfrm>
            <a:off x="7010400" y="0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fld id="{998F82F3-8B78-491E-B56B-BC3EBCE34F9E}" type="slidenum">
              <a:rPr lang="ru-RU" sz="1400"/>
              <a:pPr algn="r" eaLnBrk="1" hangingPunct="1"/>
              <a:t>18</a:t>
            </a:fld>
            <a:endParaRPr lang="ru-RU" sz="1400"/>
          </a:p>
        </p:txBody>
      </p:sp>
      <p:sp>
        <p:nvSpPr>
          <p:cNvPr id="19459" name="Line 2"/>
          <p:cNvSpPr>
            <a:spLocks noChangeShapeType="1"/>
          </p:cNvSpPr>
          <p:nvPr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9460" name="Text Box 3"/>
          <p:cNvSpPr txBox="1">
            <a:spLocks noChangeArrowheads="1"/>
          </p:cNvSpPr>
          <p:nvPr/>
        </p:nvSpPr>
        <p:spPr bwMode="auto">
          <a:xfrm>
            <a:off x="395288" y="188913"/>
            <a:ext cx="814070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ru-RU" sz="3000" b="1"/>
              <a:t>Реализация алгоритма Прима-Краскала</a:t>
            </a:r>
          </a:p>
        </p:txBody>
      </p:sp>
      <p:sp>
        <p:nvSpPr>
          <p:cNvPr id="1164294" name="Rectangle 6"/>
          <p:cNvSpPr>
            <a:spLocks noChangeArrowheads="1"/>
          </p:cNvSpPr>
          <p:nvPr/>
        </p:nvSpPr>
        <p:spPr bwMode="auto">
          <a:xfrm>
            <a:off x="655638" y="1301750"/>
            <a:ext cx="8097837" cy="5121275"/>
          </a:xfrm>
          <a:prstGeom prst="rect">
            <a:avLst/>
          </a:prstGeom>
          <a:solidFill>
            <a:srgbClr val="FFFF99"/>
          </a:solidFill>
          <a:ln w="25400">
            <a:noFill/>
            <a:miter lim="800000"/>
            <a:headEnd/>
            <a:tailEnd type="none" w="med" len="lg"/>
          </a:ln>
          <a:effectLst>
            <a:outerShdw dist="35921" dir="2700000" algn="ctr" rotWithShape="0">
              <a:schemeClr val="tx2"/>
            </a:outerShdw>
          </a:effectLst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r>
              <a:rPr lang="ru-RU" sz="2000" b="1">
                <a:latin typeface="Courier New" pitchFamily="49" charset="0"/>
                <a:cs typeface="+mn-cs"/>
              </a:rPr>
              <a:t>for ( k = 0; k &lt; N-1; k ++ ) {</a:t>
            </a:r>
          </a:p>
          <a:p>
            <a:pPr>
              <a:spcBef>
                <a:spcPct val="50000"/>
              </a:spcBef>
              <a:defRPr/>
            </a:pPr>
            <a:r>
              <a:rPr lang="ru-RU" sz="2000" b="1">
                <a:latin typeface="Courier New" pitchFamily="49" charset="0"/>
                <a:cs typeface="+mn-cs"/>
              </a:rPr>
              <a:t>  min = 30000;</a:t>
            </a:r>
            <a:r>
              <a:rPr lang="en-US" sz="2000" b="1">
                <a:latin typeface="Courier New" pitchFamily="49" charset="0"/>
                <a:cs typeface="+mn-cs"/>
              </a:rPr>
              <a:t> </a:t>
            </a:r>
            <a:r>
              <a:rPr lang="en-US" sz="2000" b="1">
                <a:solidFill>
                  <a:schemeClr val="hlink"/>
                </a:solidFill>
                <a:latin typeface="Courier New" pitchFamily="49" charset="0"/>
                <a:cs typeface="+mn-cs"/>
              </a:rPr>
              <a:t>// </a:t>
            </a:r>
            <a:r>
              <a:rPr lang="ru-RU" sz="2000" b="1">
                <a:solidFill>
                  <a:schemeClr val="hlink"/>
                </a:solidFill>
                <a:latin typeface="Courier New" pitchFamily="49" charset="0"/>
                <a:cs typeface="+mn-cs"/>
              </a:rPr>
              <a:t>большое число</a:t>
            </a:r>
          </a:p>
          <a:p>
            <a:pPr>
              <a:spcBef>
                <a:spcPct val="50000"/>
              </a:spcBef>
              <a:defRPr/>
            </a:pPr>
            <a:r>
              <a:rPr lang="ru-RU" sz="2000" b="1">
                <a:latin typeface="Courier New" pitchFamily="49" charset="0"/>
                <a:cs typeface="+mn-cs"/>
              </a:rPr>
              <a:t>  for ( i = 0; i &lt; N-1; i ++ )</a:t>
            </a:r>
          </a:p>
          <a:p>
            <a:pPr>
              <a:defRPr/>
            </a:pPr>
            <a:r>
              <a:rPr lang="ru-RU" sz="2000" b="1">
                <a:latin typeface="Courier New" pitchFamily="49" charset="0"/>
                <a:cs typeface="+mn-cs"/>
              </a:rPr>
              <a:t>    for ( j = i+1; j &lt; N; j ++ )</a:t>
            </a:r>
          </a:p>
          <a:p>
            <a:pPr>
              <a:defRPr/>
            </a:pPr>
            <a:r>
              <a:rPr lang="ru-RU" sz="2000" b="1">
                <a:latin typeface="Courier New" pitchFamily="49" charset="0"/>
                <a:cs typeface="+mn-cs"/>
              </a:rPr>
              <a:t>	if ( Col</a:t>
            </a:r>
            <a:r>
              <a:rPr lang="en-US" sz="2000" b="1">
                <a:latin typeface="Courier New" pitchFamily="49" charset="0"/>
                <a:cs typeface="+mn-cs"/>
              </a:rPr>
              <a:t>or</a:t>
            </a:r>
            <a:r>
              <a:rPr lang="ru-RU" sz="2000" b="1">
                <a:latin typeface="Courier New" pitchFamily="49" charset="0"/>
                <a:cs typeface="+mn-cs"/>
              </a:rPr>
              <a:t>[i] != Col</a:t>
            </a:r>
            <a:r>
              <a:rPr lang="en-US" sz="2000" b="1">
                <a:latin typeface="Courier New" pitchFamily="49" charset="0"/>
                <a:cs typeface="+mn-cs"/>
              </a:rPr>
              <a:t>or</a:t>
            </a:r>
            <a:r>
              <a:rPr lang="ru-RU" sz="2000" b="1">
                <a:latin typeface="Courier New" pitchFamily="49" charset="0"/>
                <a:cs typeface="+mn-cs"/>
              </a:rPr>
              <a:t>[j] &amp;&amp; </a:t>
            </a:r>
            <a:r>
              <a:rPr lang="en-US" sz="2000" b="1">
                <a:latin typeface="Courier New" pitchFamily="49" charset="0"/>
                <a:cs typeface="+mn-cs"/>
              </a:rPr>
              <a:t/>
            </a:r>
            <a:br>
              <a:rPr lang="en-US" sz="2000" b="1">
                <a:latin typeface="Courier New" pitchFamily="49" charset="0"/>
                <a:cs typeface="+mn-cs"/>
              </a:rPr>
            </a:br>
            <a:r>
              <a:rPr lang="en-US" sz="2000" b="1">
                <a:latin typeface="Courier New" pitchFamily="49" charset="0"/>
                <a:cs typeface="+mn-cs"/>
              </a:rPr>
              <a:t>           W</a:t>
            </a:r>
            <a:r>
              <a:rPr lang="ru-RU" sz="2000" b="1">
                <a:latin typeface="Courier New" pitchFamily="49" charset="0"/>
                <a:cs typeface="+mn-cs"/>
              </a:rPr>
              <a:t>[i][j] &lt; min ) {</a:t>
            </a:r>
          </a:p>
          <a:p>
            <a:pPr>
              <a:defRPr/>
            </a:pPr>
            <a:r>
              <a:rPr lang="ru-RU" sz="2000" b="1">
                <a:latin typeface="Courier New" pitchFamily="49" charset="0"/>
                <a:cs typeface="+mn-cs"/>
              </a:rPr>
              <a:t>  	  min = </a:t>
            </a:r>
            <a:r>
              <a:rPr lang="en-US" sz="2000" b="1">
                <a:latin typeface="Courier New" pitchFamily="49" charset="0"/>
                <a:cs typeface="+mn-cs"/>
              </a:rPr>
              <a:t>W</a:t>
            </a:r>
            <a:r>
              <a:rPr lang="ru-RU" sz="2000" b="1">
                <a:latin typeface="Courier New" pitchFamily="49" charset="0"/>
                <a:cs typeface="+mn-cs"/>
              </a:rPr>
              <a:t>[i][j];</a:t>
            </a:r>
          </a:p>
          <a:p>
            <a:pPr>
              <a:defRPr/>
            </a:pPr>
            <a:r>
              <a:rPr lang="ru-RU" sz="2000" b="1">
                <a:latin typeface="Courier New" pitchFamily="49" charset="0"/>
                <a:cs typeface="+mn-cs"/>
              </a:rPr>
              <a:t>	</a:t>
            </a:r>
            <a:r>
              <a:rPr lang="en-US" sz="2000" b="1">
                <a:latin typeface="Courier New" pitchFamily="49" charset="0"/>
                <a:cs typeface="+mn-cs"/>
              </a:rPr>
              <a:t>  </a:t>
            </a:r>
            <a:r>
              <a:rPr lang="ru-RU" sz="2000" b="1">
                <a:latin typeface="Courier New" pitchFamily="49" charset="0"/>
                <a:cs typeface="+mn-cs"/>
              </a:rPr>
              <a:t>Reb[k].i = i; </a:t>
            </a:r>
          </a:p>
          <a:p>
            <a:pPr>
              <a:defRPr/>
            </a:pPr>
            <a:r>
              <a:rPr lang="ru-RU" sz="2000" b="1">
                <a:latin typeface="Courier New" pitchFamily="49" charset="0"/>
                <a:cs typeface="+mn-cs"/>
              </a:rPr>
              <a:t>        Reb[k].j = j;</a:t>
            </a:r>
            <a:endParaRPr lang="en-US" sz="2000" b="1">
              <a:latin typeface="Courier New" pitchFamily="49" charset="0"/>
              <a:cs typeface="+mn-cs"/>
            </a:endParaRPr>
          </a:p>
          <a:p>
            <a:pPr>
              <a:defRPr/>
            </a:pPr>
            <a:r>
              <a:rPr lang="en-US" sz="2000" b="1">
                <a:latin typeface="Courier New" pitchFamily="49" charset="0"/>
                <a:cs typeface="+mn-cs"/>
              </a:rPr>
              <a:t>        </a:t>
            </a:r>
            <a:r>
              <a:rPr lang="ru-RU" sz="2000" b="1">
                <a:latin typeface="Courier New" pitchFamily="49" charset="0"/>
                <a:cs typeface="+mn-cs"/>
              </a:rPr>
              <a:t>col_</a:t>
            </a:r>
            <a:r>
              <a:rPr lang="en-US" sz="2000" b="1">
                <a:latin typeface="Courier New" pitchFamily="49" charset="0"/>
                <a:cs typeface="+mn-cs"/>
              </a:rPr>
              <a:t>i</a:t>
            </a:r>
            <a:r>
              <a:rPr lang="ru-RU" sz="2000" b="1">
                <a:latin typeface="Courier New" pitchFamily="49" charset="0"/>
                <a:cs typeface="+mn-cs"/>
              </a:rPr>
              <a:t> = Col</a:t>
            </a:r>
            <a:r>
              <a:rPr lang="en-US" sz="2000" b="1">
                <a:latin typeface="Courier New" pitchFamily="49" charset="0"/>
                <a:cs typeface="+mn-cs"/>
              </a:rPr>
              <a:t>or</a:t>
            </a:r>
            <a:r>
              <a:rPr lang="ru-RU" sz="2000" b="1">
                <a:latin typeface="Courier New" pitchFamily="49" charset="0"/>
                <a:cs typeface="+mn-cs"/>
              </a:rPr>
              <a:t>[</a:t>
            </a:r>
            <a:r>
              <a:rPr lang="en-US" sz="2000" b="1">
                <a:latin typeface="Courier New" pitchFamily="49" charset="0"/>
                <a:cs typeface="+mn-cs"/>
              </a:rPr>
              <a:t>i</a:t>
            </a:r>
            <a:r>
              <a:rPr lang="ru-RU" sz="2000" b="1">
                <a:latin typeface="Courier New" pitchFamily="49" charset="0"/>
                <a:cs typeface="+mn-cs"/>
              </a:rPr>
              <a:t>];</a:t>
            </a:r>
          </a:p>
          <a:p>
            <a:pPr>
              <a:defRPr/>
            </a:pPr>
            <a:r>
              <a:rPr lang="ru-RU" sz="2000" b="1">
                <a:latin typeface="Courier New" pitchFamily="49" charset="0"/>
                <a:cs typeface="+mn-cs"/>
              </a:rPr>
              <a:t>       </a:t>
            </a:r>
            <a:r>
              <a:rPr lang="en-US" sz="2000" b="1">
                <a:latin typeface="Courier New" pitchFamily="49" charset="0"/>
                <a:cs typeface="+mn-cs"/>
              </a:rPr>
              <a:t> </a:t>
            </a:r>
            <a:r>
              <a:rPr lang="ru-RU" sz="2000" b="1">
                <a:latin typeface="Courier New" pitchFamily="49" charset="0"/>
                <a:cs typeface="+mn-cs"/>
              </a:rPr>
              <a:t>col_j = Col</a:t>
            </a:r>
            <a:r>
              <a:rPr lang="en-US" sz="2000" b="1">
                <a:latin typeface="Courier New" pitchFamily="49" charset="0"/>
                <a:cs typeface="+mn-cs"/>
              </a:rPr>
              <a:t>or</a:t>
            </a:r>
            <a:r>
              <a:rPr lang="ru-RU" sz="2000" b="1">
                <a:latin typeface="Courier New" pitchFamily="49" charset="0"/>
                <a:cs typeface="+mn-cs"/>
              </a:rPr>
              <a:t>[j];</a:t>
            </a:r>
          </a:p>
          <a:p>
            <a:pPr>
              <a:defRPr/>
            </a:pPr>
            <a:r>
              <a:rPr lang="ru-RU" sz="2000" b="1">
                <a:latin typeface="Courier New" pitchFamily="49" charset="0"/>
                <a:cs typeface="+mn-cs"/>
              </a:rPr>
              <a:t>        }</a:t>
            </a:r>
          </a:p>
          <a:p>
            <a:pPr>
              <a:spcBef>
                <a:spcPct val="50000"/>
              </a:spcBef>
              <a:defRPr/>
            </a:pPr>
            <a:r>
              <a:rPr lang="en-US" sz="2000" b="1">
                <a:latin typeface="Courier New" pitchFamily="49" charset="0"/>
                <a:cs typeface="+mn-cs"/>
              </a:rPr>
              <a:t>  </a:t>
            </a:r>
            <a:r>
              <a:rPr lang="ru-RU" sz="2000" b="1">
                <a:latin typeface="Courier New" pitchFamily="49" charset="0"/>
                <a:cs typeface="+mn-cs"/>
              </a:rPr>
              <a:t>for ( i = 0; i &lt; N; i ++ )</a:t>
            </a:r>
          </a:p>
          <a:p>
            <a:pPr>
              <a:defRPr/>
            </a:pPr>
            <a:r>
              <a:rPr lang="en-US" sz="2000" b="1">
                <a:latin typeface="Courier New" pitchFamily="49" charset="0"/>
                <a:cs typeface="+mn-cs"/>
              </a:rPr>
              <a:t> </a:t>
            </a:r>
            <a:r>
              <a:rPr lang="ru-RU" sz="2000" b="1">
                <a:latin typeface="Courier New" pitchFamily="49" charset="0"/>
                <a:cs typeface="+mn-cs"/>
              </a:rPr>
              <a:t>   if ( Col</a:t>
            </a:r>
            <a:r>
              <a:rPr lang="en-US" sz="2000" b="1">
                <a:latin typeface="Courier New" pitchFamily="49" charset="0"/>
                <a:cs typeface="+mn-cs"/>
              </a:rPr>
              <a:t>or</a:t>
            </a:r>
            <a:r>
              <a:rPr lang="ru-RU" sz="2000" b="1">
                <a:latin typeface="Courier New" pitchFamily="49" charset="0"/>
                <a:cs typeface="+mn-cs"/>
              </a:rPr>
              <a:t>[i] == col_j ) Col</a:t>
            </a:r>
            <a:r>
              <a:rPr lang="en-US" sz="2000" b="1">
                <a:latin typeface="Courier New" pitchFamily="49" charset="0"/>
                <a:cs typeface="+mn-cs"/>
              </a:rPr>
              <a:t>or</a:t>
            </a:r>
            <a:r>
              <a:rPr lang="ru-RU" sz="2000" b="1">
                <a:latin typeface="Courier New" pitchFamily="49" charset="0"/>
                <a:cs typeface="+mn-cs"/>
              </a:rPr>
              <a:t>[i] = </a:t>
            </a:r>
            <a:r>
              <a:rPr lang="en-US" sz="2000" b="1">
                <a:latin typeface="Courier New" pitchFamily="49" charset="0"/>
                <a:cs typeface="+mn-cs"/>
              </a:rPr>
              <a:t>col_i</a:t>
            </a:r>
            <a:r>
              <a:rPr lang="ru-RU" sz="2000" b="1">
                <a:latin typeface="Courier New" pitchFamily="49" charset="0"/>
                <a:cs typeface="+mn-cs"/>
              </a:rPr>
              <a:t>;	</a:t>
            </a:r>
          </a:p>
          <a:p>
            <a:pPr>
              <a:defRPr/>
            </a:pPr>
            <a:r>
              <a:rPr lang="en-US" sz="2000" b="1">
                <a:latin typeface="Courier New" pitchFamily="49" charset="0"/>
                <a:cs typeface="+mn-cs"/>
              </a:rPr>
              <a:t>  </a:t>
            </a:r>
            <a:r>
              <a:rPr lang="ru-RU" sz="2000" b="1">
                <a:latin typeface="Courier New" pitchFamily="49" charset="0"/>
                <a:cs typeface="+mn-cs"/>
              </a:rPr>
              <a:t>}</a:t>
            </a:r>
          </a:p>
        </p:txBody>
      </p:sp>
      <p:sp>
        <p:nvSpPr>
          <p:cNvPr id="1164295" name="Rectangle 7"/>
          <p:cNvSpPr>
            <a:spLocks noChangeArrowheads="1"/>
          </p:cNvSpPr>
          <p:nvPr/>
        </p:nvSpPr>
        <p:spPr bwMode="auto">
          <a:xfrm>
            <a:off x="358775" y="849313"/>
            <a:ext cx="34401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 type="none" w="med" len="lg"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 marL="263525" indent="-263525"/>
            <a:r>
              <a:rPr lang="ru-RU" sz="2000" b="1">
                <a:solidFill>
                  <a:schemeClr val="hlink"/>
                </a:solidFill>
              </a:rPr>
              <a:t>Основной алгоритм:</a:t>
            </a:r>
            <a:endParaRPr lang="ru-RU" sz="2000"/>
          </a:p>
        </p:txBody>
      </p:sp>
      <p:sp>
        <p:nvSpPr>
          <p:cNvPr id="1164296" name="AutoShape 8"/>
          <p:cNvSpPr>
            <a:spLocks noChangeArrowheads="1"/>
          </p:cNvSpPr>
          <p:nvPr/>
        </p:nvSpPr>
        <p:spPr bwMode="auto">
          <a:xfrm>
            <a:off x="6515100" y="1057275"/>
            <a:ext cx="2071688" cy="717550"/>
          </a:xfrm>
          <a:prstGeom prst="wedgeRoundRectCallout">
            <a:avLst>
              <a:gd name="adj1" fmla="val -107394"/>
              <a:gd name="adj2" fmla="val 12833"/>
              <a:gd name="adj3" fmla="val 16667"/>
            </a:avLst>
          </a:prstGeom>
          <a:solidFill>
            <a:srgbClr val="D1D1FF"/>
          </a:solidFill>
          <a:ln w="12700">
            <a:noFill/>
            <a:miter lim="800000"/>
            <a:headEnd/>
            <a:tailEnd type="none" w="lg" len="lg"/>
          </a:ln>
          <a:effectLst>
            <a:outerShdw dist="35921" dir="2700000" algn="ctr" rotWithShape="0">
              <a:schemeClr val="tx1"/>
            </a:outerShdw>
          </a:effectLst>
        </p:spPr>
        <p:txBody>
          <a:bodyPr lIns="90000" tIns="46800" rIns="90000" bIns="46800" anchor="ctr"/>
          <a:lstStyle/>
          <a:p>
            <a:pPr algn="ctr">
              <a:defRPr/>
            </a:pPr>
            <a:r>
              <a:rPr lang="ru-RU">
                <a:cs typeface="+mn-cs"/>
              </a:rPr>
              <a:t>нужно выбрать </a:t>
            </a:r>
            <a:r>
              <a:rPr lang="en-US" sz="2000" b="1">
                <a:latin typeface="Courier New" pitchFamily="49" charset="0"/>
                <a:cs typeface="+mn-cs"/>
              </a:rPr>
              <a:t>N-1</a:t>
            </a:r>
            <a:r>
              <a:rPr lang="en-US">
                <a:cs typeface="+mn-cs"/>
              </a:rPr>
              <a:t> </a:t>
            </a:r>
            <a:r>
              <a:rPr lang="ru-RU">
                <a:cs typeface="+mn-cs"/>
              </a:rPr>
              <a:t>ребро</a:t>
            </a:r>
            <a:endParaRPr lang="ru-RU" sz="2000" b="1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urier New" pitchFamily="49" charset="0"/>
              <a:cs typeface="+mn-cs"/>
            </a:endParaRPr>
          </a:p>
        </p:txBody>
      </p:sp>
      <p:sp>
        <p:nvSpPr>
          <p:cNvPr id="1164297" name="AutoShape 9"/>
          <p:cNvSpPr>
            <a:spLocks noChangeArrowheads="1"/>
          </p:cNvSpPr>
          <p:nvPr/>
        </p:nvSpPr>
        <p:spPr bwMode="auto">
          <a:xfrm>
            <a:off x="6538913" y="1963738"/>
            <a:ext cx="2043112" cy="736600"/>
          </a:xfrm>
          <a:prstGeom prst="wedgeRoundRectCallout">
            <a:avLst>
              <a:gd name="adj1" fmla="val -106023"/>
              <a:gd name="adj2" fmla="val 26509"/>
              <a:gd name="adj3" fmla="val 16667"/>
            </a:avLst>
          </a:prstGeom>
          <a:solidFill>
            <a:srgbClr val="D1D1FF"/>
          </a:solidFill>
          <a:ln w="12700">
            <a:noFill/>
            <a:miter lim="800000"/>
            <a:headEnd/>
            <a:tailEnd type="none" w="lg" len="lg"/>
          </a:ln>
          <a:effectLst>
            <a:outerShdw dist="35921" dir="2700000" algn="ctr" rotWithShape="0">
              <a:schemeClr val="tx1"/>
            </a:outerShdw>
          </a:effectLst>
        </p:spPr>
        <p:txBody>
          <a:bodyPr lIns="90000" tIns="46800" rIns="90000" bIns="46800" anchor="ctr"/>
          <a:lstStyle/>
          <a:p>
            <a:pPr algn="ctr">
              <a:defRPr/>
            </a:pPr>
            <a:r>
              <a:rPr lang="ru-RU">
                <a:cs typeface="+mn-cs"/>
              </a:rPr>
              <a:t>цикл по всем парам вершин</a:t>
            </a:r>
            <a:endParaRPr lang="ru-RU" sz="2000" b="1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urier New" pitchFamily="49" charset="0"/>
              <a:cs typeface="+mn-cs"/>
            </a:endParaRPr>
          </a:p>
        </p:txBody>
      </p:sp>
      <p:sp>
        <p:nvSpPr>
          <p:cNvPr id="1164298" name="AutoShape 10"/>
          <p:cNvSpPr>
            <a:spLocks noChangeArrowheads="1"/>
          </p:cNvSpPr>
          <p:nvPr/>
        </p:nvSpPr>
        <p:spPr bwMode="auto">
          <a:xfrm>
            <a:off x="6500813" y="2851150"/>
            <a:ext cx="2062162" cy="1225550"/>
          </a:xfrm>
          <a:prstGeom prst="wedgeRoundRectCallout">
            <a:avLst>
              <a:gd name="adj1" fmla="val -108736"/>
              <a:gd name="adj2" fmla="val -24093"/>
              <a:gd name="adj3" fmla="val 16667"/>
            </a:avLst>
          </a:prstGeom>
          <a:solidFill>
            <a:srgbClr val="D1D1FF"/>
          </a:solidFill>
          <a:ln w="12700">
            <a:noFill/>
            <a:miter lim="800000"/>
            <a:headEnd/>
            <a:tailEnd type="none" w="lg" len="lg"/>
          </a:ln>
          <a:effectLst>
            <a:outerShdw dist="35921" dir="2700000" algn="ctr" rotWithShape="0">
              <a:schemeClr val="tx1"/>
            </a:outerShdw>
          </a:effectLst>
        </p:spPr>
        <p:txBody>
          <a:bodyPr lIns="90000" tIns="46800" rIns="90000" bIns="46800" anchor="ctr"/>
          <a:lstStyle/>
          <a:p>
            <a:pPr algn="ctr">
              <a:defRPr/>
            </a:pPr>
            <a:r>
              <a:rPr lang="ru-RU">
                <a:cs typeface="+mn-cs"/>
              </a:rPr>
              <a:t>учитываем только пары с разным цветом вершин</a:t>
            </a:r>
            <a:endParaRPr lang="ru-RU" sz="2000" b="1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urier New" pitchFamily="49" charset="0"/>
              <a:cs typeface="+mn-cs"/>
            </a:endParaRPr>
          </a:p>
        </p:txBody>
      </p:sp>
      <p:sp>
        <p:nvSpPr>
          <p:cNvPr id="1164299" name="AutoShape 11"/>
          <p:cNvSpPr>
            <a:spLocks noChangeArrowheads="1"/>
          </p:cNvSpPr>
          <p:nvPr/>
        </p:nvSpPr>
        <p:spPr bwMode="auto">
          <a:xfrm>
            <a:off x="5132388" y="4152900"/>
            <a:ext cx="2617787" cy="679450"/>
          </a:xfrm>
          <a:prstGeom prst="wedgeRoundRectCallout">
            <a:avLst>
              <a:gd name="adj1" fmla="val -93722"/>
              <a:gd name="adj2" fmla="val -43458"/>
              <a:gd name="adj3" fmla="val 16667"/>
            </a:avLst>
          </a:prstGeom>
          <a:solidFill>
            <a:srgbClr val="D1D1FF"/>
          </a:solidFill>
          <a:ln w="12700">
            <a:noFill/>
            <a:miter lim="800000"/>
            <a:headEnd/>
            <a:tailEnd type="none" w="lg" len="lg"/>
          </a:ln>
          <a:effectLst>
            <a:outerShdw dist="35921" dir="2700000" algn="ctr" rotWithShape="0">
              <a:schemeClr val="tx1"/>
            </a:outerShdw>
          </a:effectLst>
        </p:spPr>
        <p:txBody>
          <a:bodyPr lIns="90000" tIns="46800" rIns="90000" bIns="46800" anchor="ctr"/>
          <a:lstStyle/>
          <a:p>
            <a:pPr algn="ctr">
              <a:defRPr/>
            </a:pPr>
            <a:r>
              <a:rPr lang="ru-RU">
                <a:cs typeface="+mn-cs"/>
              </a:rPr>
              <a:t>запоминаем ребро и цвета</a:t>
            </a:r>
            <a:r>
              <a:rPr lang="en-US">
                <a:cs typeface="+mn-cs"/>
              </a:rPr>
              <a:t> </a:t>
            </a:r>
            <a:r>
              <a:rPr lang="ru-RU">
                <a:cs typeface="+mn-cs"/>
              </a:rPr>
              <a:t>вершин</a:t>
            </a:r>
            <a:endParaRPr lang="ru-RU" sz="2000" b="1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urier New" pitchFamily="49" charset="0"/>
              <a:cs typeface="+mn-cs"/>
            </a:endParaRPr>
          </a:p>
        </p:txBody>
      </p:sp>
      <p:sp>
        <p:nvSpPr>
          <p:cNvPr id="1164300" name="AutoShape 12"/>
          <p:cNvSpPr>
            <a:spLocks noChangeArrowheads="1"/>
          </p:cNvSpPr>
          <p:nvPr/>
        </p:nvSpPr>
        <p:spPr bwMode="auto">
          <a:xfrm>
            <a:off x="5764213" y="4964113"/>
            <a:ext cx="2919412" cy="679450"/>
          </a:xfrm>
          <a:prstGeom prst="wedgeRoundRectCallout">
            <a:avLst>
              <a:gd name="adj1" fmla="val -75667"/>
              <a:gd name="adj2" fmla="val 60514"/>
              <a:gd name="adj3" fmla="val 16667"/>
            </a:avLst>
          </a:prstGeom>
          <a:solidFill>
            <a:srgbClr val="D1D1FF"/>
          </a:solidFill>
          <a:ln w="12700">
            <a:noFill/>
            <a:miter lim="800000"/>
            <a:headEnd/>
            <a:tailEnd type="none" w="lg" len="lg"/>
          </a:ln>
          <a:effectLst>
            <a:outerShdw dist="35921" dir="2700000" algn="ctr" rotWithShape="0">
              <a:schemeClr val="tx1"/>
            </a:outerShdw>
          </a:effectLst>
        </p:spPr>
        <p:txBody>
          <a:bodyPr lIns="90000" tIns="46800" rIns="90000" bIns="46800" anchor="ctr"/>
          <a:lstStyle/>
          <a:p>
            <a:pPr algn="ctr">
              <a:defRPr/>
            </a:pPr>
            <a:r>
              <a:rPr lang="ru-RU">
                <a:cs typeface="+mn-cs"/>
              </a:rPr>
              <a:t>перекрашиваем </a:t>
            </a:r>
            <a:r>
              <a:rPr lang="en-US">
                <a:cs typeface="+mn-cs"/>
              </a:rPr>
              <a:t> </a:t>
            </a:r>
            <a:r>
              <a:rPr lang="ru-RU">
                <a:cs typeface="+mn-cs"/>
              </a:rPr>
              <a:t>вершины цвета </a:t>
            </a:r>
            <a:r>
              <a:rPr lang="en-US" sz="2000" b="1">
                <a:latin typeface="Courier New" pitchFamily="49" charset="0"/>
                <a:cs typeface="+mn-cs"/>
              </a:rPr>
              <a:t>col_j</a:t>
            </a:r>
            <a:endParaRPr lang="ru-RU" sz="2400" b="1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urier New" pitchFamily="49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4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64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429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16429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42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1642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429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16429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4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164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42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1642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42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1642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42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1642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4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164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42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11642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429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116429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4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1164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42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11642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42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11642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429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116429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4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1164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429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116429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429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116429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429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5" dur="500"/>
                                        <p:tgtEl>
                                          <p:spTgt spid="116429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429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8" dur="500"/>
                                        <p:tgtEl>
                                          <p:spTgt spid="116429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4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1" dur="500"/>
                                        <p:tgtEl>
                                          <p:spTgt spid="1164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4294" grpId="0" build="p" animBg="1"/>
      <p:bldP spid="1164295" grpId="0"/>
      <p:bldP spid="1164296" grpId="0" animBg="1"/>
      <p:bldP spid="1164297" grpId="0" animBg="1"/>
      <p:bldP spid="1164298" grpId="0" animBg="1"/>
      <p:bldP spid="1164299" grpId="0" animBg="1"/>
      <p:bldP spid="1164300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Номер слайда 3"/>
          <p:cNvSpPr txBox="1">
            <a:spLocks noGrp="1"/>
          </p:cNvSpPr>
          <p:nvPr/>
        </p:nvSpPr>
        <p:spPr bwMode="auto">
          <a:xfrm>
            <a:off x="7010400" y="0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fld id="{0AB66AD7-264D-47FD-A530-E960D4615524}" type="slidenum">
              <a:rPr lang="ru-RU" sz="1400"/>
              <a:pPr algn="r" eaLnBrk="1" hangingPunct="1"/>
              <a:t>19</a:t>
            </a:fld>
            <a:endParaRPr lang="ru-RU" sz="1400"/>
          </a:p>
        </p:txBody>
      </p:sp>
      <p:sp>
        <p:nvSpPr>
          <p:cNvPr id="20483" name="Line 2"/>
          <p:cNvSpPr>
            <a:spLocks noChangeShapeType="1"/>
          </p:cNvSpPr>
          <p:nvPr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0484" name="Text Box 3"/>
          <p:cNvSpPr txBox="1">
            <a:spLocks noChangeArrowheads="1"/>
          </p:cNvSpPr>
          <p:nvPr/>
        </p:nvSpPr>
        <p:spPr bwMode="auto">
          <a:xfrm>
            <a:off x="395288" y="188913"/>
            <a:ext cx="814070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ru-RU" sz="3000" b="1"/>
              <a:t>Сложность алгоритма</a:t>
            </a:r>
          </a:p>
        </p:txBody>
      </p:sp>
      <p:sp>
        <p:nvSpPr>
          <p:cNvPr id="1154052" name="Rectangle 4"/>
          <p:cNvSpPr>
            <a:spLocks noChangeArrowheads="1"/>
          </p:cNvSpPr>
          <p:nvPr/>
        </p:nvSpPr>
        <p:spPr bwMode="auto">
          <a:xfrm>
            <a:off x="358775" y="817563"/>
            <a:ext cx="34401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 type="none" w="med" len="lg"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 marL="263525" indent="-263525"/>
            <a:r>
              <a:rPr lang="ru-RU" sz="2000" b="1">
                <a:solidFill>
                  <a:schemeClr val="hlink"/>
                </a:solidFill>
              </a:rPr>
              <a:t>Основной цикл:</a:t>
            </a:r>
            <a:endParaRPr lang="ru-RU" sz="2000"/>
          </a:p>
        </p:txBody>
      </p:sp>
      <p:sp>
        <p:nvSpPr>
          <p:cNvPr id="1154053" name="Rectangle 5"/>
          <p:cNvSpPr>
            <a:spLocks noChangeArrowheads="1"/>
          </p:cNvSpPr>
          <p:nvPr/>
        </p:nvSpPr>
        <p:spPr bwMode="auto">
          <a:xfrm>
            <a:off x="773113" y="4198938"/>
            <a:ext cx="889000" cy="396875"/>
          </a:xfrm>
          <a:prstGeom prst="rect">
            <a:avLst/>
          </a:prstGeom>
          <a:solidFill>
            <a:srgbClr val="FFFF99"/>
          </a:solidFill>
          <a:ln w="25400">
            <a:noFill/>
            <a:miter lim="800000"/>
            <a:headEnd/>
            <a:tailEnd type="none" w="med" len="lg"/>
          </a:ln>
          <a:effectLst>
            <a:outerShdw dist="35921" dir="2700000" algn="ctr" rotWithShape="0">
              <a:schemeClr val="tx2"/>
            </a:outerShdw>
          </a:effectLst>
        </p:spPr>
        <p:txBody>
          <a:bodyPr wrap="none" lIns="90000" tIns="46800" rIns="90000" bIns="46800">
            <a:spAutoFit/>
          </a:bodyPr>
          <a:lstStyle/>
          <a:p>
            <a:pPr>
              <a:defRPr/>
            </a:pPr>
            <a:r>
              <a:rPr lang="en-US" sz="2000" b="1">
                <a:latin typeface="Courier New" pitchFamily="49" charset="0"/>
                <a:cs typeface="+mn-cs"/>
              </a:rPr>
              <a:t>O(N</a:t>
            </a:r>
            <a:r>
              <a:rPr lang="en-US" sz="2000" b="1" baseline="30000">
                <a:latin typeface="Courier New" pitchFamily="49" charset="0"/>
                <a:cs typeface="+mn-cs"/>
              </a:rPr>
              <a:t>3</a:t>
            </a:r>
            <a:r>
              <a:rPr lang="en-US" sz="2000" b="1">
                <a:latin typeface="Courier New" pitchFamily="49" charset="0"/>
                <a:cs typeface="+mn-cs"/>
              </a:rPr>
              <a:t>)</a:t>
            </a:r>
            <a:endParaRPr lang="ru-RU" sz="2000" b="1">
              <a:latin typeface="Courier New" pitchFamily="49" charset="0"/>
              <a:cs typeface="+mn-cs"/>
            </a:endParaRPr>
          </a:p>
        </p:txBody>
      </p:sp>
      <p:sp>
        <p:nvSpPr>
          <p:cNvPr id="1154054" name="Rectangle 6"/>
          <p:cNvSpPr>
            <a:spLocks noChangeArrowheads="1"/>
          </p:cNvSpPr>
          <p:nvPr/>
        </p:nvSpPr>
        <p:spPr bwMode="auto">
          <a:xfrm>
            <a:off x="619125" y="1271588"/>
            <a:ext cx="5354638" cy="2378075"/>
          </a:xfrm>
          <a:prstGeom prst="rect">
            <a:avLst/>
          </a:prstGeom>
          <a:solidFill>
            <a:srgbClr val="FFFF99"/>
          </a:solidFill>
          <a:ln w="25400">
            <a:noFill/>
            <a:miter lim="800000"/>
            <a:headEnd/>
            <a:tailEnd type="none" w="med" len="lg"/>
          </a:ln>
          <a:effectLst>
            <a:outerShdw dist="35921" dir="2700000" algn="ctr" rotWithShape="0">
              <a:schemeClr val="tx2"/>
            </a:outerShdw>
          </a:effectLst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r>
              <a:rPr lang="ru-RU" sz="2000" b="1">
                <a:latin typeface="Courier New" pitchFamily="49" charset="0"/>
                <a:cs typeface="+mn-cs"/>
              </a:rPr>
              <a:t>for ( k = 0; k &lt; N-1; k ++ ) {</a:t>
            </a:r>
          </a:p>
          <a:p>
            <a:pPr>
              <a:spcBef>
                <a:spcPct val="50000"/>
              </a:spcBef>
              <a:defRPr/>
            </a:pPr>
            <a:r>
              <a:rPr lang="en-US" sz="2000" b="1">
                <a:latin typeface="Courier New" pitchFamily="49" charset="0"/>
                <a:cs typeface="+mn-cs"/>
              </a:rPr>
              <a:t>  ... </a:t>
            </a:r>
          </a:p>
          <a:p>
            <a:pPr>
              <a:spcBef>
                <a:spcPct val="50000"/>
              </a:spcBef>
              <a:defRPr/>
            </a:pPr>
            <a:r>
              <a:rPr lang="en-US" sz="2000" b="1">
                <a:latin typeface="Courier New" pitchFamily="49" charset="0"/>
                <a:cs typeface="+mn-cs"/>
              </a:rPr>
              <a:t>  </a:t>
            </a:r>
            <a:r>
              <a:rPr lang="ru-RU" sz="2000" b="1">
                <a:latin typeface="Courier New" pitchFamily="49" charset="0"/>
                <a:cs typeface="+mn-cs"/>
              </a:rPr>
              <a:t>for ( i = 0; i &lt; N-1; i ++ )</a:t>
            </a:r>
          </a:p>
          <a:p>
            <a:pPr>
              <a:defRPr/>
            </a:pPr>
            <a:r>
              <a:rPr lang="ru-RU" sz="2000" b="1">
                <a:latin typeface="Courier New" pitchFamily="49" charset="0"/>
                <a:cs typeface="+mn-cs"/>
              </a:rPr>
              <a:t>    for ( j = i+1; j &lt; N; j ++ )</a:t>
            </a:r>
          </a:p>
          <a:p>
            <a:pPr>
              <a:defRPr/>
            </a:pPr>
            <a:r>
              <a:rPr lang="ru-RU" sz="2000" b="1">
                <a:latin typeface="Courier New" pitchFamily="49" charset="0"/>
                <a:cs typeface="+mn-cs"/>
              </a:rPr>
              <a:t>	</a:t>
            </a:r>
            <a:r>
              <a:rPr lang="en-US" sz="2000" b="1">
                <a:latin typeface="Courier New" pitchFamily="49" charset="0"/>
                <a:cs typeface="+mn-cs"/>
              </a:rPr>
              <a:t>...</a:t>
            </a:r>
            <a:endParaRPr lang="ru-RU" sz="2000" b="1">
              <a:latin typeface="Courier New" pitchFamily="49" charset="0"/>
              <a:cs typeface="+mn-cs"/>
            </a:endParaRPr>
          </a:p>
          <a:p>
            <a:pPr>
              <a:spcBef>
                <a:spcPct val="50000"/>
              </a:spcBef>
              <a:defRPr/>
            </a:pPr>
            <a:r>
              <a:rPr lang="en-US" sz="2000" b="1">
                <a:latin typeface="Courier New" pitchFamily="49" charset="0"/>
                <a:cs typeface="+mn-cs"/>
              </a:rPr>
              <a:t>  </a:t>
            </a:r>
            <a:r>
              <a:rPr lang="ru-RU" sz="2000" b="1">
                <a:latin typeface="Courier New" pitchFamily="49" charset="0"/>
                <a:cs typeface="+mn-cs"/>
              </a:rPr>
              <a:t>}</a:t>
            </a:r>
          </a:p>
        </p:txBody>
      </p:sp>
      <p:sp>
        <p:nvSpPr>
          <p:cNvPr id="1154055" name="AutoShape 7"/>
          <p:cNvSpPr>
            <a:spLocks noChangeArrowheads="1"/>
          </p:cNvSpPr>
          <p:nvPr/>
        </p:nvSpPr>
        <p:spPr bwMode="auto">
          <a:xfrm>
            <a:off x="6413500" y="1374775"/>
            <a:ext cx="2393950" cy="1255713"/>
          </a:xfrm>
          <a:prstGeom prst="wedgeRoundRectCallout">
            <a:avLst>
              <a:gd name="adj1" fmla="val -97681"/>
              <a:gd name="adj2" fmla="val 42921"/>
              <a:gd name="adj3" fmla="val 16667"/>
            </a:avLst>
          </a:prstGeom>
          <a:solidFill>
            <a:srgbClr val="D1D1FF"/>
          </a:solidFill>
          <a:ln w="12700">
            <a:noFill/>
            <a:miter lim="800000"/>
            <a:headEnd/>
            <a:tailEnd type="none" w="lg" len="lg"/>
          </a:ln>
          <a:effectLst>
            <a:outerShdw dist="35921" dir="2700000" algn="ctr" rotWithShape="0">
              <a:schemeClr val="tx1"/>
            </a:outerShdw>
          </a:effectLst>
        </p:spPr>
        <p:txBody>
          <a:bodyPr lIns="90000" tIns="46800" rIns="90000" bIns="46800" anchor="ctr"/>
          <a:lstStyle/>
          <a:p>
            <a:pPr algn="ctr">
              <a:defRPr/>
            </a:pPr>
            <a:r>
              <a:rPr lang="ru-RU">
                <a:cs typeface="+mn-cs"/>
              </a:rPr>
              <a:t>три вложенных цикла, в каждом число шагов </a:t>
            </a:r>
            <a:r>
              <a:rPr lang="en-US" sz="2000" b="1">
                <a:latin typeface="Courier New" pitchFamily="49" charset="0"/>
                <a:cs typeface="+mn-cs"/>
              </a:rPr>
              <a:t>&lt;=N</a:t>
            </a:r>
            <a:endParaRPr lang="ru-RU" sz="2400" b="1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urier New" pitchFamily="49" charset="0"/>
              <a:cs typeface="+mn-cs"/>
            </a:endParaRPr>
          </a:p>
        </p:txBody>
      </p:sp>
      <p:sp>
        <p:nvSpPr>
          <p:cNvPr id="1154056" name="Rectangle 8"/>
          <p:cNvSpPr>
            <a:spLocks noChangeArrowheads="1"/>
          </p:cNvSpPr>
          <p:nvPr/>
        </p:nvSpPr>
        <p:spPr bwMode="auto">
          <a:xfrm>
            <a:off x="1749425" y="4213225"/>
            <a:ext cx="3006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 type="none" w="med" len="lg"/>
              </a14:hiddenLine>
            </a:ext>
          </a:extLst>
        </p:spPr>
        <p:txBody>
          <a:bodyPr wrap="none" lIns="90000" tIns="46800" rIns="90000" bIns="46800">
            <a:spAutoFit/>
          </a:bodyPr>
          <a:lstStyle/>
          <a:p>
            <a:r>
              <a:rPr lang="ru-RU"/>
              <a:t>растет не быстрее, чем </a:t>
            </a:r>
            <a:r>
              <a:rPr lang="en-US" sz="2000" b="1">
                <a:latin typeface="Courier New" pitchFamily="49" charset="0"/>
              </a:rPr>
              <a:t>N</a:t>
            </a:r>
            <a:r>
              <a:rPr lang="en-US" sz="2000" b="1" baseline="30000">
                <a:latin typeface="Courier New" pitchFamily="49" charset="0"/>
              </a:rPr>
              <a:t>3</a:t>
            </a:r>
            <a:endParaRPr lang="ru-RU" sz="2000" b="1" baseline="30000">
              <a:latin typeface="Courier New" pitchFamily="49" charset="0"/>
            </a:endParaRPr>
          </a:p>
        </p:txBody>
      </p:sp>
      <p:sp>
        <p:nvSpPr>
          <p:cNvPr id="1154057" name="Rectangle 9"/>
          <p:cNvSpPr>
            <a:spLocks noChangeArrowheads="1"/>
          </p:cNvSpPr>
          <p:nvPr/>
        </p:nvSpPr>
        <p:spPr bwMode="auto">
          <a:xfrm>
            <a:off x="358775" y="4786313"/>
            <a:ext cx="30908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 type="none" w="med" len="lg"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 marL="263525" indent="-263525"/>
            <a:r>
              <a:rPr lang="ru-RU" sz="2000" b="1">
                <a:solidFill>
                  <a:schemeClr val="hlink"/>
                </a:solidFill>
              </a:rPr>
              <a:t>Требуемая память:</a:t>
            </a:r>
            <a:endParaRPr lang="ru-RU" sz="2000"/>
          </a:p>
        </p:txBody>
      </p:sp>
      <p:sp>
        <p:nvSpPr>
          <p:cNvPr id="1154059" name="Rectangle 11"/>
          <p:cNvSpPr>
            <a:spLocks noChangeArrowheads="1"/>
          </p:cNvSpPr>
          <p:nvPr/>
        </p:nvSpPr>
        <p:spPr bwMode="auto">
          <a:xfrm>
            <a:off x="777875" y="5221288"/>
            <a:ext cx="3873500" cy="701675"/>
          </a:xfrm>
          <a:prstGeom prst="rect">
            <a:avLst/>
          </a:prstGeom>
          <a:solidFill>
            <a:srgbClr val="FFFF99"/>
          </a:solidFill>
          <a:ln w="25400">
            <a:noFill/>
            <a:miter lim="800000"/>
            <a:headEnd/>
            <a:tailEnd type="none" w="med" len="lg"/>
          </a:ln>
          <a:effectLst>
            <a:outerShdw dist="35921" dir="2700000" algn="ctr" rotWithShape="0">
              <a:schemeClr val="tx2"/>
            </a:outerShdw>
          </a:effectLst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r>
              <a:rPr lang="ru-RU" sz="2000" b="1">
                <a:latin typeface="Courier New" pitchFamily="49" charset="0"/>
                <a:cs typeface="+mn-cs"/>
              </a:rPr>
              <a:t>int </a:t>
            </a:r>
            <a:r>
              <a:rPr lang="en-US" sz="2000" b="1">
                <a:latin typeface="Courier New" pitchFamily="49" charset="0"/>
                <a:cs typeface="+mn-cs"/>
              </a:rPr>
              <a:t>W</a:t>
            </a:r>
            <a:r>
              <a:rPr lang="ru-RU" sz="2000" b="1">
                <a:latin typeface="Courier New" pitchFamily="49" charset="0"/>
                <a:cs typeface="+mn-cs"/>
              </a:rPr>
              <a:t>[N][N], Col</a:t>
            </a:r>
            <a:r>
              <a:rPr lang="en-US" sz="2000" b="1">
                <a:latin typeface="Courier New" pitchFamily="49" charset="0"/>
                <a:cs typeface="+mn-cs"/>
              </a:rPr>
              <a:t>or</a:t>
            </a:r>
            <a:r>
              <a:rPr lang="ru-RU" sz="2000" b="1">
                <a:latin typeface="Courier New" pitchFamily="49" charset="0"/>
                <a:cs typeface="+mn-cs"/>
              </a:rPr>
              <a:t>[N];</a:t>
            </a:r>
          </a:p>
          <a:p>
            <a:pPr>
              <a:defRPr/>
            </a:pPr>
            <a:r>
              <a:rPr lang="ru-RU" sz="2000" b="1">
                <a:latin typeface="Courier New" pitchFamily="49" charset="0"/>
                <a:cs typeface="+mn-cs"/>
              </a:rPr>
              <a:t>rebro Reb[N-1];</a:t>
            </a:r>
          </a:p>
        </p:txBody>
      </p:sp>
      <p:sp>
        <p:nvSpPr>
          <p:cNvPr id="1154060" name="Rectangle 12"/>
          <p:cNvSpPr>
            <a:spLocks noChangeArrowheads="1"/>
          </p:cNvSpPr>
          <p:nvPr/>
        </p:nvSpPr>
        <p:spPr bwMode="auto">
          <a:xfrm>
            <a:off x="5505450" y="5360988"/>
            <a:ext cx="889000" cy="396875"/>
          </a:xfrm>
          <a:prstGeom prst="rect">
            <a:avLst/>
          </a:prstGeom>
          <a:solidFill>
            <a:srgbClr val="FFFF99"/>
          </a:solidFill>
          <a:ln w="25400">
            <a:noFill/>
            <a:miter lim="800000"/>
            <a:headEnd/>
            <a:tailEnd type="none" w="med" len="lg"/>
          </a:ln>
          <a:effectLst>
            <a:outerShdw dist="35921" dir="2700000" algn="ctr" rotWithShape="0">
              <a:schemeClr val="tx2"/>
            </a:outerShdw>
          </a:effectLst>
        </p:spPr>
        <p:txBody>
          <a:bodyPr wrap="none" lIns="90000" tIns="46800" rIns="90000" bIns="46800">
            <a:spAutoFit/>
          </a:bodyPr>
          <a:lstStyle/>
          <a:p>
            <a:pPr>
              <a:defRPr/>
            </a:pPr>
            <a:r>
              <a:rPr lang="en-US" sz="2000" b="1">
                <a:latin typeface="Courier New" pitchFamily="49" charset="0"/>
                <a:cs typeface="+mn-cs"/>
              </a:rPr>
              <a:t>O(N</a:t>
            </a:r>
            <a:r>
              <a:rPr lang="ru-RU" sz="2000" b="1" baseline="30000">
                <a:latin typeface="Courier New" pitchFamily="49" charset="0"/>
                <a:cs typeface="+mn-cs"/>
              </a:rPr>
              <a:t>2</a:t>
            </a:r>
            <a:r>
              <a:rPr lang="en-US" sz="2000" b="1">
                <a:latin typeface="Courier New" pitchFamily="49" charset="0"/>
                <a:cs typeface="+mn-cs"/>
              </a:rPr>
              <a:t>)</a:t>
            </a:r>
            <a:endParaRPr lang="ru-RU" sz="2000" b="1">
              <a:latin typeface="Courier New" pitchFamily="49" charset="0"/>
              <a:cs typeface="+mn-cs"/>
            </a:endParaRPr>
          </a:p>
        </p:txBody>
      </p:sp>
      <p:sp>
        <p:nvSpPr>
          <p:cNvPr id="1154061" name="AutoShape 13"/>
          <p:cNvSpPr>
            <a:spLocks noChangeArrowheads="1"/>
          </p:cNvSpPr>
          <p:nvPr/>
        </p:nvSpPr>
        <p:spPr bwMode="auto">
          <a:xfrm>
            <a:off x="4902200" y="5481638"/>
            <a:ext cx="376238" cy="236537"/>
          </a:xfrm>
          <a:prstGeom prst="rightArrow">
            <a:avLst>
              <a:gd name="adj1" fmla="val 50000"/>
              <a:gd name="adj2" fmla="val 39765"/>
            </a:avLst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 type="none" w="med" len="lg"/>
              </a14:hiddenLine>
            </a:ext>
          </a:extLst>
        </p:spPr>
        <p:txBody>
          <a:bodyPr wrap="none" lIns="90000" tIns="46800" rIns="90000" bIns="46800" anchor="ctr"/>
          <a:lstStyle/>
          <a:p>
            <a:endParaRPr lang="ru-RU" b="1"/>
          </a:p>
        </p:txBody>
      </p:sp>
      <p:sp>
        <p:nvSpPr>
          <p:cNvPr id="1154062" name="Rectangle 14"/>
          <p:cNvSpPr>
            <a:spLocks noChangeArrowheads="1"/>
          </p:cNvSpPr>
          <p:nvPr/>
        </p:nvSpPr>
        <p:spPr bwMode="auto">
          <a:xfrm>
            <a:off x="358775" y="3786188"/>
            <a:ext cx="34401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 type="none" w="med" len="lg"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 marL="263525" indent="-263525"/>
            <a:r>
              <a:rPr lang="ru-RU" sz="2000" b="1">
                <a:solidFill>
                  <a:schemeClr val="hlink"/>
                </a:solidFill>
              </a:rPr>
              <a:t>Количество операций:</a:t>
            </a:r>
            <a:endParaRPr lang="ru-RU" sz="2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4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54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4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154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4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154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4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154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4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154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4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154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4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154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4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154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4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1154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4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154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4052" grpId="0"/>
      <p:bldP spid="1154053" grpId="0" animBg="1"/>
      <p:bldP spid="1154054" grpId="0" animBg="1"/>
      <p:bldP spid="1154055" grpId="0" animBg="1"/>
      <p:bldP spid="1154056" grpId="0"/>
      <p:bldP spid="1154057" grpId="0"/>
      <p:bldP spid="1154059" grpId="0" animBg="1"/>
      <p:bldP spid="1154060" grpId="0" animBg="1"/>
      <p:bldP spid="1154061" grpId="0" animBg="1"/>
      <p:bldP spid="115406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Номер слайда 3"/>
          <p:cNvSpPr txBox="1">
            <a:spLocks noGrp="1"/>
          </p:cNvSpPr>
          <p:nvPr/>
        </p:nvSpPr>
        <p:spPr bwMode="auto">
          <a:xfrm>
            <a:off x="7010400" y="0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fld id="{38CE2F84-69A0-4295-80CD-322ADB6EAE9F}" type="slidenum">
              <a:rPr lang="ru-RU" sz="1400"/>
              <a:pPr algn="r" eaLnBrk="1" hangingPunct="1"/>
              <a:t>2</a:t>
            </a:fld>
            <a:endParaRPr lang="ru-RU" sz="1400"/>
          </a:p>
        </p:txBody>
      </p:sp>
      <p:sp>
        <p:nvSpPr>
          <p:cNvPr id="3075" name="Line 2"/>
          <p:cNvSpPr>
            <a:spLocks noChangeShapeType="1"/>
          </p:cNvSpPr>
          <p:nvPr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076" name="Text Box 3"/>
          <p:cNvSpPr txBox="1">
            <a:spLocks noChangeArrowheads="1"/>
          </p:cNvSpPr>
          <p:nvPr/>
        </p:nvSpPr>
        <p:spPr bwMode="auto">
          <a:xfrm>
            <a:off x="395288" y="188913"/>
            <a:ext cx="814070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ru-RU" sz="3000" b="1"/>
              <a:t>Определения</a:t>
            </a:r>
          </a:p>
        </p:txBody>
      </p:sp>
      <p:sp>
        <p:nvSpPr>
          <p:cNvPr id="1074197" name="Rectangle 21"/>
          <p:cNvSpPr>
            <a:spLocks noChangeArrowheads="1"/>
          </p:cNvSpPr>
          <p:nvPr/>
        </p:nvSpPr>
        <p:spPr bwMode="auto">
          <a:xfrm>
            <a:off x="385763" y="885825"/>
            <a:ext cx="8323262" cy="428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 type="none" w="med" len="lg"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 marL="263525" indent="-263525"/>
            <a:r>
              <a:rPr lang="ru-RU" sz="2000" b="1">
                <a:solidFill>
                  <a:schemeClr val="hlink"/>
                </a:solidFill>
              </a:rPr>
              <a:t>Граф</a:t>
            </a:r>
            <a:r>
              <a:rPr lang="ru-RU" sz="2000"/>
              <a:t> – это набор вершин (узлов) и соединяющих их ребер (дуг).</a:t>
            </a:r>
          </a:p>
          <a:p>
            <a:pPr marL="263525" indent="-263525"/>
            <a:endParaRPr lang="ru-RU" sz="2000"/>
          </a:p>
          <a:p>
            <a:pPr marL="263525" indent="-263525"/>
            <a:endParaRPr lang="ru-RU" sz="2000"/>
          </a:p>
          <a:p>
            <a:pPr marL="263525" indent="-263525"/>
            <a:endParaRPr lang="ru-RU" sz="2000"/>
          </a:p>
          <a:p>
            <a:pPr marL="263525" indent="-263525"/>
            <a:endParaRPr lang="ru-RU" sz="2000"/>
          </a:p>
          <a:p>
            <a:pPr marL="263525" indent="-263525"/>
            <a:r>
              <a:rPr lang="ru-RU" sz="2000"/>
              <a:t> </a:t>
            </a:r>
          </a:p>
          <a:p>
            <a:pPr marL="263525" indent="-263525"/>
            <a:r>
              <a:rPr lang="ru-RU" sz="2000" b="1">
                <a:solidFill>
                  <a:schemeClr val="hlink"/>
                </a:solidFill>
              </a:rPr>
              <a:t>Направленный граф (ориентированный, орграф)</a:t>
            </a:r>
            <a:r>
              <a:rPr lang="ru-RU" sz="2000"/>
              <a:t> – это граф, в котором все дуги имеют направления. </a:t>
            </a:r>
          </a:p>
          <a:p>
            <a:pPr marL="263525" indent="-263525">
              <a:spcBef>
                <a:spcPct val="25000"/>
              </a:spcBef>
            </a:pPr>
            <a:r>
              <a:rPr lang="ru-RU" sz="2000" b="1">
                <a:solidFill>
                  <a:schemeClr val="hlink"/>
                </a:solidFill>
              </a:rPr>
              <a:t>Цепь</a:t>
            </a:r>
            <a:r>
              <a:rPr lang="ru-RU" sz="2000"/>
              <a:t> – это последовательность ребер, соединяющих две вершины (в орграфе – </a:t>
            </a:r>
            <a:r>
              <a:rPr lang="ru-RU" sz="2000" b="1"/>
              <a:t>путь</a:t>
            </a:r>
            <a:r>
              <a:rPr lang="ru-RU" sz="2000"/>
              <a:t>).</a:t>
            </a:r>
          </a:p>
          <a:p>
            <a:pPr marL="263525" indent="-263525">
              <a:spcBef>
                <a:spcPct val="25000"/>
              </a:spcBef>
            </a:pPr>
            <a:r>
              <a:rPr lang="ru-RU" sz="2000" b="1">
                <a:solidFill>
                  <a:schemeClr val="hlink"/>
                </a:solidFill>
              </a:rPr>
              <a:t>Цикл</a:t>
            </a:r>
            <a:r>
              <a:rPr lang="ru-RU" sz="2000"/>
              <a:t> – это цепь из какой-то вершины в нее саму.</a:t>
            </a:r>
          </a:p>
          <a:p>
            <a:pPr marL="263525" indent="-263525">
              <a:spcBef>
                <a:spcPct val="25000"/>
              </a:spcBef>
            </a:pPr>
            <a:r>
              <a:rPr lang="ru-RU" sz="2000" b="1">
                <a:solidFill>
                  <a:schemeClr val="hlink"/>
                </a:solidFill>
              </a:rPr>
              <a:t>Взвешенный граф (сеть)</a:t>
            </a:r>
            <a:r>
              <a:rPr lang="ru-RU" sz="2000"/>
              <a:t> – это граф, в котором каждому ребру приписывается вес (длина). </a:t>
            </a:r>
          </a:p>
        </p:txBody>
      </p:sp>
      <p:grpSp>
        <p:nvGrpSpPr>
          <p:cNvPr id="2" name="Group 38"/>
          <p:cNvGrpSpPr>
            <a:grpSpLocks/>
          </p:cNvGrpSpPr>
          <p:nvPr/>
        </p:nvGrpSpPr>
        <p:grpSpPr bwMode="auto">
          <a:xfrm>
            <a:off x="1454150" y="1349375"/>
            <a:ext cx="2608263" cy="1219200"/>
            <a:chOff x="401" y="1188"/>
            <a:chExt cx="1643" cy="768"/>
          </a:xfrm>
        </p:grpSpPr>
        <p:sp>
          <p:nvSpPr>
            <p:cNvPr id="1074182" name="Oval 6"/>
            <p:cNvSpPr>
              <a:spLocks noChangeAspect="1" noChangeArrowheads="1"/>
            </p:cNvSpPr>
            <p:nvPr/>
          </p:nvSpPr>
          <p:spPr bwMode="auto">
            <a:xfrm>
              <a:off x="1772" y="1675"/>
              <a:ext cx="272" cy="272"/>
            </a:xfrm>
            <a:prstGeom prst="ellipse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round/>
              <a:headEnd/>
              <a:tailEnd type="none" w="med" len="lg"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 lIns="90000" tIns="46800" rIns="90000" bIns="46800" anchor="ctr"/>
            <a:lstStyle/>
            <a:p>
              <a:pPr algn="ctr">
                <a:defRPr/>
              </a:pPr>
              <a:r>
                <a:rPr lang="ru-RU" b="1">
                  <a:cs typeface="+mn-cs"/>
                </a:rPr>
                <a:t>5</a:t>
              </a:r>
            </a:p>
          </p:txBody>
        </p:sp>
        <p:sp>
          <p:nvSpPr>
            <p:cNvPr id="1074183" name="Oval 7"/>
            <p:cNvSpPr>
              <a:spLocks noChangeAspect="1" noChangeArrowheads="1"/>
            </p:cNvSpPr>
            <p:nvPr/>
          </p:nvSpPr>
          <p:spPr bwMode="auto">
            <a:xfrm>
              <a:off x="401" y="1681"/>
              <a:ext cx="272" cy="272"/>
            </a:xfrm>
            <a:prstGeom prst="ellipse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round/>
              <a:headEnd/>
              <a:tailEnd type="none" w="med" len="lg"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 lIns="90000" tIns="46800" rIns="90000" bIns="46800" anchor="ctr"/>
            <a:lstStyle/>
            <a:p>
              <a:pPr algn="ctr">
                <a:defRPr/>
              </a:pPr>
              <a:r>
                <a:rPr lang="ru-RU" b="1">
                  <a:cs typeface="+mn-cs"/>
                </a:rPr>
                <a:t>3</a:t>
              </a:r>
            </a:p>
          </p:txBody>
        </p:sp>
        <p:sp>
          <p:nvSpPr>
            <p:cNvPr id="1074186" name="Oval 10"/>
            <p:cNvSpPr>
              <a:spLocks noChangeAspect="1" noChangeArrowheads="1"/>
            </p:cNvSpPr>
            <p:nvPr/>
          </p:nvSpPr>
          <p:spPr bwMode="auto">
            <a:xfrm>
              <a:off x="1410" y="1188"/>
              <a:ext cx="272" cy="272"/>
            </a:xfrm>
            <a:prstGeom prst="ellipse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round/>
              <a:headEnd/>
              <a:tailEnd type="none" w="med" len="lg"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 lIns="90000" tIns="46800" rIns="90000" bIns="46800" anchor="ctr"/>
            <a:lstStyle/>
            <a:p>
              <a:pPr algn="ctr">
                <a:defRPr/>
              </a:pPr>
              <a:r>
                <a:rPr lang="ru-RU" b="1">
                  <a:cs typeface="+mn-cs"/>
                </a:rPr>
                <a:t>2</a:t>
              </a:r>
            </a:p>
          </p:txBody>
        </p:sp>
        <p:sp>
          <p:nvSpPr>
            <p:cNvPr id="1074192" name="Oval 16"/>
            <p:cNvSpPr>
              <a:spLocks noChangeAspect="1" noChangeArrowheads="1"/>
            </p:cNvSpPr>
            <p:nvPr/>
          </p:nvSpPr>
          <p:spPr bwMode="auto">
            <a:xfrm>
              <a:off x="1089" y="1684"/>
              <a:ext cx="272" cy="272"/>
            </a:xfrm>
            <a:prstGeom prst="ellipse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round/>
              <a:headEnd/>
              <a:tailEnd type="none" w="med" len="lg"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 lIns="90000" tIns="46800" rIns="90000" bIns="46800" anchor="ctr"/>
            <a:lstStyle/>
            <a:p>
              <a:pPr algn="ctr">
                <a:defRPr/>
              </a:pPr>
              <a:r>
                <a:rPr lang="ru-RU" b="1">
                  <a:cs typeface="+mn-cs"/>
                </a:rPr>
                <a:t>4</a:t>
              </a:r>
            </a:p>
          </p:txBody>
        </p:sp>
        <p:sp>
          <p:nvSpPr>
            <p:cNvPr id="1074195" name="Oval 19"/>
            <p:cNvSpPr>
              <a:spLocks noChangeAspect="1" noChangeArrowheads="1"/>
            </p:cNvSpPr>
            <p:nvPr/>
          </p:nvSpPr>
          <p:spPr bwMode="auto">
            <a:xfrm>
              <a:off x="800" y="1188"/>
              <a:ext cx="272" cy="272"/>
            </a:xfrm>
            <a:prstGeom prst="ellipse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round/>
              <a:headEnd/>
              <a:tailEnd type="none" w="med" len="lg"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 lIns="90000" tIns="46800" rIns="90000" bIns="46800" anchor="ctr"/>
            <a:lstStyle/>
            <a:p>
              <a:pPr algn="ctr">
                <a:defRPr/>
              </a:pPr>
              <a:r>
                <a:rPr lang="ru-RU" b="1">
                  <a:cs typeface="+mn-cs"/>
                </a:rPr>
                <a:t>1</a:t>
              </a:r>
            </a:p>
          </p:txBody>
        </p:sp>
        <p:sp>
          <p:nvSpPr>
            <p:cNvPr id="3092" name="Line 27"/>
            <p:cNvSpPr>
              <a:spLocks noChangeShapeType="1"/>
            </p:cNvSpPr>
            <p:nvPr/>
          </p:nvSpPr>
          <p:spPr bwMode="auto">
            <a:xfrm flipH="1">
              <a:off x="624" y="1431"/>
              <a:ext cx="219" cy="279"/>
            </a:xfrm>
            <a:prstGeom prst="line">
              <a:avLst/>
            </a:prstGeom>
            <a:noFill/>
            <a:ln w="25400">
              <a:solidFill>
                <a:schemeClr val="hlink"/>
              </a:solidFill>
              <a:round/>
              <a:headEnd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000" tIns="46800" rIns="90000" bIns="46800" anchor="ctr"/>
            <a:lstStyle/>
            <a:p>
              <a:endParaRPr lang="ru-RU"/>
            </a:p>
          </p:txBody>
        </p:sp>
        <p:sp>
          <p:nvSpPr>
            <p:cNvPr id="3093" name="Line 28"/>
            <p:cNvSpPr>
              <a:spLocks noChangeShapeType="1"/>
            </p:cNvSpPr>
            <p:nvPr/>
          </p:nvSpPr>
          <p:spPr bwMode="auto">
            <a:xfrm>
              <a:off x="1009" y="1449"/>
              <a:ext cx="143" cy="249"/>
            </a:xfrm>
            <a:prstGeom prst="line">
              <a:avLst/>
            </a:prstGeom>
            <a:noFill/>
            <a:ln w="25400">
              <a:solidFill>
                <a:schemeClr val="hlink"/>
              </a:solidFill>
              <a:round/>
              <a:headEnd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000" tIns="46800" rIns="90000" bIns="46800" anchor="ctr"/>
            <a:lstStyle/>
            <a:p>
              <a:endParaRPr lang="ru-RU"/>
            </a:p>
          </p:txBody>
        </p:sp>
        <p:sp>
          <p:nvSpPr>
            <p:cNvPr id="3094" name="Line 29"/>
            <p:cNvSpPr>
              <a:spLocks noChangeShapeType="1"/>
            </p:cNvSpPr>
            <p:nvPr/>
          </p:nvSpPr>
          <p:spPr bwMode="auto">
            <a:xfrm>
              <a:off x="1087" y="1324"/>
              <a:ext cx="320" cy="6"/>
            </a:xfrm>
            <a:prstGeom prst="line">
              <a:avLst/>
            </a:prstGeom>
            <a:noFill/>
            <a:ln w="25400">
              <a:solidFill>
                <a:schemeClr val="hlink"/>
              </a:solidFill>
              <a:round/>
              <a:headEnd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000" tIns="46800" rIns="90000" bIns="46800" anchor="ctr"/>
            <a:lstStyle/>
            <a:p>
              <a:endParaRPr lang="ru-RU"/>
            </a:p>
          </p:txBody>
        </p:sp>
        <p:sp>
          <p:nvSpPr>
            <p:cNvPr id="3095" name="Line 30"/>
            <p:cNvSpPr>
              <a:spLocks noChangeShapeType="1"/>
            </p:cNvSpPr>
            <p:nvPr/>
          </p:nvSpPr>
          <p:spPr bwMode="auto">
            <a:xfrm flipH="1">
              <a:off x="1312" y="1467"/>
              <a:ext cx="214" cy="243"/>
            </a:xfrm>
            <a:prstGeom prst="line">
              <a:avLst/>
            </a:prstGeom>
            <a:noFill/>
            <a:ln w="25400">
              <a:solidFill>
                <a:schemeClr val="hlink"/>
              </a:solidFill>
              <a:round/>
              <a:headEnd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000" tIns="46800" rIns="90000" bIns="46800" anchor="ctr"/>
            <a:lstStyle/>
            <a:p>
              <a:endParaRPr lang="ru-RU"/>
            </a:p>
          </p:txBody>
        </p:sp>
        <p:sp>
          <p:nvSpPr>
            <p:cNvPr id="3096" name="Line 31"/>
            <p:cNvSpPr>
              <a:spLocks noChangeShapeType="1"/>
            </p:cNvSpPr>
            <p:nvPr/>
          </p:nvSpPr>
          <p:spPr bwMode="auto">
            <a:xfrm>
              <a:off x="1621" y="1449"/>
              <a:ext cx="220" cy="249"/>
            </a:xfrm>
            <a:prstGeom prst="line">
              <a:avLst/>
            </a:prstGeom>
            <a:noFill/>
            <a:ln w="25400">
              <a:solidFill>
                <a:schemeClr val="hlink"/>
              </a:solidFill>
              <a:round/>
              <a:headEnd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000" tIns="46800" rIns="90000" bIns="46800" anchor="ctr"/>
            <a:lstStyle/>
            <a:p>
              <a:endParaRPr lang="ru-RU"/>
            </a:p>
          </p:txBody>
        </p:sp>
        <p:sp>
          <p:nvSpPr>
            <p:cNvPr id="3097" name="Line 32"/>
            <p:cNvSpPr>
              <a:spLocks noChangeShapeType="1"/>
            </p:cNvSpPr>
            <p:nvPr/>
          </p:nvSpPr>
          <p:spPr bwMode="auto">
            <a:xfrm flipV="1">
              <a:off x="1378" y="1841"/>
              <a:ext cx="398" cy="6"/>
            </a:xfrm>
            <a:prstGeom prst="line">
              <a:avLst/>
            </a:prstGeom>
            <a:noFill/>
            <a:ln w="25400">
              <a:solidFill>
                <a:schemeClr val="hlink"/>
              </a:solidFill>
              <a:round/>
              <a:headEnd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000" tIns="46800" rIns="90000" bIns="46800" anchor="ctr"/>
            <a:lstStyle/>
            <a:p>
              <a:endParaRPr lang="ru-RU"/>
            </a:p>
          </p:txBody>
        </p:sp>
      </p:grpSp>
      <p:grpSp>
        <p:nvGrpSpPr>
          <p:cNvPr id="3" name="Group 39"/>
          <p:cNvGrpSpPr>
            <a:grpSpLocks/>
          </p:cNvGrpSpPr>
          <p:nvPr/>
        </p:nvGrpSpPr>
        <p:grpSpPr bwMode="auto">
          <a:xfrm>
            <a:off x="4673600" y="1338263"/>
            <a:ext cx="2490788" cy="1355725"/>
            <a:chOff x="3224" y="1093"/>
            <a:chExt cx="1569" cy="854"/>
          </a:xfrm>
        </p:grpSpPr>
        <p:sp>
          <p:nvSpPr>
            <p:cNvPr id="1074199" name="Oval 23"/>
            <p:cNvSpPr>
              <a:spLocks noChangeAspect="1" noChangeArrowheads="1"/>
            </p:cNvSpPr>
            <p:nvPr/>
          </p:nvSpPr>
          <p:spPr bwMode="auto">
            <a:xfrm>
              <a:off x="3614" y="1675"/>
              <a:ext cx="272" cy="272"/>
            </a:xfrm>
            <a:prstGeom prst="ellipse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round/>
              <a:headEnd/>
              <a:tailEnd type="none" w="med" len="lg"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 lIns="90000" tIns="46800" rIns="90000" bIns="46800" anchor="ctr"/>
            <a:lstStyle/>
            <a:p>
              <a:pPr algn="ctr">
                <a:defRPr/>
              </a:pPr>
              <a:r>
                <a:rPr lang="ru-RU" b="1">
                  <a:cs typeface="+mn-cs"/>
                </a:rPr>
                <a:t>3</a:t>
              </a:r>
            </a:p>
          </p:txBody>
        </p:sp>
        <p:sp>
          <p:nvSpPr>
            <p:cNvPr id="1074200" name="Oval 24"/>
            <p:cNvSpPr>
              <a:spLocks noChangeAspect="1" noChangeArrowheads="1"/>
            </p:cNvSpPr>
            <p:nvPr/>
          </p:nvSpPr>
          <p:spPr bwMode="auto">
            <a:xfrm>
              <a:off x="3863" y="1170"/>
              <a:ext cx="272" cy="272"/>
            </a:xfrm>
            <a:prstGeom prst="ellipse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round/>
              <a:headEnd/>
              <a:tailEnd type="none" w="med" len="lg"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 lIns="90000" tIns="46800" rIns="90000" bIns="46800" anchor="ctr"/>
            <a:lstStyle/>
            <a:p>
              <a:pPr algn="ctr">
                <a:defRPr/>
              </a:pPr>
              <a:r>
                <a:rPr lang="ru-RU" b="1">
                  <a:cs typeface="+mn-cs"/>
                </a:rPr>
                <a:t>2</a:t>
              </a:r>
            </a:p>
          </p:txBody>
        </p:sp>
        <p:sp>
          <p:nvSpPr>
            <p:cNvPr id="1074201" name="Oval 25"/>
            <p:cNvSpPr>
              <a:spLocks noChangeAspect="1" noChangeArrowheads="1"/>
            </p:cNvSpPr>
            <p:nvPr/>
          </p:nvSpPr>
          <p:spPr bwMode="auto">
            <a:xfrm>
              <a:off x="4521" y="1619"/>
              <a:ext cx="272" cy="272"/>
            </a:xfrm>
            <a:prstGeom prst="ellipse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round/>
              <a:headEnd/>
              <a:tailEnd type="none" w="med" len="lg"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 lIns="90000" tIns="46800" rIns="90000" bIns="46800" anchor="ctr"/>
            <a:lstStyle/>
            <a:p>
              <a:pPr algn="ctr">
                <a:defRPr/>
              </a:pPr>
              <a:r>
                <a:rPr lang="ru-RU" b="1">
                  <a:cs typeface="+mn-cs"/>
                </a:rPr>
                <a:t>4</a:t>
              </a:r>
            </a:p>
          </p:txBody>
        </p:sp>
        <p:sp>
          <p:nvSpPr>
            <p:cNvPr id="1074202" name="Oval 26"/>
            <p:cNvSpPr>
              <a:spLocks noChangeAspect="1" noChangeArrowheads="1"/>
            </p:cNvSpPr>
            <p:nvPr/>
          </p:nvSpPr>
          <p:spPr bwMode="auto">
            <a:xfrm>
              <a:off x="3224" y="1093"/>
              <a:ext cx="272" cy="272"/>
            </a:xfrm>
            <a:prstGeom prst="ellipse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round/>
              <a:headEnd/>
              <a:tailEnd type="none" w="med" len="lg"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 lIns="90000" tIns="46800" rIns="90000" bIns="46800" anchor="ctr"/>
            <a:lstStyle/>
            <a:p>
              <a:pPr algn="ctr">
                <a:defRPr/>
              </a:pPr>
              <a:r>
                <a:rPr lang="ru-RU" b="1">
                  <a:cs typeface="+mn-cs"/>
                </a:rPr>
                <a:t>1</a:t>
              </a:r>
            </a:p>
          </p:txBody>
        </p:sp>
        <p:sp>
          <p:nvSpPr>
            <p:cNvPr id="3084" name="Line 34"/>
            <p:cNvSpPr>
              <a:spLocks noChangeShapeType="1"/>
            </p:cNvSpPr>
            <p:nvPr/>
          </p:nvSpPr>
          <p:spPr bwMode="auto">
            <a:xfrm flipH="1" flipV="1">
              <a:off x="3498" y="1253"/>
              <a:ext cx="368" cy="36"/>
            </a:xfrm>
            <a:prstGeom prst="line">
              <a:avLst/>
            </a:prstGeom>
            <a:noFill/>
            <a:ln w="25400">
              <a:solidFill>
                <a:schemeClr val="hlink"/>
              </a:solidFill>
              <a:round/>
              <a:headEnd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000" tIns="46800" rIns="90000" bIns="46800" anchor="ctr"/>
            <a:lstStyle/>
            <a:p>
              <a:endParaRPr lang="ru-RU"/>
            </a:p>
          </p:txBody>
        </p:sp>
        <p:sp>
          <p:nvSpPr>
            <p:cNvPr id="3085" name="Line 35"/>
            <p:cNvSpPr>
              <a:spLocks noChangeShapeType="1"/>
            </p:cNvSpPr>
            <p:nvPr/>
          </p:nvSpPr>
          <p:spPr bwMode="auto">
            <a:xfrm flipH="1">
              <a:off x="3806" y="1443"/>
              <a:ext cx="149" cy="243"/>
            </a:xfrm>
            <a:prstGeom prst="line">
              <a:avLst/>
            </a:prstGeom>
            <a:noFill/>
            <a:ln w="25400">
              <a:solidFill>
                <a:schemeClr val="hlink"/>
              </a:solidFill>
              <a:round/>
              <a:headEnd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000" tIns="46800" rIns="90000" bIns="46800" anchor="ctr"/>
            <a:lstStyle/>
            <a:p>
              <a:endParaRPr lang="ru-RU"/>
            </a:p>
          </p:txBody>
        </p:sp>
        <p:sp>
          <p:nvSpPr>
            <p:cNvPr id="3086" name="Line 36"/>
            <p:cNvSpPr>
              <a:spLocks noChangeShapeType="1"/>
            </p:cNvSpPr>
            <p:nvPr/>
          </p:nvSpPr>
          <p:spPr bwMode="auto">
            <a:xfrm>
              <a:off x="4127" y="1401"/>
              <a:ext cx="428" cy="256"/>
            </a:xfrm>
            <a:prstGeom prst="line">
              <a:avLst/>
            </a:prstGeom>
            <a:noFill/>
            <a:ln w="25400">
              <a:solidFill>
                <a:schemeClr val="hlink"/>
              </a:solidFill>
              <a:round/>
              <a:headEnd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000" tIns="46800" rIns="90000" bIns="46800" anchor="ctr"/>
            <a:lstStyle/>
            <a:p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4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74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419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07419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419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07419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419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07419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419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07419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419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07419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4197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Номер слайда 3"/>
          <p:cNvSpPr txBox="1">
            <a:spLocks noGrp="1"/>
          </p:cNvSpPr>
          <p:nvPr/>
        </p:nvSpPr>
        <p:spPr bwMode="auto">
          <a:xfrm>
            <a:off x="7010400" y="0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fld id="{19BD891A-0CB7-40EF-8787-2D225F9B213A}" type="slidenum">
              <a:rPr lang="ru-RU" sz="1400"/>
              <a:pPr algn="r" eaLnBrk="1" hangingPunct="1"/>
              <a:t>20</a:t>
            </a:fld>
            <a:endParaRPr lang="ru-RU" sz="1400"/>
          </a:p>
        </p:txBody>
      </p:sp>
      <p:sp>
        <p:nvSpPr>
          <p:cNvPr id="21507" name="Line 2"/>
          <p:cNvSpPr>
            <a:spLocks noChangeShapeType="1"/>
          </p:cNvSpPr>
          <p:nvPr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1508" name="Text Box 3"/>
          <p:cNvSpPr txBox="1">
            <a:spLocks noChangeArrowheads="1"/>
          </p:cNvSpPr>
          <p:nvPr/>
        </p:nvSpPr>
        <p:spPr bwMode="auto">
          <a:xfrm>
            <a:off x="395288" y="188913"/>
            <a:ext cx="814070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ru-RU" sz="3000" b="1"/>
              <a:t>Кратчайшие пути (алгоритм Дейкстры)</a:t>
            </a:r>
          </a:p>
        </p:txBody>
      </p:sp>
      <p:sp>
        <p:nvSpPr>
          <p:cNvPr id="1156100" name="Rectangle 4"/>
          <p:cNvSpPr>
            <a:spLocks noChangeArrowheads="1"/>
          </p:cNvSpPr>
          <p:nvPr/>
        </p:nvSpPr>
        <p:spPr bwMode="auto">
          <a:xfrm>
            <a:off x="371475" y="823913"/>
            <a:ext cx="8361363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 type="none" w="med" len="lg"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 marL="263525" indent="-263525" algn="just"/>
            <a:r>
              <a:rPr lang="ru-RU" sz="2000" b="1">
                <a:solidFill>
                  <a:schemeClr val="hlink"/>
                </a:solidFill>
              </a:rPr>
              <a:t>Задача:</a:t>
            </a:r>
            <a:r>
              <a:rPr lang="ru-RU" sz="2000" b="1"/>
              <a:t> </a:t>
            </a:r>
            <a:r>
              <a:rPr lang="ru-RU" sz="2000"/>
              <a:t>задана сеть дорог между городами, часть которых могут иметь одностороннее движение. Найти кратчайшие расстояния от заданного города до всех остальных городов. </a:t>
            </a:r>
          </a:p>
        </p:txBody>
      </p:sp>
      <p:sp>
        <p:nvSpPr>
          <p:cNvPr id="1156101" name="Rectangle 5"/>
          <p:cNvSpPr>
            <a:spLocks noChangeArrowheads="1"/>
          </p:cNvSpPr>
          <p:nvPr/>
        </p:nvSpPr>
        <p:spPr bwMode="auto">
          <a:xfrm>
            <a:off x="371475" y="1804988"/>
            <a:ext cx="8361363" cy="1127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 type="none" w="med" len="lg"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 marL="263525" indent="-263525" algn="just"/>
            <a:r>
              <a:rPr lang="ru-RU" sz="2000" b="1">
                <a:solidFill>
                  <a:schemeClr val="hlink"/>
                </a:solidFill>
              </a:rPr>
              <a:t>Та же задача:</a:t>
            </a:r>
            <a:r>
              <a:rPr lang="ru-RU" sz="2000" b="1"/>
              <a:t> </a:t>
            </a:r>
            <a:r>
              <a:rPr lang="ru-RU" sz="2000"/>
              <a:t>дан связный граф с </a:t>
            </a:r>
            <a:r>
              <a:rPr lang="en-US" sz="2400" b="1">
                <a:latin typeface="Courier New" pitchFamily="49" charset="0"/>
              </a:rPr>
              <a:t>N</a:t>
            </a:r>
            <a:r>
              <a:rPr lang="en-US" sz="2000"/>
              <a:t> </a:t>
            </a:r>
            <a:r>
              <a:rPr lang="ru-RU" sz="2000"/>
              <a:t>вершинами, веса ребер заданы матрицей </a:t>
            </a:r>
            <a:r>
              <a:rPr lang="en-US" sz="2400" b="1">
                <a:latin typeface="Courier New" pitchFamily="49" charset="0"/>
              </a:rPr>
              <a:t>W</a:t>
            </a:r>
            <a:r>
              <a:rPr lang="ru-RU" sz="2000"/>
              <a:t>. Найти кратчайшие расстояния от заданной вершины до всех остальных.</a:t>
            </a:r>
          </a:p>
        </p:txBody>
      </p:sp>
      <p:sp>
        <p:nvSpPr>
          <p:cNvPr id="1156103" name="Rectangle 7"/>
          <p:cNvSpPr>
            <a:spLocks noChangeArrowheads="1"/>
          </p:cNvSpPr>
          <p:nvPr/>
        </p:nvSpPr>
        <p:spPr bwMode="auto">
          <a:xfrm>
            <a:off x="3314700" y="3143250"/>
            <a:ext cx="5489575" cy="3381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 type="none" w="med" len="lg"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 marL="342900" indent="-342900">
              <a:buFontTx/>
              <a:buAutoNum type="arabicParenR"/>
            </a:pPr>
            <a:r>
              <a:rPr lang="ru-RU" sz="2000"/>
              <a:t>присвоить всем вершинам метку </a:t>
            </a:r>
            <a:r>
              <a:rPr lang="ru-RU" sz="2400"/>
              <a:t>∞</a:t>
            </a:r>
            <a:r>
              <a:rPr lang="ru-RU" sz="2000"/>
              <a:t>;</a:t>
            </a:r>
            <a:endParaRPr lang="en-US" sz="2000"/>
          </a:p>
          <a:p>
            <a:pPr marL="342900" indent="-342900">
              <a:buFontTx/>
              <a:buAutoNum type="arabicParenR"/>
            </a:pPr>
            <a:r>
              <a:rPr lang="ru-RU" sz="2000"/>
              <a:t>среди нерассмотренных вершин найти вершину </a:t>
            </a:r>
            <a:r>
              <a:rPr lang="en-US" sz="2400" b="1">
                <a:latin typeface="Courier New" pitchFamily="49" charset="0"/>
              </a:rPr>
              <a:t>j</a:t>
            </a:r>
            <a:r>
              <a:rPr lang="en-US" sz="2000"/>
              <a:t> </a:t>
            </a:r>
            <a:r>
              <a:rPr lang="ru-RU" sz="2000"/>
              <a:t>с наименьшей меткой;</a:t>
            </a:r>
          </a:p>
          <a:p>
            <a:pPr marL="342900" indent="-342900">
              <a:buFontTx/>
              <a:buAutoNum type="arabicParenR"/>
            </a:pPr>
            <a:r>
              <a:rPr lang="ru-RU" sz="2000"/>
              <a:t>для каждой необработанной вершины </a:t>
            </a:r>
            <a:r>
              <a:rPr lang="en-US" sz="2400" b="1">
                <a:latin typeface="Courier New" pitchFamily="49" charset="0"/>
              </a:rPr>
              <a:t>i</a:t>
            </a:r>
            <a:r>
              <a:rPr lang="ru-RU" sz="2000"/>
              <a:t>: если путь к вершине </a:t>
            </a:r>
            <a:r>
              <a:rPr lang="en-US" sz="2400" b="1">
                <a:latin typeface="Courier New" pitchFamily="49" charset="0"/>
              </a:rPr>
              <a:t>i</a:t>
            </a:r>
            <a:r>
              <a:rPr lang="en-US" sz="2000"/>
              <a:t> </a:t>
            </a:r>
            <a:r>
              <a:rPr lang="ru-RU" sz="2000"/>
              <a:t>через вершину </a:t>
            </a:r>
            <a:r>
              <a:rPr lang="en-US" sz="2400" b="1">
                <a:latin typeface="Courier New" pitchFamily="49" charset="0"/>
              </a:rPr>
              <a:t>j</a:t>
            </a:r>
            <a:r>
              <a:rPr lang="en-US" sz="2000"/>
              <a:t> </a:t>
            </a:r>
            <a:r>
              <a:rPr lang="ru-RU" sz="2000"/>
              <a:t>меньше существующей метки, заменить метку на новое расстояние; </a:t>
            </a:r>
          </a:p>
          <a:p>
            <a:pPr marL="342900" indent="-342900">
              <a:buFontTx/>
              <a:buAutoNum type="arabicParenR"/>
            </a:pPr>
            <a:r>
              <a:rPr lang="ru-RU" sz="2000"/>
              <a:t>если остались необработанны вершины, перейти к</a:t>
            </a:r>
            <a:r>
              <a:rPr lang="en-US" sz="2000"/>
              <a:t> </a:t>
            </a:r>
            <a:r>
              <a:rPr lang="ru-RU" sz="2000"/>
              <a:t>шагу 2;</a:t>
            </a:r>
          </a:p>
          <a:p>
            <a:pPr marL="342900" indent="-342900">
              <a:buFontTx/>
              <a:buAutoNum type="arabicParenR"/>
            </a:pPr>
            <a:r>
              <a:rPr lang="ru-RU" sz="2000"/>
              <a:t>метка = минимальное расстояние.</a:t>
            </a:r>
          </a:p>
        </p:txBody>
      </p:sp>
      <p:grpSp>
        <p:nvGrpSpPr>
          <p:cNvPr id="2" name="Group 39"/>
          <p:cNvGrpSpPr>
            <a:grpSpLocks/>
          </p:cNvGrpSpPr>
          <p:nvPr/>
        </p:nvGrpSpPr>
        <p:grpSpPr bwMode="auto">
          <a:xfrm>
            <a:off x="587375" y="3594100"/>
            <a:ext cx="2671763" cy="2325688"/>
            <a:chOff x="430" y="1979"/>
            <a:chExt cx="1683" cy="1465"/>
          </a:xfrm>
        </p:grpSpPr>
        <p:sp>
          <p:nvSpPr>
            <p:cNvPr id="21514" name="Line 15"/>
            <p:cNvSpPr>
              <a:spLocks noChangeShapeType="1"/>
            </p:cNvSpPr>
            <p:nvPr/>
          </p:nvSpPr>
          <p:spPr bwMode="auto">
            <a:xfrm>
              <a:off x="1203" y="2846"/>
              <a:ext cx="208" cy="374"/>
            </a:xfrm>
            <a:prstGeom prst="line">
              <a:avLst/>
            </a:prstGeom>
            <a:noFill/>
            <a:ln w="25400">
              <a:solidFill>
                <a:schemeClr val="hlink"/>
              </a:solidFill>
              <a:round/>
              <a:headEnd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000" tIns="46800" rIns="90000" bIns="46800" anchor="ctr"/>
            <a:lstStyle/>
            <a:p>
              <a:endParaRPr lang="ru-RU"/>
            </a:p>
          </p:txBody>
        </p:sp>
        <p:sp>
          <p:nvSpPr>
            <p:cNvPr id="21515" name="Line 16"/>
            <p:cNvSpPr>
              <a:spLocks noChangeShapeType="1"/>
            </p:cNvSpPr>
            <p:nvPr/>
          </p:nvSpPr>
          <p:spPr bwMode="auto">
            <a:xfrm>
              <a:off x="1459" y="2145"/>
              <a:ext cx="440" cy="415"/>
            </a:xfrm>
            <a:prstGeom prst="line">
              <a:avLst/>
            </a:prstGeom>
            <a:noFill/>
            <a:ln w="25400">
              <a:solidFill>
                <a:schemeClr val="hlink"/>
              </a:solidFill>
              <a:round/>
              <a:headEnd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000" tIns="46800" rIns="90000" bIns="46800" anchor="ctr"/>
            <a:lstStyle/>
            <a:p>
              <a:endParaRPr lang="ru-RU"/>
            </a:p>
          </p:txBody>
        </p:sp>
        <p:sp>
          <p:nvSpPr>
            <p:cNvPr id="21516" name="Line 17"/>
            <p:cNvSpPr>
              <a:spLocks noChangeShapeType="1"/>
            </p:cNvSpPr>
            <p:nvPr/>
          </p:nvSpPr>
          <p:spPr bwMode="auto">
            <a:xfrm flipV="1">
              <a:off x="652" y="2121"/>
              <a:ext cx="724" cy="225"/>
            </a:xfrm>
            <a:prstGeom prst="line">
              <a:avLst/>
            </a:prstGeom>
            <a:noFill/>
            <a:ln w="25400">
              <a:solidFill>
                <a:schemeClr val="hlink"/>
              </a:solidFill>
              <a:round/>
              <a:headEnd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000" tIns="46800" rIns="90000" bIns="46800" anchor="ctr"/>
            <a:lstStyle/>
            <a:p>
              <a:endParaRPr lang="ru-RU"/>
            </a:p>
          </p:txBody>
        </p:sp>
        <p:sp>
          <p:nvSpPr>
            <p:cNvPr id="21517" name="Line 18"/>
            <p:cNvSpPr>
              <a:spLocks noChangeShapeType="1"/>
            </p:cNvSpPr>
            <p:nvPr/>
          </p:nvSpPr>
          <p:spPr bwMode="auto">
            <a:xfrm flipH="1">
              <a:off x="1542" y="2722"/>
              <a:ext cx="398" cy="516"/>
            </a:xfrm>
            <a:prstGeom prst="line">
              <a:avLst/>
            </a:prstGeom>
            <a:noFill/>
            <a:ln w="25400">
              <a:solidFill>
                <a:schemeClr val="hlink"/>
              </a:solidFill>
              <a:round/>
              <a:headEnd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000" tIns="46800" rIns="90000" bIns="46800" anchor="ctr"/>
            <a:lstStyle/>
            <a:p>
              <a:endParaRPr lang="ru-RU"/>
            </a:p>
          </p:txBody>
        </p:sp>
        <p:sp>
          <p:nvSpPr>
            <p:cNvPr id="21518" name="Line 19"/>
            <p:cNvSpPr>
              <a:spLocks noChangeShapeType="1"/>
            </p:cNvSpPr>
            <p:nvPr/>
          </p:nvSpPr>
          <p:spPr bwMode="auto">
            <a:xfrm>
              <a:off x="747" y="3238"/>
              <a:ext cx="588" cy="71"/>
            </a:xfrm>
            <a:prstGeom prst="line">
              <a:avLst/>
            </a:prstGeom>
            <a:noFill/>
            <a:ln w="25400">
              <a:solidFill>
                <a:schemeClr val="hlink"/>
              </a:solidFill>
              <a:round/>
              <a:headEnd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000" tIns="46800" rIns="90000" bIns="46800" anchor="ctr"/>
            <a:lstStyle/>
            <a:p>
              <a:endParaRPr lang="ru-RU"/>
            </a:p>
          </p:txBody>
        </p:sp>
        <p:sp>
          <p:nvSpPr>
            <p:cNvPr id="21519" name="Line 20"/>
            <p:cNvSpPr>
              <a:spLocks noChangeShapeType="1"/>
            </p:cNvSpPr>
            <p:nvPr/>
          </p:nvSpPr>
          <p:spPr bwMode="auto">
            <a:xfrm flipV="1">
              <a:off x="1246" y="2656"/>
              <a:ext cx="623" cy="66"/>
            </a:xfrm>
            <a:prstGeom prst="line">
              <a:avLst/>
            </a:prstGeom>
            <a:noFill/>
            <a:ln w="25400">
              <a:solidFill>
                <a:schemeClr val="hlink"/>
              </a:solidFill>
              <a:round/>
              <a:headEnd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000" tIns="46800" rIns="90000" bIns="46800" anchor="ctr"/>
            <a:lstStyle/>
            <a:p>
              <a:endParaRPr lang="ru-RU"/>
            </a:p>
          </p:txBody>
        </p:sp>
        <p:sp>
          <p:nvSpPr>
            <p:cNvPr id="21520" name="Text Box 23"/>
            <p:cNvSpPr txBox="1">
              <a:spLocks noChangeArrowheads="1"/>
            </p:cNvSpPr>
            <p:nvPr/>
          </p:nvSpPr>
          <p:spPr bwMode="auto">
            <a:xfrm>
              <a:off x="995" y="3288"/>
              <a:ext cx="162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 type="none" w="med" len="lg"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400" b="1"/>
                <a:t>7</a:t>
              </a:r>
              <a:endParaRPr lang="ru-RU" sz="1400" b="1"/>
            </a:p>
          </p:txBody>
        </p:sp>
        <p:sp>
          <p:nvSpPr>
            <p:cNvPr id="21521" name="Line 28"/>
            <p:cNvSpPr>
              <a:spLocks noChangeShapeType="1"/>
            </p:cNvSpPr>
            <p:nvPr/>
          </p:nvSpPr>
          <p:spPr bwMode="auto">
            <a:xfrm flipH="1">
              <a:off x="628" y="2382"/>
              <a:ext cx="24" cy="708"/>
            </a:xfrm>
            <a:prstGeom prst="line">
              <a:avLst/>
            </a:prstGeom>
            <a:noFill/>
            <a:ln w="25400">
              <a:solidFill>
                <a:schemeClr val="hlink"/>
              </a:solidFill>
              <a:round/>
              <a:headEnd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000" tIns="46800" rIns="90000" bIns="46800" anchor="ctr"/>
            <a:lstStyle/>
            <a:p>
              <a:endParaRPr lang="ru-RU"/>
            </a:p>
          </p:txBody>
        </p:sp>
        <p:sp>
          <p:nvSpPr>
            <p:cNvPr id="21522" name="Line 29"/>
            <p:cNvSpPr>
              <a:spLocks noChangeShapeType="1"/>
            </p:cNvSpPr>
            <p:nvPr/>
          </p:nvSpPr>
          <p:spPr bwMode="auto">
            <a:xfrm flipH="1">
              <a:off x="700" y="2745"/>
              <a:ext cx="398" cy="381"/>
            </a:xfrm>
            <a:prstGeom prst="line">
              <a:avLst/>
            </a:prstGeom>
            <a:noFill/>
            <a:ln w="25400">
              <a:solidFill>
                <a:schemeClr val="hlink"/>
              </a:solidFill>
              <a:round/>
              <a:headEnd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000" tIns="46800" rIns="90000" bIns="46800" anchor="ctr"/>
            <a:lstStyle/>
            <a:p>
              <a:endParaRPr lang="ru-RU"/>
            </a:p>
          </p:txBody>
        </p:sp>
        <p:sp>
          <p:nvSpPr>
            <p:cNvPr id="21523" name="Line 30"/>
            <p:cNvSpPr>
              <a:spLocks noChangeShapeType="1"/>
            </p:cNvSpPr>
            <p:nvPr/>
          </p:nvSpPr>
          <p:spPr bwMode="auto">
            <a:xfrm flipH="1" flipV="1">
              <a:off x="688" y="2407"/>
              <a:ext cx="427" cy="302"/>
            </a:xfrm>
            <a:prstGeom prst="line">
              <a:avLst/>
            </a:prstGeom>
            <a:noFill/>
            <a:ln w="25400">
              <a:solidFill>
                <a:schemeClr val="hlink"/>
              </a:solidFill>
              <a:round/>
              <a:headEnd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000" tIns="46800" rIns="90000" bIns="46800" anchor="ctr"/>
            <a:lstStyle/>
            <a:p>
              <a:endParaRPr lang="ru-RU"/>
            </a:p>
          </p:txBody>
        </p:sp>
        <p:sp>
          <p:nvSpPr>
            <p:cNvPr id="1156106" name="Oval 10"/>
            <p:cNvSpPr>
              <a:spLocks noChangeAspect="1" noChangeArrowheads="1"/>
            </p:cNvSpPr>
            <p:nvPr/>
          </p:nvSpPr>
          <p:spPr bwMode="auto">
            <a:xfrm>
              <a:off x="1277" y="1979"/>
              <a:ext cx="272" cy="272"/>
            </a:xfrm>
            <a:prstGeom prst="ellipse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round/>
              <a:headEnd/>
              <a:tailEnd type="none" w="med" len="lg"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 lIns="90000" tIns="46800" rIns="90000" bIns="46800" anchor="ctr"/>
            <a:lstStyle/>
            <a:p>
              <a:pPr algn="ctr">
                <a:defRPr/>
              </a:pPr>
              <a:r>
                <a:rPr lang="ru-RU" b="1">
                  <a:cs typeface="+mn-cs"/>
                </a:rPr>
                <a:t>4</a:t>
              </a:r>
            </a:p>
          </p:txBody>
        </p:sp>
        <p:sp>
          <p:nvSpPr>
            <p:cNvPr id="1156107" name="Oval 11"/>
            <p:cNvSpPr>
              <a:spLocks noChangeAspect="1" noChangeArrowheads="1"/>
            </p:cNvSpPr>
            <p:nvPr/>
          </p:nvSpPr>
          <p:spPr bwMode="auto">
            <a:xfrm>
              <a:off x="1011" y="2592"/>
              <a:ext cx="272" cy="272"/>
            </a:xfrm>
            <a:prstGeom prst="ellipse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round/>
              <a:headEnd/>
              <a:tailEnd type="none" w="med" len="lg"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 lIns="90000" tIns="46800" rIns="90000" bIns="46800" anchor="ctr"/>
            <a:lstStyle/>
            <a:p>
              <a:pPr algn="ctr">
                <a:defRPr/>
              </a:pPr>
              <a:r>
                <a:rPr lang="ru-RU" b="1">
                  <a:cs typeface="+mn-cs"/>
                </a:rPr>
                <a:t>2</a:t>
              </a:r>
            </a:p>
          </p:txBody>
        </p:sp>
        <p:sp>
          <p:nvSpPr>
            <p:cNvPr id="1156108" name="Oval 12"/>
            <p:cNvSpPr>
              <a:spLocks noChangeAspect="1" noChangeArrowheads="1"/>
            </p:cNvSpPr>
            <p:nvPr/>
          </p:nvSpPr>
          <p:spPr bwMode="auto">
            <a:xfrm>
              <a:off x="1344" y="3172"/>
              <a:ext cx="272" cy="272"/>
            </a:xfrm>
            <a:prstGeom prst="ellipse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round/>
              <a:headEnd/>
              <a:tailEnd type="none" w="med" len="lg"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 lIns="90000" tIns="46800" rIns="90000" bIns="46800" anchor="ctr"/>
            <a:lstStyle/>
            <a:p>
              <a:pPr algn="ctr">
                <a:defRPr/>
              </a:pPr>
              <a:r>
                <a:rPr lang="ru-RU" b="1">
                  <a:cs typeface="+mn-cs"/>
                </a:rPr>
                <a:t>1</a:t>
              </a:r>
            </a:p>
          </p:txBody>
        </p:sp>
        <p:sp>
          <p:nvSpPr>
            <p:cNvPr id="1156109" name="Oval 13"/>
            <p:cNvSpPr>
              <a:spLocks noChangeAspect="1" noChangeArrowheads="1"/>
            </p:cNvSpPr>
            <p:nvPr/>
          </p:nvSpPr>
          <p:spPr bwMode="auto">
            <a:xfrm>
              <a:off x="1841" y="2494"/>
              <a:ext cx="272" cy="272"/>
            </a:xfrm>
            <a:prstGeom prst="ellipse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round/>
              <a:headEnd/>
              <a:tailEnd type="none" w="med" len="lg"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 lIns="90000" tIns="46800" rIns="90000" bIns="46800" anchor="ctr"/>
            <a:lstStyle/>
            <a:p>
              <a:pPr algn="ctr">
                <a:defRPr/>
              </a:pPr>
              <a:r>
                <a:rPr lang="ru-RU" b="1">
                  <a:cs typeface="+mn-cs"/>
                </a:rPr>
                <a:t>3</a:t>
              </a:r>
            </a:p>
          </p:txBody>
        </p:sp>
        <p:sp>
          <p:nvSpPr>
            <p:cNvPr id="1156110" name="Oval 14"/>
            <p:cNvSpPr>
              <a:spLocks noChangeAspect="1" noChangeArrowheads="1"/>
            </p:cNvSpPr>
            <p:nvPr/>
          </p:nvSpPr>
          <p:spPr bwMode="auto">
            <a:xfrm>
              <a:off x="472" y="3049"/>
              <a:ext cx="272" cy="272"/>
            </a:xfrm>
            <a:prstGeom prst="ellipse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round/>
              <a:headEnd/>
              <a:tailEnd type="none" w="med" len="lg"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 lIns="90000" tIns="46800" rIns="90000" bIns="46800" anchor="ctr"/>
            <a:lstStyle/>
            <a:p>
              <a:pPr algn="ctr">
                <a:defRPr/>
              </a:pPr>
              <a:r>
                <a:rPr lang="ru-RU" b="1">
                  <a:cs typeface="+mn-cs"/>
                </a:rPr>
                <a:t>0</a:t>
              </a:r>
            </a:p>
          </p:txBody>
        </p:sp>
        <p:sp>
          <p:nvSpPr>
            <p:cNvPr id="1156123" name="Oval 27"/>
            <p:cNvSpPr>
              <a:spLocks noChangeAspect="1" noChangeArrowheads="1"/>
            </p:cNvSpPr>
            <p:nvPr/>
          </p:nvSpPr>
          <p:spPr bwMode="auto">
            <a:xfrm>
              <a:off x="487" y="2216"/>
              <a:ext cx="272" cy="272"/>
            </a:xfrm>
            <a:prstGeom prst="ellipse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round/>
              <a:headEnd/>
              <a:tailEnd type="none" w="med" len="lg"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 lIns="90000" tIns="46800" rIns="90000" bIns="46800" anchor="ctr"/>
            <a:lstStyle/>
            <a:p>
              <a:pPr algn="ctr">
                <a:defRPr/>
              </a:pPr>
              <a:r>
                <a:rPr lang="en-US" b="1">
                  <a:cs typeface="+mn-cs"/>
                </a:rPr>
                <a:t>5</a:t>
              </a:r>
              <a:endParaRPr lang="ru-RU" b="1">
                <a:cs typeface="+mn-cs"/>
              </a:endParaRPr>
            </a:p>
          </p:txBody>
        </p:sp>
        <p:sp>
          <p:nvSpPr>
            <p:cNvPr id="21530" name="Text Box 31"/>
            <p:cNvSpPr txBox="1">
              <a:spLocks noChangeArrowheads="1"/>
            </p:cNvSpPr>
            <p:nvPr/>
          </p:nvSpPr>
          <p:spPr bwMode="auto">
            <a:xfrm>
              <a:off x="1126" y="2979"/>
              <a:ext cx="162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 type="none" w="med" len="lg"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400" b="1"/>
                <a:t>10</a:t>
              </a:r>
              <a:endParaRPr lang="ru-RU" sz="1400" b="1"/>
            </a:p>
          </p:txBody>
        </p:sp>
        <p:sp>
          <p:nvSpPr>
            <p:cNvPr id="21531" name="Text Box 32"/>
            <p:cNvSpPr txBox="1">
              <a:spLocks noChangeArrowheads="1"/>
            </p:cNvSpPr>
            <p:nvPr/>
          </p:nvSpPr>
          <p:spPr bwMode="auto">
            <a:xfrm>
              <a:off x="1726" y="2974"/>
              <a:ext cx="162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 type="none" w="med" len="lg"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400" b="1"/>
                <a:t>15</a:t>
              </a:r>
              <a:endParaRPr lang="ru-RU" sz="1400" b="1"/>
            </a:p>
          </p:txBody>
        </p:sp>
        <p:sp>
          <p:nvSpPr>
            <p:cNvPr id="21532" name="Text Box 33"/>
            <p:cNvSpPr txBox="1">
              <a:spLocks noChangeArrowheads="1"/>
            </p:cNvSpPr>
            <p:nvPr/>
          </p:nvSpPr>
          <p:spPr bwMode="auto">
            <a:xfrm>
              <a:off x="1441" y="2535"/>
              <a:ext cx="162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 type="none" w="med" len="lg"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400" b="1"/>
                <a:t>11</a:t>
              </a:r>
              <a:endParaRPr lang="ru-RU" sz="1400" b="1"/>
            </a:p>
          </p:txBody>
        </p:sp>
        <p:sp>
          <p:nvSpPr>
            <p:cNvPr id="21533" name="Text Box 34"/>
            <p:cNvSpPr txBox="1">
              <a:spLocks noChangeArrowheads="1"/>
            </p:cNvSpPr>
            <p:nvPr/>
          </p:nvSpPr>
          <p:spPr bwMode="auto">
            <a:xfrm>
              <a:off x="1672" y="2250"/>
              <a:ext cx="162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 type="none" w="med" len="lg"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400" b="1"/>
                <a:t>6</a:t>
              </a:r>
              <a:endParaRPr lang="ru-RU" sz="1400" b="1"/>
            </a:p>
          </p:txBody>
        </p:sp>
        <p:sp>
          <p:nvSpPr>
            <p:cNvPr id="21534" name="Text Box 35"/>
            <p:cNvSpPr txBox="1">
              <a:spLocks noChangeArrowheads="1"/>
            </p:cNvSpPr>
            <p:nvPr/>
          </p:nvSpPr>
          <p:spPr bwMode="auto">
            <a:xfrm>
              <a:off x="947" y="2059"/>
              <a:ext cx="162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 type="none" w="med" len="lg"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400" b="1"/>
                <a:t>9</a:t>
              </a:r>
              <a:endParaRPr lang="ru-RU" sz="1400" b="1"/>
            </a:p>
          </p:txBody>
        </p:sp>
        <p:sp>
          <p:nvSpPr>
            <p:cNvPr id="21535" name="Text Box 36"/>
            <p:cNvSpPr txBox="1">
              <a:spLocks noChangeArrowheads="1"/>
            </p:cNvSpPr>
            <p:nvPr/>
          </p:nvSpPr>
          <p:spPr bwMode="auto">
            <a:xfrm>
              <a:off x="852" y="2415"/>
              <a:ext cx="162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 type="none" w="med" len="lg"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400" b="1"/>
                <a:t>2</a:t>
              </a:r>
              <a:endParaRPr lang="ru-RU" sz="1400" b="1"/>
            </a:p>
          </p:txBody>
        </p:sp>
        <p:sp>
          <p:nvSpPr>
            <p:cNvPr id="21536" name="Text Box 37"/>
            <p:cNvSpPr txBox="1">
              <a:spLocks noChangeArrowheads="1"/>
            </p:cNvSpPr>
            <p:nvPr/>
          </p:nvSpPr>
          <p:spPr bwMode="auto">
            <a:xfrm>
              <a:off x="780" y="2789"/>
              <a:ext cx="162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 type="none" w="med" len="lg"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400" b="1"/>
                <a:t>9</a:t>
              </a:r>
              <a:endParaRPr lang="ru-RU" sz="1400" b="1"/>
            </a:p>
          </p:txBody>
        </p:sp>
        <p:sp>
          <p:nvSpPr>
            <p:cNvPr id="21537" name="Text Box 38"/>
            <p:cNvSpPr txBox="1">
              <a:spLocks noChangeArrowheads="1"/>
            </p:cNvSpPr>
            <p:nvPr/>
          </p:nvSpPr>
          <p:spPr bwMode="auto">
            <a:xfrm>
              <a:off x="430" y="2676"/>
              <a:ext cx="162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 type="none" w="med" len="lg"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400" b="1"/>
                <a:t>14</a:t>
              </a:r>
              <a:endParaRPr lang="ru-RU" sz="1400" b="1"/>
            </a:p>
          </p:txBody>
        </p:sp>
      </p:grpSp>
      <p:sp>
        <p:nvSpPr>
          <p:cNvPr id="1156137" name="Rectangle 41"/>
          <p:cNvSpPr>
            <a:spLocks noChangeArrowheads="1"/>
          </p:cNvSpPr>
          <p:nvPr/>
        </p:nvSpPr>
        <p:spPr bwMode="auto">
          <a:xfrm>
            <a:off x="2660650" y="2844800"/>
            <a:ext cx="52165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 type="none" w="med" len="lg"/>
              </a14:hiddenLine>
            </a:ext>
          </a:extLst>
        </p:spPr>
        <p:txBody>
          <a:bodyPr wrap="none" lIns="90000" tIns="46800" rIns="90000" bIns="46800">
            <a:spAutoFit/>
          </a:bodyPr>
          <a:lstStyle/>
          <a:p>
            <a:r>
              <a:rPr lang="ru-RU" sz="2000" b="1">
                <a:solidFill>
                  <a:schemeClr val="hlink"/>
                </a:solidFill>
              </a:rPr>
              <a:t>Алгоритм Дейкстры (</a:t>
            </a:r>
            <a:r>
              <a:rPr lang="nl-NL" sz="2000" b="1" i="1">
                <a:solidFill>
                  <a:schemeClr val="hlink"/>
                </a:solidFill>
              </a:rPr>
              <a:t>E</a:t>
            </a:r>
            <a:r>
              <a:rPr lang="ru-RU" sz="2000" b="1" i="1">
                <a:solidFill>
                  <a:schemeClr val="hlink"/>
                </a:solidFill>
              </a:rPr>
              <a:t>.</a:t>
            </a:r>
            <a:r>
              <a:rPr lang="en-US" sz="2000" b="1" i="1">
                <a:solidFill>
                  <a:schemeClr val="hlink"/>
                </a:solidFill>
              </a:rPr>
              <a:t>W.</a:t>
            </a:r>
            <a:r>
              <a:rPr lang="nl-NL" sz="2000" b="1" i="1">
                <a:solidFill>
                  <a:schemeClr val="hlink"/>
                </a:solidFill>
              </a:rPr>
              <a:t> Dijkstra</a:t>
            </a:r>
            <a:r>
              <a:rPr lang="en-US" sz="2000" b="1">
                <a:solidFill>
                  <a:schemeClr val="hlink"/>
                </a:solidFill>
              </a:rPr>
              <a:t>, 1959)</a:t>
            </a:r>
            <a:endParaRPr lang="ru-RU" sz="2000" b="1">
              <a:solidFill>
                <a:schemeClr val="hlin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6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56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6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56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6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156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61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1561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61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1561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61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1561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61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1561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61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1561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6100" grpId="0"/>
      <p:bldP spid="1156101" grpId="0"/>
      <p:bldP spid="1156103" grpId="0" build="p"/>
      <p:bldP spid="115613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Номер слайда 3"/>
          <p:cNvSpPr txBox="1">
            <a:spLocks noGrp="1"/>
          </p:cNvSpPr>
          <p:nvPr/>
        </p:nvSpPr>
        <p:spPr bwMode="auto">
          <a:xfrm>
            <a:off x="7010400" y="0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fld id="{F9E822FF-87D1-42C9-B51B-1E03CD1F7EB3}" type="slidenum">
              <a:rPr lang="ru-RU" sz="1400"/>
              <a:pPr algn="r" eaLnBrk="1" hangingPunct="1"/>
              <a:t>21</a:t>
            </a:fld>
            <a:endParaRPr lang="ru-RU" sz="1400"/>
          </a:p>
        </p:txBody>
      </p:sp>
      <p:sp>
        <p:nvSpPr>
          <p:cNvPr id="22531" name="Line 2"/>
          <p:cNvSpPr>
            <a:spLocks noChangeShapeType="1"/>
          </p:cNvSpPr>
          <p:nvPr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2532" name="Text Box 3"/>
          <p:cNvSpPr txBox="1">
            <a:spLocks noChangeArrowheads="1"/>
          </p:cNvSpPr>
          <p:nvPr/>
        </p:nvSpPr>
        <p:spPr bwMode="auto">
          <a:xfrm>
            <a:off x="395288" y="188913"/>
            <a:ext cx="814070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ru-RU" sz="3000" b="1"/>
              <a:t>Алгоритм Дейкстры</a:t>
            </a:r>
          </a:p>
        </p:txBody>
      </p:sp>
      <p:grpSp>
        <p:nvGrpSpPr>
          <p:cNvPr id="22533" name="Group 73"/>
          <p:cNvGrpSpPr>
            <a:grpSpLocks/>
          </p:cNvGrpSpPr>
          <p:nvPr/>
        </p:nvGrpSpPr>
        <p:grpSpPr bwMode="auto">
          <a:xfrm>
            <a:off x="404813" y="1031875"/>
            <a:ext cx="2689225" cy="2268538"/>
            <a:chOff x="321" y="567"/>
            <a:chExt cx="1694" cy="1429"/>
          </a:xfrm>
        </p:grpSpPr>
        <p:grpSp>
          <p:nvGrpSpPr>
            <p:cNvPr id="22694" name="Group 72"/>
            <p:cNvGrpSpPr>
              <a:grpSpLocks/>
            </p:cNvGrpSpPr>
            <p:nvPr/>
          </p:nvGrpSpPr>
          <p:grpSpPr bwMode="auto">
            <a:xfrm>
              <a:off x="399" y="644"/>
              <a:ext cx="1423" cy="1241"/>
              <a:chOff x="393" y="857"/>
              <a:chExt cx="1423" cy="1241"/>
            </a:xfrm>
          </p:grpSpPr>
          <p:sp>
            <p:nvSpPr>
              <p:cNvPr id="22701" name="Line 5"/>
              <p:cNvSpPr>
                <a:spLocks noChangeShapeType="1"/>
              </p:cNvSpPr>
              <p:nvPr/>
            </p:nvSpPr>
            <p:spPr bwMode="auto">
              <a:xfrm>
                <a:off x="1047" y="1590"/>
                <a:ext cx="175" cy="317"/>
              </a:xfrm>
              <a:prstGeom prst="line">
                <a:avLst/>
              </a:prstGeom>
              <a:noFill/>
              <a:ln w="25400">
                <a:solidFill>
                  <a:schemeClr val="hlink"/>
                </a:solidFill>
                <a:round/>
                <a:headEnd/>
                <a:tailEnd type="none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90000" tIns="46800" rIns="90000" bIns="46800" anchor="ctr"/>
              <a:lstStyle/>
              <a:p>
                <a:endParaRPr lang="ru-RU"/>
              </a:p>
            </p:txBody>
          </p:sp>
          <p:sp>
            <p:nvSpPr>
              <p:cNvPr id="22702" name="Line 6"/>
              <p:cNvSpPr>
                <a:spLocks noChangeShapeType="1"/>
              </p:cNvSpPr>
              <p:nvPr/>
            </p:nvSpPr>
            <p:spPr bwMode="auto">
              <a:xfrm>
                <a:off x="1263" y="997"/>
                <a:ext cx="372" cy="351"/>
              </a:xfrm>
              <a:prstGeom prst="line">
                <a:avLst/>
              </a:prstGeom>
              <a:noFill/>
              <a:ln w="25400">
                <a:solidFill>
                  <a:schemeClr val="hlink"/>
                </a:solidFill>
                <a:round/>
                <a:headEnd/>
                <a:tailEnd type="none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90000" tIns="46800" rIns="90000" bIns="46800" anchor="ctr"/>
              <a:lstStyle/>
              <a:p>
                <a:endParaRPr lang="ru-RU"/>
              </a:p>
            </p:txBody>
          </p:sp>
          <p:sp>
            <p:nvSpPr>
              <p:cNvPr id="22703" name="Line 7"/>
              <p:cNvSpPr>
                <a:spLocks noChangeShapeType="1"/>
              </p:cNvSpPr>
              <p:nvPr/>
            </p:nvSpPr>
            <p:spPr bwMode="auto">
              <a:xfrm flipV="1">
                <a:off x="581" y="977"/>
                <a:ext cx="612" cy="190"/>
              </a:xfrm>
              <a:prstGeom prst="line">
                <a:avLst/>
              </a:prstGeom>
              <a:noFill/>
              <a:ln w="25400">
                <a:solidFill>
                  <a:schemeClr val="hlink"/>
                </a:solidFill>
                <a:round/>
                <a:headEnd/>
                <a:tailEnd type="none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90000" tIns="46800" rIns="90000" bIns="46800" anchor="ctr"/>
              <a:lstStyle/>
              <a:p>
                <a:endParaRPr lang="ru-RU"/>
              </a:p>
            </p:txBody>
          </p:sp>
          <p:sp>
            <p:nvSpPr>
              <p:cNvPr id="22704" name="Line 8"/>
              <p:cNvSpPr>
                <a:spLocks noChangeShapeType="1"/>
              </p:cNvSpPr>
              <p:nvPr/>
            </p:nvSpPr>
            <p:spPr bwMode="auto">
              <a:xfrm flipH="1">
                <a:off x="1333" y="1486"/>
                <a:ext cx="337" cy="436"/>
              </a:xfrm>
              <a:prstGeom prst="line">
                <a:avLst/>
              </a:prstGeom>
              <a:noFill/>
              <a:ln w="25400">
                <a:solidFill>
                  <a:schemeClr val="hlink"/>
                </a:solidFill>
                <a:round/>
                <a:headEnd/>
                <a:tailEnd type="none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90000" tIns="46800" rIns="90000" bIns="46800" anchor="ctr"/>
              <a:lstStyle/>
              <a:p>
                <a:endParaRPr lang="ru-RU"/>
              </a:p>
            </p:txBody>
          </p:sp>
          <p:sp>
            <p:nvSpPr>
              <p:cNvPr id="22705" name="Line 9"/>
              <p:cNvSpPr>
                <a:spLocks noChangeShapeType="1"/>
              </p:cNvSpPr>
              <p:nvPr/>
            </p:nvSpPr>
            <p:spPr bwMode="auto">
              <a:xfrm>
                <a:off x="661" y="1922"/>
                <a:ext cx="497" cy="60"/>
              </a:xfrm>
              <a:prstGeom prst="line">
                <a:avLst/>
              </a:prstGeom>
              <a:noFill/>
              <a:ln w="25400">
                <a:solidFill>
                  <a:schemeClr val="hlink"/>
                </a:solidFill>
                <a:round/>
                <a:headEnd/>
                <a:tailEnd type="none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90000" tIns="46800" rIns="90000" bIns="46800" anchor="ctr"/>
              <a:lstStyle/>
              <a:p>
                <a:endParaRPr lang="ru-RU"/>
              </a:p>
            </p:txBody>
          </p:sp>
          <p:sp>
            <p:nvSpPr>
              <p:cNvPr id="22706" name="Line 10"/>
              <p:cNvSpPr>
                <a:spLocks noChangeShapeType="1"/>
              </p:cNvSpPr>
              <p:nvPr/>
            </p:nvSpPr>
            <p:spPr bwMode="auto">
              <a:xfrm flipV="1">
                <a:off x="1083" y="1430"/>
                <a:ext cx="527" cy="56"/>
              </a:xfrm>
              <a:prstGeom prst="line">
                <a:avLst/>
              </a:prstGeom>
              <a:noFill/>
              <a:ln w="25400">
                <a:solidFill>
                  <a:schemeClr val="hlink"/>
                </a:solidFill>
                <a:round/>
                <a:headEnd/>
                <a:tailEnd type="none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90000" tIns="46800" rIns="90000" bIns="46800" anchor="ctr"/>
              <a:lstStyle/>
              <a:p>
                <a:endParaRPr lang="ru-RU"/>
              </a:p>
            </p:txBody>
          </p:sp>
          <p:sp>
            <p:nvSpPr>
              <p:cNvPr id="22707" name="Text Box 11"/>
              <p:cNvSpPr txBox="1">
                <a:spLocks noChangeArrowheads="1"/>
              </p:cNvSpPr>
              <p:nvPr/>
            </p:nvSpPr>
            <p:spPr bwMode="auto">
              <a:xfrm>
                <a:off x="871" y="1964"/>
                <a:ext cx="137" cy="1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rgbClr val="000000"/>
                    </a:solidFill>
                    <a:miter lim="800000"/>
                    <a:headEnd/>
                    <a:tailEnd type="none" w="med" len="lg"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1400" b="1"/>
                  <a:t>7</a:t>
                </a:r>
                <a:endParaRPr lang="ru-RU" sz="1400" b="1"/>
              </a:p>
            </p:txBody>
          </p:sp>
          <p:sp>
            <p:nvSpPr>
              <p:cNvPr id="22708" name="Line 12"/>
              <p:cNvSpPr>
                <a:spLocks noChangeShapeType="1"/>
              </p:cNvSpPr>
              <p:nvPr/>
            </p:nvSpPr>
            <p:spPr bwMode="auto">
              <a:xfrm flipH="1">
                <a:off x="560" y="1198"/>
                <a:ext cx="21" cy="599"/>
              </a:xfrm>
              <a:prstGeom prst="line">
                <a:avLst/>
              </a:prstGeom>
              <a:noFill/>
              <a:ln w="25400">
                <a:solidFill>
                  <a:schemeClr val="hlink"/>
                </a:solidFill>
                <a:round/>
                <a:headEnd/>
                <a:tailEnd type="none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90000" tIns="46800" rIns="90000" bIns="46800" anchor="ctr"/>
              <a:lstStyle/>
              <a:p>
                <a:endParaRPr lang="ru-RU"/>
              </a:p>
            </p:txBody>
          </p:sp>
          <p:sp>
            <p:nvSpPr>
              <p:cNvPr id="22709" name="Line 13"/>
              <p:cNvSpPr>
                <a:spLocks noChangeShapeType="1"/>
              </p:cNvSpPr>
              <p:nvPr/>
            </p:nvSpPr>
            <p:spPr bwMode="auto">
              <a:xfrm flipH="1">
                <a:off x="621" y="1505"/>
                <a:ext cx="337" cy="322"/>
              </a:xfrm>
              <a:prstGeom prst="line">
                <a:avLst/>
              </a:prstGeom>
              <a:noFill/>
              <a:ln w="25400">
                <a:solidFill>
                  <a:schemeClr val="hlink"/>
                </a:solidFill>
                <a:round/>
                <a:headEnd/>
                <a:tailEnd type="none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90000" tIns="46800" rIns="90000" bIns="46800" anchor="ctr"/>
              <a:lstStyle/>
              <a:p>
                <a:endParaRPr lang="ru-RU"/>
              </a:p>
            </p:txBody>
          </p:sp>
          <p:sp>
            <p:nvSpPr>
              <p:cNvPr id="22710" name="Line 14"/>
              <p:cNvSpPr>
                <a:spLocks noChangeShapeType="1"/>
              </p:cNvSpPr>
              <p:nvPr/>
            </p:nvSpPr>
            <p:spPr bwMode="auto">
              <a:xfrm flipH="1" flipV="1">
                <a:off x="611" y="1219"/>
                <a:ext cx="361" cy="256"/>
              </a:xfrm>
              <a:prstGeom prst="line">
                <a:avLst/>
              </a:prstGeom>
              <a:noFill/>
              <a:ln w="25400">
                <a:solidFill>
                  <a:schemeClr val="hlink"/>
                </a:solidFill>
                <a:round/>
                <a:headEnd/>
                <a:tailEnd type="none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90000" tIns="46800" rIns="90000" bIns="46800" anchor="ctr"/>
              <a:lstStyle/>
              <a:p>
                <a:endParaRPr lang="ru-RU"/>
              </a:p>
            </p:txBody>
          </p:sp>
          <p:sp>
            <p:nvSpPr>
              <p:cNvPr id="1158159" name="Oval 15"/>
              <p:cNvSpPr>
                <a:spLocks noChangeAspect="1" noChangeArrowheads="1"/>
              </p:cNvSpPr>
              <p:nvPr/>
            </p:nvSpPr>
            <p:spPr bwMode="auto">
              <a:xfrm>
                <a:off x="1109" y="857"/>
                <a:ext cx="230" cy="230"/>
              </a:xfrm>
              <a:prstGeom prst="ellipse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round/>
                <a:headEnd/>
                <a:tailEnd type="none" w="med" len="lg"/>
              </a:ln>
              <a:effectLst>
                <a:outerShdw dist="35921" dir="2700000" algn="ctr" rotWithShape="0">
                  <a:schemeClr val="tx1"/>
                </a:outerShdw>
              </a:effectLst>
            </p:spPr>
            <p:txBody>
              <a:bodyPr wrap="none" lIns="90000" tIns="46800" rIns="90000" bIns="46800" anchor="ctr"/>
              <a:lstStyle/>
              <a:p>
                <a:pPr algn="ctr">
                  <a:defRPr/>
                </a:pPr>
                <a:r>
                  <a:rPr lang="ru-RU" b="1">
                    <a:cs typeface="+mn-cs"/>
                  </a:rPr>
                  <a:t>4</a:t>
                </a:r>
              </a:p>
            </p:txBody>
          </p:sp>
          <p:sp>
            <p:nvSpPr>
              <p:cNvPr id="1158160" name="Oval 16"/>
              <p:cNvSpPr>
                <a:spLocks noChangeAspect="1" noChangeArrowheads="1"/>
              </p:cNvSpPr>
              <p:nvPr/>
            </p:nvSpPr>
            <p:spPr bwMode="auto">
              <a:xfrm>
                <a:off x="884" y="1376"/>
                <a:ext cx="230" cy="230"/>
              </a:xfrm>
              <a:prstGeom prst="ellipse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round/>
                <a:headEnd/>
                <a:tailEnd type="none" w="med" len="lg"/>
              </a:ln>
              <a:effectLst>
                <a:outerShdw dist="35921" dir="2700000" algn="ctr" rotWithShape="0">
                  <a:schemeClr val="tx1"/>
                </a:outerShdw>
              </a:effectLst>
            </p:spPr>
            <p:txBody>
              <a:bodyPr wrap="none" lIns="90000" tIns="46800" rIns="90000" bIns="46800" anchor="ctr"/>
              <a:lstStyle/>
              <a:p>
                <a:pPr algn="ctr">
                  <a:defRPr/>
                </a:pPr>
                <a:r>
                  <a:rPr lang="ru-RU" b="1">
                    <a:cs typeface="+mn-cs"/>
                  </a:rPr>
                  <a:t>2</a:t>
                </a:r>
              </a:p>
            </p:txBody>
          </p:sp>
          <p:sp>
            <p:nvSpPr>
              <p:cNvPr id="1158161" name="Oval 17"/>
              <p:cNvSpPr>
                <a:spLocks noChangeAspect="1" noChangeArrowheads="1"/>
              </p:cNvSpPr>
              <p:nvPr/>
            </p:nvSpPr>
            <p:spPr bwMode="auto">
              <a:xfrm>
                <a:off x="1166" y="1866"/>
                <a:ext cx="230" cy="230"/>
              </a:xfrm>
              <a:prstGeom prst="ellipse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round/>
                <a:headEnd/>
                <a:tailEnd type="none" w="med" len="lg"/>
              </a:ln>
              <a:effectLst>
                <a:outerShdw dist="35921" dir="2700000" algn="ctr" rotWithShape="0">
                  <a:schemeClr val="tx1"/>
                </a:outerShdw>
              </a:effectLst>
            </p:spPr>
            <p:txBody>
              <a:bodyPr wrap="none" lIns="90000" tIns="46800" rIns="90000" bIns="46800" anchor="ctr"/>
              <a:lstStyle/>
              <a:p>
                <a:pPr algn="ctr">
                  <a:defRPr/>
                </a:pPr>
                <a:r>
                  <a:rPr lang="ru-RU" b="1">
                    <a:cs typeface="+mn-cs"/>
                  </a:rPr>
                  <a:t>1</a:t>
                </a:r>
              </a:p>
            </p:txBody>
          </p:sp>
          <p:sp>
            <p:nvSpPr>
              <p:cNvPr id="1158162" name="Oval 18"/>
              <p:cNvSpPr>
                <a:spLocks noChangeAspect="1" noChangeArrowheads="1"/>
              </p:cNvSpPr>
              <p:nvPr/>
            </p:nvSpPr>
            <p:spPr bwMode="auto">
              <a:xfrm>
                <a:off x="1586" y="1293"/>
                <a:ext cx="230" cy="230"/>
              </a:xfrm>
              <a:prstGeom prst="ellipse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round/>
                <a:headEnd/>
                <a:tailEnd type="none" w="med" len="lg"/>
              </a:ln>
              <a:effectLst>
                <a:outerShdw dist="35921" dir="2700000" algn="ctr" rotWithShape="0">
                  <a:schemeClr val="tx1"/>
                </a:outerShdw>
              </a:effectLst>
            </p:spPr>
            <p:txBody>
              <a:bodyPr wrap="none" lIns="90000" tIns="46800" rIns="90000" bIns="46800" anchor="ctr"/>
              <a:lstStyle/>
              <a:p>
                <a:pPr algn="ctr">
                  <a:defRPr/>
                </a:pPr>
                <a:r>
                  <a:rPr lang="ru-RU" b="1">
                    <a:cs typeface="+mn-cs"/>
                  </a:rPr>
                  <a:t>3</a:t>
                </a:r>
              </a:p>
            </p:txBody>
          </p:sp>
          <p:sp>
            <p:nvSpPr>
              <p:cNvPr id="1158163" name="Oval 19"/>
              <p:cNvSpPr>
                <a:spLocks noChangeAspect="1" noChangeArrowheads="1"/>
              </p:cNvSpPr>
              <p:nvPr/>
            </p:nvSpPr>
            <p:spPr bwMode="auto">
              <a:xfrm>
                <a:off x="429" y="1762"/>
                <a:ext cx="229" cy="230"/>
              </a:xfrm>
              <a:prstGeom prst="ellipse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round/>
                <a:headEnd/>
                <a:tailEnd type="none" w="med" len="lg"/>
              </a:ln>
              <a:effectLst>
                <a:outerShdw dist="35921" dir="2700000" algn="ctr" rotWithShape="0">
                  <a:schemeClr val="tx1"/>
                </a:outerShdw>
              </a:effectLst>
            </p:spPr>
            <p:txBody>
              <a:bodyPr wrap="none" lIns="90000" tIns="46800" rIns="90000" bIns="46800" anchor="ctr"/>
              <a:lstStyle/>
              <a:p>
                <a:pPr algn="ctr">
                  <a:defRPr/>
                </a:pPr>
                <a:r>
                  <a:rPr lang="ru-RU" b="1">
                    <a:cs typeface="+mn-cs"/>
                  </a:rPr>
                  <a:t>0</a:t>
                </a:r>
              </a:p>
            </p:txBody>
          </p:sp>
          <p:sp>
            <p:nvSpPr>
              <p:cNvPr id="1158164" name="Oval 20"/>
              <p:cNvSpPr>
                <a:spLocks noChangeAspect="1" noChangeArrowheads="1"/>
              </p:cNvSpPr>
              <p:nvPr/>
            </p:nvSpPr>
            <p:spPr bwMode="auto">
              <a:xfrm>
                <a:off x="441" y="1057"/>
                <a:ext cx="230" cy="231"/>
              </a:xfrm>
              <a:prstGeom prst="ellipse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round/>
                <a:headEnd/>
                <a:tailEnd type="none" w="med" len="lg"/>
              </a:ln>
              <a:effectLst>
                <a:outerShdw dist="35921" dir="2700000" algn="ctr" rotWithShape="0">
                  <a:schemeClr val="tx1"/>
                </a:outerShdw>
              </a:effectLst>
            </p:spPr>
            <p:txBody>
              <a:bodyPr wrap="none" lIns="90000" tIns="46800" rIns="90000" bIns="46800" anchor="ctr"/>
              <a:lstStyle/>
              <a:p>
                <a:pPr algn="ctr">
                  <a:defRPr/>
                </a:pPr>
                <a:r>
                  <a:rPr lang="en-US" b="1">
                    <a:cs typeface="+mn-cs"/>
                  </a:rPr>
                  <a:t>5</a:t>
                </a:r>
                <a:endParaRPr lang="ru-RU" b="1">
                  <a:cs typeface="+mn-cs"/>
                </a:endParaRPr>
              </a:p>
            </p:txBody>
          </p:sp>
          <p:sp>
            <p:nvSpPr>
              <p:cNvPr id="22717" name="Text Box 21"/>
              <p:cNvSpPr txBox="1">
                <a:spLocks noChangeArrowheads="1"/>
              </p:cNvSpPr>
              <p:nvPr/>
            </p:nvSpPr>
            <p:spPr bwMode="auto">
              <a:xfrm>
                <a:off x="981" y="1703"/>
                <a:ext cx="137" cy="1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rgbClr val="000000"/>
                    </a:solidFill>
                    <a:miter lim="800000"/>
                    <a:headEnd/>
                    <a:tailEnd type="none" w="med" len="lg"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1400" b="1"/>
                  <a:t>10</a:t>
                </a:r>
                <a:endParaRPr lang="ru-RU" sz="1400" b="1"/>
              </a:p>
            </p:txBody>
          </p:sp>
          <p:sp>
            <p:nvSpPr>
              <p:cNvPr id="22718" name="Text Box 22"/>
              <p:cNvSpPr txBox="1">
                <a:spLocks noChangeArrowheads="1"/>
              </p:cNvSpPr>
              <p:nvPr/>
            </p:nvSpPr>
            <p:spPr bwMode="auto">
              <a:xfrm>
                <a:off x="1489" y="1700"/>
                <a:ext cx="137" cy="1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rgbClr val="000000"/>
                    </a:solidFill>
                    <a:miter lim="800000"/>
                    <a:headEnd/>
                    <a:tailEnd type="none" w="med" len="lg"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1400" b="1"/>
                  <a:t>15</a:t>
                </a:r>
                <a:endParaRPr lang="ru-RU" sz="1400" b="1"/>
              </a:p>
            </p:txBody>
          </p:sp>
          <p:sp>
            <p:nvSpPr>
              <p:cNvPr id="22719" name="Text Box 23"/>
              <p:cNvSpPr txBox="1">
                <a:spLocks noChangeArrowheads="1"/>
              </p:cNvSpPr>
              <p:nvPr/>
            </p:nvSpPr>
            <p:spPr bwMode="auto">
              <a:xfrm>
                <a:off x="1248" y="1327"/>
                <a:ext cx="137" cy="1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rgbClr val="000000"/>
                    </a:solidFill>
                    <a:miter lim="800000"/>
                    <a:headEnd/>
                    <a:tailEnd type="none" w="med" len="lg"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1400" b="1"/>
                  <a:t>11</a:t>
                </a:r>
                <a:endParaRPr lang="ru-RU" sz="1400" b="1"/>
              </a:p>
            </p:txBody>
          </p:sp>
          <p:sp>
            <p:nvSpPr>
              <p:cNvPr id="22720" name="Text Box 24"/>
              <p:cNvSpPr txBox="1">
                <a:spLocks noChangeArrowheads="1"/>
              </p:cNvSpPr>
              <p:nvPr/>
            </p:nvSpPr>
            <p:spPr bwMode="auto">
              <a:xfrm>
                <a:off x="1443" y="1086"/>
                <a:ext cx="137" cy="1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rgbClr val="000000"/>
                    </a:solidFill>
                    <a:miter lim="800000"/>
                    <a:headEnd/>
                    <a:tailEnd type="none" w="med" len="lg"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1400" b="1"/>
                  <a:t>6</a:t>
                </a:r>
                <a:endParaRPr lang="ru-RU" sz="1400" b="1"/>
              </a:p>
            </p:txBody>
          </p:sp>
          <p:sp>
            <p:nvSpPr>
              <p:cNvPr id="22721" name="Text Box 25"/>
              <p:cNvSpPr txBox="1">
                <a:spLocks noChangeArrowheads="1"/>
              </p:cNvSpPr>
              <p:nvPr/>
            </p:nvSpPr>
            <p:spPr bwMode="auto">
              <a:xfrm>
                <a:off x="830" y="925"/>
                <a:ext cx="137" cy="1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rgbClr val="000000"/>
                    </a:solidFill>
                    <a:miter lim="800000"/>
                    <a:headEnd/>
                    <a:tailEnd type="none" w="med" len="lg"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1400" b="1"/>
                  <a:t>9</a:t>
                </a:r>
                <a:endParaRPr lang="ru-RU" sz="1400" b="1"/>
              </a:p>
            </p:txBody>
          </p:sp>
          <p:sp>
            <p:nvSpPr>
              <p:cNvPr id="22722" name="Text Box 26"/>
              <p:cNvSpPr txBox="1">
                <a:spLocks noChangeArrowheads="1"/>
              </p:cNvSpPr>
              <p:nvPr/>
            </p:nvSpPr>
            <p:spPr bwMode="auto">
              <a:xfrm>
                <a:off x="762" y="1208"/>
                <a:ext cx="137" cy="1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rgbClr val="000000"/>
                    </a:solidFill>
                    <a:miter lim="800000"/>
                    <a:headEnd/>
                    <a:tailEnd type="none" w="med" len="lg"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1400" b="1"/>
                  <a:t>2</a:t>
                </a:r>
                <a:endParaRPr lang="ru-RU" sz="1400" b="1"/>
              </a:p>
            </p:txBody>
          </p:sp>
          <p:sp>
            <p:nvSpPr>
              <p:cNvPr id="22723" name="Text Box 27"/>
              <p:cNvSpPr txBox="1">
                <a:spLocks noChangeArrowheads="1"/>
              </p:cNvSpPr>
              <p:nvPr/>
            </p:nvSpPr>
            <p:spPr bwMode="auto">
              <a:xfrm>
                <a:off x="689" y="1542"/>
                <a:ext cx="137" cy="1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rgbClr val="000000"/>
                    </a:solidFill>
                    <a:miter lim="800000"/>
                    <a:headEnd/>
                    <a:tailEnd type="none" w="med" len="lg"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1400" b="1"/>
                  <a:t>9</a:t>
                </a:r>
                <a:endParaRPr lang="ru-RU" sz="1400" b="1"/>
              </a:p>
            </p:txBody>
          </p:sp>
          <p:sp>
            <p:nvSpPr>
              <p:cNvPr id="22724" name="Text Box 28"/>
              <p:cNvSpPr txBox="1">
                <a:spLocks noChangeArrowheads="1"/>
              </p:cNvSpPr>
              <p:nvPr/>
            </p:nvSpPr>
            <p:spPr bwMode="auto">
              <a:xfrm>
                <a:off x="393" y="1446"/>
                <a:ext cx="137" cy="1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rgbClr val="000000"/>
                    </a:solidFill>
                    <a:miter lim="800000"/>
                    <a:headEnd/>
                    <a:tailEnd type="none" w="med" len="lg"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1400" b="1"/>
                  <a:t>14</a:t>
                </a:r>
                <a:endParaRPr lang="ru-RU" sz="1400" b="1"/>
              </a:p>
            </p:txBody>
          </p:sp>
        </p:grpSp>
        <p:sp>
          <p:nvSpPr>
            <p:cNvPr id="22695" name="Rectangle 30"/>
            <p:cNvSpPr>
              <a:spLocks noChangeArrowheads="1"/>
            </p:cNvSpPr>
            <p:nvPr/>
          </p:nvSpPr>
          <p:spPr bwMode="auto">
            <a:xfrm>
              <a:off x="1856" y="1071"/>
              <a:ext cx="159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 type="none" w="med" len="lg"/>
                </a14:hiddenLine>
              </a:ext>
            </a:extLst>
          </p:spPr>
          <p:txBody>
            <a:bodyPr wrap="none" lIns="18000" tIns="0" rIns="18000" bIns="0">
              <a:spAutoFit/>
            </a:bodyPr>
            <a:lstStyle/>
            <a:p>
              <a:r>
                <a:rPr lang="en-US" sz="2400" b="1">
                  <a:solidFill>
                    <a:srgbClr val="FF0000"/>
                  </a:solidFill>
                </a:rPr>
                <a:t>∞</a:t>
              </a:r>
            </a:p>
          </p:txBody>
        </p:sp>
        <p:sp>
          <p:nvSpPr>
            <p:cNvPr id="22696" name="Rectangle 31"/>
            <p:cNvSpPr>
              <a:spLocks noChangeArrowheads="1"/>
            </p:cNvSpPr>
            <p:nvPr/>
          </p:nvSpPr>
          <p:spPr bwMode="auto">
            <a:xfrm>
              <a:off x="1361" y="567"/>
              <a:ext cx="159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 type="none" w="med" len="lg"/>
                </a14:hiddenLine>
              </a:ext>
            </a:extLst>
          </p:spPr>
          <p:txBody>
            <a:bodyPr wrap="none" lIns="18000" tIns="0" rIns="18000" bIns="0">
              <a:spAutoFit/>
            </a:bodyPr>
            <a:lstStyle/>
            <a:p>
              <a:r>
                <a:rPr lang="en-US" sz="2400" b="1">
                  <a:solidFill>
                    <a:srgbClr val="FF0000"/>
                  </a:solidFill>
                </a:rPr>
                <a:t>∞</a:t>
              </a:r>
            </a:p>
          </p:txBody>
        </p:sp>
        <p:sp>
          <p:nvSpPr>
            <p:cNvPr id="22697" name="Rectangle 32"/>
            <p:cNvSpPr>
              <a:spLocks noChangeArrowheads="1"/>
            </p:cNvSpPr>
            <p:nvPr/>
          </p:nvSpPr>
          <p:spPr bwMode="auto">
            <a:xfrm>
              <a:off x="321" y="684"/>
              <a:ext cx="159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 type="none" w="med" len="lg"/>
                </a14:hiddenLine>
              </a:ext>
            </a:extLst>
          </p:spPr>
          <p:txBody>
            <a:bodyPr wrap="none" lIns="18000" tIns="0" rIns="18000" bIns="0">
              <a:spAutoFit/>
            </a:bodyPr>
            <a:lstStyle/>
            <a:p>
              <a:r>
                <a:rPr lang="en-US" sz="2400" b="1">
                  <a:solidFill>
                    <a:srgbClr val="FF0000"/>
                  </a:solidFill>
                </a:rPr>
                <a:t>∞</a:t>
              </a:r>
            </a:p>
          </p:txBody>
        </p:sp>
        <p:sp>
          <p:nvSpPr>
            <p:cNvPr id="22698" name="Rectangle 33"/>
            <p:cNvSpPr>
              <a:spLocks noChangeArrowheads="1"/>
            </p:cNvSpPr>
            <p:nvPr/>
          </p:nvSpPr>
          <p:spPr bwMode="auto">
            <a:xfrm>
              <a:off x="1438" y="1766"/>
              <a:ext cx="159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 type="none" w="med" len="lg"/>
                </a14:hiddenLine>
              </a:ext>
            </a:extLst>
          </p:spPr>
          <p:txBody>
            <a:bodyPr wrap="none" lIns="18000" tIns="0" rIns="18000" bIns="0">
              <a:spAutoFit/>
            </a:bodyPr>
            <a:lstStyle/>
            <a:p>
              <a:r>
                <a:rPr lang="en-US" sz="2400" b="1">
                  <a:solidFill>
                    <a:srgbClr val="FF0000"/>
                  </a:solidFill>
                </a:rPr>
                <a:t>∞</a:t>
              </a:r>
            </a:p>
          </p:txBody>
        </p:sp>
        <p:sp>
          <p:nvSpPr>
            <p:cNvPr id="22699" name="Rectangle 34"/>
            <p:cNvSpPr>
              <a:spLocks noChangeArrowheads="1"/>
            </p:cNvSpPr>
            <p:nvPr/>
          </p:nvSpPr>
          <p:spPr bwMode="auto">
            <a:xfrm>
              <a:off x="965" y="940"/>
              <a:ext cx="159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 type="none" w="med" len="lg"/>
                </a14:hiddenLine>
              </a:ext>
            </a:extLst>
          </p:spPr>
          <p:txBody>
            <a:bodyPr wrap="none" lIns="18000" tIns="0" rIns="18000" bIns="0">
              <a:spAutoFit/>
            </a:bodyPr>
            <a:lstStyle/>
            <a:p>
              <a:r>
                <a:rPr lang="en-US" sz="2400" b="1">
                  <a:solidFill>
                    <a:srgbClr val="FF0000"/>
                  </a:solidFill>
                </a:rPr>
                <a:t>∞</a:t>
              </a:r>
            </a:p>
          </p:txBody>
        </p:sp>
        <p:sp>
          <p:nvSpPr>
            <p:cNvPr id="22700" name="Rectangle 35"/>
            <p:cNvSpPr>
              <a:spLocks noChangeArrowheads="1"/>
            </p:cNvSpPr>
            <p:nvPr/>
          </p:nvSpPr>
          <p:spPr bwMode="auto">
            <a:xfrm>
              <a:off x="366" y="1725"/>
              <a:ext cx="111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 type="none" w="med" len="lg"/>
                </a14:hiddenLine>
              </a:ext>
            </a:extLst>
          </p:spPr>
          <p:txBody>
            <a:bodyPr wrap="none" lIns="18000" tIns="0" rIns="18000" bIns="0">
              <a:spAutoFit/>
            </a:bodyPr>
            <a:lstStyle/>
            <a:p>
              <a:r>
                <a:rPr lang="ru-RU" sz="2000" b="1">
                  <a:solidFill>
                    <a:srgbClr val="FF0000"/>
                  </a:solidFill>
                </a:rPr>
                <a:t>0</a:t>
              </a:r>
              <a:endParaRPr lang="en-US" sz="2000" b="1">
                <a:solidFill>
                  <a:srgbClr val="FF0000"/>
                </a:solidFill>
              </a:endParaRPr>
            </a:p>
          </p:txBody>
        </p:sp>
      </p:grpSp>
      <p:grpSp>
        <p:nvGrpSpPr>
          <p:cNvPr id="4" name="Group 217"/>
          <p:cNvGrpSpPr>
            <a:grpSpLocks/>
          </p:cNvGrpSpPr>
          <p:nvPr/>
        </p:nvGrpSpPr>
        <p:grpSpPr bwMode="auto">
          <a:xfrm>
            <a:off x="3224213" y="1058863"/>
            <a:ext cx="2792412" cy="2255837"/>
            <a:chOff x="2031" y="572"/>
            <a:chExt cx="1759" cy="1421"/>
          </a:xfrm>
        </p:grpSpPr>
        <p:grpSp>
          <p:nvGrpSpPr>
            <p:cNvPr id="22663" name="Group 75"/>
            <p:cNvGrpSpPr>
              <a:grpSpLocks/>
            </p:cNvGrpSpPr>
            <p:nvPr/>
          </p:nvGrpSpPr>
          <p:grpSpPr bwMode="auto">
            <a:xfrm>
              <a:off x="2174" y="649"/>
              <a:ext cx="1423" cy="1241"/>
              <a:chOff x="393" y="857"/>
              <a:chExt cx="1423" cy="1241"/>
            </a:xfrm>
          </p:grpSpPr>
          <p:sp>
            <p:nvSpPr>
              <p:cNvPr id="22670" name="Line 76"/>
              <p:cNvSpPr>
                <a:spLocks noChangeShapeType="1"/>
              </p:cNvSpPr>
              <p:nvPr/>
            </p:nvSpPr>
            <p:spPr bwMode="auto">
              <a:xfrm>
                <a:off x="1047" y="1590"/>
                <a:ext cx="175" cy="317"/>
              </a:xfrm>
              <a:prstGeom prst="line">
                <a:avLst/>
              </a:prstGeom>
              <a:noFill/>
              <a:ln w="25400">
                <a:solidFill>
                  <a:schemeClr val="hlink"/>
                </a:solidFill>
                <a:round/>
                <a:headEnd/>
                <a:tailEnd type="none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90000" tIns="46800" rIns="90000" bIns="46800" anchor="ctr"/>
              <a:lstStyle/>
              <a:p>
                <a:endParaRPr lang="ru-RU"/>
              </a:p>
            </p:txBody>
          </p:sp>
          <p:sp>
            <p:nvSpPr>
              <p:cNvPr id="22671" name="Line 77"/>
              <p:cNvSpPr>
                <a:spLocks noChangeShapeType="1"/>
              </p:cNvSpPr>
              <p:nvPr/>
            </p:nvSpPr>
            <p:spPr bwMode="auto">
              <a:xfrm>
                <a:off x="1263" y="997"/>
                <a:ext cx="372" cy="351"/>
              </a:xfrm>
              <a:prstGeom prst="line">
                <a:avLst/>
              </a:prstGeom>
              <a:noFill/>
              <a:ln w="25400">
                <a:solidFill>
                  <a:schemeClr val="hlink"/>
                </a:solidFill>
                <a:round/>
                <a:headEnd/>
                <a:tailEnd type="none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90000" tIns="46800" rIns="90000" bIns="46800" anchor="ctr"/>
              <a:lstStyle/>
              <a:p>
                <a:endParaRPr lang="ru-RU"/>
              </a:p>
            </p:txBody>
          </p:sp>
          <p:sp>
            <p:nvSpPr>
              <p:cNvPr id="22672" name="Line 78"/>
              <p:cNvSpPr>
                <a:spLocks noChangeShapeType="1"/>
              </p:cNvSpPr>
              <p:nvPr/>
            </p:nvSpPr>
            <p:spPr bwMode="auto">
              <a:xfrm flipV="1">
                <a:off x="581" y="977"/>
                <a:ext cx="612" cy="190"/>
              </a:xfrm>
              <a:prstGeom prst="line">
                <a:avLst/>
              </a:prstGeom>
              <a:noFill/>
              <a:ln w="25400">
                <a:solidFill>
                  <a:schemeClr val="hlink"/>
                </a:solidFill>
                <a:round/>
                <a:headEnd/>
                <a:tailEnd type="none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90000" tIns="46800" rIns="90000" bIns="46800" anchor="ctr"/>
              <a:lstStyle/>
              <a:p>
                <a:endParaRPr lang="ru-RU"/>
              </a:p>
            </p:txBody>
          </p:sp>
          <p:sp>
            <p:nvSpPr>
              <p:cNvPr id="22673" name="Line 79"/>
              <p:cNvSpPr>
                <a:spLocks noChangeShapeType="1"/>
              </p:cNvSpPr>
              <p:nvPr/>
            </p:nvSpPr>
            <p:spPr bwMode="auto">
              <a:xfrm flipH="1">
                <a:off x="1333" y="1486"/>
                <a:ext cx="337" cy="436"/>
              </a:xfrm>
              <a:prstGeom prst="line">
                <a:avLst/>
              </a:prstGeom>
              <a:noFill/>
              <a:ln w="25400">
                <a:solidFill>
                  <a:schemeClr val="hlink"/>
                </a:solidFill>
                <a:round/>
                <a:headEnd/>
                <a:tailEnd type="none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90000" tIns="46800" rIns="90000" bIns="46800" anchor="ctr"/>
              <a:lstStyle/>
              <a:p>
                <a:endParaRPr lang="ru-RU"/>
              </a:p>
            </p:txBody>
          </p:sp>
          <p:sp>
            <p:nvSpPr>
              <p:cNvPr id="22674" name="Line 80"/>
              <p:cNvSpPr>
                <a:spLocks noChangeShapeType="1"/>
              </p:cNvSpPr>
              <p:nvPr/>
            </p:nvSpPr>
            <p:spPr bwMode="auto">
              <a:xfrm>
                <a:off x="661" y="1922"/>
                <a:ext cx="497" cy="60"/>
              </a:xfrm>
              <a:prstGeom prst="line">
                <a:avLst/>
              </a:prstGeom>
              <a:noFill/>
              <a:ln w="25400">
                <a:solidFill>
                  <a:schemeClr val="hlink"/>
                </a:solidFill>
                <a:round/>
                <a:headEnd/>
                <a:tailEnd type="none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90000" tIns="46800" rIns="90000" bIns="46800" anchor="ctr"/>
              <a:lstStyle/>
              <a:p>
                <a:endParaRPr lang="ru-RU"/>
              </a:p>
            </p:txBody>
          </p:sp>
          <p:sp>
            <p:nvSpPr>
              <p:cNvPr id="22675" name="Line 81"/>
              <p:cNvSpPr>
                <a:spLocks noChangeShapeType="1"/>
              </p:cNvSpPr>
              <p:nvPr/>
            </p:nvSpPr>
            <p:spPr bwMode="auto">
              <a:xfrm flipV="1">
                <a:off x="1083" y="1430"/>
                <a:ext cx="527" cy="56"/>
              </a:xfrm>
              <a:prstGeom prst="line">
                <a:avLst/>
              </a:prstGeom>
              <a:noFill/>
              <a:ln w="25400">
                <a:solidFill>
                  <a:schemeClr val="hlink"/>
                </a:solidFill>
                <a:round/>
                <a:headEnd/>
                <a:tailEnd type="none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90000" tIns="46800" rIns="90000" bIns="46800" anchor="ctr"/>
              <a:lstStyle/>
              <a:p>
                <a:endParaRPr lang="ru-RU"/>
              </a:p>
            </p:txBody>
          </p:sp>
          <p:sp>
            <p:nvSpPr>
              <p:cNvPr id="22676" name="Text Box 82"/>
              <p:cNvSpPr txBox="1">
                <a:spLocks noChangeArrowheads="1"/>
              </p:cNvSpPr>
              <p:nvPr/>
            </p:nvSpPr>
            <p:spPr bwMode="auto">
              <a:xfrm>
                <a:off x="871" y="1964"/>
                <a:ext cx="137" cy="1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rgbClr val="000000"/>
                    </a:solidFill>
                    <a:miter lim="800000"/>
                    <a:headEnd/>
                    <a:tailEnd type="none" w="med" len="lg"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1400" b="1"/>
                  <a:t>7</a:t>
                </a:r>
                <a:endParaRPr lang="ru-RU" sz="1400" b="1"/>
              </a:p>
            </p:txBody>
          </p:sp>
          <p:sp>
            <p:nvSpPr>
              <p:cNvPr id="22677" name="Line 83"/>
              <p:cNvSpPr>
                <a:spLocks noChangeShapeType="1"/>
              </p:cNvSpPr>
              <p:nvPr/>
            </p:nvSpPr>
            <p:spPr bwMode="auto">
              <a:xfrm flipH="1">
                <a:off x="560" y="1198"/>
                <a:ext cx="21" cy="599"/>
              </a:xfrm>
              <a:prstGeom prst="line">
                <a:avLst/>
              </a:prstGeom>
              <a:noFill/>
              <a:ln w="25400">
                <a:solidFill>
                  <a:schemeClr val="hlink"/>
                </a:solidFill>
                <a:round/>
                <a:headEnd/>
                <a:tailEnd type="none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90000" tIns="46800" rIns="90000" bIns="46800" anchor="ctr"/>
              <a:lstStyle/>
              <a:p>
                <a:endParaRPr lang="ru-RU"/>
              </a:p>
            </p:txBody>
          </p:sp>
          <p:sp>
            <p:nvSpPr>
              <p:cNvPr id="22678" name="Line 84"/>
              <p:cNvSpPr>
                <a:spLocks noChangeShapeType="1"/>
              </p:cNvSpPr>
              <p:nvPr/>
            </p:nvSpPr>
            <p:spPr bwMode="auto">
              <a:xfrm flipH="1">
                <a:off x="621" y="1505"/>
                <a:ext cx="337" cy="322"/>
              </a:xfrm>
              <a:prstGeom prst="line">
                <a:avLst/>
              </a:prstGeom>
              <a:noFill/>
              <a:ln w="25400">
                <a:solidFill>
                  <a:schemeClr val="hlink"/>
                </a:solidFill>
                <a:round/>
                <a:headEnd/>
                <a:tailEnd type="none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90000" tIns="46800" rIns="90000" bIns="46800" anchor="ctr"/>
              <a:lstStyle/>
              <a:p>
                <a:endParaRPr lang="ru-RU"/>
              </a:p>
            </p:txBody>
          </p:sp>
          <p:sp>
            <p:nvSpPr>
              <p:cNvPr id="22679" name="Line 85"/>
              <p:cNvSpPr>
                <a:spLocks noChangeShapeType="1"/>
              </p:cNvSpPr>
              <p:nvPr/>
            </p:nvSpPr>
            <p:spPr bwMode="auto">
              <a:xfrm flipH="1" flipV="1">
                <a:off x="611" y="1219"/>
                <a:ext cx="361" cy="256"/>
              </a:xfrm>
              <a:prstGeom prst="line">
                <a:avLst/>
              </a:prstGeom>
              <a:noFill/>
              <a:ln w="25400">
                <a:solidFill>
                  <a:schemeClr val="hlink"/>
                </a:solidFill>
                <a:round/>
                <a:headEnd/>
                <a:tailEnd type="none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90000" tIns="46800" rIns="90000" bIns="46800" anchor="ctr"/>
              <a:lstStyle/>
              <a:p>
                <a:endParaRPr lang="ru-RU"/>
              </a:p>
            </p:txBody>
          </p:sp>
          <p:sp>
            <p:nvSpPr>
              <p:cNvPr id="1158230" name="Oval 86"/>
              <p:cNvSpPr>
                <a:spLocks noChangeAspect="1" noChangeArrowheads="1"/>
              </p:cNvSpPr>
              <p:nvPr/>
            </p:nvSpPr>
            <p:spPr bwMode="auto">
              <a:xfrm>
                <a:off x="1109" y="857"/>
                <a:ext cx="230" cy="230"/>
              </a:xfrm>
              <a:prstGeom prst="ellipse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round/>
                <a:headEnd/>
                <a:tailEnd type="none" w="med" len="lg"/>
              </a:ln>
              <a:effectLst>
                <a:outerShdw dist="35921" dir="2700000" algn="ctr" rotWithShape="0">
                  <a:schemeClr val="tx1"/>
                </a:outerShdw>
              </a:effectLst>
            </p:spPr>
            <p:txBody>
              <a:bodyPr wrap="none" lIns="90000" tIns="46800" rIns="90000" bIns="46800" anchor="ctr"/>
              <a:lstStyle/>
              <a:p>
                <a:pPr algn="ctr">
                  <a:defRPr/>
                </a:pPr>
                <a:r>
                  <a:rPr lang="ru-RU" b="1">
                    <a:cs typeface="+mn-cs"/>
                  </a:rPr>
                  <a:t>4</a:t>
                </a:r>
              </a:p>
            </p:txBody>
          </p:sp>
          <p:sp>
            <p:nvSpPr>
              <p:cNvPr id="1158231" name="Oval 87"/>
              <p:cNvSpPr>
                <a:spLocks noChangeAspect="1" noChangeArrowheads="1"/>
              </p:cNvSpPr>
              <p:nvPr/>
            </p:nvSpPr>
            <p:spPr bwMode="auto">
              <a:xfrm>
                <a:off x="884" y="1376"/>
                <a:ext cx="230" cy="230"/>
              </a:xfrm>
              <a:prstGeom prst="ellipse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round/>
                <a:headEnd/>
                <a:tailEnd type="none" w="med" len="lg"/>
              </a:ln>
              <a:effectLst>
                <a:outerShdw dist="35921" dir="2700000" algn="ctr" rotWithShape="0">
                  <a:schemeClr val="tx1"/>
                </a:outerShdw>
              </a:effectLst>
            </p:spPr>
            <p:txBody>
              <a:bodyPr wrap="none" lIns="90000" tIns="46800" rIns="90000" bIns="46800" anchor="ctr"/>
              <a:lstStyle/>
              <a:p>
                <a:pPr algn="ctr">
                  <a:defRPr/>
                </a:pPr>
                <a:r>
                  <a:rPr lang="ru-RU" b="1">
                    <a:cs typeface="+mn-cs"/>
                  </a:rPr>
                  <a:t>2</a:t>
                </a:r>
              </a:p>
            </p:txBody>
          </p:sp>
          <p:sp>
            <p:nvSpPr>
              <p:cNvPr id="1158232" name="Oval 88"/>
              <p:cNvSpPr>
                <a:spLocks noChangeAspect="1" noChangeArrowheads="1"/>
              </p:cNvSpPr>
              <p:nvPr/>
            </p:nvSpPr>
            <p:spPr bwMode="auto">
              <a:xfrm>
                <a:off x="1166" y="1866"/>
                <a:ext cx="230" cy="230"/>
              </a:xfrm>
              <a:prstGeom prst="ellipse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round/>
                <a:headEnd/>
                <a:tailEnd type="none" w="med" len="lg"/>
              </a:ln>
              <a:effectLst>
                <a:outerShdw dist="35921" dir="2700000" algn="ctr" rotWithShape="0">
                  <a:schemeClr val="tx1"/>
                </a:outerShdw>
              </a:effectLst>
            </p:spPr>
            <p:txBody>
              <a:bodyPr wrap="none" lIns="90000" tIns="46800" rIns="90000" bIns="46800" anchor="ctr"/>
              <a:lstStyle/>
              <a:p>
                <a:pPr algn="ctr">
                  <a:defRPr/>
                </a:pPr>
                <a:r>
                  <a:rPr lang="ru-RU" b="1">
                    <a:cs typeface="+mn-cs"/>
                  </a:rPr>
                  <a:t>1</a:t>
                </a:r>
              </a:p>
            </p:txBody>
          </p:sp>
          <p:sp>
            <p:nvSpPr>
              <p:cNvPr id="1158233" name="Oval 89"/>
              <p:cNvSpPr>
                <a:spLocks noChangeAspect="1" noChangeArrowheads="1"/>
              </p:cNvSpPr>
              <p:nvPr/>
            </p:nvSpPr>
            <p:spPr bwMode="auto">
              <a:xfrm>
                <a:off x="1586" y="1293"/>
                <a:ext cx="230" cy="230"/>
              </a:xfrm>
              <a:prstGeom prst="ellipse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round/>
                <a:headEnd/>
                <a:tailEnd type="none" w="med" len="lg"/>
              </a:ln>
              <a:effectLst>
                <a:outerShdw dist="35921" dir="2700000" algn="ctr" rotWithShape="0">
                  <a:schemeClr val="tx1"/>
                </a:outerShdw>
              </a:effectLst>
            </p:spPr>
            <p:txBody>
              <a:bodyPr wrap="none" lIns="90000" tIns="46800" rIns="90000" bIns="46800" anchor="ctr"/>
              <a:lstStyle/>
              <a:p>
                <a:pPr algn="ctr">
                  <a:defRPr/>
                </a:pPr>
                <a:r>
                  <a:rPr lang="ru-RU" b="1">
                    <a:cs typeface="+mn-cs"/>
                  </a:rPr>
                  <a:t>3</a:t>
                </a:r>
              </a:p>
            </p:txBody>
          </p:sp>
          <p:sp>
            <p:nvSpPr>
              <p:cNvPr id="1158234" name="Oval 90"/>
              <p:cNvSpPr>
                <a:spLocks noChangeAspect="1" noChangeArrowheads="1"/>
              </p:cNvSpPr>
              <p:nvPr/>
            </p:nvSpPr>
            <p:spPr bwMode="auto">
              <a:xfrm>
                <a:off x="429" y="1762"/>
                <a:ext cx="229" cy="230"/>
              </a:xfrm>
              <a:prstGeom prst="ellipse">
                <a:avLst/>
              </a:prstGeom>
              <a:solidFill>
                <a:srgbClr val="0000FF"/>
              </a:solidFill>
              <a:ln w="6350">
                <a:solidFill>
                  <a:schemeClr val="tx1"/>
                </a:solidFill>
                <a:round/>
                <a:headEnd/>
                <a:tailEnd type="none" w="med" len="lg"/>
              </a:ln>
              <a:effectLst>
                <a:outerShdw dist="35921" dir="2700000" algn="ctr" rotWithShape="0">
                  <a:schemeClr val="tx1"/>
                </a:outerShdw>
              </a:effectLst>
            </p:spPr>
            <p:txBody>
              <a:bodyPr wrap="none" lIns="90000" tIns="46800" rIns="90000" bIns="46800" anchor="ctr"/>
              <a:lstStyle/>
              <a:p>
                <a:pPr algn="ctr">
                  <a:defRPr/>
                </a:pPr>
                <a:r>
                  <a:rPr lang="ru-RU" b="1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cs typeface="+mn-cs"/>
                  </a:rPr>
                  <a:t>0</a:t>
                </a:r>
              </a:p>
            </p:txBody>
          </p:sp>
          <p:sp>
            <p:nvSpPr>
              <p:cNvPr id="1158235" name="Oval 91"/>
              <p:cNvSpPr>
                <a:spLocks noChangeAspect="1" noChangeArrowheads="1"/>
              </p:cNvSpPr>
              <p:nvPr/>
            </p:nvSpPr>
            <p:spPr bwMode="auto">
              <a:xfrm>
                <a:off x="441" y="1057"/>
                <a:ext cx="230" cy="231"/>
              </a:xfrm>
              <a:prstGeom prst="ellipse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round/>
                <a:headEnd/>
                <a:tailEnd type="none" w="med" len="lg"/>
              </a:ln>
              <a:effectLst>
                <a:outerShdw dist="35921" dir="2700000" algn="ctr" rotWithShape="0">
                  <a:schemeClr val="tx1"/>
                </a:outerShdw>
              </a:effectLst>
            </p:spPr>
            <p:txBody>
              <a:bodyPr wrap="none" lIns="90000" tIns="46800" rIns="90000" bIns="46800" anchor="ctr"/>
              <a:lstStyle/>
              <a:p>
                <a:pPr algn="ctr">
                  <a:defRPr/>
                </a:pPr>
                <a:r>
                  <a:rPr lang="en-US" b="1">
                    <a:cs typeface="+mn-cs"/>
                  </a:rPr>
                  <a:t>5</a:t>
                </a:r>
                <a:endParaRPr lang="ru-RU" b="1">
                  <a:cs typeface="+mn-cs"/>
                </a:endParaRPr>
              </a:p>
            </p:txBody>
          </p:sp>
          <p:sp>
            <p:nvSpPr>
              <p:cNvPr id="22686" name="Text Box 92"/>
              <p:cNvSpPr txBox="1">
                <a:spLocks noChangeArrowheads="1"/>
              </p:cNvSpPr>
              <p:nvPr/>
            </p:nvSpPr>
            <p:spPr bwMode="auto">
              <a:xfrm>
                <a:off x="981" y="1703"/>
                <a:ext cx="137" cy="1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rgbClr val="000000"/>
                    </a:solidFill>
                    <a:miter lim="800000"/>
                    <a:headEnd/>
                    <a:tailEnd type="none" w="med" len="lg"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1400" b="1"/>
                  <a:t>10</a:t>
                </a:r>
                <a:endParaRPr lang="ru-RU" sz="1400" b="1"/>
              </a:p>
            </p:txBody>
          </p:sp>
          <p:sp>
            <p:nvSpPr>
              <p:cNvPr id="22687" name="Text Box 93"/>
              <p:cNvSpPr txBox="1">
                <a:spLocks noChangeArrowheads="1"/>
              </p:cNvSpPr>
              <p:nvPr/>
            </p:nvSpPr>
            <p:spPr bwMode="auto">
              <a:xfrm>
                <a:off x="1489" y="1700"/>
                <a:ext cx="137" cy="1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rgbClr val="000000"/>
                    </a:solidFill>
                    <a:miter lim="800000"/>
                    <a:headEnd/>
                    <a:tailEnd type="none" w="med" len="lg"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1400" b="1"/>
                  <a:t>15</a:t>
                </a:r>
                <a:endParaRPr lang="ru-RU" sz="1400" b="1"/>
              </a:p>
            </p:txBody>
          </p:sp>
          <p:sp>
            <p:nvSpPr>
              <p:cNvPr id="22688" name="Text Box 94"/>
              <p:cNvSpPr txBox="1">
                <a:spLocks noChangeArrowheads="1"/>
              </p:cNvSpPr>
              <p:nvPr/>
            </p:nvSpPr>
            <p:spPr bwMode="auto">
              <a:xfrm>
                <a:off x="1248" y="1327"/>
                <a:ext cx="137" cy="1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rgbClr val="000000"/>
                    </a:solidFill>
                    <a:miter lim="800000"/>
                    <a:headEnd/>
                    <a:tailEnd type="none" w="med" len="lg"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1400" b="1"/>
                  <a:t>11</a:t>
                </a:r>
                <a:endParaRPr lang="ru-RU" sz="1400" b="1"/>
              </a:p>
            </p:txBody>
          </p:sp>
          <p:sp>
            <p:nvSpPr>
              <p:cNvPr id="22689" name="Text Box 95"/>
              <p:cNvSpPr txBox="1">
                <a:spLocks noChangeArrowheads="1"/>
              </p:cNvSpPr>
              <p:nvPr/>
            </p:nvSpPr>
            <p:spPr bwMode="auto">
              <a:xfrm>
                <a:off x="1443" y="1086"/>
                <a:ext cx="137" cy="1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rgbClr val="000000"/>
                    </a:solidFill>
                    <a:miter lim="800000"/>
                    <a:headEnd/>
                    <a:tailEnd type="none" w="med" len="lg"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1400" b="1"/>
                  <a:t>6</a:t>
                </a:r>
                <a:endParaRPr lang="ru-RU" sz="1400" b="1"/>
              </a:p>
            </p:txBody>
          </p:sp>
          <p:sp>
            <p:nvSpPr>
              <p:cNvPr id="22690" name="Text Box 96"/>
              <p:cNvSpPr txBox="1">
                <a:spLocks noChangeArrowheads="1"/>
              </p:cNvSpPr>
              <p:nvPr/>
            </p:nvSpPr>
            <p:spPr bwMode="auto">
              <a:xfrm>
                <a:off x="830" y="925"/>
                <a:ext cx="137" cy="1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rgbClr val="000000"/>
                    </a:solidFill>
                    <a:miter lim="800000"/>
                    <a:headEnd/>
                    <a:tailEnd type="none" w="med" len="lg"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1400" b="1"/>
                  <a:t>9</a:t>
                </a:r>
                <a:endParaRPr lang="ru-RU" sz="1400" b="1"/>
              </a:p>
            </p:txBody>
          </p:sp>
          <p:sp>
            <p:nvSpPr>
              <p:cNvPr id="22691" name="Text Box 97"/>
              <p:cNvSpPr txBox="1">
                <a:spLocks noChangeArrowheads="1"/>
              </p:cNvSpPr>
              <p:nvPr/>
            </p:nvSpPr>
            <p:spPr bwMode="auto">
              <a:xfrm>
                <a:off x="762" y="1208"/>
                <a:ext cx="137" cy="1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rgbClr val="000000"/>
                    </a:solidFill>
                    <a:miter lim="800000"/>
                    <a:headEnd/>
                    <a:tailEnd type="none" w="med" len="lg"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1400" b="1"/>
                  <a:t>2</a:t>
                </a:r>
                <a:endParaRPr lang="ru-RU" sz="1400" b="1"/>
              </a:p>
            </p:txBody>
          </p:sp>
          <p:sp>
            <p:nvSpPr>
              <p:cNvPr id="22692" name="Text Box 98"/>
              <p:cNvSpPr txBox="1">
                <a:spLocks noChangeArrowheads="1"/>
              </p:cNvSpPr>
              <p:nvPr/>
            </p:nvSpPr>
            <p:spPr bwMode="auto">
              <a:xfrm>
                <a:off x="689" y="1542"/>
                <a:ext cx="137" cy="1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rgbClr val="000000"/>
                    </a:solidFill>
                    <a:miter lim="800000"/>
                    <a:headEnd/>
                    <a:tailEnd type="none" w="med" len="lg"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1400" b="1"/>
                  <a:t>9</a:t>
                </a:r>
                <a:endParaRPr lang="ru-RU" sz="1400" b="1"/>
              </a:p>
            </p:txBody>
          </p:sp>
          <p:sp>
            <p:nvSpPr>
              <p:cNvPr id="22693" name="Text Box 99"/>
              <p:cNvSpPr txBox="1">
                <a:spLocks noChangeArrowheads="1"/>
              </p:cNvSpPr>
              <p:nvPr/>
            </p:nvSpPr>
            <p:spPr bwMode="auto">
              <a:xfrm>
                <a:off x="393" y="1446"/>
                <a:ext cx="137" cy="1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rgbClr val="000000"/>
                    </a:solidFill>
                    <a:miter lim="800000"/>
                    <a:headEnd/>
                    <a:tailEnd type="none" w="med" len="lg"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1400" b="1"/>
                  <a:t>14</a:t>
                </a:r>
                <a:endParaRPr lang="ru-RU" sz="1400" b="1"/>
              </a:p>
            </p:txBody>
          </p:sp>
        </p:grpSp>
        <p:sp>
          <p:nvSpPr>
            <p:cNvPr id="22664" name="Rectangle 100"/>
            <p:cNvSpPr>
              <a:spLocks noChangeArrowheads="1"/>
            </p:cNvSpPr>
            <p:nvPr/>
          </p:nvSpPr>
          <p:spPr bwMode="auto">
            <a:xfrm>
              <a:off x="3631" y="1076"/>
              <a:ext cx="159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 type="none" w="med" len="lg"/>
                </a14:hiddenLine>
              </a:ext>
            </a:extLst>
          </p:spPr>
          <p:txBody>
            <a:bodyPr wrap="none" lIns="18000" tIns="0" rIns="18000" bIns="0">
              <a:spAutoFit/>
            </a:bodyPr>
            <a:lstStyle/>
            <a:p>
              <a:r>
                <a:rPr lang="en-US" sz="2400" b="1">
                  <a:solidFill>
                    <a:srgbClr val="FF0000"/>
                  </a:solidFill>
                </a:rPr>
                <a:t>∞</a:t>
              </a:r>
            </a:p>
          </p:txBody>
        </p:sp>
        <p:sp>
          <p:nvSpPr>
            <p:cNvPr id="22665" name="Rectangle 101"/>
            <p:cNvSpPr>
              <a:spLocks noChangeArrowheads="1"/>
            </p:cNvSpPr>
            <p:nvPr/>
          </p:nvSpPr>
          <p:spPr bwMode="auto">
            <a:xfrm>
              <a:off x="3136" y="572"/>
              <a:ext cx="159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 type="none" w="med" len="lg"/>
                </a14:hiddenLine>
              </a:ext>
            </a:extLst>
          </p:spPr>
          <p:txBody>
            <a:bodyPr wrap="none" lIns="18000" tIns="0" rIns="18000" bIns="0">
              <a:spAutoFit/>
            </a:bodyPr>
            <a:lstStyle/>
            <a:p>
              <a:r>
                <a:rPr lang="en-US" sz="2400" b="1">
                  <a:solidFill>
                    <a:srgbClr val="FF0000"/>
                  </a:solidFill>
                </a:rPr>
                <a:t>∞</a:t>
              </a:r>
            </a:p>
          </p:txBody>
        </p:sp>
        <p:sp>
          <p:nvSpPr>
            <p:cNvPr id="22666" name="Rectangle 102"/>
            <p:cNvSpPr>
              <a:spLocks noChangeArrowheads="1"/>
            </p:cNvSpPr>
            <p:nvPr/>
          </p:nvSpPr>
          <p:spPr bwMode="auto">
            <a:xfrm>
              <a:off x="2031" y="719"/>
              <a:ext cx="20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 type="none" w="med" len="lg"/>
                </a14:hiddenLine>
              </a:ext>
            </a:extLst>
          </p:spPr>
          <p:txBody>
            <a:bodyPr wrap="none" lIns="18000" tIns="0" rIns="18000" bIns="0">
              <a:spAutoFit/>
            </a:bodyPr>
            <a:lstStyle/>
            <a:p>
              <a:r>
                <a:rPr lang="en-US" sz="2000" b="1">
                  <a:solidFill>
                    <a:srgbClr val="009E00"/>
                  </a:solidFill>
                </a:rPr>
                <a:t>14</a:t>
              </a:r>
            </a:p>
          </p:txBody>
        </p:sp>
        <p:sp>
          <p:nvSpPr>
            <p:cNvPr id="22667" name="Rectangle 103"/>
            <p:cNvSpPr>
              <a:spLocks noChangeArrowheads="1"/>
            </p:cNvSpPr>
            <p:nvPr/>
          </p:nvSpPr>
          <p:spPr bwMode="auto">
            <a:xfrm>
              <a:off x="3213" y="1801"/>
              <a:ext cx="111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 type="none" w="med" len="lg"/>
                </a14:hiddenLine>
              </a:ext>
            </a:extLst>
          </p:spPr>
          <p:txBody>
            <a:bodyPr wrap="none" lIns="18000" tIns="0" rIns="18000" bIns="0">
              <a:spAutoFit/>
            </a:bodyPr>
            <a:lstStyle/>
            <a:p>
              <a:r>
                <a:rPr lang="ru-RU" sz="2000" b="1">
                  <a:solidFill>
                    <a:srgbClr val="009E00"/>
                  </a:solidFill>
                </a:rPr>
                <a:t>7</a:t>
              </a:r>
              <a:endParaRPr lang="en-US" sz="2000" b="1">
                <a:solidFill>
                  <a:srgbClr val="009E00"/>
                </a:solidFill>
              </a:endParaRPr>
            </a:p>
          </p:txBody>
        </p:sp>
        <p:sp>
          <p:nvSpPr>
            <p:cNvPr id="22668" name="Rectangle 104"/>
            <p:cNvSpPr>
              <a:spLocks noChangeArrowheads="1"/>
            </p:cNvSpPr>
            <p:nvPr/>
          </p:nvSpPr>
          <p:spPr bwMode="auto">
            <a:xfrm>
              <a:off x="2740" y="975"/>
              <a:ext cx="111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 type="none" w="med" len="lg"/>
                </a14:hiddenLine>
              </a:ext>
            </a:extLst>
          </p:spPr>
          <p:txBody>
            <a:bodyPr wrap="none" lIns="18000" tIns="0" rIns="18000" bIns="0">
              <a:spAutoFit/>
            </a:bodyPr>
            <a:lstStyle/>
            <a:p>
              <a:r>
                <a:rPr lang="ru-RU" sz="2000" b="1">
                  <a:solidFill>
                    <a:srgbClr val="009E00"/>
                  </a:solidFill>
                </a:rPr>
                <a:t>9</a:t>
              </a:r>
              <a:endParaRPr lang="en-US" sz="2000" b="1">
                <a:solidFill>
                  <a:srgbClr val="009E00"/>
                </a:solidFill>
              </a:endParaRPr>
            </a:p>
          </p:txBody>
        </p:sp>
        <p:sp>
          <p:nvSpPr>
            <p:cNvPr id="22669" name="Rectangle 105"/>
            <p:cNvSpPr>
              <a:spLocks noChangeArrowheads="1"/>
            </p:cNvSpPr>
            <p:nvPr/>
          </p:nvSpPr>
          <p:spPr bwMode="auto">
            <a:xfrm>
              <a:off x="2141" y="1730"/>
              <a:ext cx="111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 type="none" w="med" len="lg"/>
                </a14:hiddenLine>
              </a:ext>
            </a:extLst>
          </p:spPr>
          <p:txBody>
            <a:bodyPr wrap="none" lIns="18000" tIns="0" rIns="18000" bIns="0">
              <a:spAutoFit/>
            </a:bodyPr>
            <a:lstStyle/>
            <a:p>
              <a:r>
                <a:rPr lang="ru-RU" sz="2000" b="1">
                  <a:solidFill>
                    <a:srgbClr val="FF0000"/>
                  </a:solidFill>
                </a:rPr>
                <a:t>0</a:t>
              </a:r>
              <a:endParaRPr lang="en-US" sz="2000" b="1">
                <a:solidFill>
                  <a:srgbClr val="FF0000"/>
                </a:solidFill>
              </a:endParaRPr>
            </a:p>
          </p:txBody>
        </p:sp>
      </p:grpSp>
      <p:grpSp>
        <p:nvGrpSpPr>
          <p:cNvPr id="6" name="Group 218"/>
          <p:cNvGrpSpPr>
            <a:grpSpLocks/>
          </p:cNvGrpSpPr>
          <p:nvPr/>
        </p:nvGrpSpPr>
        <p:grpSpPr bwMode="auto">
          <a:xfrm>
            <a:off x="6072188" y="1058863"/>
            <a:ext cx="2819400" cy="2255837"/>
            <a:chOff x="3825" y="572"/>
            <a:chExt cx="1776" cy="1421"/>
          </a:xfrm>
        </p:grpSpPr>
        <p:grpSp>
          <p:nvGrpSpPr>
            <p:cNvPr id="22632" name="Group 142"/>
            <p:cNvGrpSpPr>
              <a:grpSpLocks/>
            </p:cNvGrpSpPr>
            <p:nvPr/>
          </p:nvGrpSpPr>
          <p:grpSpPr bwMode="auto">
            <a:xfrm>
              <a:off x="3944" y="649"/>
              <a:ext cx="1423" cy="1241"/>
              <a:chOff x="393" y="857"/>
              <a:chExt cx="1423" cy="1241"/>
            </a:xfrm>
          </p:grpSpPr>
          <p:sp>
            <p:nvSpPr>
              <p:cNvPr id="22639" name="Line 143"/>
              <p:cNvSpPr>
                <a:spLocks noChangeShapeType="1"/>
              </p:cNvSpPr>
              <p:nvPr/>
            </p:nvSpPr>
            <p:spPr bwMode="auto">
              <a:xfrm>
                <a:off x="1047" y="1590"/>
                <a:ext cx="175" cy="317"/>
              </a:xfrm>
              <a:prstGeom prst="line">
                <a:avLst/>
              </a:prstGeom>
              <a:noFill/>
              <a:ln w="25400">
                <a:solidFill>
                  <a:schemeClr val="hlink"/>
                </a:solidFill>
                <a:round/>
                <a:headEnd/>
                <a:tailEnd type="none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90000" tIns="46800" rIns="90000" bIns="46800" anchor="ctr"/>
              <a:lstStyle/>
              <a:p>
                <a:endParaRPr lang="ru-RU"/>
              </a:p>
            </p:txBody>
          </p:sp>
          <p:sp>
            <p:nvSpPr>
              <p:cNvPr id="22640" name="Line 144"/>
              <p:cNvSpPr>
                <a:spLocks noChangeShapeType="1"/>
              </p:cNvSpPr>
              <p:nvPr/>
            </p:nvSpPr>
            <p:spPr bwMode="auto">
              <a:xfrm>
                <a:off x="1263" y="997"/>
                <a:ext cx="372" cy="351"/>
              </a:xfrm>
              <a:prstGeom prst="line">
                <a:avLst/>
              </a:prstGeom>
              <a:noFill/>
              <a:ln w="25400">
                <a:solidFill>
                  <a:schemeClr val="hlink"/>
                </a:solidFill>
                <a:round/>
                <a:headEnd/>
                <a:tailEnd type="none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90000" tIns="46800" rIns="90000" bIns="46800" anchor="ctr"/>
              <a:lstStyle/>
              <a:p>
                <a:endParaRPr lang="ru-RU"/>
              </a:p>
            </p:txBody>
          </p:sp>
          <p:sp>
            <p:nvSpPr>
              <p:cNvPr id="22641" name="Line 145"/>
              <p:cNvSpPr>
                <a:spLocks noChangeShapeType="1"/>
              </p:cNvSpPr>
              <p:nvPr/>
            </p:nvSpPr>
            <p:spPr bwMode="auto">
              <a:xfrm flipV="1">
                <a:off x="581" y="977"/>
                <a:ext cx="612" cy="190"/>
              </a:xfrm>
              <a:prstGeom prst="line">
                <a:avLst/>
              </a:prstGeom>
              <a:noFill/>
              <a:ln w="25400">
                <a:solidFill>
                  <a:schemeClr val="hlink"/>
                </a:solidFill>
                <a:round/>
                <a:headEnd/>
                <a:tailEnd type="none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90000" tIns="46800" rIns="90000" bIns="46800" anchor="ctr"/>
              <a:lstStyle/>
              <a:p>
                <a:endParaRPr lang="ru-RU"/>
              </a:p>
            </p:txBody>
          </p:sp>
          <p:sp>
            <p:nvSpPr>
              <p:cNvPr id="22642" name="Line 146"/>
              <p:cNvSpPr>
                <a:spLocks noChangeShapeType="1"/>
              </p:cNvSpPr>
              <p:nvPr/>
            </p:nvSpPr>
            <p:spPr bwMode="auto">
              <a:xfrm flipH="1">
                <a:off x="1333" y="1486"/>
                <a:ext cx="337" cy="436"/>
              </a:xfrm>
              <a:prstGeom prst="line">
                <a:avLst/>
              </a:prstGeom>
              <a:noFill/>
              <a:ln w="25400">
                <a:solidFill>
                  <a:schemeClr val="hlink"/>
                </a:solidFill>
                <a:round/>
                <a:headEnd/>
                <a:tailEnd type="none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90000" tIns="46800" rIns="90000" bIns="46800" anchor="ctr"/>
              <a:lstStyle/>
              <a:p>
                <a:endParaRPr lang="ru-RU"/>
              </a:p>
            </p:txBody>
          </p:sp>
          <p:sp>
            <p:nvSpPr>
              <p:cNvPr id="22643" name="Line 147"/>
              <p:cNvSpPr>
                <a:spLocks noChangeShapeType="1"/>
              </p:cNvSpPr>
              <p:nvPr/>
            </p:nvSpPr>
            <p:spPr bwMode="auto">
              <a:xfrm>
                <a:off x="661" y="1922"/>
                <a:ext cx="497" cy="60"/>
              </a:xfrm>
              <a:prstGeom prst="line">
                <a:avLst/>
              </a:prstGeom>
              <a:noFill/>
              <a:ln w="25400">
                <a:solidFill>
                  <a:schemeClr val="hlink"/>
                </a:solidFill>
                <a:round/>
                <a:headEnd/>
                <a:tailEnd type="none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90000" tIns="46800" rIns="90000" bIns="46800" anchor="ctr"/>
              <a:lstStyle/>
              <a:p>
                <a:endParaRPr lang="ru-RU"/>
              </a:p>
            </p:txBody>
          </p:sp>
          <p:sp>
            <p:nvSpPr>
              <p:cNvPr id="22644" name="Line 148"/>
              <p:cNvSpPr>
                <a:spLocks noChangeShapeType="1"/>
              </p:cNvSpPr>
              <p:nvPr/>
            </p:nvSpPr>
            <p:spPr bwMode="auto">
              <a:xfrm flipV="1">
                <a:off x="1083" y="1430"/>
                <a:ext cx="527" cy="56"/>
              </a:xfrm>
              <a:prstGeom prst="line">
                <a:avLst/>
              </a:prstGeom>
              <a:noFill/>
              <a:ln w="25400">
                <a:solidFill>
                  <a:schemeClr val="hlink"/>
                </a:solidFill>
                <a:round/>
                <a:headEnd/>
                <a:tailEnd type="none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90000" tIns="46800" rIns="90000" bIns="46800" anchor="ctr"/>
              <a:lstStyle/>
              <a:p>
                <a:endParaRPr lang="ru-RU"/>
              </a:p>
            </p:txBody>
          </p:sp>
          <p:sp>
            <p:nvSpPr>
              <p:cNvPr id="22645" name="Text Box 149"/>
              <p:cNvSpPr txBox="1">
                <a:spLocks noChangeArrowheads="1"/>
              </p:cNvSpPr>
              <p:nvPr/>
            </p:nvSpPr>
            <p:spPr bwMode="auto">
              <a:xfrm>
                <a:off x="871" y="1964"/>
                <a:ext cx="137" cy="1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rgbClr val="000000"/>
                    </a:solidFill>
                    <a:miter lim="800000"/>
                    <a:headEnd/>
                    <a:tailEnd type="none" w="med" len="lg"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1400" b="1"/>
                  <a:t>7</a:t>
                </a:r>
                <a:endParaRPr lang="ru-RU" sz="1400" b="1"/>
              </a:p>
            </p:txBody>
          </p:sp>
          <p:sp>
            <p:nvSpPr>
              <p:cNvPr id="22646" name="Line 150"/>
              <p:cNvSpPr>
                <a:spLocks noChangeShapeType="1"/>
              </p:cNvSpPr>
              <p:nvPr/>
            </p:nvSpPr>
            <p:spPr bwMode="auto">
              <a:xfrm flipH="1">
                <a:off x="560" y="1198"/>
                <a:ext cx="21" cy="599"/>
              </a:xfrm>
              <a:prstGeom prst="line">
                <a:avLst/>
              </a:prstGeom>
              <a:noFill/>
              <a:ln w="25400">
                <a:solidFill>
                  <a:schemeClr val="hlink"/>
                </a:solidFill>
                <a:round/>
                <a:headEnd/>
                <a:tailEnd type="none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90000" tIns="46800" rIns="90000" bIns="46800" anchor="ctr"/>
              <a:lstStyle/>
              <a:p>
                <a:endParaRPr lang="ru-RU"/>
              </a:p>
            </p:txBody>
          </p:sp>
          <p:sp>
            <p:nvSpPr>
              <p:cNvPr id="22647" name="Line 151"/>
              <p:cNvSpPr>
                <a:spLocks noChangeShapeType="1"/>
              </p:cNvSpPr>
              <p:nvPr/>
            </p:nvSpPr>
            <p:spPr bwMode="auto">
              <a:xfrm flipH="1">
                <a:off x="621" y="1505"/>
                <a:ext cx="337" cy="322"/>
              </a:xfrm>
              <a:prstGeom prst="line">
                <a:avLst/>
              </a:prstGeom>
              <a:noFill/>
              <a:ln w="25400">
                <a:solidFill>
                  <a:schemeClr val="hlink"/>
                </a:solidFill>
                <a:round/>
                <a:headEnd/>
                <a:tailEnd type="none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90000" tIns="46800" rIns="90000" bIns="46800" anchor="ctr"/>
              <a:lstStyle/>
              <a:p>
                <a:endParaRPr lang="ru-RU"/>
              </a:p>
            </p:txBody>
          </p:sp>
          <p:sp>
            <p:nvSpPr>
              <p:cNvPr id="22648" name="Line 152"/>
              <p:cNvSpPr>
                <a:spLocks noChangeShapeType="1"/>
              </p:cNvSpPr>
              <p:nvPr/>
            </p:nvSpPr>
            <p:spPr bwMode="auto">
              <a:xfrm flipH="1" flipV="1">
                <a:off x="611" y="1219"/>
                <a:ext cx="361" cy="256"/>
              </a:xfrm>
              <a:prstGeom prst="line">
                <a:avLst/>
              </a:prstGeom>
              <a:noFill/>
              <a:ln w="25400">
                <a:solidFill>
                  <a:schemeClr val="hlink"/>
                </a:solidFill>
                <a:round/>
                <a:headEnd/>
                <a:tailEnd type="none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90000" tIns="46800" rIns="90000" bIns="46800" anchor="ctr"/>
              <a:lstStyle/>
              <a:p>
                <a:endParaRPr lang="ru-RU"/>
              </a:p>
            </p:txBody>
          </p:sp>
          <p:sp>
            <p:nvSpPr>
              <p:cNvPr id="1158297" name="Oval 153"/>
              <p:cNvSpPr>
                <a:spLocks noChangeAspect="1" noChangeArrowheads="1"/>
              </p:cNvSpPr>
              <p:nvPr/>
            </p:nvSpPr>
            <p:spPr bwMode="auto">
              <a:xfrm>
                <a:off x="1109" y="857"/>
                <a:ext cx="230" cy="230"/>
              </a:xfrm>
              <a:prstGeom prst="ellipse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round/>
                <a:headEnd/>
                <a:tailEnd type="none" w="med" len="lg"/>
              </a:ln>
              <a:effectLst>
                <a:outerShdw dist="35921" dir="2700000" algn="ctr" rotWithShape="0">
                  <a:schemeClr val="tx1"/>
                </a:outerShdw>
              </a:effectLst>
            </p:spPr>
            <p:txBody>
              <a:bodyPr wrap="none" lIns="90000" tIns="46800" rIns="90000" bIns="46800" anchor="ctr"/>
              <a:lstStyle/>
              <a:p>
                <a:pPr algn="ctr">
                  <a:defRPr/>
                </a:pPr>
                <a:r>
                  <a:rPr lang="ru-RU" b="1">
                    <a:cs typeface="+mn-cs"/>
                  </a:rPr>
                  <a:t>4</a:t>
                </a:r>
              </a:p>
            </p:txBody>
          </p:sp>
          <p:sp>
            <p:nvSpPr>
              <p:cNvPr id="1158298" name="Oval 154"/>
              <p:cNvSpPr>
                <a:spLocks noChangeAspect="1" noChangeArrowheads="1"/>
              </p:cNvSpPr>
              <p:nvPr/>
            </p:nvSpPr>
            <p:spPr bwMode="auto">
              <a:xfrm>
                <a:off x="884" y="1376"/>
                <a:ext cx="230" cy="230"/>
              </a:xfrm>
              <a:prstGeom prst="ellipse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round/>
                <a:headEnd/>
                <a:tailEnd type="none" w="med" len="lg"/>
              </a:ln>
              <a:effectLst>
                <a:outerShdw dist="35921" dir="2700000" algn="ctr" rotWithShape="0">
                  <a:schemeClr val="tx1"/>
                </a:outerShdw>
              </a:effectLst>
            </p:spPr>
            <p:txBody>
              <a:bodyPr wrap="none" lIns="90000" tIns="46800" rIns="90000" bIns="46800" anchor="ctr"/>
              <a:lstStyle/>
              <a:p>
                <a:pPr algn="ctr">
                  <a:defRPr/>
                </a:pPr>
                <a:r>
                  <a:rPr lang="ru-RU" b="1">
                    <a:cs typeface="+mn-cs"/>
                  </a:rPr>
                  <a:t>2</a:t>
                </a:r>
              </a:p>
            </p:txBody>
          </p:sp>
          <p:sp>
            <p:nvSpPr>
              <p:cNvPr id="1158299" name="Oval 155"/>
              <p:cNvSpPr>
                <a:spLocks noChangeAspect="1" noChangeArrowheads="1"/>
              </p:cNvSpPr>
              <p:nvPr/>
            </p:nvSpPr>
            <p:spPr bwMode="auto">
              <a:xfrm>
                <a:off x="1166" y="1866"/>
                <a:ext cx="230" cy="230"/>
              </a:xfrm>
              <a:prstGeom prst="ellipse">
                <a:avLst/>
              </a:prstGeom>
              <a:solidFill>
                <a:schemeClr val="hlink"/>
              </a:solidFill>
              <a:ln w="6350">
                <a:solidFill>
                  <a:schemeClr val="tx1"/>
                </a:solidFill>
                <a:round/>
                <a:headEnd/>
                <a:tailEnd type="none" w="med" len="lg"/>
              </a:ln>
              <a:effectLst>
                <a:outerShdw dist="35921" dir="2700000" algn="ctr" rotWithShape="0">
                  <a:schemeClr val="tx1"/>
                </a:outerShdw>
              </a:effectLst>
            </p:spPr>
            <p:txBody>
              <a:bodyPr wrap="none" lIns="90000" tIns="46800" rIns="90000" bIns="46800" anchor="ctr"/>
              <a:lstStyle/>
              <a:p>
                <a:pPr algn="ctr">
                  <a:defRPr/>
                </a:pPr>
                <a:r>
                  <a:rPr lang="ru-RU" b="1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cs typeface="+mn-cs"/>
                  </a:rPr>
                  <a:t>1</a:t>
                </a:r>
              </a:p>
            </p:txBody>
          </p:sp>
          <p:sp>
            <p:nvSpPr>
              <p:cNvPr id="1158300" name="Oval 156"/>
              <p:cNvSpPr>
                <a:spLocks noChangeAspect="1" noChangeArrowheads="1"/>
              </p:cNvSpPr>
              <p:nvPr/>
            </p:nvSpPr>
            <p:spPr bwMode="auto">
              <a:xfrm>
                <a:off x="1586" y="1293"/>
                <a:ext cx="230" cy="230"/>
              </a:xfrm>
              <a:prstGeom prst="ellipse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round/>
                <a:headEnd/>
                <a:tailEnd type="none" w="med" len="lg"/>
              </a:ln>
              <a:effectLst>
                <a:outerShdw dist="35921" dir="2700000" algn="ctr" rotWithShape="0">
                  <a:schemeClr val="tx1"/>
                </a:outerShdw>
              </a:effectLst>
            </p:spPr>
            <p:txBody>
              <a:bodyPr wrap="none" lIns="90000" tIns="46800" rIns="90000" bIns="46800" anchor="ctr"/>
              <a:lstStyle/>
              <a:p>
                <a:pPr algn="ctr">
                  <a:defRPr/>
                </a:pPr>
                <a:r>
                  <a:rPr lang="ru-RU" b="1">
                    <a:cs typeface="+mn-cs"/>
                  </a:rPr>
                  <a:t>3</a:t>
                </a:r>
              </a:p>
            </p:txBody>
          </p:sp>
          <p:sp>
            <p:nvSpPr>
              <p:cNvPr id="1158301" name="Oval 157"/>
              <p:cNvSpPr>
                <a:spLocks noChangeAspect="1" noChangeArrowheads="1"/>
              </p:cNvSpPr>
              <p:nvPr/>
            </p:nvSpPr>
            <p:spPr bwMode="auto">
              <a:xfrm>
                <a:off x="429" y="1762"/>
                <a:ext cx="229" cy="230"/>
              </a:xfrm>
              <a:prstGeom prst="ellipse">
                <a:avLst/>
              </a:prstGeom>
              <a:solidFill>
                <a:srgbClr val="0000FF"/>
              </a:solidFill>
              <a:ln w="6350">
                <a:solidFill>
                  <a:schemeClr val="tx1"/>
                </a:solidFill>
                <a:round/>
                <a:headEnd/>
                <a:tailEnd type="none" w="med" len="lg"/>
              </a:ln>
              <a:effectLst>
                <a:outerShdw dist="35921" dir="2700000" algn="ctr" rotWithShape="0">
                  <a:schemeClr val="tx1"/>
                </a:outerShdw>
              </a:effectLst>
            </p:spPr>
            <p:txBody>
              <a:bodyPr wrap="none" lIns="90000" tIns="46800" rIns="90000" bIns="46800" anchor="ctr"/>
              <a:lstStyle/>
              <a:p>
                <a:pPr algn="ctr">
                  <a:defRPr/>
                </a:pPr>
                <a:r>
                  <a:rPr lang="ru-RU" b="1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cs typeface="+mn-cs"/>
                  </a:rPr>
                  <a:t>0</a:t>
                </a:r>
              </a:p>
            </p:txBody>
          </p:sp>
          <p:sp>
            <p:nvSpPr>
              <p:cNvPr id="1158302" name="Oval 158"/>
              <p:cNvSpPr>
                <a:spLocks noChangeAspect="1" noChangeArrowheads="1"/>
              </p:cNvSpPr>
              <p:nvPr/>
            </p:nvSpPr>
            <p:spPr bwMode="auto">
              <a:xfrm>
                <a:off x="441" y="1057"/>
                <a:ext cx="230" cy="231"/>
              </a:xfrm>
              <a:prstGeom prst="ellipse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round/>
                <a:headEnd/>
                <a:tailEnd type="none" w="med" len="lg"/>
              </a:ln>
              <a:effectLst>
                <a:outerShdw dist="35921" dir="2700000" algn="ctr" rotWithShape="0">
                  <a:schemeClr val="tx1"/>
                </a:outerShdw>
              </a:effectLst>
            </p:spPr>
            <p:txBody>
              <a:bodyPr wrap="none" lIns="90000" tIns="46800" rIns="90000" bIns="46800" anchor="ctr"/>
              <a:lstStyle/>
              <a:p>
                <a:pPr algn="ctr">
                  <a:defRPr/>
                </a:pPr>
                <a:r>
                  <a:rPr lang="en-US" b="1">
                    <a:cs typeface="+mn-cs"/>
                  </a:rPr>
                  <a:t>5</a:t>
                </a:r>
                <a:endParaRPr lang="ru-RU" b="1">
                  <a:cs typeface="+mn-cs"/>
                </a:endParaRPr>
              </a:p>
            </p:txBody>
          </p:sp>
          <p:sp>
            <p:nvSpPr>
              <p:cNvPr id="22655" name="Text Box 159"/>
              <p:cNvSpPr txBox="1">
                <a:spLocks noChangeArrowheads="1"/>
              </p:cNvSpPr>
              <p:nvPr/>
            </p:nvSpPr>
            <p:spPr bwMode="auto">
              <a:xfrm>
                <a:off x="981" y="1703"/>
                <a:ext cx="137" cy="1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rgbClr val="000000"/>
                    </a:solidFill>
                    <a:miter lim="800000"/>
                    <a:headEnd/>
                    <a:tailEnd type="none" w="med" len="lg"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1400" b="1"/>
                  <a:t>10</a:t>
                </a:r>
                <a:endParaRPr lang="ru-RU" sz="1400" b="1"/>
              </a:p>
            </p:txBody>
          </p:sp>
          <p:sp>
            <p:nvSpPr>
              <p:cNvPr id="22656" name="Text Box 160"/>
              <p:cNvSpPr txBox="1">
                <a:spLocks noChangeArrowheads="1"/>
              </p:cNvSpPr>
              <p:nvPr/>
            </p:nvSpPr>
            <p:spPr bwMode="auto">
              <a:xfrm>
                <a:off x="1489" y="1700"/>
                <a:ext cx="137" cy="1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rgbClr val="000000"/>
                    </a:solidFill>
                    <a:miter lim="800000"/>
                    <a:headEnd/>
                    <a:tailEnd type="none" w="med" len="lg"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1400" b="1"/>
                  <a:t>15</a:t>
                </a:r>
                <a:endParaRPr lang="ru-RU" sz="1400" b="1"/>
              </a:p>
            </p:txBody>
          </p:sp>
          <p:sp>
            <p:nvSpPr>
              <p:cNvPr id="22657" name="Text Box 161"/>
              <p:cNvSpPr txBox="1">
                <a:spLocks noChangeArrowheads="1"/>
              </p:cNvSpPr>
              <p:nvPr/>
            </p:nvSpPr>
            <p:spPr bwMode="auto">
              <a:xfrm>
                <a:off x="1248" y="1327"/>
                <a:ext cx="137" cy="1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rgbClr val="000000"/>
                    </a:solidFill>
                    <a:miter lim="800000"/>
                    <a:headEnd/>
                    <a:tailEnd type="none" w="med" len="lg"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1400" b="1"/>
                  <a:t>11</a:t>
                </a:r>
                <a:endParaRPr lang="ru-RU" sz="1400" b="1"/>
              </a:p>
            </p:txBody>
          </p:sp>
          <p:sp>
            <p:nvSpPr>
              <p:cNvPr id="22658" name="Text Box 162"/>
              <p:cNvSpPr txBox="1">
                <a:spLocks noChangeArrowheads="1"/>
              </p:cNvSpPr>
              <p:nvPr/>
            </p:nvSpPr>
            <p:spPr bwMode="auto">
              <a:xfrm>
                <a:off x="1443" y="1086"/>
                <a:ext cx="137" cy="1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rgbClr val="000000"/>
                    </a:solidFill>
                    <a:miter lim="800000"/>
                    <a:headEnd/>
                    <a:tailEnd type="none" w="med" len="lg"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1400" b="1"/>
                  <a:t>6</a:t>
                </a:r>
                <a:endParaRPr lang="ru-RU" sz="1400" b="1"/>
              </a:p>
            </p:txBody>
          </p:sp>
          <p:sp>
            <p:nvSpPr>
              <p:cNvPr id="22659" name="Text Box 163"/>
              <p:cNvSpPr txBox="1">
                <a:spLocks noChangeArrowheads="1"/>
              </p:cNvSpPr>
              <p:nvPr/>
            </p:nvSpPr>
            <p:spPr bwMode="auto">
              <a:xfrm>
                <a:off x="830" y="925"/>
                <a:ext cx="137" cy="1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rgbClr val="000000"/>
                    </a:solidFill>
                    <a:miter lim="800000"/>
                    <a:headEnd/>
                    <a:tailEnd type="none" w="med" len="lg"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1400" b="1"/>
                  <a:t>9</a:t>
                </a:r>
                <a:endParaRPr lang="ru-RU" sz="1400" b="1"/>
              </a:p>
            </p:txBody>
          </p:sp>
          <p:sp>
            <p:nvSpPr>
              <p:cNvPr id="22660" name="Text Box 164"/>
              <p:cNvSpPr txBox="1">
                <a:spLocks noChangeArrowheads="1"/>
              </p:cNvSpPr>
              <p:nvPr/>
            </p:nvSpPr>
            <p:spPr bwMode="auto">
              <a:xfrm>
                <a:off x="762" y="1208"/>
                <a:ext cx="137" cy="1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rgbClr val="000000"/>
                    </a:solidFill>
                    <a:miter lim="800000"/>
                    <a:headEnd/>
                    <a:tailEnd type="none" w="med" len="lg"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1400" b="1"/>
                  <a:t>2</a:t>
                </a:r>
                <a:endParaRPr lang="ru-RU" sz="1400" b="1"/>
              </a:p>
            </p:txBody>
          </p:sp>
          <p:sp>
            <p:nvSpPr>
              <p:cNvPr id="22661" name="Text Box 165"/>
              <p:cNvSpPr txBox="1">
                <a:spLocks noChangeArrowheads="1"/>
              </p:cNvSpPr>
              <p:nvPr/>
            </p:nvSpPr>
            <p:spPr bwMode="auto">
              <a:xfrm>
                <a:off x="689" y="1542"/>
                <a:ext cx="137" cy="1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rgbClr val="000000"/>
                    </a:solidFill>
                    <a:miter lim="800000"/>
                    <a:headEnd/>
                    <a:tailEnd type="none" w="med" len="lg"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1400" b="1"/>
                  <a:t>9</a:t>
                </a:r>
                <a:endParaRPr lang="ru-RU" sz="1400" b="1"/>
              </a:p>
            </p:txBody>
          </p:sp>
          <p:sp>
            <p:nvSpPr>
              <p:cNvPr id="22662" name="Text Box 166"/>
              <p:cNvSpPr txBox="1">
                <a:spLocks noChangeArrowheads="1"/>
              </p:cNvSpPr>
              <p:nvPr/>
            </p:nvSpPr>
            <p:spPr bwMode="auto">
              <a:xfrm>
                <a:off x="393" y="1446"/>
                <a:ext cx="137" cy="1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rgbClr val="000000"/>
                    </a:solidFill>
                    <a:miter lim="800000"/>
                    <a:headEnd/>
                    <a:tailEnd type="none" w="med" len="lg"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1400" b="1"/>
                  <a:t>14</a:t>
                </a:r>
                <a:endParaRPr lang="ru-RU" sz="1400" b="1"/>
              </a:p>
            </p:txBody>
          </p:sp>
        </p:grpSp>
        <p:sp>
          <p:nvSpPr>
            <p:cNvPr id="22633" name="Rectangle 167"/>
            <p:cNvSpPr>
              <a:spLocks noChangeArrowheads="1"/>
            </p:cNvSpPr>
            <p:nvPr/>
          </p:nvSpPr>
          <p:spPr bwMode="auto">
            <a:xfrm>
              <a:off x="5401" y="1106"/>
              <a:ext cx="20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 type="none" w="med" len="lg"/>
                </a14:hiddenLine>
              </a:ext>
            </a:extLst>
          </p:spPr>
          <p:txBody>
            <a:bodyPr wrap="none" lIns="18000" tIns="0" rIns="18000" bIns="0">
              <a:spAutoFit/>
            </a:bodyPr>
            <a:lstStyle/>
            <a:p>
              <a:r>
                <a:rPr lang="en-US" sz="2000" b="1">
                  <a:solidFill>
                    <a:srgbClr val="009E00"/>
                  </a:solidFill>
                </a:rPr>
                <a:t>22</a:t>
              </a:r>
            </a:p>
          </p:txBody>
        </p:sp>
        <p:sp>
          <p:nvSpPr>
            <p:cNvPr id="22634" name="Rectangle 168"/>
            <p:cNvSpPr>
              <a:spLocks noChangeArrowheads="1"/>
            </p:cNvSpPr>
            <p:nvPr/>
          </p:nvSpPr>
          <p:spPr bwMode="auto">
            <a:xfrm>
              <a:off x="4906" y="572"/>
              <a:ext cx="159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 type="none" w="med" len="lg"/>
                </a14:hiddenLine>
              </a:ext>
            </a:extLst>
          </p:spPr>
          <p:txBody>
            <a:bodyPr wrap="none" lIns="18000" tIns="0" rIns="18000" bIns="0">
              <a:spAutoFit/>
            </a:bodyPr>
            <a:lstStyle/>
            <a:p>
              <a:r>
                <a:rPr lang="en-US" sz="2400" b="1">
                  <a:solidFill>
                    <a:srgbClr val="FF0000"/>
                  </a:solidFill>
                </a:rPr>
                <a:t>∞</a:t>
              </a:r>
            </a:p>
          </p:txBody>
        </p:sp>
        <p:sp>
          <p:nvSpPr>
            <p:cNvPr id="22635" name="Rectangle 169"/>
            <p:cNvSpPr>
              <a:spLocks noChangeArrowheads="1"/>
            </p:cNvSpPr>
            <p:nvPr/>
          </p:nvSpPr>
          <p:spPr bwMode="auto">
            <a:xfrm>
              <a:off x="3825" y="701"/>
              <a:ext cx="20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 type="none" w="med" len="lg"/>
                </a14:hiddenLine>
              </a:ext>
            </a:extLst>
          </p:spPr>
          <p:txBody>
            <a:bodyPr wrap="none" lIns="18000" tIns="0" rIns="18000" bIns="0">
              <a:spAutoFit/>
            </a:bodyPr>
            <a:lstStyle/>
            <a:p>
              <a:r>
                <a:rPr lang="en-US" sz="2000" b="1">
                  <a:solidFill>
                    <a:srgbClr val="FF0000"/>
                  </a:solidFill>
                </a:rPr>
                <a:t>14</a:t>
              </a:r>
            </a:p>
          </p:txBody>
        </p:sp>
        <p:sp>
          <p:nvSpPr>
            <p:cNvPr id="22636" name="Rectangle 170"/>
            <p:cNvSpPr>
              <a:spLocks noChangeArrowheads="1"/>
            </p:cNvSpPr>
            <p:nvPr/>
          </p:nvSpPr>
          <p:spPr bwMode="auto">
            <a:xfrm>
              <a:off x="4983" y="1801"/>
              <a:ext cx="111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 type="none" w="med" len="lg"/>
                </a14:hiddenLine>
              </a:ext>
            </a:extLst>
          </p:spPr>
          <p:txBody>
            <a:bodyPr wrap="none" lIns="18000" tIns="0" rIns="18000" bIns="0">
              <a:spAutoFit/>
            </a:bodyPr>
            <a:lstStyle/>
            <a:p>
              <a:r>
                <a:rPr lang="ru-RU" sz="2000" b="1">
                  <a:solidFill>
                    <a:srgbClr val="FF0000"/>
                  </a:solidFill>
                </a:rPr>
                <a:t>7</a:t>
              </a:r>
              <a:endParaRPr lang="en-US" sz="2000" b="1">
                <a:solidFill>
                  <a:srgbClr val="FF0000"/>
                </a:solidFill>
              </a:endParaRPr>
            </a:p>
          </p:txBody>
        </p:sp>
        <p:sp>
          <p:nvSpPr>
            <p:cNvPr id="22637" name="Rectangle 171"/>
            <p:cNvSpPr>
              <a:spLocks noChangeArrowheads="1"/>
            </p:cNvSpPr>
            <p:nvPr/>
          </p:nvSpPr>
          <p:spPr bwMode="auto">
            <a:xfrm>
              <a:off x="4510" y="975"/>
              <a:ext cx="111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 type="none" w="med" len="lg"/>
                </a14:hiddenLine>
              </a:ext>
            </a:extLst>
          </p:spPr>
          <p:txBody>
            <a:bodyPr wrap="none" lIns="18000" tIns="0" rIns="18000" bIns="0">
              <a:spAutoFit/>
            </a:bodyPr>
            <a:lstStyle/>
            <a:p>
              <a:r>
                <a:rPr lang="ru-RU" sz="2000" b="1">
                  <a:solidFill>
                    <a:srgbClr val="FF0000"/>
                  </a:solidFill>
                </a:rPr>
                <a:t>9</a:t>
              </a:r>
              <a:endParaRPr lang="en-US" sz="2000" b="1">
                <a:solidFill>
                  <a:srgbClr val="FF0000"/>
                </a:solidFill>
              </a:endParaRPr>
            </a:p>
          </p:txBody>
        </p:sp>
        <p:sp>
          <p:nvSpPr>
            <p:cNvPr id="22638" name="Rectangle 172"/>
            <p:cNvSpPr>
              <a:spLocks noChangeArrowheads="1"/>
            </p:cNvSpPr>
            <p:nvPr/>
          </p:nvSpPr>
          <p:spPr bwMode="auto">
            <a:xfrm>
              <a:off x="3911" y="1730"/>
              <a:ext cx="111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 type="none" w="med" len="lg"/>
                </a14:hiddenLine>
              </a:ext>
            </a:extLst>
          </p:spPr>
          <p:txBody>
            <a:bodyPr wrap="none" lIns="18000" tIns="0" rIns="18000" bIns="0">
              <a:spAutoFit/>
            </a:bodyPr>
            <a:lstStyle/>
            <a:p>
              <a:r>
                <a:rPr lang="ru-RU" sz="2000" b="1">
                  <a:solidFill>
                    <a:srgbClr val="FF0000"/>
                  </a:solidFill>
                </a:rPr>
                <a:t>0</a:t>
              </a:r>
              <a:endParaRPr lang="en-US" sz="2000" b="1">
                <a:solidFill>
                  <a:srgbClr val="FF0000"/>
                </a:solidFill>
              </a:endParaRPr>
            </a:p>
          </p:txBody>
        </p:sp>
      </p:grpSp>
      <p:grpSp>
        <p:nvGrpSpPr>
          <p:cNvPr id="8" name="Group 314"/>
          <p:cNvGrpSpPr>
            <a:grpSpLocks/>
          </p:cNvGrpSpPr>
          <p:nvPr/>
        </p:nvGrpSpPr>
        <p:grpSpPr bwMode="auto">
          <a:xfrm>
            <a:off x="404813" y="3689350"/>
            <a:ext cx="2820987" cy="2255838"/>
            <a:chOff x="255" y="2324"/>
            <a:chExt cx="1777" cy="1421"/>
          </a:xfrm>
        </p:grpSpPr>
        <p:grpSp>
          <p:nvGrpSpPr>
            <p:cNvPr id="22601" name="Group 180"/>
            <p:cNvGrpSpPr>
              <a:grpSpLocks/>
            </p:cNvGrpSpPr>
            <p:nvPr/>
          </p:nvGrpSpPr>
          <p:grpSpPr bwMode="auto">
            <a:xfrm>
              <a:off x="375" y="2401"/>
              <a:ext cx="1423" cy="1241"/>
              <a:chOff x="393" y="857"/>
              <a:chExt cx="1423" cy="1241"/>
            </a:xfrm>
          </p:grpSpPr>
          <p:sp>
            <p:nvSpPr>
              <p:cNvPr id="22608" name="Line 181"/>
              <p:cNvSpPr>
                <a:spLocks noChangeShapeType="1"/>
              </p:cNvSpPr>
              <p:nvPr/>
            </p:nvSpPr>
            <p:spPr bwMode="auto">
              <a:xfrm>
                <a:off x="1047" y="1590"/>
                <a:ext cx="175" cy="317"/>
              </a:xfrm>
              <a:prstGeom prst="line">
                <a:avLst/>
              </a:prstGeom>
              <a:noFill/>
              <a:ln w="25400">
                <a:solidFill>
                  <a:schemeClr val="hlink"/>
                </a:solidFill>
                <a:round/>
                <a:headEnd/>
                <a:tailEnd type="none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90000" tIns="46800" rIns="90000" bIns="46800" anchor="ctr"/>
              <a:lstStyle/>
              <a:p>
                <a:endParaRPr lang="ru-RU"/>
              </a:p>
            </p:txBody>
          </p:sp>
          <p:sp>
            <p:nvSpPr>
              <p:cNvPr id="22609" name="Line 182"/>
              <p:cNvSpPr>
                <a:spLocks noChangeShapeType="1"/>
              </p:cNvSpPr>
              <p:nvPr/>
            </p:nvSpPr>
            <p:spPr bwMode="auto">
              <a:xfrm>
                <a:off x="1263" y="997"/>
                <a:ext cx="372" cy="351"/>
              </a:xfrm>
              <a:prstGeom prst="line">
                <a:avLst/>
              </a:prstGeom>
              <a:noFill/>
              <a:ln w="25400">
                <a:solidFill>
                  <a:schemeClr val="hlink"/>
                </a:solidFill>
                <a:round/>
                <a:headEnd/>
                <a:tailEnd type="none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90000" tIns="46800" rIns="90000" bIns="46800" anchor="ctr"/>
              <a:lstStyle/>
              <a:p>
                <a:endParaRPr lang="ru-RU"/>
              </a:p>
            </p:txBody>
          </p:sp>
          <p:sp>
            <p:nvSpPr>
              <p:cNvPr id="22610" name="Line 183"/>
              <p:cNvSpPr>
                <a:spLocks noChangeShapeType="1"/>
              </p:cNvSpPr>
              <p:nvPr/>
            </p:nvSpPr>
            <p:spPr bwMode="auto">
              <a:xfrm flipV="1">
                <a:off x="581" y="977"/>
                <a:ext cx="612" cy="190"/>
              </a:xfrm>
              <a:prstGeom prst="line">
                <a:avLst/>
              </a:prstGeom>
              <a:noFill/>
              <a:ln w="25400">
                <a:solidFill>
                  <a:schemeClr val="hlink"/>
                </a:solidFill>
                <a:round/>
                <a:headEnd/>
                <a:tailEnd type="none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90000" tIns="46800" rIns="90000" bIns="46800" anchor="ctr"/>
              <a:lstStyle/>
              <a:p>
                <a:endParaRPr lang="ru-RU"/>
              </a:p>
            </p:txBody>
          </p:sp>
          <p:sp>
            <p:nvSpPr>
              <p:cNvPr id="22611" name="Line 184"/>
              <p:cNvSpPr>
                <a:spLocks noChangeShapeType="1"/>
              </p:cNvSpPr>
              <p:nvPr/>
            </p:nvSpPr>
            <p:spPr bwMode="auto">
              <a:xfrm flipH="1">
                <a:off x="1333" y="1486"/>
                <a:ext cx="337" cy="436"/>
              </a:xfrm>
              <a:prstGeom prst="line">
                <a:avLst/>
              </a:prstGeom>
              <a:noFill/>
              <a:ln w="25400">
                <a:solidFill>
                  <a:schemeClr val="hlink"/>
                </a:solidFill>
                <a:round/>
                <a:headEnd/>
                <a:tailEnd type="none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90000" tIns="46800" rIns="90000" bIns="46800" anchor="ctr"/>
              <a:lstStyle/>
              <a:p>
                <a:endParaRPr lang="ru-RU"/>
              </a:p>
            </p:txBody>
          </p:sp>
          <p:sp>
            <p:nvSpPr>
              <p:cNvPr id="22612" name="Line 185"/>
              <p:cNvSpPr>
                <a:spLocks noChangeShapeType="1"/>
              </p:cNvSpPr>
              <p:nvPr/>
            </p:nvSpPr>
            <p:spPr bwMode="auto">
              <a:xfrm>
                <a:off x="661" y="1922"/>
                <a:ext cx="497" cy="60"/>
              </a:xfrm>
              <a:prstGeom prst="line">
                <a:avLst/>
              </a:prstGeom>
              <a:noFill/>
              <a:ln w="25400">
                <a:solidFill>
                  <a:schemeClr val="hlink"/>
                </a:solidFill>
                <a:round/>
                <a:headEnd/>
                <a:tailEnd type="none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90000" tIns="46800" rIns="90000" bIns="46800" anchor="ctr"/>
              <a:lstStyle/>
              <a:p>
                <a:endParaRPr lang="ru-RU"/>
              </a:p>
            </p:txBody>
          </p:sp>
          <p:sp>
            <p:nvSpPr>
              <p:cNvPr id="22613" name="Line 186"/>
              <p:cNvSpPr>
                <a:spLocks noChangeShapeType="1"/>
              </p:cNvSpPr>
              <p:nvPr/>
            </p:nvSpPr>
            <p:spPr bwMode="auto">
              <a:xfrm flipV="1">
                <a:off x="1083" y="1430"/>
                <a:ext cx="527" cy="56"/>
              </a:xfrm>
              <a:prstGeom prst="line">
                <a:avLst/>
              </a:prstGeom>
              <a:noFill/>
              <a:ln w="25400">
                <a:solidFill>
                  <a:schemeClr val="hlink"/>
                </a:solidFill>
                <a:round/>
                <a:headEnd/>
                <a:tailEnd type="none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90000" tIns="46800" rIns="90000" bIns="46800" anchor="ctr"/>
              <a:lstStyle/>
              <a:p>
                <a:endParaRPr lang="ru-RU"/>
              </a:p>
            </p:txBody>
          </p:sp>
          <p:sp>
            <p:nvSpPr>
              <p:cNvPr id="22614" name="Text Box 187"/>
              <p:cNvSpPr txBox="1">
                <a:spLocks noChangeArrowheads="1"/>
              </p:cNvSpPr>
              <p:nvPr/>
            </p:nvSpPr>
            <p:spPr bwMode="auto">
              <a:xfrm>
                <a:off x="871" y="1964"/>
                <a:ext cx="137" cy="1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rgbClr val="000000"/>
                    </a:solidFill>
                    <a:miter lim="800000"/>
                    <a:headEnd/>
                    <a:tailEnd type="none" w="med" len="lg"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1400" b="1"/>
                  <a:t>7</a:t>
                </a:r>
                <a:endParaRPr lang="ru-RU" sz="1400" b="1"/>
              </a:p>
            </p:txBody>
          </p:sp>
          <p:sp>
            <p:nvSpPr>
              <p:cNvPr id="22615" name="Line 188"/>
              <p:cNvSpPr>
                <a:spLocks noChangeShapeType="1"/>
              </p:cNvSpPr>
              <p:nvPr/>
            </p:nvSpPr>
            <p:spPr bwMode="auto">
              <a:xfrm flipH="1">
                <a:off x="560" y="1198"/>
                <a:ext cx="21" cy="599"/>
              </a:xfrm>
              <a:prstGeom prst="line">
                <a:avLst/>
              </a:prstGeom>
              <a:noFill/>
              <a:ln w="25400">
                <a:solidFill>
                  <a:schemeClr val="hlink"/>
                </a:solidFill>
                <a:round/>
                <a:headEnd/>
                <a:tailEnd type="none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90000" tIns="46800" rIns="90000" bIns="46800" anchor="ctr"/>
              <a:lstStyle/>
              <a:p>
                <a:endParaRPr lang="ru-RU"/>
              </a:p>
            </p:txBody>
          </p:sp>
          <p:sp>
            <p:nvSpPr>
              <p:cNvPr id="22616" name="Line 189"/>
              <p:cNvSpPr>
                <a:spLocks noChangeShapeType="1"/>
              </p:cNvSpPr>
              <p:nvPr/>
            </p:nvSpPr>
            <p:spPr bwMode="auto">
              <a:xfrm flipH="1">
                <a:off x="621" y="1505"/>
                <a:ext cx="337" cy="322"/>
              </a:xfrm>
              <a:prstGeom prst="line">
                <a:avLst/>
              </a:prstGeom>
              <a:noFill/>
              <a:ln w="25400">
                <a:solidFill>
                  <a:schemeClr val="hlink"/>
                </a:solidFill>
                <a:round/>
                <a:headEnd/>
                <a:tailEnd type="none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90000" tIns="46800" rIns="90000" bIns="46800" anchor="ctr"/>
              <a:lstStyle/>
              <a:p>
                <a:endParaRPr lang="ru-RU"/>
              </a:p>
            </p:txBody>
          </p:sp>
          <p:sp>
            <p:nvSpPr>
              <p:cNvPr id="22617" name="Line 190"/>
              <p:cNvSpPr>
                <a:spLocks noChangeShapeType="1"/>
              </p:cNvSpPr>
              <p:nvPr/>
            </p:nvSpPr>
            <p:spPr bwMode="auto">
              <a:xfrm flipH="1" flipV="1">
                <a:off x="611" y="1219"/>
                <a:ext cx="361" cy="256"/>
              </a:xfrm>
              <a:prstGeom prst="line">
                <a:avLst/>
              </a:prstGeom>
              <a:noFill/>
              <a:ln w="25400">
                <a:solidFill>
                  <a:schemeClr val="hlink"/>
                </a:solidFill>
                <a:round/>
                <a:headEnd/>
                <a:tailEnd type="none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90000" tIns="46800" rIns="90000" bIns="46800" anchor="ctr"/>
              <a:lstStyle/>
              <a:p>
                <a:endParaRPr lang="ru-RU"/>
              </a:p>
            </p:txBody>
          </p:sp>
          <p:sp>
            <p:nvSpPr>
              <p:cNvPr id="1158335" name="Oval 191"/>
              <p:cNvSpPr>
                <a:spLocks noChangeAspect="1" noChangeArrowheads="1"/>
              </p:cNvSpPr>
              <p:nvPr/>
            </p:nvSpPr>
            <p:spPr bwMode="auto">
              <a:xfrm>
                <a:off x="1109" y="857"/>
                <a:ext cx="230" cy="230"/>
              </a:xfrm>
              <a:prstGeom prst="ellipse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round/>
                <a:headEnd/>
                <a:tailEnd type="none" w="med" len="lg"/>
              </a:ln>
              <a:effectLst>
                <a:outerShdw dist="35921" dir="2700000" algn="ctr" rotWithShape="0">
                  <a:schemeClr val="tx1"/>
                </a:outerShdw>
              </a:effectLst>
            </p:spPr>
            <p:txBody>
              <a:bodyPr wrap="none" lIns="90000" tIns="46800" rIns="90000" bIns="46800" anchor="ctr"/>
              <a:lstStyle/>
              <a:p>
                <a:pPr algn="ctr">
                  <a:defRPr/>
                </a:pPr>
                <a:r>
                  <a:rPr lang="ru-RU" b="1">
                    <a:cs typeface="+mn-cs"/>
                  </a:rPr>
                  <a:t>4</a:t>
                </a:r>
              </a:p>
            </p:txBody>
          </p:sp>
          <p:sp>
            <p:nvSpPr>
              <p:cNvPr id="1158336" name="Oval 192"/>
              <p:cNvSpPr>
                <a:spLocks noChangeAspect="1" noChangeArrowheads="1"/>
              </p:cNvSpPr>
              <p:nvPr/>
            </p:nvSpPr>
            <p:spPr bwMode="auto">
              <a:xfrm>
                <a:off x="884" y="1376"/>
                <a:ext cx="230" cy="230"/>
              </a:xfrm>
              <a:prstGeom prst="ellipse">
                <a:avLst/>
              </a:prstGeom>
              <a:solidFill>
                <a:schemeClr val="hlink"/>
              </a:solidFill>
              <a:ln w="6350">
                <a:solidFill>
                  <a:schemeClr val="tx1"/>
                </a:solidFill>
                <a:round/>
                <a:headEnd/>
                <a:tailEnd type="none" w="med" len="lg"/>
              </a:ln>
              <a:effectLst>
                <a:outerShdw dist="35921" dir="2700000" algn="ctr" rotWithShape="0">
                  <a:schemeClr val="tx1"/>
                </a:outerShdw>
              </a:effectLst>
            </p:spPr>
            <p:txBody>
              <a:bodyPr wrap="none" lIns="90000" tIns="46800" rIns="90000" bIns="46800" anchor="ctr"/>
              <a:lstStyle/>
              <a:p>
                <a:pPr algn="ctr">
                  <a:defRPr/>
                </a:pPr>
                <a:r>
                  <a:rPr lang="ru-RU" b="1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cs typeface="+mn-cs"/>
                  </a:rPr>
                  <a:t>2</a:t>
                </a:r>
              </a:p>
            </p:txBody>
          </p:sp>
          <p:sp>
            <p:nvSpPr>
              <p:cNvPr id="1158337" name="Oval 193"/>
              <p:cNvSpPr>
                <a:spLocks noChangeAspect="1" noChangeArrowheads="1"/>
              </p:cNvSpPr>
              <p:nvPr/>
            </p:nvSpPr>
            <p:spPr bwMode="auto">
              <a:xfrm>
                <a:off x="1166" y="1866"/>
                <a:ext cx="230" cy="230"/>
              </a:xfrm>
              <a:prstGeom prst="ellipse">
                <a:avLst/>
              </a:prstGeom>
              <a:solidFill>
                <a:schemeClr val="hlink"/>
              </a:solidFill>
              <a:ln w="6350">
                <a:solidFill>
                  <a:schemeClr val="tx1"/>
                </a:solidFill>
                <a:round/>
                <a:headEnd/>
                <a:tailEnd type="none" w="med" len="lg"/>
              </a:ln>
              <a:effectLst>
                <a:outerShdw dist="35921" dir="2700000" algn="ctr" rotWithShape="0">
                  <a:schemeClr val="tx1"/>
                </a:outerShdw>
              </a:effectLst>
            </p:spPr>
            <p:txBody>
              <a:bodyPr wrap="none" lIns="90000" tIns="46800" rIns="90000" bIns="46800" anchor="ctr"/>
              <a:lstStyle/>
              <a:p>
                <a:pPr algn="ctr">
                  <a:defRPr/>
                </a:pPr>
                <a:r>
                  <a:rPr lang="ru-RU" b="1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cs typeface="+mn-cs"/>
                  </a:rPr>
                  <a:t>1</a:t>
                </a:r>
              </a:p>
            </p:txBody>
          </p:sp>
          <p:sp>
            <p:nvSpPr>
              <p:cNvPr id="1158338" name="Oval 194"/>
              <p:cNvSpPr>
                <a:spLocks noChangeAspect="1" noChangeArrowheads="1"/>
              </p:cNvSpPr>
              <p:nvPr/>
            </p:nvSpPr>
            <p:spPr bwMode="auto">
              <a:xfrm>
                <a:off x="1586" y="1293"/>
                <a:ext cx="230" cy="230"/>
              </a:xfrm>
              <a:prstGeom prst="ellipse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round/>
                <a:headEnd/>
                <a:tailEnd type="none" w="med" len="lg"/>
              </a:ln>
              <a:effectLst>
                <a:outerShdw dist="35921" dir="2700000" algn="ctr" rotWithShape="0">
                  <a:schemeClr val="tx1"/>
                </a:outerShdw>
              </a:effectLst>
            </p:spPr>
            <p:txBody>
              <a:bodyPr wrap="none" lIns="90000" tIns="46800" rIns="90000" bIns="46800" anchor="ctr"/>
              <a:lstStyle/>
              <a:p>
                <a:pPr algn="ctr">
                  <a:defRPr/>
                </a:pPr>
                <a:r>
                  <a:rPr lang="ru-RU" b="1">
                    <a:cs typeface="+mn-cs"/>
                  </a:rPr>
                  <a:t>3</a:t>
                </a:r>
              </a:p>
            </p:txBody>
          </p:sp>
          <p:sp>
            <p:nvSpPr>
              <p:cNvPr id="1158339" name="Oval 195"/>
              <p:cNvSpPr>
                <a:spLocks noChangeAspect="1" noChangeArrowheads="1"/>
              </p:cNvSpPr>
              <p:nvPr/>
            </p:nvSpPr>
            <p:spPr bwMode="auto">
              <a:xfrm>
                <a:off x="429" y="1762"/>
                <a:ext cx="229" cy="230"/>
              </a:xfrm>
              <a:prstGeom prst="ellipse">
                <a:avLst/>
              </a:prstGeom>
              <a:solidFill>
                <a:srgbClr val="0000FF"/>
              </a:solidFill>
              <a:ln w="6350">
                <a:solidFill>
                  <a:schemeClr val="tx1"/>
                </a:solidFill>
                <a:round/>
                <a:headEnd/>
                <a:tailEnd type="none" w="med" len="lg"/>
              </a:ln>
              <a:effectLst>
                <a:outerShdw dist="35921" dir="2700000" algn="ctr" rotWithShape="0">
                  <a:schemeClr val="tx1"/>
                </a:outerShdw>
              </a:effectLst>
            </p:spPr>
            <p:txBody>
              <a:bodyPr wrap="none" lIns="90000" tIns="46800" rIns="90000" bIns="46800" anchor="ctr"/>
              <a:lstStyle/>
              <a:p>
                <a:pPr algn="ctr">
                  <a:defRPr/>
                </a:pPr>
                <a:r>
                  <a:rPr lang="ru-RU" b="1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cs typeface="+mn-cs"/>
                  </a:rPr>
                  <a:t>0</a:t>
                </a:r>
              </a:p>
            </p:txBody>
          </p:sp>
          <p:sp>
            <p:nvSpPr>
              <p:cNvPr id="1158340" name="Oval 196"/>
              <p:cNvSpPr>
                <a:spLocks noChangeAspect="1" noChangeArrowheads="1"/>
              </p:cNvSpPr>
              <p:nvPr/>
            </p:nvSpPr>
            <p:spPr bwMode="auto">
              <a:xfrm>
                <a:off x="441" y="1057"/>
                <a:ext cx="230" cy="231"/>
              </a:xfrm>
              <a:prstGeom prst="ellipse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round/>
                <a:headEnd/>
                <a:tailEnd type="none" w="med" len="lg"/>
              </a:ln>
              <a:effectLst>
                <a:outerShdw dist="35921" dir="2700000" algn="ctr" rotWithShape="0">
                  <a:schemeClr val="tx1"/>
                </a:outerShdw>
              </a:effectLst>
            </p:spPr>
            <p:txBody>
              <a:bodyPr wrap="none" lIns="90000" tIns="46800" rIns="90000" bIns="46800" anchor="ctr"/>
              <a:lstStyle/>
              <a:p>
                <a:pPr algn="ctr">
                  <a:defRPr/>
                </a:pPr>
                <a:r>
                  <a:rPr lang="ru-RU" b="1">
                    <a:cs typeface="+mn-cs"/>
                  </a:rPr>
                  <a:t>5</a:t>
                </a:r>
              </a:p>
            </p:txBody>
          </p:sp>
          <p:sp>
            <p:nvSpPr>
              <p:cNvPr id="22624" name="Text Box 197"/>
              <p:cNvSpPr txBox="1">
                <a:spLocks noChangeArrowheads="1"/>
              </p:cNvSpPr>
              <p:nvPr/>
            </p:nvSpPr>
            <p:spPr bwMode="auto">
              <a:xfrm>
                <a:off x="981" y="1703"/>
                <a:ext cx="137" cy="1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rgbClr val="000000"/>
                    </a:solidFill>
                    <a:miter lim="800000"/>
                    <a:headEnd/>
                    <a:tailEnd type="none" w="med" len="lg"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1400" b="1"/>
                  <a:t>10</a:t>
                </a:r>
                <a:endParaRPr lang="ru-RU" sz="1400" b="1"/>
              </a:p>
            </p:txBody>
          </p:sp>
          <p:sp>
            <p:nvSpPr>
              <p:cNvPr id="22625" name="Text Box 198"/>
              <p:cNvSpPr txBox="1">
                <a:spLocks noChangeArrowheads="1"/>
              </p:cNvSpPr>
              <p:nvPr/>
            </p:nvSpPr>
            <p:spPr bwMode="auto">
              <a:xfrm>
                <a:off x="1489" y="1700"/>
                <a:ext cx="137" cy="1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rgbClr val="000000"/>
                    </a:solidFill>
                    <a:miter lim="800000"/>
                    <a:headEnd/>
                    <a:tailEnd type="none" w="med" len="lg"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1400" b="1"/>
                  <a:t>15</a:t>
                </a:r>
                <a:endParaRPr lang="ru-RU" sz="1400" b="1"/>
              </a:p>
            </p:txBody>
          </p:sp>
          <p:sp>
            <p:nvSpPr>
              <p:cNvPr id="22626" name="Text Box 199"/>
              <p:cNvSpPr txBox="1">
                <a:spLocks noChangeArrowheads="1"/>
              </p:cNvSpPr>
              <p:nvPr/>
            </p:nvSpPr>
            <p:spPr bwMode="auto">
              <a:xfrm>
                <a:off x="1248" y="1327"/>
                <a:ext cx="137" cy="1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rgbClr val="000000"/>
                    </a:solidFill>
                    <a:miter lim="800000"/>
                    <a:headEnd/>
                    <a:tailEnd type="none" w="med" len="lg"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1400" b="1"/>
                  <a:t>11</a:t>
                </a:r>
                <a:endParaRPr lang="ru-RU" sz="1400" b="1"/>
              </a:p>
            </p:txBody>
          </p:sp>
          <p:sp>
            <p:nvSpPr>
              <p:cNvPr id="22627" name="Text Box 200"/>
              <p:cNvSpPr txBox="1">
                <a:spLocks noChangeArrowheads="1"/>
              </p:cNvSpPr>
              <p:nvPr/>
            </p:nvSpPr>
            <p:spPr bwMode="auto">
              <a:xfrm>
                <a:off x="1443" y="1086"/>
                <a:ext cx="137" cy="1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rgbClr val="000000"/>
                    </a:solidFill>
                    <a:miter lim="800000"/>
                    <a:headEnd/>
                    <a:tailEnd type="none" w="med" len="lg"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1400" b="1"/>
                  <a:t>6</a:t>
                </a:r>
                <a:endParaRPr lang="ru-RU" sz="1400" b="1"/>
              </a:p>
            </p:txBody>
          </p:sp>
          <p:sp>
            <p:nvSpPr>
              <p:cNvPr id="22628" name="Text Box 201"/>
              <p:cNvSpPr txBox="1">
                <a:spLocks noChangeArrowheads="1"/>
              </p:cNvSpPr>
              <p:nvPr/>
            </p:nvSpPr>
            <p:spPr bwMode="auto">
              <a:xfrm>
                <a:off x="830" y="925"/>
                <a:ext cx="137" cy="1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rgbClr val="000000"/>
                    </a:solidFill>
                    <a:miter lim="800000"/>
                    <a:headEnd/>
                    <a:tailEnd type="none" w="med" len="lg"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1400" b="1"/>
                  <a:t>9</a:t>
                </a:r>
                <a:endParaRPr lang="ru-RU" sz="1400" b="1"/>
              </a:p>
            </p:txBody>
          </p:sp>
          <p:sp>
            <p:nvSpPr>
              <p:cNvPr id="22629" name="Text Box 202"/>
              <p:cNvSpPr txBox="1">
                <a:spLocks noChangeArrowheads="1"/>
              </p:cNvSpPr>
              <p:nvPr/>
            </p:nvSpPr>
            <p:spPr bwMode="auto">
              <a:xfrm>
                <a:off x="762" y="1208"/>
                <a:ext cx="137" cy="1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rgbClr val="000000"/>
                    </a:solidFill>
                    <a:miter lim="800000"/>
                    <a:headEnd/>
                    <a:tailEnd type="none" w="med" len="lg"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1400" b="1"/>
                  <a:t>2</a:t>
                </a:r>
                <a:endParaRPr lang="ru-RU" sz="1400" b="1"/>
              </a:p>
            </p:txBody>
          </p:sp>
          <p:sp>
            <p:nvSpPr>
              <p:cNvPr id="22630" name="Text Box 203"/>
              <p:cNvSpPr txBox="1">
                <a:spLocks noChangeArrowheads="1"/>
              </p:cNvSpPr>
              <p:nvPr/>
            </p:nvSpPr>
            <p:spPr bwMode="auto">
              <a:xfrm>
                <a:off x="689" y="1542"/>
                <a:ext cx="137" cy="1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rgbClr val="000000"/>
                    </a:solidFill>
                    <a:miter lim="800000"/>
                    <a:headEnd/>
                    <a:tailEnd type="none" w="med" len="lg"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1400" b="1"/>
                  <a:t>9</a:t>
                </a:r>
                <a:endParaRPr lang="ru-RU" sz="1400" b="1"/>
              </a:p>
            </p:txBody>
          </p:sp>
          <p:sp>
            <p:nvSpPr>
              <p:cNvPr id="22631" name="Text Box 204"/>
              <p:cNvSpPr txBox="1">
                <a:spLocks noChangeArrowheads="1"/>
              </p:cNvSpPr>
              <p:nvPr/>
            </p:nvSpPr>
            <p:spPr bwMode="auto">
              <a:xfrm>
                <a:off x="393" y="1446"/>
                <a:ext cx="137" cy="1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rgbClr val="000000"/>
                    </a:solidFill>
                    <a:miter lim="800000"/>
                    <a:headEnd/>
                    <a:tailEnd type="none" w="med" len="lg"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1400" b="1"/>
                  <a:t>14</a:t>
                </a:r>
                <a:endParaRPr lang="ru-RU" sz="1400" b="1"/>
              </a:p>
            </p:txBody>
          </p:sp>
        </p:grpSp>
        <p:sp>
          <p:nvSpPr>
            <p:cNvPr id="22602" name="Rectangle 205"/>
            <p:cNvSpPr>
              <a:spLocks noChangeArrowheads="1"/>
            </p:cNvSpPr>
            <p:nvPr/>
          </p:nvSpPr>
          <p:spPr bwMode="auto">
            <a:xfrm>
              <a:off x="1832" y="2858"/>
              <a:ext cx="20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 type="none" w="med" len="lg"/>
                </a14:hiddenLine>
              </a:ext>
            </a:extLst>
          </p:spPr>
          <p:txBody>
            <a:bodyPr wrap="none" lIns="18000" tIns="0" rIns="18000" bIns="0">
              <a:spAutoFit/>
            </a:bodyPr>
            <a:lstStyle/>
            <a:p>
              <a:r>
                <a:rPr lang="en-US" sz="2000" b="1">
                  <a:solidFill>
                    <a:srgbClr val="009E00"/>
                  </a:solidFill>
                </a:rPr>
                <a:t>20</a:t>
              </a:r>
            </a:p>
          </p:txBody>
        </p:sp>
        <p:sp>
          <p:nvSpPr>
            <p:cNvPr id="22603" name="Rectangle 206"/>
            <p:cNvSpPr>
              <a:spLocks noChangeArrowheads="1"/>
            </p:cNvSpPr>
            <p:nvPr/>
          </p:nvSpPr>
          <p:spPr bwMode="auto">
            <a:xfrm>
              <a:off x="1337" y="2324"/>
              <a:ext cx="159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 type="none" w="med" len="lg"/>
                </a14:hiddenLine>
              </a:ext>
            </a:extLst>
          </p:spPr>
          <p:txBody>
            <a:bodyPr wrap="none" lIns="18000" tIns="0" rIns="18000" bIns="0">
              <a:spAutoFit/>
            </a:bodyPr>
            <a:lstStyle/>
            <a:p>
              <a:r>
                <a:rPr lang="en-US" sz="2400" b="1">
                  <a:solidFill>
                    <a:srgbClr val="FF0000"/>
                  </a:solidFill>
                </a:rPr>
                <a:t>∞</a:t>
              </a:r>
            </a:p>
          </p:txBody>
        </p:sp>
        <p:sp>
          <p:nvSpPr>
            <p:cNvPr id="22604" name="Rectangle 207"/>
            <p:cNvSpPr>
              <a:spLocks noChangeArrowheads="1"/>
            </p:cNvSpPr>
            <p:nvPr/>
          </p:nvSpPr>
          <p:spPr bwMode="auto">
            <a:xfrm>
              <a:off x="255" y="2459"/>
              <a:ext cx="20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 type="none" w="med" len="lg"/>
                </a14:hiddenLine>
              </a:ext>
            </a:extLst>
          </p:spPr>
          <p:txBody>
            <a:bodyPr wrap="none" lIns="18000" tIns="0" rIns="18000" bIns="0">
              <a:spAutoFit/>
            </a:bodyPr>
            <a:lstStyle/>
            <a:p>
              <a:r>
                <a:rPr lang="en-US" sz="2000" b="1">
                  <a:solidFill>
                    <a:srgbClr val="009E00"/>
                  </a:solidFill>
                </a:rPr>
                <a:t>11</a:t>
              </a:r>
            </a:p>
          </p:txBody>
        </p:sp>
        <p:sp>
          <p:nvSpPr>
            <p:cNvPr id="22605" name="Rectangle 208"/>
            <p:cNvSpPr>
              <a:spLocks noChangeArrowheads="1"/>
            </p:cNvSpPr>
            <p:nvPr/>
          </p:nvSpPr>
          <p:spPr bwMode="auto">
            <a:xfrm>
              <a:off x="1414" y="3553"/>
              <a:ext cx="111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 type="none" w="med" len="lg"/>
                </a14:hiddenLine>
              </a:ext>
            </a:extLst>
          </p:spPr>
          <p:txBody>
            <a:bodyPr wrap="none" lIns="18000" tIns="0" rIns="18000" bIns="0">
              <a:spAutoFit/>
            </a:bodyPr>
            <a:lstStyle/>
            <a:p>
              <a:r>
                <a:rPr lang="ru-RU" sz="2000" b="1">
                  <a:solidFill>
                    <a:srgbClr val="FF0000"/>
                  </a:solidFill>
                </a:rPr>
                <a:t>7</a:t>
              </a:r>
              <a:endParaRPr lang="en-US" sz="2000" b="1">
                <a:solidFill>
                  <a:srgbClr val="FF0000"/>
                </a:solidFill>
              </a:endParaRPr>
            </a:p>
          </p:txBody>
        </p:sp>
        <p:sp>
          <p:nvSpPr>
            <p:cNvPr id="22606" name="Rectangle 209"/>
            <p:cNvSpPr>
              <a:spLocks noChangeArrowheads="1"/>
            </p:cNvSpPr>
            <p:nvPr/>
          </p:nvSpPr>
          <p:spPr bwMode="auto">
            <a:xfrm>
              <a:off x="941" y="2727"/>
              <a:ext cx="111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 type="none" w="med" len="lg"/>
                </a14:hiddenLine>
              </a:ext>
            </a:extLst>
          </p:spPr>
          <p:txBody>
            <a:bodyPr wrap="none" lIns="18000" tIns="0" rIns="18000" bIns="0">
              <a:spAutoFit/>
            </a:bodyPr>
            <a:lstStyle/>
            <a:p>
              <a:r>
                <a:rPr lang="ru-RU" sz="2000" b="1">
                  <a:solidFill>
                    <a:srgbClr val="FF0000"/>
                  </a:solidFill>
                </a:rPr>
                <a:t>9</a:t>
              </a:r>
              <a:endParaRPr lang="en-US" sz="2000" b="1">
                <a:solidFill>
                  <a:srgbClr val="FF0000"/>
                </a:solidFill>
              </a:endParaRPr>
            </a:p>
          </p:txBody>
        </p:sp>
        <p:sp>
          <p:nvSpPr>
            <p:cNvPr id="22607" name="Rectangle 210"/>
            <p:cNvSpPr>
              <a:spLocks noChangeArrowheads="1"/>
            </p:cNvSpPr>
            <p:nvPr/>
          </p:nvSpPr>
          <p:spPr bwMode="auto">
            <a:xfrm>
              <a:off x="342" y="3482"/>
              <a:ext cx="111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 type="none" w="med" len="lg"/>
                </a14:hiddenLine>
              </a:ext>
            </a:extLst>
          </p:spPr>
          <p:txBody>
            <a:bodyPr wrap="none" lIns="18000" tIns="0" rIns="18000" bIns="0">
              <a:spAutoFit/>
            </a:bodyPr>
            <a:lstStyle/>
            <a:p>
              <a:r>
                <a:rPr lang="ru-RU" sz="2000" b="1">
                  <a:solidFill>
                    <a:srgbClr val="FF0000"/>
                  </a:solidFill>
                </a:rPr>
                <a:t>0</a:t>
              </a:r>
              <a:endParaRPr lang="en-US" sz="2000" b="1">
                <a:solidFill>
                  <a:srgbClr val="FF0000"/>
                </a:solidFill>
              </a:endParaRPr>
            </a:p>
          </p:txBody>
        </p:sp>
      </p:grpSp>
      <p:grpSp>
        <p:nvGrpSpPr>
          <p:cNvPr id="10" name="Group 315"/>
          <p:cNvGrpSpPr>
            <a:grpSpLocks/>
          </p:cNvGrpSpPr>
          <p:nvPr/>
        </p:nvGrpSpPr>
        <p:grpSpPr bwMode="auto">
          <a:xfrm>
            <a:off x="3251200" y="3736975"/>
            <a:ext cx="2820988" cy="2208213"/>
            <a:chOff x="2048" y="2354"/>
            <a:chExt cx="1777" cy="1391"/>
          </a:xfrm>
        </p:grpSpPr>
        <p:grpSp>
          <p:nvGrpSpPr>
            <p:cNvPr id="22570" name="Group 224"/>
            <p:cNvGrpSpPr>
              <a:grpSpLocks/>
            </p:cNvGrpSpPr>
            <p:nvPr/>
          </p:nvGrpSpPr>
          <p:grpSpPr bwMode="auto">
            <a:xfrm>
              <a:off x="2168" y="2401"/>
              <a:ext cx="1423" cy="1241"/>
              <a:chOff x="393" y="857"/>
              <a:chExt cx="1423" cy="1241"/>
            </a:xfrm>
          </p:grpSpPr>
          <p:sp>
            <p:nvSpPr>
              <p:cNvPr id="22577" name="Line 225"/>
              <p:cNvSpPr>
                <a:spLocks noChangeShapeType="1"/>
              </p:cNvSpPr>
              <p:nvPr/>
            </p:nvSpPr>
            <p:spPr bwMode="auto">
              <a:xfrm>
                <a:off x="1047" y="1590"/>
                <a:ext cx="175" cy="317"/>
              </a:xfrm>
              <a:prstGeom prst="line">
                <a:avLst/>
              </a:prstGeom>
              <a:noFill/>
              <a:ln w="25400">
                <a:solidFill>
                  <a:schemeClr val="hlink"/>
                </a:solidFill>
                <a:round/>
                <a:headEnd/>
                <a:tailEnd type="none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90000" tIns="46800" rIns="90000" bIns="46800" anchor="ctr"/>
              <a:lstStyle/>
              <a:p>
                <a:endParaRPr lang="ru-RU"/>
              </a:p>
            </p:txBody>
          </p:sp>
          <p:sp>
            <p:nvSpPr>
              <p:cNvPr id="22578" name="Line 226"/>
              <p:cNvSpPr>
                <a:spLocks noChangeShapeType="1"/>
              </p:cNvSpPr>
              <p:nvPr/>
            </p:nvSpPr>
            <p:spPr bwMode="auto">
              <a:xfrm>
                <a:off x="1263" y="997"/>
                <a:ext cx="372" cy="351"/>
              </a:xfrm>
              <a:prstGeom prst="line">
                <a:avLst/>
              </a:prstGeom>
              <a:noFill/>
              <a:ln w="25400">
                <a:solidFill>
                  <a:schemeClr val="hlink"/>
                </a:solidFill>
                <a:round/>
                <a:headEnd/>
                <a:tailEnd type="none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90000" tIns="46800" rIns="90000" bIns="46800" anchor="ctr"/>
              <a:lstStyle/>
              <a:p>
                <a:endParaRPr lang="ru-RU"/>
              </a:p>
            </p:txBody>
          </p:sp>
          <p:sp>
            <p:nvSpPr>
              <p:cNvPr id="22579" name="Line 227"/>
              <p:cNvSpPr>
                <a:spLocks noChangeShapeType="1"/>
              </p:cNvSpPr>
              <p:nvPr/>
            </p:nvSpPr>
            <p:spPr bwMode="auto">
              <a:xfrm flipV="1">
                <a:off x="581" y="977"/>
                <a:ext cx="612" cy="190"/>
              </a:xfrm>
              <a:prstGeom prst="line">
                <a:avLst/>
              </a:prstGeom>
              <a:noFill/>
              <a:ln w="25400">
                <a:solidFill>
                  <a:schemeClr val="hlink"/>
                </a:solidFill>
                <a:round/>
                <a:headEnd/>
                <a:tailEnd type="none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90000" tIns="46800" rIns="90000" bIns="46800" anchor="ctr"/>
              <a:lstStyle/>
              <a:p>
                <a:endParaRPr lang="ru-RU"/>
              </a:p>
            </p:txBody>
          </p:sp>
          <p:sp>
            <p:nvSpPr>
              <p:cNvPr id="22580" name="Line 228"/>
              <p:cNvSpPr>
                <a:spLocks noChangeShapeType="1"/>
              </p:cNvSpPr>
              <p:nvPr/>
            </p:nvSpPr>
            <p:spPr bwMode="auto">
              <a:xfrm flipH="1">
                <a:off x="1333" y="1486"/>
                <a:ext cx="337" cy="436"/>
              </a:xfrm>
              <a:prstGeom prst="line">
                <a:avLst/>
              </a:prstGeom>
              <a:noFill/>
              <a:ln w="25400">
                <a:solidFill>
                  <a:schemeClr val="hlink"/>
                </a:solidFill>
                <a:round/>
                <a:headEnd/>
                <a:tailEnd type="none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90000" tIns="46800" rIns="90000" bIns="46800" anchor="ctr"/>
              <a:lstStyle/>
              <a:p>
                <a:endParaRPr lang="ru-RU"/>
              </a:p>
            </p:txBody>
          </p:sp>
          <p:sp>
            <p:nvSpPr>
              <p:cNvPr id="22581" name="Line 229"/>
              <p:cNvSpPr>
                <a:spLocks noChangeShapeType="1"/>
              </p:cNvSpPr>
              <p:nvPr/>
            </p:nvSpPr>
            <p:spPr bwMode="auto">
              <a:xfrm>
                <a:off x="661" y="1922"/>
                <a:ext cx="497" cy="60"/>
              </a:xfrm>
              <a:prstGeom prst="line">
                <a:avLst/>
              </a:prstGeom>
              <a:noFill/>
              <a:ln w="25400">
                <a:solidFill>
                  <a:schemeClr val="hlink"/>
                </a:solidFill>
                <a:round/>
                <a:headEnd/>
                <a:tailEnd type="none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90000" tIns="46800" rIns="90000" bIns="46800" anchor="ctr"/>
              <a:lstStyle/>
              <a:p>
                <a:endParaRPr lang="ru-RU"/>
              </a:p>
            </p:txBody>
          </p:sp>
          <p:sp>
            <p:nvSpPr>
              <p:cNvPr id="22582" name="Line 230"/>
              <p:cNvSpPr>
                <a:spLocks noChangeShapeType="1"/>
              </p:cNvSpPr>
              <p:nvPr/>
            </p:nvSpPr>
            <p:spPr bwMode="auto">
              <a:xfrm flipV="1">
                <a:off x="1083" y="1430"/>
                <a:ext cx="527" cy="56"/>
              </a:xfrm>
              <a:prstGeom prst="line">
                <a:avLst/>
              </a:prstGeom>
              <a:noFill/>
              <a:ln w="25400">
                <a:solidFill>
                  <a:schemeClr val="hlink"/>
                </a:solidFill>
                <a:round/>
                <a:headEnd/>
                <a:tailEnd type="none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90000" tIns="46800" rIns="90000" bIns="46800" anchor="ctr"/>
              <a:lstStyle/>
              <a:p>
                <a:endParaRPr lang="ru-RU"/>
              </a:p>
            </p:txBody>
          </p:sp>
          <p:sp>
            <p:nvSpPr>
              <p:cNvPr id="22583" name="Text Box 231"/>
              <p:cNvSpPr txBox="1">
                <a:spLocks noChangeArrowheads="1"/>
              </p:cNvSpPr>
              <p:nvPr/>
            </p:nvSpPr>
            <p:spPr bwMode="auto">
              <a:xfrm>
                <a:off x="871" y="1964"/>
                <a:ext cx="137" cy="1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rgbClr val="000000"/>
                    </a:solidFill>
                    <a:miter lim="800000"/>
                    <a:headEnd/>
                    <a:tailEnd type="none" w="med" len="lg"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1400" b="1"/>
                  <a:t>7</a:t>
                </a:r>
                <a:endParaRPr lang="ru-RU" sz="1400" b="1"/>
              </a:p>
            </p:txBody>
          </p:sp>
          <p:sp>
            <p:nvSpPr>
              <p:cNvPr id="22584" name="Line 232"/>
              <p:cNvSpPr>
                <a:spLocks noChangeShapeType="1"/>
              </p:cNvSpPr>
              <p:nvPr/>
            </p:nvSpPr>
            <p:spPr bwMode="auto">
              <a:xfrm flipH="1">
                <a:off x="560" y="1198"/>
                <a:ext cx="21" cy="599"/>
              </a:xfrm>
              <a:prstGeom prst="line">
                <a:avLst/>
              </a:prstGeom>
              <a:noFill/>
              <a:ln w="25400">
                <a:solidFill>
                  <a:schemeClr val="hlink"/>
                </a:solidFill>
                <a:round/>
                <a:headEnd/>
                <a:tailEnd type="none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90000" tIns="46800" rIns="90000" bIns="46800" anchor="ctr"/>
              <a:lstStyle/>
              <a:p>
                <a:endParaRPr lang="ru-RU"/>
              </a:p>
            </p:txBody>
          </p:sp>
          <p:sp>
            <p:nvSpPr>
              <p:cNvPr id="22585" name="Line 233"/>
              <p:cNvSpPr>
                <a:spLocks noChangeShapeType="1"/>
              </p:cNvSpPr>
              <p:nvPr/>
            </p:nvSpPr>
            <p:spPr bwMode="auto">
              <a:xfrm flipH="1">
                <a:off x="621" y="1505"/>
                <a:ext cx="337" cy="322"/>
              </a:xfrm>
              <a:prstGeom prst="line">
                <a:avLst/>
              </a:prstGeom>
              <a:noFill/>
              <a:ln w="25400">
                <a:solidFill>
                  <a:schemeClr val="hlink"/>
                </a:solidFill>
                <a:round/>
                <a:headEnd/>
                <a:tailEnd type="none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90000" tIns="46800" rIns="90000" bIns="46800" anchor="ctr"/>
              <a:lstStyle/>
              <a:p>
                <a:endParaRPr lang="ru-RU"/>
              </a:p>
            </p:txBody>
          </p:sp>
          <p:sp>
            <p:nvSpPr>
              <p:cNvPr id="22586" name="Line 234"/>
              <p:cNvSpPr>
                <a:spLocks noChangeShapeType="1"/>
              </p:cNvSpPr>
              <p:nvPr/>
            </p:nvSpPr>
            <p:spPr bwMode="auto">
              <a:xfrm flipH="1" flipV="1">
                <a:off x="611" y="1219"/>
                <a:ext cx="361" cy="256"/>
              </a:xfrm>
              <a:prstGeom prst="line">
                <a:avLst/>
              </a:prstGeom>
              <a:noFill/>
              <a:ln w="25400">
                <a:solidFill>
                  <a:schemeClr val="hlink"/>
                </a:solidFill>
                <a:round/>
                <a:headEnd/>
                <a:tailEnd type="none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90000" tIns="46800" rIns="90000" bIns="46800" anchor="ctr"/>
              <a:lstStyle/>
              <a:p>
                <a:endParaRPr lang="ru-RU"/>
              </a:p>
            </p:txBody>
          </p:sp>
          <p:sp>
            <p:nvSpPr>
              <p:cNvPr id="1158379" name="Oval 235"/>
              <p:cNvSpPr>
                <a:spLocks noChangeAspect="1" noChangeArrowheads="1"/>
              </p:cNvSpPr>
              <p:nvPr/>
            </p:nvSpPr>
            <p:spPr bwMode="auto">
              <a:xfrm>
                <a:off x="1109" y="857"/>
                <a:ext cx="230" cy="230"/>
              </a:xfrm>
              <a:prstGeom prst="ellipse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round/>
                <a:headEnd/>
                <a:tailEnd type="none" w="med" len="lg"/>
              </a:ln>
              <a:effectLst>
                <a:outerShdw dist="35921" dir="2700000" algn="ctr" rotWithShape="0">
                  <a:schemeClr val="tx1"/>
                </a:outerShdw>
              </a:effectLst>
            </p:spPr>
            <p:txBody>
              <a:bodyPr wrap="none" lIns="90000" tIns="46800" rIns="90000" bIns="46800" anchor="ctr"/>
              <a:lstStyle/>
              <a:p>
                <a:pPr algn="ctr">
                  <a:defRPr/>
                </a:pPr>
                <a:r>
                  <a:rPr lang="ru-RU" b="1">
                    <a:cs typeface="+mn-cs"/>
                  </a:rPr>
                  <a:t>4</a:t>
                </a:r>
              </a:p>
            </p:txBody>
          </p:sp>
          <p:sp>
            <p:nvSpPr>
              <p:cNvPr id="1158380" name="Oval 236"/>
              <p:cNvSpPr>
                <a:spLocks noChangeAspect="1" noChangeArrowheads="1"/>
              </p:cNvSpPr>
              <p:nvPr/>
            </p:nvSpPr>
            <p:spPr bwMode="auto">
              <a:xfrm>
                <a:off x="884" y="1376"/>
                <a:ext cx="230" cy="230"/>
              </a:xfrm>
              <a:prstGeom prst="ellipse">
                <a:avLst/>
              </a:prstGeom>
              <a:solidFill>
                <a:schemeClr val="hlink"/>
              </a:solidFill>
              <a:ln w="6350">
                <a:solidFill>
                  <a:schemeClr val="tx1"/>
                </a:solidFill>
                <a:round/>
                <a:headEnd/>
                <a:tailEnd type="none" w="med" len="lg"/>
              </a:ln>
              <a:effectLst>
                <a:outerShdw dist="35921" dir="2700000" algn="ctr" rotWithShape="0">
                  <a:schemeClr val="tx1"/>
                </a:outerShdw>
              </a:effectLst>
            </p:spPr>
            <p:txBody>
              <a:bodyPr wrap="none" lIns="90000" tIns="46800" rIns="90000" bIns="46800" anchor="ctr"/>
              <a:lstStyle/>
              <a:p>
                <a:pPr algn="ctr">
                  <a:defRPr/>
                </a:pPr>
                <a:r>
                  <a:rPr lang="ru-RU" b="1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cs typeface="+mn-cs"/>
                  </a:rPr>
                  <a:t>2</a:t>
                </a:r>
              </a:p>
            </p:txBody>
          </p:sp>
          <p:sp>
            <p:nvSpPr>
              <p:cNvPr id="1158381" name="Oval 237"/>
              <p:cNvSpPr>
                <a:spLocks noChangeAspect="1" noChangeArrowheads="1"/>
              </p:cNvSpPr>
              <p:nvPr/>
            </p:nvSpPr>
            <p:spPr bwMode="auto">
              <a:xfrm>
                <a:off x="1166" y="1866"/>
                <a:ext cx="230" cy="230"/>
              </a:xfrm>
              <a:prstGeom prst="ellipse">
                <a:avLst/>
              </a:prstGeom>
              <a:solidFill>
                <a:schemeClr val="hlink"/>
              </a:solidFill>
              <a:ln w="6350">
                <a:solidFill>
                  <a:schemeClr val="tx1"/>
                </a:solidFill>
                <a:round/>
                <a:headEnd/>
                <a:tailEnd type="none" w="med" len="lg"/>
              </a:ln>
              <a:effectLst>
                <a:outerShdw dist="35921" dir="2700000" algn="ctr" rotWithShape="0">
                  <a:schemeClr val="tx1"/>
                </a:outerShdw>
              </a:effectLst>
            </p:spPr>
            <p:txBody>
              <a:bodyPr wrap="none" lIns="90000" tIns="46800" rIns="90000" bIns="46800" anchor="ctr"/>
              <a:lstStyle/>
              <a:p>
                <a:pPr algn="ctr">
                  <a:defRPr/>
                </a:pPr>
                <a:r>
                  <a:rPr lang="ru-RU" b="1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cs typeface="+mn-cs"/>
                  </a:rPr>
                  <a:t>1</a:t>
                </a:r>
              </a:p>
            </p:txBody>
          </p:sp>
          <p:sp>
            <p:nvSpPr>
              <p:cNvPr id="1158382" name="Oval 238"/>
              <p:cNvSpPr>
                <a:spLocks noChangeAspect="1" noChangeArrowheads="1"/>
              </p:cNvSpPr>
              <p:nvPr/>
            </p:nvSpPr>
            <p:spPr bwMode="auto">
              <a:xfrm>
                <a:off x="1586" y="1293"/>
                <a:ext cx="230" cy="230"/>
              </a:xfrm>
              <a:prstGeom prst="ellipse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round/>
                <a:headEnd/>
                <a:tailEnd type="none" w="med" len="lg"/>
              </a:ln>
              <a:effectLst>
                <a:outerShdw dist="35921" dir="2700000" algn="ctr" rotWithShape="0">
                  <a:schemeClr val="tx1"/>
                </a:outerShdw>
              </a:effectLst>
            </p:spPr>
            <p:txBody>
              <a:bodyPr wrap="none" lIns="90000" tIns="46800" rIns="90000" bIns="46800" anchor="ctr"/>
              <a:lstStyle/>
              <a:p>
                <a:pPr algn="ctr">
                  <a:defRPr/>
                </a:pPr>
                <a:r>
                  <a:rPr lang="ru-RU" b="1">
                    <a:cs typeface="+mn-cs"/>
                  </a:rPr>
                  <a:t>3</a:t>
                </a:r>
              </a:p>
            </p:txBody>
          </p:sp>
          <p:sp>
            <p:nvSpPr>
              <p:cNvPr id="1158383" name="Oval 239"/>
              <p:cNvSpPr>
                <a:spLocks noChangeAspect="1" noChangeArrowheads="1"/>
              </p:cNvSpPr>
              <p:nvPr/>
            </p:nvSpPr>
            <p:spPr bwMode="auto">
              <a:xfrm>
                <a:off x="429" y="1762"/>
                <a:ext cx="229" cy="230"/>
              </a:xfrm>
              <a:prstGeom prst="ellipse">
                <a:avLst/>
              </a:prstGeom>
              <a:solidFill>
                <a:srgbClr val="0000FF"/>
              </a:solidFill>
              <a:ln w="6350">
                <a:solidFill>
                  <a:schemeClr val="tx1"/>
                </a:solidFill>
                <a:round/>
                <a:headEnd/>
                <a:tailEnd type="none" w="med" len="lg"/>
              </a:ln>
              <a:effectLst>
                <a:outerShdw dist="35921" dir="2700000" algn="ctr" rotWithShape="0">
                  <a:schemeClr val="tx1"/>
                </a:outerShdw>
              </a:effectLst>
            </p:spPr>
            <p:txBody>
              <a:bodyPr wrap="none" lIns="90000" tIns="46800" rIns="90000" bIns="46800" anchor="ctr"/>
              <a:lstStyle/>
              <a:p>
                <a:pPr algn="ctr">
                  <a:defRPr/>
                </a:pPr>
                <a:r>
                  <a:rPr lang="ru-RU" b="1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cs typeface="+mn-cs"/>
                  </a:rPr>
                  <a:t>0</a:t>
                </a:r>
              </a:p>
            </p:txBody>
          </p:sp>
          <p:sp>
            <p:nvSpPr>
              <p:cNvPr id="1158384" name="Oval 240"/>
              <p:cNvSpPr>
                <a:spLocks noChangeAspect="1" noChangeArrowheads="1"/>
              </p:cNvSpPr>
              <p:nvPr/>
            </p:nvSpPr>
            <p:spPr bwMode="auto">
              <a:xfrm>
                <a:off x="441" y="1057"/>
                <a:ext cx="230" cy="231"/>
              </a:xfrm>
              <a:prstGeom prst="ellipse">
                <a:avLst/>
              </a:prstGeom>
              <a:solidFill>
                <a:schemeClr val="hlink"/>
              </a:solidFill>
              <a:ln w="6350">
                <a:solidFill>
                  <a:schemeClr val="tx1"/>
                </a:solidFill>
                <a:round/>
                <a:headEnd/>
                <a:tailEnd type="none" w="med" len="lg"/>
              </a:ln>
              <a:effectLst>
                <a:outerShdw dist="35921" dir="2700000" algn="ctr" rotWithShape="0">
                  <a:schemeClr val="tx1"/>
                </a:outerShdw>
              </a:effectLst>
            </p:spPr>
            <p:txBody>
              <a:bodyPr wrap="none" lIns="90000" tIns="46800" rIns="90000" bIns="46800" anchor="ctr"/>
              <a:lstStyle/>
              <a:p>
                <a:pPr algn="ctr">
                  <a:defRPr/>
                </a:pPr>
                <a:r>
                  <a:rPr lang="ru-RU" b="1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cs typeface="+mn-cs"/>
                  </a:rPr>
                  <a:t>5</a:t>
                </a:r>
              </a:p>
            </p:txBody>
          </p:sp>
          <p:sp>
            <p:nvSpPr>
              <p:cNvPr id="22593" name="Text Box 241"/>
              <p:cNvSpPr txBox="1">
                <a:spLocks noChangeArrowheads="1"/>
              </p:cNvSpPr>
              <p:nvPr/>
            </p:nvSpPr>
            <p:spPr bwMode="auto">
              <a:xfrm>
                <a:off x="981" y="1703"/>
                <a:ext cx="137" cy="1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rgbClr val="000000"/>
                    </a:solidFill>
                    <a:miter lim="800000"/>
                    <a:headEnd/>
                    <a:tailEnd type="none" w="med" len="lg"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1400" b="1"/>
                  <a:t>10</a:t>
                </a:r>
                <a:endParaRPr lang="ru-RU" sz="1400" b="1"/>
              </a:p>
            </p:txBody>
          </p:sp>
          <p:sp>
            <p:nvSpPr>
              <p:cNvPr id="22594" name="Text Box 242"/>
              <p:cNvSpPr txBox="1">
                <a:spLocks noChangeArrowheads="1"/>
              </p:cNvSpPr>
              <p:nvPr/>
            </p:nvSpPr>
            <p:spPr bwMode="auto">
              <a:xfrm>
                <a:off x="1489" y="1700"/>
                <a:ext cx="137" cy="1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rgbClr val="000000"/>
                    </a:solidFill>
                    <a:miter lim="800000"/>
                    <a:headEnd/>
                    <a:tailEnd type="none" w="med" len="lg"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1400" b="1"/>
                  <a:t>15</a:t>
                </a:r>
                <a:endParaRPr lang="ru-RU" sz="1400" b="1"/>
              </a:p>
            </p:txBody>
          </p:sp>
          <p:sp>
            <p:nvSpPr>
              <p:cNvPr id="22595" name="Text Box 243"/>
              <p:cNvSpPr txBox="1">
                <a:spLocks noChangeArrowheads="1"/>
              </p:cNvSpPr>
              <p:nvPr/>
            </p:nvSpPr>
            <p:spPr bwMode="auto">
              <a:xfrm>
                <a:off x="1248" y="1327"/>
                <a:ext cx="137" cy="1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rgbClr val="000000"/>
                    </a:solidFill>
                    <a:miter lim="800000"/>
                    <a:headEnd/>
                    <a:tailEnd type="none" w="med" len="lg"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1400" b="1"/>
                  <a:t>11</a:t>
                </a:r>
                <a:endParaRPr lang="ru-RU" sz="1400" b="1"/>
              </a:p>
            </p:txBody>
          </p:sp>
          <p:sp>
            <p:nvSpPr>
              <p:cNvPr id="22596" name="Text Box 244"/>
              <p:cNvSpPr txBox="1">
                <a:spLocks noChangeArrowheads="1"/>
              </p:cNvSpPr>
              <p:nvPr/>
            </p:nvSpPr>
            <p:spPr bwMode="auto">
              <a:xfrm>
                <a:off x="1443" y="1086"/>
                <a:ext cx="137" cy="1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rgbClr val="000000"/>
                    </a:solidFill>
                    <a:miter lim="800000"/>
                    <a:headEnd/>
                    <a:tailEnd type="none" w="med" len="lg"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1400" b="1"/>
                  <a:t>6</a:t>
                </a:r>
                <a:endParaRPr lang="ru-RU" sz="1400" b="1"/>
              </a:p>
            </p:txBody>
          </p:sp>
          <p:sp>
            <p:nvSpPr>
              <p:cNvPr id="22597" name="Text Box 245"/>
              <p:cNvSpPr txBox="1">
                <a:spLocks noChangeArrowheads="1"/>
              </p:cNvSpPr>
              <p:nvPr/>
            </p:nvSpPr>
            <p:spPr bwMode="auto">
              <a:xfrm>
                <a:off x="830" y="925"/>
                <a:ext cx="137" cy="1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rgbClr val="000000"/>
                    </a:solidFill>
                    <a:miter lim="800000"/>
                    <a:headEnd/>
                    <a:tailEnd type="none" w="med" len="lg"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1400" b="1"/>
                  <a:t>9</a:t>
                </a:r>
                <a:endParaRPr lang="ru-RU" sz="1400" b="1"/>
              </a:p>
            </p:txBody>
          </p:sp>
          <p:sp>
            <p:nvSpPr>
              <p:cNvPr id="22598" name="Text Box 246"/>
              <p:cNvSpPr txBox="1">
                <a:spLocks noChangeArrowheads="1"/>
              </p:cNvSpPr>
              <p:nvPr/>
            </p:nvSpPr>
            <p:spPr bwMode="auto">
              <a:xfrm>
                <a:off x="762" y="1208"/>
                <a:ext cx="137" cy="1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rgbClr val="000000"/>
                    </a:solidFill>
                    <a:miter lim="800000"/>
                    <a:headEnd/>
                    <a:tailEnd type="none" w="med" len="lg"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1400" b="1"/>
                  <a:t>2</a:t>
                </a:r>
                <a:endParaRPr lang="ru-RU" sz="1400" b="1"/>
              </a:p>
            </p:txBody>
          </p:sp>
          <p:sp>
            <p:nvSpPr>
              <p:cNvPr id="22599" name="Text Box 247"/>
              <p:cNvSpPr txBox="1">
                <a:spLocks noChangeArrowheads="1"/>
              </p:cNvSpPr>
              <p:nvPr/>
            </p:nvSpPr>
            <p:spPr bwMode="auto">
              <a:xfrm>
                <a:off x="689" y="1542"/>
                <a:ext cx="137" cy="1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rgbClr val="000000"/>
                    </a:solidFill>
                    <a:miter lim="800000"/>
                    <a:headEnd/>
                    <a:tailEnd type="none" w="med" len="lg"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1400" b="1"/>
                  <a:t>9</a:t>
                </a:r>
                <a:endParaRPr lang="ru-RU" sz="1400" b="1"/>
              </a:p>
            </p:txBody>
          </p:sp>
          <p:sp>
            <p:nvSpPr>
              <p:cNvPr id="22600" name="Text Box 248"/>
              <p:cNvSpPr txBox="1">
                <a:spLocks noChangeArrowheads="1"/>
              </p:cNvSpPr>
              <p:nvPr/>
            </p:nvSpPr>
            <p:spPr bwMode="auto">
              <a:xfrm>
                <a:off x="393" y="1446"/>
                <a:ext cx="137" cy="1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rgbClr val="000000"/>
                    </a:solidFill>
                    <a:miter lim="800000"/>
                    <a:headEnd/>
                    <a:tailEnd type="none" w="med" len="lg"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1400" b="1"/>
                  <a:t>14</a:t>
                </a:r>
                <a:endParaRPr lang="ru-RU" sz="1400" b="1"/>
              </a:p>
            </p:txBody>
          </p:sp>
        </p:grpSp>
        <p:sp>
          <p:nvSpPr>
            <p:cNvPr id="22571" name="Rectangle 249"/>
            <p:cNvSpPr>
              <a:spLocks noChangeArrowheads="1"/>
            </p:cNvSpPr>
            <p:nvPr/>
          </p:nvSpPr>
          <p:spPr bwMode="auto">
            <a:xfrm>
              <a:off x="3625" y="2858"/>
              <a:ext cx="20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 type="none" w="med" len="lg"/>
                </a14:hiddenLine>
              </a:ext>
            </a:extLst>
          </p:spPr>
          <p:txBody>
            <a:bodyPr wrap="none" lIns="18000" tIns="0" rIns="18000" bIns="0">
              <a:spAutoFit/>
            </a:bodyPr>
            <a:lstStyle/>
            <a:p>
              <a:r>
                <a:rPr lang="en-US" sz="2000" b="1">
                  <a:solidFill>
                    <a:srgbClr val="FF0000"/>
                  </a:solidFill>
                </a:rPr>
                <a:t>20</a:t>
              </a:r>
            </a:p>
          </p:txBody>
        </p:sp>
        <p:sp>
          <p:nvSpPr>
            <p:cNvPr id="22572" name="Rectangle 250"/>
            <p:cNvSpPr>
              <a:spLocks noChangeArrowheads="1"/>
            </p:cNvSpPr>
            <p:nvPr/>
          </p:nvSpPr>
          <p:spPr bwMode="auto">
            <a:xfrm>
              <a:off x="3130" y="2354"/>
              <a:ext cx="20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 type="none" w="med" len="lg"/>
                </a14:hiddenLine>
              </a:ext>
            </a:extLst>
          </p:spPr>
          <p:txBody>
            <a:bodyPr wrap="none" lIns="18000" tIns="0" rIns="18000" bIns="0">
              <a:spAutoFit/>
            </a:bodyPr>
            <a:lstStyle/>
            <a:p>
              <a:r>
                <a:rPr lang="ru-RU" sz="2000" b="1">
                  <a:solidFill>
                    <a:srgbClr val="009E00"/>
                  </a:solidFill>
                </a:rPr>
                <a:t>20</a:t>
              </a:r>
              <a:endParaRPr lang="en-US" sz="2000" b="1">
                <a:solidFill>
                  <a:srgbClr val="009E00"/>
                </a:solidFill>
              </a:endParaRPr>
            </a:p>
          </p:txBody>
        </p:sp>
        <p:sp>
          <p:nvSpPr>
            <p:cNvPr id="22573" name="Rectangle 251"/>
            <p:cNvSpPr>
              <a:spLocks noChangeArrowheads="1"/>
            </p:cNvSpPr>
            <p:nvPr/>
          </p:nvSpPr>
          <p:spPr bwMode="auto">
            <a:xfrm>
              <a:off x="2048" y="2459"/>
              <a:ext cx="20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 type="none" w="med" len="lg"/>
                </a14:hiddenLine>
              </a:ext>
            </a:extLst>
          </p:spPr>
          <p:txBody>
            <a:bodyPr wrap="none" lIns="18000" tIns="0" rIns="18000" bIns="0">
              <a:spAutoFit/>
            </a:bodyPr>
            <a:lstStyle/>
            <a:p>
              <a:r>
                <a:rPr lang="en-US" sz="2000" b="1">
                  <a:solidFill>
                    <a:srgbClr val="FF0000"/>
                  </a:solidFill>
                </a:rPr>
                <a:t>11</a:t>
              </a:r>
            </a:p>
          </p:txBody>
        </p:sp>
        <p:sp>
          <p:nvSpPr>
            <p:cNvPr id="22574" name="Rectangle 252"/>
            <p:cNvSpPr>
              <a:spLocks noChangeArrowheads="1"/>
            </p:cNvSpPr>
            <p:nvPr/>
          </p:nvSpPr>
          <p:spPr bwMode="auto">
            <a:xfrm>
              <a:off x="3207" y="3553"/>
              <a:ext cx="111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 type="none" w="med" len="lg"/>
                </a14:hiddenLine>
              </a:ext>
            </a:extLst>
          </p:spPr>
          <p:txBody>
            <a:bodyPr wrap="none" lIns="18000" tIns="0" rIns="18000" bIns="0">
              <a:spAutoFit/>
            </a:bodyPr>
            <a:lstStyle/>
            <a:p>
              <a:r>
                <a:rPr lang="ru-RU" sz="2000" b="1">
                  <a:solidFill>
                    <a:srgbClr val="FF0000"/>
                  </a:solidFill>
                </a:rPr>
                <a:t>7</a:t>
              </a:r>
              <a:endParaRPr lang="en-US" sz="2000" b="1">
                <a:solidFill>
                  <a:srgbClr val="FF0000"/>
                </a:solidFill>
              </a:endParaRPr>
            </a:p>
          </p:txBody>
        </p:sp>
        <p:sp>
          <p:nvSpPr>
            <p:cNvPr id="22575" name="Rectangle 253"/>
            <p:cNvSpPr>
              <a:spLocks noChangeArrowheads="1"/>
            </p:cNvSpPr>
            <p:nvPr/>
          </p:nvSpPr>
          <p:spPr bwMode="auto">
            <a:xfrm>
              <a:off x="2734" y="2727"/>
              <a:ext cx="111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 type="none" w="med" len="lg"/>
                </a14:hiddenLine>
              </a:ext>
            </a:extLst>
          </p:spPr>
          <p:txBody>
            <a:bodyPr wrap="none" lIns="18000" tIns="0" rIns="18000" bIns="0">
              <a:spAutoFit/>
            </a:bodyPr>
            <a:lstStyle/>
            <a:p>
              <a:r>
                <a:rPr lang="ru-RU" sz="2000" b="1">
                  <a:solidFill>
                    <a:srgbClr val="FF0000"/>
                  </a:solidFill>
                </a:rPr>
                <a:t>9</a:t>
              </a:r>
              <a:endParaRPr lang="en-US" sz="2000" b="1">
                <a:solidFill>
                  <a:srgbClr val="FF0000"/>
                </a:solidFill>
              </a:endParaRPr>
            </a:p>
          </p:txBody>
        </p:sp>
        <p:sp>
          <p:nvSpPr>
            <p:cNvPr id="22576" name="Rectangle 254"/>
            <p:cNvSpPr>
              <a:spLocks noChangeArrowheads="1"/>
            </p:cNvSpPr>
            <p:nvPr/>
          </p:nvSpPr>
          <p:spPr bwMode="auto">
            <a:xfrm>
              <a:off x="2135" y="3482"/>
              <a:ext cx="111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 type="none" w="med" len="lg"/>
                </a14:hiddenLine>
              </a:ext>
            </a:extLst>
          </p:spPr>
          <p:txBody>
            <a:bodyPr wrap="none" lIns="18000" tIns="0" rIns="18000" bIns="0">
              <a:spAutoFit/>
            </a:bodyPr>
            <a:lstStyle/>
            <a:p>
              <a:r>
                <a:rPr lang="ru-RU" sz="2000" b="1">
                  <a:solidFill>
                    <a:srgbClr val="FF0000"/>
                  </a:solidFill>
                </a:rPr>
                <a:t>0</a:t>
              </a:r>
              <a:endParaRPr lang="en-US" sz="2000" b="1">
                <a:solidFill>
                  <a:srgbClr val="FF0000"/>
                </a:solidFill>
              </a:endParaRPr>
            </a:p>
          </p:txBody>
        </p:sp>
      </p:grpSp>
      <p:grpSp>
        <p:nvGrpSpPr>
          <p:cNvPr id="12" name="Group 316"/>
          <p:cNvGrpSpPr>
            <a:grpSpLocks/>
          </p:cNvGrpSpPr>
          <p:nvPr/>
        </p:nvGrpSpPr>
        <p:grpSpPr bwMode="auto">
          <a:xfrm>
            <a:off x="6080125" y="3736975"/>
            <a:ext cx="2820988" cy="2208213"/>
            <a:chOff x="3830" y="2354"/>
            <a:chExt cx="1777" cy="1391"/>
          </a:xfrm>
        </p:grpSpPr>
        <p:grpSp>
          <p:nvGrpSpPr>
            <p:cNvPr id="22539" name="Group 268"/>
            <p:cNvGrpSpPr>
              <a:grpSpLocks/>
            </p:cNvGrpSpPr>
            <p:nvPr/>
          </p:nvGrpSpPr>
          <p:grpSpPr bwMode="auto">
            <a:xfrm>
              <a:off x="3950" y="2401"/>
              <a:ext cx="1423" cy="1241"/>
              <a:chOff x="393" y="857"/>
              <a:chExt cx="1423" cy="1241"/>
            </a:xfrm>
          </p:grpSpPr>
          <p:sp>
            <p:nvSpPr>
              <p:cNvPr id="22546" name="Line 269"/>
              <p:cNvSpPr>
                <a:spLocks noChangeShapeType="1"/>
              </p:cNvSpPr>
              <p:nvPr/>
            </p:nvSpPr>
            <p:spPr bwMode="auto">
              <a:xfrm>
                <a:off x="1047" y="1590"/>
                <a:ext cx="175" cy="317"/>
              </a:xfrm>
              <a:prstGeom prst="line">
                <a:avLst/>
              </a:prstGeom>
              <a:noFill/>
              <a:ln w="25400">
                <a:solidFill>
                  <a:schemeClr val="hlink"/>
                </a:solidFill>
                <a:round/>
                <a:headEnd/>
                <a:tailEnd type="none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90000" tIns="46800" rIns="90000" bIns="46800" anchor="ctr"/>
              <a:lstStyle/>
              <a:p>
                <a:endParaRPr lang="ru-RU"/>
              </a:p>
            </p:txBody>
          </p:sp>
          <p:sp>
            <p:nvSpPr>
              <p:cNvPr id="22547" name="Line 270"/>
              <p:cNvSpPr>
                <a:spLocks noChangeShapeType="1"/>
              </p:cNvSpPr>
              <p:nvPr/>
            </p:nvSpPr>
            <p:spPr bwMode="auto">
              <a:xfrm>
                <a:off x="1263" y="997"/>
                <a:ext cx="372" cy="351"/>
              </a:xfrm>
              <a:prstGeom prst="line">
                <a:avLst/>
              </a:prstGeom>
              <a:noFill/>
              <a:ln w="25400">
                <a:solidFill>
                  <a:schemeClr val="hlink"/>
                </a:solidFill>
                <a:round/>
                <a:headEnd/>
                <a:tailEnd type="none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90000" tIns="46800" rIns="90000" bIns="46800" anchor="ctr"/>
              <a:lstStyle/>
              <a:p>
                <a:endParaRPr lang="ru-RU"/>
              </a:p>
            </p:txBody>
          </p:sp>
          <p:sp>
            <p:nvSpPr>
              <p:cNvPr id="22548" name="Line 271"/>
              <p:cNvSpPr>
                <a:spLocks noChangeShapeType="1"/>
              </p:cNvSpPr>
              <p:nvPr/>
            </p:nvSpPr>
            <p:spPr bwMode="auto">
              <a:xfrm flipV="1">
                <a:off x="581" y="977"/>
                <a:ext cx="612" cy="190"/>
              </a:xfrm>
              <a:prstGeom prst="line">
                <a:avLst/>
              </a:prstGeom>
              <a:noFill/>
              <a:ln w="25400">
                <a:solidFill>
                  <a:schemeClr val="hlink"/>
                </a:solidFill>
                <a:round/>
                <a:headEnd/>
                <a:tailEnd type="none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90000" tIns="46800" rIns="90000" bIns="46800" anchor="ctr"/>
              <a:lstStyle/>
              <a:p>
                <a:endParaRPr lang="ru-RU"/>
              </a:p>
            </p:txBody>
          </p:sp>
          <p:sp>
            <p:nvSpPr>
              <p:cNvPr id="22549" name="Line 272"/>
              <p:cNvSpPr>
                <a:spLocks noChangeShapeType="1"/>
              </p:cNvSpPr>
              <p:nvPr/>
            </p:nvSpPr>
            <p:spPr bwMode="auto">
              <a:xfrm flipH="1">
                <a:off x="1333" y="1486"/>
                <a:ext cx="337" cy="436"/>
              </a:xfrm>
              <a:prstGeom prst="line">
                <a:avLst/>
              </a:prstGeom>
              <a:noFill/>
              <a:ln w="25400">
                <a:solidFill>
                  <a:schemeClr val="hlink"/>
                </a:solidFill>
                <a:round/>
                <a:headEnd/>
                <a:tailEnd type="none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90000" tIns="46800" rIns="90000" bIns="46800" anchor="ctr"/>
              <a:lstStyle/>
              <a:p>
                <a:endParaRPr lang="ru-RU"/>
              </a:p>
            </p:txBody>
          </p:sp>
          <p:sp>
            <p:nvSpPr>
              <p:cNvPr id="22550" name="Line 273"/>
              <p:cNvSpPr>
                <a:spLocks noChangeShapeType="1"/>
              </p:cNvSpPr>
              <p:nvPr/>
            </p:nvSpPr>
            <p:spPr bwMode="auto">
              <a:xfrm>
                <a:off x="661" y="1922"/>
                <a:ext cx="497" cy="60"/>
              </a:xfrm>
              <a:prstGeom prst="line">
                <a:avLst/>
              </a:prstGeom>
              <a:noFill/>
              <a:ln w="25400">
                <a:solidFill>
                  <a:schemeClr val="hlink"/>
                </a:solidFill>
                <a:round/>
                <a:headEnd/>
                <a:tailEnd type="none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90000" tIns="46800" rIns="90000" bIns="46800" anchor="ctr"/>
              <a:lstStyle/>
              <a:p>
                <a:endParaRPr lang="ru-RU"/>
              </a:p>
            </p:txBody>
          </p:sp>
          <p:sp>
            <p:nvSpPr>
              <p:cNvPr id="22551" name="Line 274"/>
              <p:cNvSpPr>
                <a:spLocks noChangeShapeType="1"/>
              </p:cNvSpPr>
              <p:nvPr/>
            </p:nvSpPr>
            <p:spPr bwMode="auto">
              <a:xfrm flipV="1">
                <a:off x="1083" y="1430"/>
                <a:ext cx="527" cy="56"/>
              </a:xfrm>
              <a:prstGeom prst="line">
                <a:avLst/>
              </a:prstGeom>
              <a:noFill/>
              <a:ln w="25400">
                <a:solidFill>
                  <a:schemeClr val="hlink"/>
                </a:solidFill>
                <a:round/>
                <a:headEnd/>
                <a:tailEnd type="none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90000" tIns="46800" rIns="90000" bIns="46800" anchor="ctr"/>
              <a:lstStyle/>
              <a:p>
                <a:endParaRPr lang="ru-RU"/>
              </a:p>
            </p:txBody>
          </p:sp>
          <p:sp>
            <p:nvSpPr>
              <p:cNvPr id="22552" name="Text Box 275"/>
              <p:cNvSpPr txBox="1">
                <a:spLocks noChangeArrowheads="1"/>
              </p:cNvSpPr>
              <p:nvPr/>
            </p:nvSpPr>
            <p:spPr bwMode="auto">
              <a:xfrm>
                <a:off x="871" y="1964"/>
                <a:ext cx="137" cy="1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rgbClr val="000000"/>
                    </a:solidFill>
                    <a:miter lim="800000"/>
                    <a:headEnd/>
                    <a:tailEnd type="none" w="med" len="lg"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1400" b="1"/>
                  <a:t>7</a:t>
                </a:r>
                <a:endParaRPr lang="ru-RU" sz="1400" b="1"/>
              </a:p>
            </p:txBody>
          </p:sp>
          <p:sp>
            <p:nvSpPr>
              <p:cNvPr id="22553" name="Line 276"/>
              <p:cNvSpPr>
                <a:spLocks noChangeShapeType="1"/>
              </p:cNvSpPr>
              <p:nvPr/>
            </p:nvSpPr>
            <p:spPr bwMode="auto">
              <a:xfrm flipH="1">
                <a:off x="560" y="1198"/>
                <a:ext cx="21" cy="599"/>
              </a:xfrm>
              <a:prstGeom prst="line">
                <a:avLst/>
              </a:prstGeom>
              <a:noFill/>
              <a:ln w="25400">
                <a:solidFill>
                  <a:schemeClr val="hlink"/>
                </a:solidFill>
                <a:round/>
                <a:headEnd/>
                <a:tailEnd type="none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90000" tIns="46800" rIns="90000" bIns="46800" anchor="ctr"/>
              <a:lstStyle/>
              <a:p>
                <a:endParaRPr lang="ru-RU"/>
              </a:p>
            </p:txBody>
          </p:sp>
          <p:sp>
            <p:nvSpPr>
              <p:cNvPr id="22554" name="Line 277"/>
              <p:cNvSpPr>
                <a:spLocks noChangeShapeType="1"/>
              </p:cNvSpPr>
              <p:nvPr/>
            </p:nvSpPr>
            <p:spPr bwMode="auto">
              <a:xfrm flipH="1">
                <a:off x="621" y="1505"/>
                <a:ext cx="337" cy="322"/>
              </a:xfrm>
              <a:prstGeom prst="line">
                <a:avLst/>
              </a:prstGeom>
              <a:noFill/>
              <a:ln w="25400">
                <a:solidFill>
                  <a:schemeClr val="hlink"/>
                </a:solidFill>
                <a:round/>
                <a:headEnd/>
                <a:tailEnd type="none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90000" tIns="46800" rIns="90000" bIns="46800" anchor="ctr"/>
              <a:lstStyle/>
              <a:p>
                <a:endParaRPr lang="ru-RU"/>
              </a:p>
            </p:txBody>
          </p:sp>
          <p:sp>
            <p:nvSpPr>
              <p:cNvPr id="22555" name="Line 278"/>
              <p:cNvSpPr>
                <a:spLocks noChangeShapeType="1"/>
              </p:cNvSpPr>
              <p:nvPr/>
            </p:nvSpPr>
            <p:spPr bwMode="auto">
              <a:xfrm flipH="1" flipV="1">
                <a:off x="611" y="1219"/>
                <a:ext cx="361" cy="256"/>
              </a:xfrm>
              <a:prstGeom prst="line">
                <a:avLst/>
              </a:prstGeom>
              <a:noFill/>
              <a:ln w="25400">
                <a:solidFill>
                  <a:schemeClr val="hlink"/>
                </a:solidFill>
                <a:round/>
                <a:headEnd/>
                <a:tailEnd type="none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90000" tIns="46800" rIns="90000" bIns="46800" anchor="ctr"/>
              <a:lstStyle/>
              <a:p>
                <a:endParaRPr lang="ru-RU"/>
              </a:p>
            </p:txBody>
          </p:sp>
          <p:sp>
            <p:nvSpPr>
              <p:cNvPr id="1158423" name="Oval 279"/>
              <p:cNvSpPr>
                <a:spLocks noChangeAspect="1" noChangeArrowheads="1"/>
              </p:cNvSpPr>
              <p:nvPr/>
            </p:nvSpPr>
            <p:spPr bwMode="auto">
              <a:xfrm>
                <a:off x="1109" y="857"/>
                <a:ext cx="230" cy="230"/>
              </a:xfrm>
              <a:prstGeom prst="ellipse">
                <a:avLst/>
              </a:prstGeom>
              <a:solidFill>
                <a:schemeClr val="hlink"/>
              </a:solidFill>
              <a:ln w="6350">
                <a:solidFill>
                  <a:schemeClr val="tx1"/>
                </a:solidFill>
                <a:round/>
                <a:headEnd/>
                <a:tailEnd type="none" w="med" len="lg"/>
              </a:ln>
              <a:effectLst>
                <a:outerShdw dist="35921" dir="2700000" algn="ctr" rotWithShape="0">
                  <a:schemeClr val="tx1"/>
                </a:outerShdw>
              </a:effectLst>
            </p:spPr>
            <p:txBody>
              <a:bodyPr wrap="none" lIns="90000" tIns="46800" rIns="90000" bIns="46800" anchor="ctr"/>
              <a:lstStyle/>
              <a:p>
                <a:pPr algn="ctr">
                  <a:defRPr/>
                </a:pPr>
                <a:r>
                  <a:rPr lang="ru-RU" b="1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cs typeface="+mn-cs"/>
                  </a:rPr>
                  <a:t>4</a:t>
                </a:r>
              </a:p>
            </p:txBody>
          </p:sp>
          <p:sp>
            <p:nvSpPr>
              <p:cNvPr id="1158424" name="Oval 280"/>
              <p:cNvSpPr>
                <a:spLocks noChangeAspect="1" noChangeArrowheads="1"/>
              </p:cNvSpPr>
              <p:nvPr/>
            </p:nvSpPr>
            <p:spPr bwMode="auto">
              <a:xfrm>
                <a:off x="884" y="1376"/>
                <a:ext cx="230" cy="230"/>
              </a:xfrm>
              <a:prstGeom prst="ellipse">
                <a:avLst/>
              </a:prstGeom>
              <a:solidFill>
                <a:schemeClr val="hlink"/>
              </a:solidFill>
              <a:ln w="6350">
                <a:solidFill>
                  <a:schemeClr val="tx1"/>
                </a:solidFill>
                <a:round/>
                <a:headEnd/>
                <a:tailEnd type="none" w="med" len="lg"/>
              </a:ln>
              <a:effectLst>
                <a:outerShdw dist="35921" dir="2700000" algn="ctr" rotWithShape="0">
                  <a:schemeClr val="tx1"/>
                </a:outerShdw>
              </a:effectLst>
            </p:spPr>
            <p:txBody>
              <a:bodyPr wrap="none" lIns="90000" tIns="46800" rIns="90000" bIns="46800" anchor="ctr"/>
              <a:lstStyle/>
              <a:p>
                <a:pPr algn="ctr">
                  <a:defRPr/>
                </a:pPr>
                <a:r>
                  <a:rPr lang="ru-RU" b="1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cs typeface="+mn-cs"/>
                  </a:rPr>
                  <a:t>2</a:t>
                </a:r>
              </a:p>
            </p:txBody>
          </p:sp>
          <p:sp>
            <p:nvSpPr>
              <p:cNvPr id="1158425" name="Oval 281"/>
              <p:cNvSpPr>
                <a:spLocks noChangeAspect="1" noChangeArrowheads="1"/>
              </p:cNvSpPr>
              <p:nvPr/>
            </p:nvSpPr>
            <p:spPr bwMode="auto">
              <a:xfrm>
                <a:off x="1166" y="1866"/>
                <a:ext cx="230" cy="230"/>
              </a:xfrm>
              <a:prstGeom prst="ellipse">
                <a:avLst/>
              </a:prstGeom>
              <a:solidFill>
                <a:schemeClr val="hlink"/>
              </a:solidFill>
              <a:ln w="6350">
                <a:solidFill>
                  <a:schemeClr val="tx1"/>
                </a:solidFill>
                <a:round/>
                <a:headEnd/>
                <a:tailEnd type="none" w="med" len="lg"/>
              </a:ln>
              <a:effectLst>
                <a:outerShdw dist="35921" dir="2700000" algn="ctr" rotWithShape="0">
                  <a:schemeClr val="tx1"/>
                </a:outerShdw>
              </a:effectLst>
            </p:spPr>
            <p:txBody>
              <a:bodyPr wrap="none" lIns="90000" tIns="46800" rIns="90000" bIns="46800" anchor="ctr"/>
              <a:lstStyle/>
              <a:p>
                <a:pPr algn="ctr">
                  <a:defRPr/>
                </a:pPr>
                <a:r>
                  <a:rPr lang="ru-RU" b="1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cs typeface="+mn-cs"/>
                  </a:rPr>
                  <a:t>1</a:t>
                </a:r>
              </a:p>
            </p:txBody>
          </p:sp>
          <p:sp>
            <p:nvSpPr>
              <p:cNvPr id="1158426" name="Oval 282"/>
              <p:cNvSpPr>
                <a:spLocks noChangeAspect="1" noChangeArrowheads="1"/>
              </p:cNvSpPr>
              <p:nvPr/>
            </p:nvSpPr>
            <p:spPr bwMode="auto">
              <a:xfrm>
                <a:off x="1586" y="1293"/>
                <a:ext cx="230" cy="230"/>
              </a:xfrm>
              <a:prstGeom prst="ellipse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round/>
                <a:headEnd/>
                <a:tailEnd type="none" w="med" len="lg"/>
              </a:ln>
              <a:effectLst>
                <a:outerShdw dist="35921" dir="2700000" algn="ctr" rotWithShape="0">
                  <a:schemeClr val="tx1"/>
                </a:outerShdw>
              </a:effectLst>
            </p:spPr>
            <p:txBody>
              <a:bodyPr wrap="none" lIns="90000" tIns="46800" rIns="90000" bIns="46800" anchor="ctr"/>
              <a:lstStyle/>
              <a:p>
                <a:pPr algn="ctr">
                  <a:defRPr/>
                </a:pPr>
                <a:r>
                  <a:rPr lang="ru-RU" b="1">
                    <a:cs typeface="+mn-cs"/>
                  </a:rPr>
                  <a:t>3</a:t>
                </a:r>
              </a:p>
            </p:txBody>
          </p:sp>
          <p:sp>
            <p:nvSpPr>
              <p:cNvPr id="1158427" name="Oval 283"/>
              <p:cNvSpPr>
                <a:spLocks noChangeAspect="1" noChangeArrowheads="1"/>
              </p:cNvSpPr>
              <p:nvPr/>
            </p:nvSpPr>
            <p:spPr bwMode="auto">
              <a:xfrm>
                <a:off x="429" y="1762"/>
                <a:ext cx="229" cy="230"/>
              </a:xfrm>
              <a:prstGeom prst="ellipse">
                <a:avLst/>
              </a:prstGeom>
              <a:solidFill>
                <a:srgbClr val="0000FF"/>
              </a:solidFill>
              <a:ln w="6350">
                <a:solidFill>
                  <a:schemeClr val="tx1"/>
                </a:solidFill>
                <a:round/>
                <a:headEnd/>
                <a:tailEnd type="none" w="med" len="lg"/>
              </a:ln>
              <a:effectLst>
                <a:outerShdw dist="35921" dir="2700000" algn="ctr" rotWithShape="0">
                  <a:schemeClr val="tx1"/>
                </a:outerShdw>
              </a:effectLst>
            </p:spPr>
            <p:txBody>
              <a:bodyPr wrap="none" lIns="90000" tIns="46800" rIns="90000" bIns="46800" anchor="ctr"/>
              <a:lstStyle/>
              <a:p>
                <a:pPr algn="ctr">
                  <a:defRPr/>
                </a:pPr>
                <a:r>
                  <a:rPr lang="ru-RU" b="1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cs typeface="+mn-cs"/>
                  </a:rPr>
                  <a:t>0</a:t>
                </a:r>
              </a:p>
            </p:txBody>
          </p:sp>
          <p:sp>
            <p:nvSpPr>
              <p:cNvPr id="1158428" name="Oval 284"/>
              <p:cNvSpPr>
                <a:spLocks noChangeAspect="1" noChangeArrowheads="1"/>
              </p:cNvSpPr>
              <p:nvPr/>
            </p:nvSpPr>
            <p:spPr bwMode="auto">
              <a:xfrm>
                <a:off x="441" y="1057"/>
                <a:ext cx="230" cy="231"/>
              </a:xfrm>
              <a:prstGeom prst="ellipse">
                <a:avLst/>
              </a:prstGeom>
              <a:solidFill>
                <a:schemeClr val="hlink"/>
              </a:solidFill>
              <a:ln w="6350">
                <a:solidFill>
                  <a:schemeClr val="tx1"/>
                </a:solidFill>
                <a:round/>
                <a:headEnd/>
                <a:tailEnd type="none" w="med" len="lg"/>
              </a:ln>
              <a:effectLst>
                <a:outerShdw dist="35921" dir="2700000" algn="ctr" rotWithShape="0">
                  <a:schemeClr val="tx1"/>
                </a:outerShdw>
              </a:effectLst>
            </p:spPr>
            <p:txBody>
              <a:bodyPr wrap="none" lIns="90000" tIns="46800" rIns="90000" bIns="46800" anchor="ctr"/>
              <a:lstStyle/>
              <a:p>
                <a:pPr algn="ctr">
                  <a:defRPr/>
                </a:pPr>
                <a:r>
                  <a:rPr lang="ru-RU" b="1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cs typeface="+mn-cs"/>
                  </a:rPr>
                  <a:t>5</a:t>
                </a:r>
              </a:p>
            </p:txBody>
          </p:sp>
          <p:sp>
            <p:nvSpPr>
              <p:cNvPr id="22562" name="Text Box 285"/>
              <p:cNvSpPr txBox="1">
                <a:spLocks noChangeArrowheads="1"/>
              </p:cNvSpPr>
              <p:nvPr/>
            </p:nvSpPr>
            <p:spPr bwMode="auto">
              <a:xfrm>
                <a:off x="981" y="1703"/>
                <a:ext cx="137" cy="1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rgbClr val="000000"/>
                    </a:solidFill>
                    <a:miter lim="800000"/>
                    <a:headEnd/>
                    <a:tailEnd type="none" w="med" len="lg"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1400" b="1"/>
                  <a:t>10</a:t>
                </a:r>
                <a:endParaRPr lang="ru-RU" sz="1400" b="1"/>
              </a:p>
            </p:txBody>
          </p:sp>
          <p:sp>
            <p:nvSpPr>
              <p:cNvPr id="22563" name="Text Box 286"/>
              <p:cNvSpPr txBox="1">
                <a:spLocks noChangeArrowheads="1"/>
              </p:cNvSpPr>
              <p:nvPr/>
            </p:nvSpPr>
            <p:spPr bwMode="auto">
              <a:xfrm>
                <a:off x="1489" y="1700"/>
                <a:ext cx="137" cy="1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rgbClr val="000000"/>
                    </a:solidFill>
                    <a:miter lim="800000"/>
                    <a:headEnd/>
                    <a:tailEnd type="none" w="med" len="lg"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1400" b="1"/>
                  <a:t>15</a:t>
                </a:r>
                <a:endParaRPr lang="ru-RU" sz="1400" b="1"/>
              </a:p>
            </p:txBody>
          </p:sp>
          <p:sp>
            <p:nvSpPr>
              <p:cNvPr id="22564" name="Text Box 287"/>
              <p:cNvSpPr txBox="1">
                <a:spLocks noChangeArrowheads="1"/>
              </p:cNvSpPr>
              <p:nvPr/>
            </p:nvSpPr>
            <p:spPr bwMode="auto">
              <a:xfrm>
                <a:off x="1248" y="1327"/>
                <a:ext cx="137" cy="1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rgbClr val="000000"/>
                    </a:solidFill>
                    <a:miter lim="800000"/>
                    <a:headEnd/>
                    <a:tailEnd type="none" w="med" len="lg"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1400" b="1"/>
                  <a:t>11</a:t>
                </a:r>
                <a:endParaRPr lang="ru-RU" sz="1400" b="1"/>
              </a:p>
            </p:txBody>
          </p:sp>
          <p:sp>
            <p:nvSpPr>
              <p:cNvPr id="22565" name="Text Box 288"/>
              <p:cNvSpPr txBox="1">
                <a:spLocks noChangeArrowheads="1"/>
              </p:cNvSpPr>
              <p:nvPr/>
            </p:nvSpPr>
            <p:spPr bwMode="auto">
              <a:xfrm>
                <a:off x="1443" y="1086"/>
                <a:ext cx="137" cy="1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rgbClr val="000000"/>
                    </a:solidFill>
                    <a:miter lim="800000"/>
                    <a:headEnd/>
                    <a:tailEnd type="none" w="med" len="lg"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1400" b="1"/>
                  <a:t>6</a:t>
                </a:r>
                <a:endParaRPr lang="ru-RU" sz="1400" b="1"/>
              </a:p>
            </p:txBody>
          </p:sp>
          <p:sp>
            <p:nvSpPr>
              <p:cNvPr id="22566" name="Text Box 289"/>
              <p:cNvSpPr txBox="1">
                <a:spLocks noChangeArrowheads="1"/>
              </p:cNvSpPr>
              <p:nvPr/>
            </p:nvSpPr>
            <p:spPr bwMode="auto">
              <a:xfrm>
                <a:off x="830" y="925"/>
                <a:ext cx="137" cy="1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rgbClr val="000000"/>
                    </a:solidFill>
                    <a:miter lim="800000"/>
                    <a:headEnd/>
                    <a:tailEnd type="none" w="med" len="lg"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1400" b="1"/>
                  <a:t>9</a:t>
                </a:r>
                <a:endParaRPr lang="ru-RU" sz="1400" b="1"/>
              </a:p>
            </p:txBody>
          </p:sp>
          <p:sp>
            <p:nvSpPr>
              <p:cNvPr id="22567" name="Text Box 290"/>
              <p:cNvSpPr txBox="1">
                <a:spLocks noChangeArrowheads="1"/>
              </p:cNvSpPr>
              <p:nvPr/>
            </p:nvSpPr>
            <p:spPr bwMode="auto">
              <a:xfrm>
                <a:off x="762" y="1208"/>
                <a:ext cx="137" cy="1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rgbClr val="000000"/>
                    </a:solidFill>
                    <a:miter lim="800000"/>
                    <a:headEnd/>
                    <a:tailEnd type="none" w="med" len="lg"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1400" b="1"/>
                  <a:t>2</a:t>
                </a:r>
                <a:endParaRPr lang="ru-RU" sz="1400" b="1"/>
              </a:p>
            </p:txBody>
          </p:sp>
          <p:sp>
            <p:nvSpPr>
              <p:cNvPr id="22568" name="Text Box 291"/>
              <p:cNvSpPr txBox="1">
                <a:spLocks noChangeArrowheads="1"/>
              </p:cNvSpPr>
              <p:nvPr/>
            </p:nvSpPr>
            <p:spPr bwMode="auto">
              <a:xfrm>
                <a:off x="689" y="1542"/>
                <a:ext cx="137" cy="1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rgbClr val="000000"/>
                    </a:solidFill>
                    <a:miter lim="800000"/>
                    <a:headEnd/>
                    <a:tailEnd type="none" w="med" len="lg"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1400" b="1"/>
                  <a:t>9</a:t>
                </a:r>
                <a:endParaRPr lang="ru-RU" sz="1400" b="1"/>
              </a:p>
            </p:txBody>
          </p:sp>
          <p:sp>
            <p:nvSpPr>
              <p:cNvPr id="22569" name="Text Box 292"/>
              <p:cNvSpPr txBox="1">
                <a:spLocks noChangeArrowheads="1"/>
              </p:cNvSpPr>
              <p:nvPr/>
            </p:nvSpPr>
            <p:spPr bwMode="auto">
              <a:xfrm>
                <a:off x="393" y="1446"/>
                <a:ext cx="137" cy="1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rgbClr val="000000"/>
                    </a:solidFill>
                    <a:miter lim="800000"/>
                    <a:headEnd/>
                    <a:tailEnd type="none" w="med" len="lg"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1400" b="1"/>
                  <a:t>14</a:t>
                </a:r>
                <a:endParaRPr lang="ru-RU" sz="1400" b="1"/>
              </a:p>
            </p:txBody>
          </p:sp>
        </p:grpSp>
        <p:sp>
          <p:nvSpPr>
            <p:cNvPr id="22540" name="Rectangle 293"/>
            <p:cNvSpPr>
              <a:spLocks noChangeArrowheads="1"/>
            </p:cNvSpPr>
            <p:nvPr/>
          </p:nvSpPr>
          <p:spPr bwMode="auto">
            <a:xfrm>
              <a:off x="5407" y="2858"/>
              <a:ext cx="20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 type="none" w="med" len="lg"/>
                </a14:hiddenLine>
              </a:ext>
            </a:extLst>
          </p:spPr>
          <p:txBody>
            <a:bodyPr wrap="none" lIns="18000" tIns="0" rIns="18000" bIns="0">
              <a:spAutoFit/>
            </a:bodyPr>
            <a:lstStyle/>
            <a:p>
              <a:r>
                <a:rPr lang="en-US" sz="2000" b="1">
                  <a:solidFill>
                    <a:srgbClr val="FF0000"/>
                  </a:solidFill>
                </a:rPr>
                <a:t>20</a:t>
              </a:r>
            </a:p>
          </p:txBody>
        </p:sp>
        <p:sp>
          <p:nvSpPr>
            <p:cNvPr id="22541" name="Rectangle 294"/>
            <p:cNvSpPr>
              <a:spLocks noChangeArrowheads="1"/>
            </p:cNvSpPr>
            <p:nvPr/>
          </p:nvSpPr>
          <p:spPr bwMode="auto">
            <a:xfrm>
              <a:off x="4912" y="2354"/>
              <a:ext cx="20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 type="none" w="med" len="lg"/>
                </a14:hiddenLine>
              </a:ext>
            </a:extLst>
          </p:spPr>
          <p:txBody>
            <a:bodyPr wrap="none" lIns="18000" tIns="0" rIns="18000" bIns="0">
              <a:spAutoFit/>
            </a:bodyPr>
            <a:lstStyle/>
            <a:p>
              <a:r>
                <a:rPr lang="ru-RU" sz="2000" b="1">
                  <a:solidFill>
                    <a:srgbClr val="FF0000"/>
                  </a:solidFill>
                </a:rPr>
                <a:t>20</a:t>
              </a:r>
              <a:endParaRPr lang="en-US" sz="2000" b="1">
                <a:solidFill>
                  <a:srgbClr val="FF0000"/>
                </a:solidFill>
              </a:endParaRPr>
            </a:p>
          </p:txBody>
        </p:sp>
        <p:sp>
          <p:nvSpPr>
            <p:cNvPr id="22542" name="Rectangle 295"/>
            <p:cNvSpPr>
              <a:spLocks noChangeArrowheads="1"/>
            </p:cNvSpPr>
            <p:nvPr/>
          </p:nvSpPr>
          <p:spPr bwMode="auto">
            <a:xfrm>
              <a:off x="3830" y="2459"/>
              <a:ext cx="20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 type="none" w="med" len="lg"/>
                </a14:hiddenLine>
              </a:ext>
            </a:extLst>
          </p:spPr>
          <p:txBody>
            <a:bodyPr wrap="none" lIns="18000" tIns="0" rIns="18000" bIns="0">
              <a:spAutoFit/>
            </a:bodyPr>
            <a:lstStyle/>
            <a:p>
              <a:r>
                <a:rPr lang="en-US" sz="2000" b="1">
                  <a:solidFill>
                    <a:srgbClr val="FF0000"/>
                  </a:solidFill>
                </a:rPr>
                <a:t>11</a:t>
              </a:r>
            </a:p>
          </p:txBody>
        </p:sp>
        <p:sp>
          <p:nvSpPr>
            <p:cNvPr id="22543" name="Rectangle 296"/>
            <p:cNvSpPr>
              <a:spLocks noChangeArrowheads="1"/>
            </p:cNvSpPr>
            <p:nvPr/>
          </p:nvSpPr>
          <p:spPr bwMode="auto">
            <a:xfrm>
              <a:off x="4989" y="3553"/>
              <a:ext cx="111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 type="none" w="med" len="lg"/>
                </a14:hiddenLine>
              </a:ext>
            </a:extLst>
          </p:spPr>
          <p:txBody>
            <a:bodyPr wrap="none" lIns="18000" tIns="0" rIns="18000" bIns="0">
              <a:spAutoFit/>
            </a:bodyPr>
            <a:lstStyle/>
            <a:p>
              <a:r>
                <a:rPr lang="ru-RU" sz="2000" b="1">
                  <a:solidFill>
                    <a:srgbClr val="FF0000"/>
                  </a:solidFill>
                </a:rPr>
                <a:t>7</a:t>
              </a:r>
              <a:endParaRPr lang="en-US" sz="2000" b="1">
                <a:solidFill>
                  <a:srgbClr val="FF0000"/>
                </a:solidFill>
              </a:endParaRPr>
            </a:p>
          </p:txBody>
        </p:sp>
        <p:sp>
          <p:nvSpPr>
            <p:cNvPr id="22544" name="Rectangle 297"/>
            <p:cNvSpPr>
              <a:spLocks noChangeArrowheads="1"/>
            </p:cNvSpPr>
            <p:nvPr/>
          </p:nvSpPr>
          <p:spPr bwMode="auto">
            <a:xfrm>
              <a:off x="4516" y="2727"/>
              <a:ext cx="111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 type="none" w="med" len="lg"/>
                </a14:hiddenLine>
              </a:ext>
            </a:extLst>
          </p:spPr>
          <p:txBody>
            <a:bodyPr wrap="none" lIns="18000" tIns="0" rIns="18000" bIns="0">
              <a:spAutoFit/>
            </a:bodyPr>
            <a:lstStyle/>
            <a:p>
              <a:r>
                <a:rPr lang="ru-RU" sz="2000" b="1">
                  <a:solidFill>
                    <a:srgbClr val="FF0000"/>
                  </a:solidFill>
                </a:rPr>
                <a:t>9</a:t>
              </a:r>
              <a:endParaRPr lang="en-US" sz="2000" b="1">
                <a:solidFill>
                  <a:srgbClr val="FF0000"/>
                </a:solidFill>
              </a:endParaRPr>
            </a:p>
          </p:txBody>
        </p:sp>
        <p:sp>
          <p:nvSpPr>
            <p:cNvPr id="22545" name="Rectangle 298"/>
            <p:cNvSpPr>
              <a:spLocks noChangeArrowheads="1"/>
            </p:cNvSpPr>
            <p:nvPr/>
          </p:nvSpPr>
          <p:spPr bwMode="auto">
            <a:xfrm>
              <a:off x="3917" y="3482"/>
              <a:ext cx="111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 type="none" w="med" len="lg"/>
                </a14:hiddenLine>
              </a:ext>
            </a:extLst>
          </p:spPr>
          <p:txBody>
            <a:bodyPr wrap="none" lIns="18000" tIns="0" rIns="18000" bIns="0">
              <a:spAutoFit/>
            </a:bodyPr>
            <a:lstStyle/>
            <a:p>
              <a:r>
                <a:rPr lang="ru-RU" sz="2000" b="1">
                  <a:solidFill>
                    <a:srgbClr val="FF0000"/>
                  </a:solidFill>
                </a:rPr>
                <a:t>0</a:t>
              </a:r>
              <a:endParaRPr lang="en-US" sz="2000" b="1">
                <a:solidFill>
                  <a:srgbClr val="FF000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Номер слайда 3"/>
          <p:cNvSpPr txBox="1">
            <a:spLocks noGrp="1"/>
          </p:cNvSpPr>
          <p:nvPr/>
        </p:nvSpPr>
        <p:spPr bwMode="auto">
          <a:xfrm>
            <a:off x="7010400" y="0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fld id="{0656C344-4883-4346-900D-D63A6000748A}" type="slidenum">
              <a:rPr lang="ru-RU" sz="1400"/>
              <a:pPr algn="r" eaLnBrk="1" hangingPunct="1"/>
              <a:t>22</a:t>
            </a:fld>
            <a:endParaRPr lang="ru-RU" sz="1400"/>
          </a:p>
        </p:txBody>
      </p:sp>
      <p:sp>
        <p:nvSpPr>
          <p:cNvPr id="23555" name="Line 2"/>
          <p:cNvSpPr>
            <a:spLocks noChangeShapeType="1"/>
          </p:cNvSpPr>
          <p:nvPr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3556" name="Text Box 3"/>
          <p:cNvSpPr txBox="1">
            <a:spLocks noChangeArrowheads="1"/>
          </p:cNvSpPr>
          <p:nvPr/>
        </p:nvSpPr>
        <p:spPr bwMode="auto">
          <a:xfrm>
            <a:off x="395288" y="188913"/>
            <a:ext cx="814070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ru-RU" sz="3000" b="1"/>
              <a:t>Реализация алгоритма Дейкстры</a:t>
            </a:r>
          </a:p>
        </p:txBody>
      </p:sp>
      <p:sp>
        <p:nvSpPr>
          <p:cNvPr id="1166340" name="Rectangle 4"/>
          <p:cNvSpPr>
            <a:spLocks noChangeArrowheads="1"/>
          </p:cNvSpPr>
          <p:nvPr/>
        </p:nvSpPr>
        <p:spPr bwMode="auto">
          <a:xfrm>
            <a:off x="371475" y="787400"/>
            <a:ext cx="8361363" cy="363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 type="none" w="med" len="lg"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 marL="342900" indent="-342900" algn="just"/>
            <a:r>
              <a:rPr lang="ru-RU" sz="1900" b="1">
                <a:solidFill>
                  <a:schemeClr val="hlink"/>
                </a:solidFill>
              </a:rPr>
              <a:t>Массивы:</a:t>
            </a:r>
          </a:p>
          <a:p>
            <a:pPr marL="522288" lvl="1" indent="-342900" algn="just">
              <a:buFontTx/>
              <a:buAutoNum type="arabicParenR"/>
            </a:pPr>
            <a:r>
              <a:rPr lang="ru-RU" sz="1900"/>
              <a:t>массив </a:t>
            </a:r>
            <a:r>
              <a:rPr lang="en-US" sz="1900" b="1">
                <a:latin typeface="Courier New" pitchFamily="49" charset="0"/>
              </a:rPr>
              <a:t>a</a:t>
            </a:r>
            <a:r>
              <a:rPr lang="en-US" sz="1900"/>
              <a:t>, </a:t>
            </a:r>
            <a:r>
              <a:rPr lang="ru-RU" sz="1900"/>
              <a:t>такой что </a:t>
            </a:r>
            <a:r>
              <a:rPr lang="en-US" sz="1900" b="1">
                <a:latin typeface="Courier New" pitchFamily="49" charset="0"/>
              </a:rPr>
              <a:t>a[i]=1</a:t>
            </a:r>
            <a:r>
              <a:rPr lang="en-US" sz="1900"/>
              <a:t>, </a:t>
            </a:r>
            <a:r>
              <a:rPr lang="ru-RU" sz="1900"/>
              <a:t>если вершина уже рассмотрена, и </a:t>
            </a:r>
            <a:r>
              <a:rPr lang="en-US" sz="1900" b="1">
                <a:latin typeface="Courier New" pitchFamily="49" charset="0"/>
              </a:rPr>
              <a:t>a[i]=0</a:t>
            </a:r>
            <a:r>
              <a:rPr lang="en-US" sz="1900"/>
              <a:t>, </a:t>
            </a:r>
            <a:r>
              <a:rPr lang="ru-RU" sz="1900"/>
              <a:t>если нет.</a:t>
            </a:r>
          </a:p>
          <a:p>
            <a:pPr marL="522288" lvl="1" indent="-342900" algn="just">
              <a:buFontTx/>
              <a:buAutoNum type="arabicParenR"/>
            </a:pPr>
            <a:r>
              <a:rPr lang="ru-RU" sz="1900"/>
              <a:t>массив </a:t>
            </a:r>
            <a:r>
              <a:rPr lang="en-US" sz="1900" b="1">
                <a:latin typeface="Courier New" pitchFamily="49" charset="0"/>
              </a:rPr>
              <a:t>b</a:t>
            </a:r>
            <a:r>
              <a:rPr lang="en-US" sz="1900"/>
              <a:t>, </a:t>
            </a:r>
            <a:r>
              <a:rPr lang="ru-RU" sz="1900"/>
              <a:t>такой что </a:t>
            </a:r>
            <a:r>
              <a:rPr lang="en-US" sz="1900" b="1">
                <a:latin typeface="Courier New" pitchFamily="49" charset="0"/>
              </a:rPr>
              <a:t>b[i]</a:t>
            </a:r>
            <a:r>
              <a:rPr lang="en-US" sz="1900"/>
              <a:t> – </a:t>
            </a:r>
            <a:r>
              <a:rPr lang="ru-RU" sz="1900"/>
              <a:t>длина текущего кратчайшего пути из заданной вершины </a:t>
            </a:r>
            <a:r>
              <a:rPr lang="en-US" sz="1900" b="1">
                <a:latin typeface="Courier New" pitchFamily="49" charset="0"/>
              </a:rPr>
              <a:t>x</a:t>
            </a:r>
            <a:r>
              <a:rPr lang="en-US" sz="1900"/>
              <a:t> </a:t>
            </a:r>
            <a:r>
              <a:rPr lang="ru-RU" sz="1900"/>
              <a:t>в вершину </a:t>
            </a:r>
            <a:r>
              <a:rPr lang="en-US" sz="1900" b="1">
                <a:latin typeface="Courier New" pitchFamily="49" charset="0"/>
              </a:rPr>
              <a:t>i</a:t>
            </a:r>
            <a:r>
              <a:rPr lang="en-US" sz="1900"/>
              <a:t>;</a:t>
            </a:r>
          </a:p>
          <a:p>
            <a:pPr marL="522288" lvl="1" indent="-342900" algn="just">
              <a:buFontTx/>
              <a:buAutoNum type="arabicParenR"/>
            </a:pPr>
            <a:r>
              <a:rPr lang="ru-RU" sz="1900"/>
              <a:t>массив </a:t>
            </a:r>
            <a:r>
              <a:rPr lang="en-US" sz="1900" b="1">
                <a:latin typeface="Courier New" pitchFamily="49" charset="0"/>
              </a:rPr>
              <a:t>c</a:t>
            </a:r>
            <a:r>
              <a:rPr lang="en-US" sz="1900"/>
              <a:t>, </a:t>
            </a:r>
            <a:r>
              <a:rPr lang="ru-RU" sz="1900"/>
              <a:t>такой что </a:t>
            </a:r>
            <a:r>
              <a:rPr lang="en-US" sz="1900" b="1">
                <a:latin typeface="Courier New" pitchFamily="49" charset="0"/>
              </a:rPr>
              <a:t>c[i]</a:t>
            </a:r>
            <a:r>
              <a:rPr lang="en-US" sz="1900"/>
              <a:t> – </a:t>
            </a:r>
            <a:r>
              <a:rPr lang="ru-RU" sz="1900"/>
              <a:t>номер вершины, из которой нужно идти в вершину </a:t>
            </a:r>
            <a:r>
              <a:rPr lang="en-US" sz="1900" b="1">
                <a:latin typeface="Courier New" pitchFamily="49" charset="0"/>
              </a:rPr>
              <a:t>i</a:t>
            </a:r>
            <a:r>
              <a:rPr lang="en-US" sz="1900"/>
              <a:t> </a:t>
            </a:r>
            <a:r>
              <a:rPr lang="ru-RU" sz="1900"/>
              <a:t>в текущем кратчайшем пути.</a:t>
            </a:r>
          </a:p>
          <a:p>
            <a:pPr marL="342900" indent="-342900" algn="just">
              <a:spcBef>
                <a:spcPct val="25000"/>
              </a:spcBef>
            </a:pPr>
            <a:r>
              <a:rPr lang="ru-RU" sz="1900" b="1">
                <a:solidFill>
                  <a:schemeClr val="hlink"/>
                </a:solidFill>
              </a:rPr>
              <a:t>Инициализация</a:t>
            </a:r>
            <a:r>
              <a:rPr lang="ru-RU" sz="1900">
                <a:solidFill>
                  <a:schemeClr val="hlink"/>
                </a:solidFill>
              </a:rPr>
              <a:t>:</a:t>
            </a:r>
          </a:p>
          <a:p>
            <a:pPr marL="522288" lvl="1" indent="-342900" algn="just">
              <a:buFontTx/>
              <a:buAutoNum type="arabicParenR"/>
            </a:pPr>
            <a:r>
              <a:rPr lang="ru-RU" sz="1900"/>
              <a:t>заполнить массив </a:t>
            </a:r>
            <a:r>
              <a:rPr lang="en-US" sz="1900" b="1">
                <a:latin typeface="Courier New" pitchFamily="49" charset="0"/>
              </a:rPr>
              <a:t>a</a:t>
            </a:r>
            <a:r>
              <a:rPr lang="ru-RU" sz="1900"/>
              <a:t> нулями (вершины не обработаны);</a:t>
            </a:r>
          </a:p>
          <a:p>
            <a:pPr marL="522288" lvl="1" indent="-342900" algn="just">
              <a:buFontTx/>
              <a:buAutoNum type="arabicParenR"/>
            </a:pPr>
            <a:r>
              <a:rPr lang="ru-RU" sz="1900"/>
              <a:t>записать</a:t>
            </a:r>
            <a:r>
              <a:rPr lang="en-US" sz="1900"/>
              <a:t> </a:t>
            </a:r>
            <a:r>
              <a:rPr lang="ru-RU" sz="1900"/>
              <a:t>в </a:t>
            </a:r>
            <a:r>
              <a:rPr lang="en-US" sz="1900" b="1">
                <a:latin typeface="Courier New" pitchFamily="49" charset="0"/>
              </a:rPr>
              <a:t>b[i]</a:t>
            </a:r>
            <a:r>
              <a:rPr lang="en-US" sz="1900"/>
              <a:t> </a:t>
            </a:r>
            <a:r>
              <a:rPr lang="ru-RU" sz="1900"/>
              <a:t>значение </a:t>
            </a:r>
            <a:r>
              <a:rPr lang="en-US" sz="1900" b="1">
                <a:latin typeface="Courier New" pitchFamily="49" charset="0"/>
              </a:rPr>
              <a:t>W[x][i]</a:t>
            </a:r>
            <a:r>
              <a:rPr lang="en-US" sz="1900"/>
              <a:t>;</a:t>
            </a:r>
          </a:p>
          <a:p>
            <a:pPr marL="522288" lvl="1" indent="-342900" algn="just">
              <a:buFontTx/>
              <a:buAutoNum type="arabicParenR"/>
            </a:pPr>
            <a:r>
              <a:rPr lang="ru-RU" sz="1900"/>
              <a:t>заполнить массив </a:t>
            </a:r>
            <a:r>
              <a:rPr lang="en-US" sz="1900" b="1">
                <a:latin typeface="Courier New" pitchFamily="49" charset="0"/>
              </a:rPr>
              <a:t>c</a:t>
            </a:r>
            <a:r>
              <a:rPr lang="ru-RU" sz="1900"/>
              <a:t> значением </a:t>
            </a:r>
            <a:r>
              <a:rPr lang="en-US" sz="1900" b="1">
                <a:latin typeface="Courier New" pitchFamily="49" charset="0"/>
              </a:rPr>
              <a:t>x</a:t>
            </a:r>
            <a:r>
              <a:rPr lang="en-US" sz="1900"/>
              <a:t>;</a:t>
            </a:r>
          </a:p>
          <a:p>
            <a:pPr marL="522288" lvl="1" indent="-342900" algn="just">
              <a:buFontTx/>
              <a:buAutoNum type="arabicParenR"/>
            </a:pPr>
            <a:r>
              <a:rPr lang="ru-RU" sz="1900"/>
              <a:t>записать </a:t>
            </a:r>
            <a:r>
              <a:rPr lang="en-US" sz="1900" b="1">
                <a:latin typeface="Courier New" pitchFamily="49" charset="0"/>
              </a:rPr>
              <a:t>a[x]=1</a:t>
            </a:r>
            <a:r>
              <a:rPr lang="en-US" sz="1900"/>
              <a:t>.</a:t>
            </a:r>
          </a:p>
        </p:txBody>
      </p:sp>
      <p:grpSp>
        <p:nvGrpSpPr>
          <p:cNvPr id="2" name="Group 186"/>
          <p:cNvGrpSpPr>
            <a:grpSpLocks/>
          </p:cNvGrpSpPr>
          <p:nvPr/>
        </p:nvGrpSpPr>
        <p:grpSpPr bwMode="auto">
          <a:xfrm>
            <a:off x="933450" y="4349750"/>
            <a:ext cx="2820988" cy="2255838"/>
            <a:chOff x="588" y="2740"/>
            <a:chExt cx="1777" cy="1421"/>
          </a:xfrm>
        </p:grpSpPr>
        <p:grpSp>
          <p:nvGrpSpPr>
            <p:cNvPr id="23600" name="Group 89"/>
            <p:cNvGrpSpPr>
              <a:grpSpLocks/>
            </p:cNvGrpSpPr>
            <p:nvPr/>
          </p:nvGrpSpPr>
          <p:grpSpPr bwMode="auto">
            <a:xfrm>
              <a:off x="749" y="2817"/>
              <a:ext cx="1423" cy="1241"/>
              <a:chOff x="393" y="857"/>
              <a:chExt cx="1423" cy="1241"/>
            </a:xfrm>
          </p:grpSpPr>
          <p:sp>
            <p:nvSpPr>
              <p:cNvPr id="23607" name="Line 90"/>
              <p:cNvSpPr>
                <a:spLocks noChangeShapeType="1"/>
              </p:cNvSpPr>
              <p:nvPr/>
            </p:nvSpPr>
            <p:spPr bwMode="auto">
              <a:xfrm>
                <a:off x="1047" y="1590"/>
                <a:ext cx="175" cy="317"/>
              </a:xfrm>
              <a:prstGeom prst="line">
                <a:avLst/>
              </a:prstGeom>
              <a:noFill/>
              <a:ln w="25400">
                <a:solidFill>
                  <a:schemeClr val="hlink"/>
                </a:solidFill>
                <a:round/>
                <a:headEnd/>
                <a:tailEnd type="none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90000" tIns="46800" rIns="90000" bIns="46800" anchor="ctr"/>
              <a:lstStyle/>
              <a:p>
                <a:endParaRPr lang="ru-RU"/>
              </a:p>
            </p:txBody>
          </p:sp>
          <p:sp>
            <p:nvSpPr>
              <p:cNvPr id="23608" name="Line 91"/>
              <p:cNvSpPr>
                <a:spLocks noChangeShapeType="1"/>
              </p:cNvSpPr>
              <p:nvPr/>
            </p:nvSpPr>
            <p:spPr bwMode="auto">
              <a:xfrm>
                <a:off x="1263" y="997"/>
                <a:ext cx="372" cy="351"/>
              </a:xfrm>
              <a:prstGeom prst="line">
                <a:avLst/>
              </a:prstGeom>
              <a:noFill/>
              <a:ln w="25400">
                <a:solidFill>
                  <a:schemeClr val="hlink"/>
                </a:solidFill>
                <a:round/>
                <a:headEnd/>
                <a:tailEnd type="none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90000" tIns="46800" rIns="90000" bIns="46800" anchor="ctr"/>
              <a:lstStyle/>
              <a:p>
                <a:endParaRPr lang="ru-RU"/>
              </a:p>
            </p:txBody>
          </p:sp>
          <p:sp>
            <p:nvSpPr>
              <p:cNvPr id="23609" name="Line 92"/>
              <p:cNvSpPr>
                <a:spLocks noChangeShapeType="1"/>
              </p:cNvSpPr>
              <p:nvPr/>
            </p:nvSpPr>
            <p:spPr bwMode="auto">
              <a:xfrm flipV="1">
                <a:off x="581" y="977"/>
                <a:ext cx="612" cy="190"/>
              </a:xfrm>
              <a:prstGeom prst="line">
                <a:avLst/>
              </a:prstGeom>
              <a:noFill/>
              <a:ln w="25400">
                <a:solidFill>
                  <a:schemeClr val="hlink"/>
                </a:solidFill>
                <a:round/>
                <a:headEnd/>
                <a:tailEnd type="none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90000" tIns="46800" rIns="90000" bIns="46800" anchor="ctr"/>
              <a:lstStyle/>
              <a:p>
                <a:endParaRPr lang="ru-RU"/>
              </a:p>
            </p:txBody>
          </p:sp>
          <p:sp>
            <p:nvSpPr>
              <p:cNvPr id="23610" name="Line 93"/>
              <p:cNvSpPr>
                <a:spLocks noChangeShapeType="1"/>
              </p:cNvSpPr>
              <p:nvPr/>
            </p:nvSpPr>
            <p:spPr bwMode="auto">
              <a:xfrm flipH="1">
                <a:off x="1333" y="1486"/>
                <a:ext cx="337" cy="436"/>
              </a:xfrm>
              <a:prstGeom prst="line">
                <a:avLst/>
              </a:prstGeom>
              <a:noFill/>
              <a:ln w="25400">
                <a:solidFill>
                  <a:schemeClr val="hlink"/>
                </a:solidFill>
                <a:round/>
                <a:headEnd/>
                <a:tailEnd type="none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90000" tIns="46800" rIns="90000" bIns="46800" anchor="ctr"/>
              <a:lstStyle/>
              <a:p>
                <a:endParaRPr lang="ru-RU"/>
              </a:p>
            </p:txBody>
          </p:sp>
          <p:sp>
            <p:nvSpPr>
              <p:cNvPr id="23611" name="Line 94"/>
              <p:cNvSpPr>
                <a:spLocks noChangeShapeType="1"/>
              </p:cNvSpPr>
              <p:nvPr/>
            </p:nvSpPr>
            <p:spPr bwMode="auto">
              <a:xfrm>
                <a:off x="661" y="1922"/>
                <a:ext cx="497" cy="60"/>
              </a:xfrm>
              <a:prstGeom prst="line">
                <a:avLst/>
              </a:prstGeom>
              <a:noFill/>
              <a:ln w="25400">
                <a:solidFill>
                  <a:schemeClr val="hlink"/>
                </a:solidFill>
                <a:round/>
                <a:headEnd/>
                <a:tailEnd type="none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90000" tIns="46800" rIns="90000" bIns="46800" anchor="ctr"/>
              <a:lstStyle/>
              <a:p>
                <a:endParaRPr lang="ru-RU"/>
              </a:p>
            </p:txBody>
          </p:sp>
          <p:sp>
            <p:nvSpPr>
              <p:cNvPr id="23612" name="Line 95"/>
              <p:cNvSpPr>
                <a:spLocks noChangeShapeType="1"/>
              </p:cNvSpPr>
              <p:nvPr/>
            </p:nvSpPr>
            <p:spPr bwMode="auto">
              <a:xfrm flipV="1">
                <a:off x="1083" y="1430"/>
                <a:ext cx="527" cy="56"/>
              </a:xfrm>
              <a:prstGeom prst="line">
                <a:avLst/>
              </a:prstGeom>
              <a:noFill/>
              <a:ln w="25400">
                <a:solidFill>
                  <a:schemeClr val="hlink"/>
                </a:solidFill>
                <a:round/>
                <a:headEnd/>
                <a:tailEnd type="none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90000" tIns="46800" rIns="90000" bIns="46800" anchor="ctr"/>
              <a:lstStyle/>
              <a:p>
                <a:endParaRPr lang="ru-RU"/>
              </a:p>
            </p:txBody>
          </p:sp>
          <p:sp>
            <p:nvSpPr>
              <p:cNvPr id="23613" name="Text Box 96"/>
              <p:cNvSpPr txBox="1">
                <a:spLocks noChangeArrowheads="1"/>
              </p:cNvSpPr>
              <p:nvPr/>
            </p:nvSpPr>
            <p:spPr bwMode="auto">
              <a:xfrm>
                <a:off x="871" y="1964"/>
                <a:ext cx="137" cy="1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rgbClr val="000000"/>
                    </a:solidFill>
                    <a:miter lim="800000"/>
                    <a:headEnd/>
                    <a:tailEnd type="none" w="med" len="lg"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1400" b="1"/>
                  <a:t>7</a:t>
                </a:r>
                <a:endParaRPr lang="ru-RU" sz="1400" b="1"/>
              </a:p>
            </p:txBody>
          </p:sp>
          <p:sp>
            <p:nvSpPr>
              <p:cNvPr id="23614" name="Line 97"/>
              <p:cNvSpPr>
                <a:spLocks noChangeShapeType="1"/>
              </p:cNvSpPr>
              <p:nvPr/>
            </p:nvSpPr>
            <p:spPr bwMode="auto">
              <a:xfrm flipH="1">
                <a:off x="560" y="1198"/>
                <a:ext cx="21" cy="599"/>
              </a:xfrm>
              <a:prstGeom prst="line">
                <a:avLst/>
              </a:prstGeom>
              <a:noFill/>
              <a:ln w="25400">
                <a:solidFill>
                  <a:schemeClr val="hlink"/>
                </a:solidFill>
                <a:round/>
                <a:headEnd/>
                <a:tailEnd type="none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90000" tIns="46800" rIns="90000" bIns="46800" anchor="ctr"/>
              <a:lstStyle/>
              <a:p>
                <a:endParaRPr lang="ru-RU"/>
              </a:p>
            </p:txBody>
          </p:sp>
          <p:sp>
            <p:nvSpPr>
              <p:cNvPr id="23615" name="Line 98"/>
              <p:cNvSpPr>
                <a:spLocks noChangeShapeType="1"/>
              </p:cNvSpPr>
              <p:nvPr/>
            </p:nvSpPr>
            <p:spPr bwMode="auto">
              <a:xfrm flipH="1">
                <a:off x="621" y="1505"/>
                <a:ext cx="337" cy="322"/>
              </a:xfrm>
              <a:prstGeom prst="line">
                <a:avLst/>
              </a:prstGeom>
              <a:noFill/>
              <a:ln w="25400">
                <a:solidFill>
                  <a:schemeClr val="hlink"/>
                </a:solidFill>
                <a:round/>
                <a:headEnd/>
                <a:tailEnd type="none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90000" tIns="46800" rIns="90000" bIns="46800" anchor="ctr"/>
              <a:lstStyle/>
              <a:p>
                <a:endParaRPr lang="ru-RU"/>
              </a:p>
            </p:txBody>
          </p:sp>
          <p:sp>
            <p:nvSpPr>
              <p:cNvPr id="23616" name="Line 99"/>
              <p:cNvSpPr>
                <a:spLocks noChangeShapeType="1"/>
              </p:cNvSpPr>
              <p:nvPr/>
            </p:nvSpPr>
            <p:spPr bwMode="auto">
              <a:xfrm flipH="1" flipV="1">
                <a:off x="611" y="1219"/>
                <a:ext cx="361" cy="256"/>
              </a:xfrm>
              <a:prstGeom prst="line">
                <a:avLst/>
              </a:prstGeom>
              <a:noFill/>
              <a:ln w="25400">
                <a:solidFill>
                  <a:schemeClr val="hlink"/>
                </a:solidFill>
                <a:round/>
                <a:headEnd/>
                <a:tailEnd type="none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90000" tIns="46800" rIns="90000" bIns="46800" anchor="ctr"/>
              <a:lstStyle/>
              <a:p>
                <a:endParaRPr lang="ru-RU"/>
              </a:p>
            </p:txBody>
          </p:sp>
          <p:sp>
            <p:nvSpPr>
              <p:cNvPr id="1166436" name="Oval 100"/>
              <p:cNvSpPr>
                <a:spLocks noChangeAspect="1" noChangeArrowheads="1"/>
              </p:cNvSpPr>
              <p:nvPr/>
            </p:nvSpPr>
            <p:spPr bwMode="auto">
              <a:xfrm>
                <a:off x="1109" y="857"/>
                <a:ext cx="230" cy="230"/>
              </a:xfrm>
              <a:prstGeom prst="ellipse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round/>
                <a:headEnd/>
                <a:tailEnd type="none" w="med" len="lg"/>
              </a:ln>
              <a:effectLst>
                <a:outerShdw dist="35921" dir="2700000" algn="ctr" rotWithShape="0">
                  <a:schemeClr val="tx1"/>
                </a:outerShdw>
              </a:effectLst>
            </p:spPr>
            <p:txBody>
              <a:bodyPr wrap="none" lIns="90000" tIns="46800" rIns="90000" bIns="46800" anchor="ctr"/>
              <a:lstStyle/>
              <a:p>
                <a:pPr algn="ctr">
                  <a:defRPr/>
                </a:pPr>
                <a:r>
                  <a:rPr lang="ru-RU" b="1">
                    <a:cs typeface="+mn-cs"/>
                  </a:rPr>
                  <a:t>4</a:t>
                </a:r>
              </a:p>
            </p:txBody>
          </p:sp>
          <p:sp>
            <p:nvSpPr>
              <p:cNvPr id="1166437" name="Oval 101"/>
              <p:cNvSpPr>
                <a:spLocks noChangeAspect="1" noChangeArrowheads="1"/>
              </p:cNvSpPr>
              <p:nvPr/>
            </p:nvSpPr>
            <p:spPr bwMode="auto">
              <a:xfrm>
                <a:off x="884" y="1376"/>
                <a:ext cx="230" cy="230"/>
              </a:xfrm>
              <a:prstGeom prst="ellipse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round/>
                <a:headEnd/>
                <a:tailEnd type="none" w="med" len="lg"/>
              </a:ln>
              <a:effectLst>
                <a:outerShdw dist="35921" dir="2700000" algn="ctr" rotWithShape="0">
                  <a:schemeClr val="tx1"/>
                </a:outerShdw>
              </a:effectLst>
            </p:spPr>
            <p:txBody>
              <a:bodyPr wrap="none" lIns="90000" tIns="46800" rIns="90000" bIns="46800" anchor="ctr"/>
              <a:lstStyle/>
              <a:p>
                <a:pPr algn="ctr">
                  <a:defRPr/>
                </a:pPr>
                <a:r>
                  <a:rPr lang="ru-RU" b="1">
                    <a:cs typeface="+mn-cs"/>
                  </a:rPr>
                  <a:t>2</a:t>
                </a:r>
              </a:p>
            </p:txBody>
          </p:sp>
          <p:sp>
            <p:nvSpPr>
              <p:cNvPr id="1166438" name="Oval 102"/>
              <p:cNvSpPr>
                <a:spLocks noChangeAspect="1" noChangeArrowheads="1"/>
              </p:cNvSpPr>
              <p:nvPr/>
            </p:nvSpPr>
            <p:spPr bwMode="auto">
              <a:xfrm>
                <a:off x="1166" y="1866"/>
                <a:ext cx="230" cy="230"/>
              </a:xfrm>
              <a:prstGeom prst="ellipse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round/>
                <a:headEnd/>
                <a:tailEnd type="none" w="med" len="lg"/>
              </a:ln>
              <a:effectLst>
                <a:outerShdw dist="35921" dir="2700000" algn="ctr" rotWithShape="0">
                  <a:schemeClr val="tx1"/>
                </a:outerShdw>
              </a:effectLst>
            </p:spPr>
            <p:txBody>
              <a:bodyPr wrap="none" lIns="90000" tIns="46800" rIns="90000" bIns="46800" anchor="ctr"/>
              <a:lstStyle/>
              <a:p>
                <a:pPr algn="ctr">
                  <a:defRPr/>
                </a:pPr>
                <a:r>
                  <a:rPr lang="ru-RU" b="1">
                    <a:cs typeface="+mn-cs"/>
                  </a:rPr>
                  <a:t>1</a:t>
                </a:r>
              </a:p>
            </p:txBody>
          </p:sp>
          <p:sp>
            <p:nvSpPr>
              <p:cNvPr id="1166439" name="Oval 103"/>
              <p:cNvSpPr>
                <a:spLocks noChangeAspect="1" noChangeArrowheads="1"/>
              </p:cNvSpPr>
              <p:nvPr/>
            </p:nvSpPr>
            <p:spPr bwMode="auto">
              <a:xfrm>
                <a:off x="1586" y="1293"/>
                <a:ext cx="230" cy="230"/>
              </a:xfrm>
              <a:prstGeom prst="ellipse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round/>
                <a:headEnd/>
                <a:tailEnd type="none" w="med" len="lg"/>
              </a:ln>
              <a:effectLst>
                <a:outerShdw dist="35921" dir="2700000" algn="ctr" rotWithShape="0">
                  <a:schemeClr val="tx1"/>
                </a:outerShdw>
              </a:effectLst>
            </p:spPr>
            <p:txBody>
              <a:bodyPr wrap="none" lIns="90000" tIns="46800" rIns="90000" bIns="46800" anchor="ctr"/>
              <a:lstStyle/>
              <a:p>
                <a:pPr algn="ctr">
                  <a:defRPr/>
                </a:pPr>
                <a:r>
                  <a:rPr lang="ru-RU" b="1">
                    <a:cs typeface="+mn-cs"/>
                  </a:rPr>
                  <a:t>3</a:t>
                </a:r>
              </a:p>
            </p:txBody>
          </p:sp>
          <p:sp>
            <p:nvSpPr>
              <p:cNvPr id="1166440" name="Oval 104"/>
              <p:cNvSpPr>
                <a:spLocks noChangeAspect="1" noChangeArrowheads="1"/>
              </p:cNvSpPr>
              <p:nvPr/>
            </p:nvSpPr>
            <p:spPr bwMode="auto">
              <a:xfrm>
                <a:off x="429" y="1762"/>
                <a:ext cx="229" cy="230"/>
              </a:xfrm>
              <a:prstGeom prst="ellipse">
                <a:avLst/>
              </a:prstGeom>
              <a:solidFill>
                <a:schemeClr val="hlink"/>
              </a:solidFill>
              <a:ln w="6350">
                <a:solidFill>
                  <a:schemeClr val="tx1"/>
                </a:solidFill>
                <a:round/>
                <a:headEnd/>
                <a:tailEnd type="none" w="med" len="lg"/>
              </a:ln>
              <a:effectLst>
                <a:outerShdw dist="35921" dir="2700000" algn="ctr" rotWithShape="0">
                  <a:schemeClr val="tx1"/>
                </a:outerShdw>
              </a:effectLst>
            </p:spPr>
            <p:txBody>
              <a:bodyPr wrap="none" lIns="90000" tIns="46800" rIns="90000" bIns="46800" anchor="ctr"/>
              <a:lstStyle/>
              <a:p>
                <a:pPr algn="ctr">
                  <a:defRPr/>
                </a:pPr>
                <a:r>
                  <a:rPr lang="ru-RU" b="1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cs typeface="+mn-cs"/>
                  </a:rPr>
                  <a:t>0</a:t>
                </a:r>
              </a:p>
            </p:txBody>
          </p:sp>
          <p:sp>
            <p:nvSpPr>
              <p:cNvPr id="1166441" name="Oval 105"/>
              <p:cNvSpPr>
                <a:spLocks noChangeAspect="1" noChangeArrowheads="1"/>
              </p:cNvSpPr>
              <p:nvPr/>
            </p:nvSpPr>
            <p:spPr bwMode="auto">
              <a:xfrm>
                <a:off x="441" y="1057"/>
                <a:ext cx="230" cy="231"/>
              </a:xfrm>
              <a:prstGeom prst="ellipse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round/>
                <a:headEnd/>
                <a:tailEnd type="none" w="med" len="lg"/>
              </a:ln>
              <a:effectLst>
                <a:outerShdw dist="35921" dir="2700000" algn="ctr" rotWithShape="0">
                  <a:schemeClr val="tx1"/>
                </a:outerShdw>
              </a:effectLst>
            </p:spPr>
            <p:txBody>
              <a:bodyPr wrap="none" lIns="90000" tIns="46800" rIns="90000" bIns="46800" anchor="ctr"/>
              <a:lstStyle/>
              <a:p>
                <a:pPr algn="ctr">
                  <a:defRPr/>
                </a:pPr>
                <a:r>
                  <a:rPr lang="en-US" b="1">
                    <a:cs typeface="+mn-cs"/>
                  </a:rPr>
                  <a:t>5</a:t>
                </a:r>
                <a:endParaRPr lang="ru-RU" b="1">
                  <a:cs typeface="+mn-cs"/>
                </a:endParaRPr>
              </a:p>
            </p:txBody>
          </p:sp>
          <p:sp>
            <p:nvSpPr>
              <p:cNvPr id="23623" name="Text Box 106"/>
              <p:cNvSpPr txBox="1">
                <a:spLocks noChangeArrowheads="1"/>
              </p:cNvSpPr>
              <p:nvPr/>
            </p:nvSpPr>
            <p:spPr bwMode="auto">
              <a:xfrm>
                <a:off x="981" y="1703"/>
                <a:ext cx="137" cy="1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rgbClr val="000000"/>
                    </a:solidFill>
                    <a:miter lim="800000"/>
                    <a:headEnd/>
                    <a:tailEnd type="none" w="med" len="lg"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1400" b="1"/>
                  <a:t>10</a:t>
                </a:r>
                <a:endParaRPr lang="ru-RU" sz="1400" b="1"/>
              </a:p>
            </p:txBody>
          </p:sp>
          <p:sp>
            <p:nvSpPr>
              <p:cNvPr id="23624" name="Text Box 107"/>
              <p:cNvSpPr txBox="1">
                <a:spLocks noChangeArrowheads="1"/>
              </p:cNvSpPr>
              <p:nvPr/>
            </p:nvSpPr>
            <p:spPr bwMode="auto">
              <a:xfrm>
                <a:off x="1489" y="1700"/>
                <a:ext cx="137" cy="1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rgbClr val="000000"/>
                    </a:solidFill>
                    <a:miter lim="800000"/>
                    <a:headEnd/>
                    <a:tailEnd type="none" w="med" len="lg"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1400" b="1"/>
                  <a:t>15</a:t>
                </a:r>
                <a:endParaRPr lang="ru-RU" sz="1400" b="1"/>
              </a:p>
            </p:txBody>
          </p:sp>
          <p:sp>
            <p:nvSpPr>
              <p:cNvPr id="23625" name="Text Box 108"/>
              <p:cNvSpPr txBox="1">
                <a:spLocks noChangeArrowheads="1"/>
              </p:cNvSpPr>
              <p:nvPr/>
            </p:nvSpPr>
            <p:spPr bwMode="auto">
              <a:xfrm>
                <a:off x="1248" y="1327"/>
                <a:ext cx="137" cy="1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rgbClr val="000000"/>
                    </a:solidFill>
                    <a:miter lim="800000"/>
                    <a:headEnd/>
                    <a:tailEnd type="none" w="med" len="lg"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1400" b="1"/>
                  <a:t>11</a:t>
                </a:r>
                <a:endParaRPr lang="ru-RU" sz="1400" b="1"/>
              </a:p>
            </p:txBody>
          </p:sp>
          <p:sp>
            <p:nvSpPr>
              <p:cNvPr id="23626" name="Text Box 109"/>
              <p:cNvSpPr txBox="1">
                <a:spLocks noChangeArrowheads="1"/>
              </p:cNvSpPr>
              <p:nvPr/>
            </p:nvSpPr>
            <p:spPr bwMode="auto">
              <a:xfrm>
                <a:off x="1443" y="1086"/>
                <a:ext cx="137" cy="1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rgbClr val="000000"/>
                    </a:solidFill>
                    <a:miter lim="800000"/>
                    <a:headEnd/>
                    <a:tailEnd type="none" w="med" len="lg"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1400" b="1"/>
                  <a:t>6</a:t>
                </a:r>
                <a:endParaRPr lang="ru-RU" sz="1400" b="1"/>
              </a:p>
            </p:txBody>
          </p:sp>
          <p:sp>
            <p:nvSpPr>
              <p:cNvPr id="23627" name="Text Box 110"/>
              <p:cNvSpPr txBox="1">
                <a:spLocks noChangeArrowheads="1"/>
              </p:cNvSpPr>
              <p:nvPr/>
            </p:nvSpPr>
            <p:spPr bwMode="auto">
              <a:xfrm>
                <a:off x="830" y="925"/>
                <a:ext cx="137" cy="1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rgbClr val="000000"/>
                    </a:solidFill>
                    <a:miter lim="800000"/>
                    <a:headEnd/>
                    <a:tailEnd type="none" w="med" len="lg"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1400" b="1"/>
                  <a:t>9</a:t>
                </a:r>
                <a:endParaRPr lang="ru-RU" sz="1400" b="1"/>
              </a:p>
            </p:txBody>
          </p:sp>
          <p:sp>
            <p:nvSpPr>
              <p:cNvPr id="23628" name="Text Box 111"/>
              <p:cNvSpPr txBox="1">
                <a:spLocks noChangeArrowheads="1"/>
              </p:cNvSpPr>
              <p:nvPr/>
            </p:nvSpPr>
            <p:spPr bwMode="auto">
              <a:xfrm>
                <a:off x="762" y="1208"/>
                <a:ext cx="137" cy="1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rgbClr val="000000"/>
                    </a:solidFill>
                    <a:miter lim="800000"/>
                    <a:headEnd/>
                    <a:tailEnd type="none" w="med" len="lg"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1400" b="1"/>
                  <a:t>2</a:t>
                </a:r>
                <a:endParaRPr lang="ru-RU" sz="1400" b="1"/>
              </a:p>
            </p:txBody>
          </p:sp>
          <p:sp>
            <p:nvSpPr>
              <p:cNvPr id="23629" name="Text Box 112"/>
              <p:cNvSpPr txBox="1">
                <a:spLocks noChangeArrowheads="1"/>
              </p:cNvSpPr>
              <p:nvPr/>
            </p:nvSpPr>
            <p:spPr bwMode="auto">
              <a:xfrm>
                <a:off x="689" y="1542"/>
                <a:ext cx="137" cy="1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rgbClr val="000000"/>
                    </a:solidFill>
                    <a:miter lim="800000"/>
                    <a:headEnd/>
                    <a:tailEnd type="none" w="med" len="lg"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1400" b="1"/>
                  <a:t>9</a:t>
                </a:r>
                <a:endParaRPr lang="ru-RU" sz="1400" b="1"/>
              </a:p>
            </p:txBody>
          </p:sp>
          <p:sp>
            <p:nvSpPr>
              <p:cNvPr id="23630" name="Text Box 113"/>
              <p:cNvSpPr txBox="1">
                <a:spLocks noChangeArrowheads="1"/>
              </p:cNvSpPr>
              <p:nvPr/>
            </p:nvSpPr>
            <p:spPr bwMode="auto">
              <a:xfrm>
                <a:off x="393" y="1446"/>
                <a:ext cx="137" cy="1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rgbClr val="000000"/>
                    </a:solidFill>
                    <a:miter lim="800000"/>
                    <a:headEnd/>
                    <a:tailEnd type="none" w="med" len="lg"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1400" b="1"/>
                  <a:t>14</a:t>
                </a:r>
                <a:endParaRPr lang="ru-RU" sz="1400" b="1"/>
              </a:p>
            </p:txBody>
          </p:sp>
        </p:grpSp>
        <p:sp>
          <p:nvSpPr>
            <p:cNvPr id="23601" name="Rectangle 114"/>
            <p:cNvSpPr>
              <a:spLocks noChangeArrowheads="1"/>
            </p:cNvSpPr>
            <p:nvPr/>
          </p:nvSpPr>
          <p:spPr bwMode="auto">
            <a:xfrm>
              <a:off x="2206" y="3244"/>
              <a:ext cx="159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 type="none" w="med" len="lg"/>
                </a14:hiddenLine>
              </a:ext>
            </a:extLst>
          </p:spPr>
          <p:txBody>
            <a:bodyPr wrap="none" lIns="18000" tIns="0" rIns="18000" bIns="0">
              <a:spAutoFit/>
            </a:bodyPr>
            <a:lstStyle/>
            <a:p>
              <a:r>
                <a:rPr lang="en-US" sz="2400" b="1">
                  <a:solidFill>
                    <a:srgbClr val="FF0000"/>
                  </a:solidFill>
                </a:rPr>
                <a:t>∞</a:t>
              </a:r>
            </a:p>
          </p:txBody>
        </p:sp>
        <p:sp>
          <p:nvSpPr>
            <p:cNvPr id="23602" name="Rectangle 115"/>
            <p:cNvSpPr>
              <a:spLocks noChangeArrowheads="1"/>
            </p:cNvSpPr>
            <p:nvPr/>
          </p:nvSpPr>
          <p:spPr bwMode="auto">
            <a:xfrm>
              <a:off x="1711" y="2740"/>
              <a:ext cx="159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 type="none" w="med" len="lg"/>
                </a14:hiddenLine>
              </a:ext>
            </a:extLst>
          </p:spPr>
          <p:txBody>
            <a:bodyPr wrap="none" lIns="18000" tIns="0" rIns="18000" bIns="0">
              <a:spAutoFit/>
            </a:bodyPr>
            <a:lstStyle/>
            <a:p>
              <a:r>
                <a:rPr lang="en-US" sz="2400" b="1">
                  <a:solidFill>
                    <a:srgbClr val="FF0000"/>
                  </a:solidFill>
                </a:rPr>
                <a:t>∞</a:t>
              </a:r>
            </a:p>
          </p:txBody>
        </p:sp>
        <p:sp>
          <p:nvSpPr>
            <p:cNvPr id="23603" name="Rectangle 116"/>
            <p:cNvSpPr>
              <a:spLocks noChangeArrowheads="1"/>
            </p:cNvSpPr>
            <p:nvPr/>
          </p:nvSpPr>
          <p:spPr bwMode="auto">
            <a:xfrm>
              <a:off x="588" y="2875"/>
              <a:ext cx="20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 type="none" w="med" len="lg"/>
                </a14:hiddenLine>
              </a:ext>
            </a:extLst>
          </p:spPr>
          <p:txBody>
            <a:bodyPr wrap="none" lIns="18000" tIns="0" rIns="18000" bIns="0">
              <a:spAutoFit/>
            </a:bodyPr>
            <a:lstStyle/>
            <a:p>
              <a:r>
                <a:rPr lang="en-US" sz="2000" b="1">
                  <a:solidFill>
                    <a:srgbClr val="009E00"/>
                  </a:solidFill>
                </a:rPr>
                <a:t>14</a:t>
              </a:r>
            </a:p>
          </p:txBody>
        </p:sp>
        <p:sp>
          <p:nvSpPr>
            <p:cNvPr id="23604" name="Rectangle 117"/>
            <p:cNvSpPr>
              <a:spLocks noChangeArrowheads="1"/>
            </p:cNvSpPr>
            <p:nvPr/>
          </p:nvSpPr>
          <p:spPr bwMode="auto">
            <a:xfrm>
              <a:off x="1788" y="3969"/>
              <a:ext cx="111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 type="none" w="med" len="lg"/>
                </a14:hiddenLine>
              </a:ext>
            </a:extLst>
          </p:spPr>
          <p:txBody>
            <a:bodyPr wrap="none" lIns="18000" tIns="0" rIns="18000" bIns="0">
              <a:spAutoFit/>
            </a:bodyPr>
            <a:lstStyle/>
            <a:p>
              <a:r>
                <a:rPr lang="en-US" sz="2000" b="1">
                  <a:solidFill>
                    <a:srgbClr val="009E00"/>
                  </a:solidFill>
                </a:rPr>
                <a:t>7</a:t>
              </a:r>
            </a:p>
          </p:txBody>
        </p:sp>
        <p:sp>
          <p:nvSpPr>
            <p:cNvPr id="23605" name="Rectangle 118"/>
            <p:cNvSpPr>
              <a:spLocks noChangeArrowheads="1"/>
            </p:cNvSpPr>
            <p:nvPr/>
          </p:nvSpPr>
          <p:spPr bwMode="auto">
            <a:xfrm>
              <a:off x="1315" y="3143"/>
              <a:ext cx="111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 type="none" w="med" len="lg"/>
                </a14:hiddenLine>
              </a:ext>
            </a:extLst>
          </p:spPr>
          <p:txBody>
            <a:bodyPr wrap="none" lIns="18000" tIns="0" rIns="18000" bIns="0">
              <a:spAutoFit/>
            </a:bodyPr>
            <a:lstStyle/>
            <a:p>
              <a:r>
                <a:rPr lang="en-US" sz="2000" b="1">
                  <a:solidFill>
                    <a:srgbClr val="009E00"/>
                  </a:solidFill>
                </a:rPr>
                <a:t>9</a:t>
              </a:r>
            </a:p>
          </p:txBody>
        </p:sp>
        <p:sp>
          <p:nvSpPr>
            <p:cNvPr id="23606" name="Rectangle 119"/>
            <p:cNvSpPr>
              <a:spLocks noChangeArrowheads="1"/>
            </p:cNvSpPr>
            <p:nvPr/>
          </p:nvSpPr>
          <p:spPr bwMode="auto">
            <a:xfrm>
              <a:off x="716" y="3898"/>
              <a:ext cx="111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 type="none" w="med" len="lg"/>
                </a14:hiddenLine>
              </a:ext>
            </a:extLst>
          </p:spPr>
          <p:txBody>
            <a:bodyPr wrap="none" lIns="18000" tIns="0" rIns="18000" bIns="0">
              <a:spAutoFit/>
            </a:bodyPr>
            <a:lstStyle/>
            <a:p>
              <a:r>
                <a:rPr lang="ru-RU" sz="2000" b="1">
                  <a:solidFill>
                    <a:srgbClr val="FF0000"/>
                  </a:solidFill>
                </a:rPr>
                <a:t>0</a:t>
              </a:r>
              <a:endParaRPr lang="en-US" sz="2000" b="1">
                <a:solidFill>
                  <a:srgbClr val="FF0000"/>
                </a:solidFill>
              </a:endParaRPr>
            </a:p>
          </p:txBody>
        </p:sp>
      </p:grpSp>
      <p:graphicFrame>
        <p:nvGraphicFramePr>
          <p:cNvPr id="1166524" name="Group 188"/>
          <p:cNvGraphicFramePr>
            <a:graphicFrameLocks noGrp="1"/>
          </p:cNvGraphicFramePr>
          <p:nvPr/>
        </p:nvGraphicFramePr>
        <p:xfrm>
          <a:off x="4922838" y="4922838"/>
          <a:ext cx="3124200" cy="1103562"/>
        </p:xfrm>
        <a:graphic>
          <a:graphicData uri="http://schemas.openxmlformats.org/drawingml/2006/table">
            <a:tbl>
              <a:tblPr/>
              <a:tblGrid>
                <a:gridCol w="520700"/>
                <a:gridCol w="520700"/>
                <a:gridCol w="520700"/>
                <a:gridCol w="520700"/>
                <a:gridCol w="520700"/>
                <a:gridCol w="520700"/>
              </a:tblGrid>
              <a:tr h="36777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1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90000" marR="90000" marT="46767" marB="4676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0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90000" marR="90000" marT="46767" marB="4676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0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90000" marR="90000" marT="46767" marB="4676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0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90000" marR="90000" marT="46767" marB="4676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0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90000" marR="90000" marT="46767" marB="4676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0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90000" marR="90000" marT="46767" marB="4676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777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0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90000" marR="90000" marT="46767" marB="4676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7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90000" marR="90000" marT="46767" marB="4676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9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90000" marR="90000" marT="46767" marB="4676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∞</a:t>
                      </a:r>
                    </a:p>
                  </a:txBody>
                  <a:tcPr marL="90000" marR="90000" marT="46767" marB="4676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∞</a:t>
                      </a:r>
                    </a:p>
                  </a:txBody>
                  <a:tcPr marL="90000" marR="90000" marT="46767" marB="4676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14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90000" marR="90000" marT="46767" marB="4676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777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0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90000" marR="90000" marT="46767" marB="4676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0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90000" marR="90000" marT="46767" marB="4676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0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90000" marR="90000" marT="46767" marB="4676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0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90000" marR="90000" marT="46767" marB="4676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0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90000" marR="90000" marT="46767" marB="4676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0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90000" marR="90000" marT="46767" marB="4676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166523" name="Group 187"/>
          <p:cNvGraphicFramePr>
            <a:graphicFrameLocks noGrp="1"/>
          </p:cNvGraphicFramePr>
          <p:nvPr/>
        </p:nvGraphicFramePr>
        <p:xfrm>
          <a:off x="4395788" y="4913313"/>
          <a:ext cx="520700" cy="1103562"/>
        </p:xfrm>
        <a:graphic>
          <a:graphicData uri="http://schemas.openxmlformats.org/drawingml/2006/table">
            <a:tbl>
              <a:tblPr/>
              <a:tblGrid>
                <a:gridCol w="520700"/>
              </a:tblGrid>
              <a:tr h="36777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a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90000" marR="90000" marT="46767" marB="46767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777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b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90000" marR="90000" marT="46767" marB="46767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777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c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90000" marR="90000" marT="46767" marB="46767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166498" name="Group 162"/>
          <p:cNvGraphicFramePr>
            <a:graphicFrameLocks noGrp="1"/>
          </p:cNvGraphicFramePr>
          <p:nvPr/>
        </p:nvGraphicFramePr>
        <p:xfrm>
          <a:off x="4913313" y="4573588"/>
          <a:ext cx="3124200" cy="338137"/>
        </p:xfrm>
        <a:graphic>
          <a:graphicData uri="http://schemas.openxmlformats.org/drawingml/2006/table">
            <a:tbl>
              <a:tblPr/>
              <a:tblGrid>
                <a:gridCol w="520700"/>
                <a:gridCol w="520700"/>
                <a:gridCol w="520700"/>
                <a:gridCol w="520700"/>
                <a:gridCol w="520700"/>
                <a:gridCol w="520700"/>
              </a:tblGrid>
              <a:tr h="33813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97" marB="46897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97" marB="46897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97" marB="46897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97" marB="46897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97" marB="46897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97" marB="46897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6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66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63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1663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63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1663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63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1663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63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1663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634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16634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634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16634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634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116634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634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116634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6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11665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6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11665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6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1166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6340" grpId="0" build="p" bldLvl="2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Номер слайда 3"/>
          <p:cNvSpPr txBox="1">
            <a:spLocks noGrp="1"/>
          </p:cNvSpPr>
          <p:nvPr/>
        </p:nvSpPr>
        <p:spPr bwMode="auto">
          <a:xfrm>
            <a:off x="7010400" y="0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fld id="{AF7C9661-83C7-4590-BD25-7ACC064B2DA1}" type="slidenum">
              <a:rPr lang="ru-RU" sz="1400"/>
              <a:pPr algn="r" eaLnBrk="1" hangingPunct="1"/>
              <a:t>23</a:t>
            </a:fld>
            <a:endParaRPr lang="ru-RU" sz="1400"/>
          </a:p>
        </p:txBody>
      </p:sp>
      <p:sp>
        <p:nvSpPr>
          <p:cNvPr id="24579" name="Line 2"/>
          <p:cNvSpPr>
            <a:spLocks noChangeShapeType="1"/>
          </p:cNvSpPr>
          <p:nvPr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4580" name="Text Box 3"/>
          <p:cNvSpPr txBox="1">
            <a:spLocks noChangeArrowheads="1"/>
          </p:cNvSpPr>
          <p:nvPr/>
        </p:nvSpPr>
        <p:spPr bwMode="auto">
          <a:xfrm>
            <a:off x="395288" y="188913"/>
            <a:ext cx="814070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ru-RU" sz="3000" b="1"/>
              <a:t>Реализация алгоритма Дейкстры</a:t>
            </a:r>
          </a:p>
        </p:txBody>
      </p:sp>
      <p:sp>
        <p:nvSpPr>
          <p:cNvPr id="1168389" name="Rectangle 5"/>
          <p:cNvSpPr>
            <a:spLocks noChangeArrowheads="1"/>
          </p:cNvSpPr>
          <p:nvPr/>
        </p:nvSpPr>
        <p:spPr bwMode="auto">
          <a:xfrm>
            <a:off x="352425" y="833438"/>
            <a:ext cx="8351838" cy="283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 type="none" w="med" len="lg"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 algn="just">
              <a:spcBef>
                <a:spcPct val="25000"/>
              </a:spcBef>
            </a:pPr>
            <a:r>
              <a:rPr lang="ru-RU" sz="2000" b="1">
                <a:solidFill>
                  <a:schemeClr val="hlink"/>
                </a:solidFill>
              </a:rPr>
              <a:t>Основной цикл</a:t>
            </a:r>
            <a:r>
              <a:rPr lang="ru-RU" sz="2000">
                <a:solidFill>
                  <a:schemeClr val="hlink"/>
                </a:solidFill>
              </a:rPr>
              <a:t>:</a:t>
            </a:r>
          </a:p>
          <a:p>
            <a:pPr marL="800100" lvl="1" indent="-342900" algn="just">
              <a:buFontTx/>
              <a:buAutoNum type="arabicParenR"/>
            </a:pPr>
            <a:r>
              <a:rPr lang="ru-RU" sz="2000"/>
              <a:t>если все вершины рассмотрены, то стоп.</a:t>
            </a:r>
          </a:p>
          <a:p>
            <a:pPr marL="800100" lvl="1" indent="-342900" algn="just">
              <a:buFontTx/>
              <a:buAutoNum type="arabicParenR"/>
            </a:pPr>
            <a:r>
              <a:rPr lang="ru-RU" sz="2000"/>
              <a:t>среди всех</a:t>
            </a:r>
            <a:r>
              <a:rPr lang="en-US" sz="2000"/>
              <a:t> </a:t>
            </a:r>
            <a:r>
              <a:rPr lang="ru-RU" sz="2000"/>
              <a:t>нерассмотренных вершин (</a:t>
            </a:r>
            <a:r>
              <a:rPr lang="en-US" sz="2400" b="1">
                <a:latin typeface="Courier New" pitchFamily="49" charset="0"/>
              </a:rPr>
              <a:t>a[i]=0</a:t>
            </a:r>
            <a:r>
              <a:rPr lang="ru-RU" sz="2000"/>
              <a:t>)</a:t>
            </a:r>
            <a:r>
              <a:rPr lang="en-US" sz="2000"/>
              <a:t> </a:t>
            </a:r>
            <a:r>
              <a:rPr lang="ru-RU" sz="2000"/>
              <a:t>найти вершину </a:t>
            </a:r>
            <a:r>
              <a:rPr lang="en-US" sz="2400" b="1">
                <a:latin typeface="Courier New" pitchFamily="49" charset="0"/>
              </a:rPr>
              <a:t>j</a:t>
            </a:r>
            <a:r>
              <a:rPr lang="ru-RU" sz="2000"/>
              <a:t>, для которой </a:t>
            </a:r>
            <a:r>
              <a:rPr lang="en-US" sz="2400" b="1">
                <a:latin typeface="Courier New" pitchFamily="49" charset="0"/>
              </a:rPr>
              <a:t>b[i]</a:t>
            </a:r>
            <a:r>
              <a:rPr lang="en-US" sz="2000"/>
              <a:t> – </a:t>
            </a:r>
            <a:r>
              <a:rPr lang="ru-RU" sz="2000"/>
              <a:t>минимальное; </a:t>
            </a:r>
          </a:p>
          <a:p>
            <a:pPr marL="800100" lvl="1" indent="-342900" algn="just">
              <a:buFontTx/>
              <a:buAutoNum type="arabicParenR"/>
            </a:pPr>
            <a:r>
              <a:rPr lang="ru-RU" sz="2000"/>
              <a:t>записать</a:t>
            </a:r>
            <a:r>
              <a:rPr lang="en-US" sz="2000"/>
              <a:t> </a:t>
            </a:r>
            <a:r>
              <a:rPr lang="en-US" sz="2400" b="1">
                <a:latin typeface="Courier New" pitchFamily="49" charset="0"/>
              </a:rPr>
              <a:t>a[j]=1</a:t>
            </a:r>
            <a:r>
              <a:rPr lang="en-US" sz="2000"/>
              <a:t>;</a:t>
            </a:r>
          </a:p>
          <a:p>
            <a:pPr marL="800100" lvl="1" indent="-342900" algn="just">
              <a:buFontTx/>
              <a:buAutoNum type="arabicParenR"/>
            </a:pPr>
            <a:r>
              <a:rPr lang="ru-RU" sz="2000"/>
              <a:t>для всех вершин </a:t>
            </a:r>
            <a:r>
              <a:rPr lang="en-US" sz="2400" b="1">
                <a:latin typeface="Courier New" pitchFamily="49" charset="0"/>
              </a:rPr>
              <a:t>k</a:t>
            </a:r>
            <a:r>
              <a:rPr lang="en-US" sz="2000"/>
              <a:t>: </a:t>
            </a:r>
            <a:r>
              <a:rPr lang="ru-RU" sz="2000"/>
              <a:t>если путь в вершину </a:t>
            </a:r>
            <a:r>
              <a:rPr lang="en-US" sz="2400" b="1">
                <a:latin typeface="Courier New" pitchFamily="49" charset="0"/>
              </a:rPr>
              <a:t>k</a:t>
            </a:r>
            <a:r>
              <a:rPr lang="en-US" sz="2000"/>
              <a:t> </a:t>
            </a:r>
            <a:r>
              <a:rPr lang="ru-RU" sz="2000"/>
              <a:t>через вершину </a:t>
            </a:r>
            <a:r>
              <a:rPr lang="en-US" sz="2400" b="1">
                <a:latin typeface="Courier New" pitchFamily="49" charset="0"/>
              </a:rPr>
              <a:t>j</a:t>
            </a:r>
            <a:r>
              <a:rPr lang="en-US" sz="2000"/>
              <a:t> </a:t>
            </a:r>
            <a:r>
              <a:rPr lang="ru-RU" sz="2000"/>
              <a:t>короче, чем найденный ранее кратчайший путь, запомнить его: записать </a:t>
            </a:r>
            <a:r>
              <a:rPr lang="en-US" sz="2400" b="1">
                <a:latin typeface="Courier New" pitchFamily="49" charset="0"/>
              </a:rPr>
              <a:t>b[k]=b[j]+W[j][k]</a:t>
            </a:r>
            <a:r>
              <a:rPr lang="en-US" sz="2000"/>
              <a:t> </a:t>
            </a:r>
            <a:r>
              <a:rPr lang="ru-RU" sz="2000"/>
              <a:t>и </a:t>
            </a:r>
            <a:r>
              <a:rPr lang="en-US" sz="2400" b="1">
                <a:latin typeface="Courier New" pitchFamily="49" charset="0"/>
              </a:rPr>
              <a:t>c[k]=j</a:t>
            </a:r>
            <a:r>
              <a:rPr lang="en-US" sz="2000"/>
              <a:t>.</a:t>
            </a:r>
            <a:endParaRPr lang="ru-RU" sz="2000"/>
          </a:p>
        </p:txBody>
      </p:sp>
      <p:graphicFrame>
        <p:nvGraphicFramePr>
          <p:cNvPr id="1168838" name="Group 454"/>
          <p:cNvGraphicFramePr>
            <a:graphicFrameLocks noGrp="1"/>
          </p:cNvGraphicFramePr>
          <p:nvPr/>
        </p:nvGraphicFramePr>
        <p:xfrm>
          <a:off x="5381625" y="4752975"/>
          <a:ext cx="3124200" cy="1103562"/>
        </p:xfrm>
        <a:graphic>
          <a:graphicData uri="http://schemas.openxmlformats.org/drawingml/2006/table">
            <a:tbl>
              <a:tblPr/>
              <a:tblGrid>
                <a:gridCol w="520700"/>
                <a:gridCol w="520700"/>
                <a:gridCol w="520700"/>
                <a:gridCol w="520700"/>
                <a:gridCol w="520700"/>
                <a:gridCol w="520700"/>
              </a:tblGrid>
              <a:tr h="36777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1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90000" marR="90000" marT="46767" marB="4676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1</a:t>
                      </a:r>
                    </a:p>
                  </a:txBody>
                  <a:tcPr marL="90000" marR="90000" marT="46767" marB="4676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5FF2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0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90000" marR="90000" marT="46767" marB="4676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0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90000" marR="90000" marT="46767" marB="4676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0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90000" marR="90000" marT="46767" marB="4676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0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90000" marR="90000" marT="46767" marB="4676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777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0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90000" marR="90000" marT="46767" marB="4676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urier New" pitchFamily="49" charset="0"/>
                        </a:rPr>
                        <a:t>7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ourier New" pitchFamily="49" charset="0"/>
                      </a:endParaRPr>
                    </a:p>
                  </a:txBody>
                  <a:tcPr marL="90000" marR="90000" marT="46767" marB="4676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9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90000" marR="90000" marT="46767" marB="4676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22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0000" marR="90000" marT="46767" marB="4676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5FF2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∞</a:t>
                      </a:r>
                    </a:p>
                  </a:txBody>
                  <a:tcPr marL="90000" marR="90000" marT="46767" marB="4676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14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90000" marR="90000" marT="46767" marB="4676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777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0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90000" marR="90000" marT="46767" marB="4676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0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90000" marR="90000" marT="46767" marB="4676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0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90000" marR="90000" marT="46767" marB="4676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1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90000" marR="90000" marT="46767" marB="4676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5FF2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0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90000" marR="90000" marT="46767" marB="4676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0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90000" marR="90000" marT="46767" marB="4676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168835" name="Group 451"/>
          <p:cNvGraphicFramePr>
            <a:graphicFrameLocks noGrp="1"/>
          </p:cNvGraphicFramePr>
          <p:nvPr/>
        </p:nvGraphicFramePr>
        <p:xfrm>
          <a:off x="4854575" y="4743450"/>
          <a:ext cx="520700" cy="1103562"/>
        </p:xfrm>
        <a:graphic>
          <a:graphicData uri="http://schemas.openxmlformats.org/drawingml/2006/table">
            <a:tbl>
              <a:tblPr/>
              <a:tblGrid>
                <a:gridCol w="520700"/>
              </a:tblGrid>
              <a:tr h="36777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a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90000" marR="90000" marT="46767" marB="46767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777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b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90000" marR="90000" marT="46767" marB="46767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777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c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90000" marR="90000" marT="46767" marB="46767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168708" name="Group 324"/>
          <p:cNvGraphicFramePr>
            <a:graphicFrameLocks noGrp="1"/>
          </p:cNvGraphicFramePr>
          <p:nvPr/>
        </p:nvGraphicFramePr>
        <p:xfrm>
          <a:off x="5372100" y="4403725"/>
          <a:ext cx="3124200" cy="338138"/>
        </p:xfrm>
        <a:graphic>
          <a:graphicData uri="http://schemas.openxmlformats.org/drawingml/2006/table">
            <a:tbl>
              <a:tblPr/>
              <a:tblGrid>
                <a:gridCol w="520700"/>
                <a:gridCol w="520700"/>
                <a:gridCol w="520700"/>
                <a:gridCol w="520700"/>
                <a:gridCol w="520700"/>
                <a:gridCol w="520700"/>
              </a:tblGrid>
              <a:tr h="3381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97" marB="46897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97" marB="46897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97" marB="46897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97" marB="46897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97" marB="46897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97" marB="46897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68793" name="Rectangle 409"/>
          <p:cNvSpPr>
            <a:spLocks noChangeArrowheads="1"/>
          </p:cNvSpPr>
          <p:nvPr/>
        </p:nvSpPr>
        <p:spPr bwMode="auto">
          <a:xfrm>
            <a:off x="504825" y="3740150"/>
            <a:ext cx="9794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 type="none" w="med" len="lg"/>
              </a14:hiddenLine>
            </a:ext>
          </a:extLst>
        </p:spPr>
        <p:txBody>
          <a:bodyPr wrap="none" lIns="90000" tIns="46800" rIns="90000" bIns="46800">
            <a:spAutoFit/>
          </a:bodyPr>
          <a:lstStyle/>
          <a:p>
            <a:r>
              <a:rPr lang="ru-RU" sz="2000" b="1">
                <a:solidFill>
                  <a:schemeClr val="hlink"/>
                </a:solidFill>
              </a:rPr>
              <a:t>Шаг 1:</a:t>
            </a:r>
          </a:p>
        </p:txBody>
      </p:sp>
      <p:grpSp>
        <p:nvGrpSpPr>
          <p:cNvPr id="2" name="Group 449"/>
          <p:cNvGrpSpPr>
            <a:grpSpLocks/>
          </p:cNvGrpSpPr>
          <p:nvPr/>
        </p:nvGrpSpPr>
        <p:grpSpPr bwMode="auto">
          <a:xfrm>
            <a:off x="1687513" y="3983038"/>
            <a:ext cx="2840037" cy="2255837"/>
            <a:chOff x="802" y="2437"/>
            <a:chExt cx="1789" cy="1421"/>
          </a:xfrm>
        </p:grpSpPr>
        <p:grpSp>
          <p:nvGrpSpPr>
            <p:cNvPr id="24625" name="Group 414"/>
            <p:cNvGrpSpPr>
              <a:grpSpLocks/>
            </p:cNvGrpSpPr>
            <p:nvPr/>
          </p:nvGrpSpPr>
          <p:grpSpPr bwMode="auto">
            <a:xfrm>
              <a:off x="934" y="2514"/>
              <a:ext cx="1423" cy="1241"/>
              <a:chOff x="393" y="857"/>
              <a:chExt cx="1423" cy="1241"/>
            </a:xfrm>
          </p:grpSpPr>
          <p:sp>
            <p:nvSpPr>
              <p:cNvPr id="24632" name="Line 415"/>
              <p:cNvSpPr>
                <a:spLocks noChangeShapeType="1"/>
              </p:cNvSpPr>
              <p:nvPr/>
            </p:nvSpPr>
            <p:spPr bwMode="auto">
              <a:xfrm>
                <a:off x="1047" y="1590"/>
                <a:ext cx="175" cy="317"/>
              </a:xfrm>
              <a:prstGeom prst="line">
                <a:avLst/>
              </a:prstGeom>
              <a:noFill/>
              <a:ln w="25400">
                <a:solidFill>
                  <a:schemeClr val="hlink"/>
                </a:solidFill>
                <a:round/>
                <a:headEnd/>
                <a:tailEnd type="none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90000" tIns="46800" rIns="90000" bIns="46800" anchor="ctr"/>
              <a:lstStyle/>
              <a:p>
                <a:endParaRPr lang="ru-RU"/>
              </a:p>
            </p:txBody>
          </p:sp>
          <p:sp>
            <p:nvSpPr>
              <p:cNvPr id="24633" name="Line 416"/>
              <p:cNvSpPr>
                <a:spLocks noChangeShapeType="1"/>
              </p:cNvSpPr>
              <p:nvPr/>
            </p:nvSpPr>
            <p:spPr bwMode="auto">
              <a:xfrm>
                <a:off x="1263" y="997"/>
                <a:ext cx="372" cy="351"/>
              </a:xfrm>
              <a:prstGeom prst="line">
                <a:avLst/>
              </a:prstGeom>
              <a:noFill/>
              <a:ln w="25400">
                <a:solidFill>
                  <a:schemeClr val="hlink"/>
                </a:solidFill>
                <a:round/>
                <a:headEnd/>
                <a:tailEnd type="none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90000" tIns="46800" rIns="90000" bIns="46800" anchor="ctr"/>
              <a:lstStyle/>
              <a:p>
                <a:endParaRPr lang="ru-RU"/>
              </a:p>
            </p:txBody>
          </p:sp>
          <p:sp>
            <p:nvSpPr>
              <p:cNvPr id="24634" name="Line 417"/>
              <p:cNvSpPr>
                <a:spLocks noChangeShapeType="1"/>
              </p:cNvSpPr>
              <p:nvPr/>
            </p:nvSpPr>
            <p:spPr bwMode="auto">
              <a:xfrm flipV="1">
                <a:off x="581" y="977"/>
                <a:ext cx="612" cy="190"/>
              </a:xfrm>
              <a:prstGeom prst="line">
                <a:avLst/>
              </a:prstGeom>
              <a:noFill/>
              <a:ln w="25400">
                <a:solidFill>
                  <a:schemeClr val="hlink"/>
                </a:solidFill>
                <a:round/>
                <a:headEnd/>
                <a:tailEnd type="none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90000" tIns="46800" rIns="90000" bIns="46800" anchor="ctr"/>
              <a:lstStyle/>
              <a:p>
                <a:endParaRPr lang="ru-RU"/>
              </a:p>
            </p:txBody>
          </p:sp>
          <p:sp>
            <p:nvSpPr>
              <p:cNvPr id="24635" name="Line 418"/>
              <p:cNvSpPr>
                <a:spLocks noChangeShapeType="1"/>
              </p:cNvSpPr>
              <p:nvPr/>
            </p:nvSpPr>
            <p:spPr bwMode="auto">
              <a:xfrm flipH="1">
                <a:off x="1333" y="1486"/>
                <a:ext cx="337" cy="436"/>
              </a:xfrm>
              <a:prstGeom prst="line">
                <a:avLst/>
              </a:prstGeom>
              <a:noFill/>
              <a:ln w="25400">
                <a:solidFill>
                  <a:schemeClr val="hlink"/>
                </a:solidFill>
                <a:round/>
                <a:headEnd/>
                <a:tailEnd type="none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90000" tIns="46800" rIns="90000" bIns="46800" anchor="ctr"/>
              <a:lstStyle/>
              <a:p>
                <a:endParaRPr lang="ru-RU"/>
              </a:p>
            </p:txBody>
          </p:sp>
          <p:sp>
            <p:nvSpPr>
              <p:cNvPr id="24636" name="Line 419"/>
              <p:cNvSpPr>
                <a:spLocks noChangeShapeType="1"/>
              </p:cNvSpPr>
              <p:nvPr/>
            </p:nvSpPr>
            <p:spPr bwMode="auto">
              <a:xfrm>
                <a:off x="661" y="1922"/>
                <a:ext cx="497" cy="60"/>
              </a:xfrm>
              <a:prstGeom prst="line">
                <a:avLst/>
              </a:prstGeom>
              <a:noFill/>
              <a:ln w="25400">
                <a:solidFill>
                  <a:schemeClr val="hlink"/>
                </a:solidFill>
                <a:round/>
                <a:headEnd/>
                <a:tailEnd type="none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90000" tIns="46800" rIns="90000" bIns="46800" anchor="ctr"/>
              <a:lstStyle/>
              <a:p>
                <a:endParaRPr lang="ru-RU"/>
              </a:p>
            </p:txBody>
          </p:sp>
          <p:sp>
            <p:nvSpPr>
              <p:cNvPr id="24637" name="Line 420"/>
              <p:cNvSpPr>
                <a:spLocks noChangeShapeType="1"/>
              </p:cNvSpPr>
              <p:nvPr/>
            </p:nvSpPr>
            <p:spPr bwMode="auto">
              <a:xfrm flipV="1">
                <a:off x="1083" y="1430"/>
                <a:ext cx="527" cy="56"/>
              </a:xfrm>
              <a:prstGeom prst="line">
                <a:avLst/>
              </a:prstGeom>
              <a:noFill/>
              <a:ln w="25400">
                <a:solidFill>
                  <a:schemeClr val="hlink"/>
                </a:solidFill>
                <a:round/>
                <a:headEnd/>
                <a:tailEnd type="none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90000" tIns="46800" rIns="90000" bIns="46800" anchor="ctr"/>
              <a:lstStyle/>
              <a:p>
                <a:endParaRPr lang="ru-RU"/>
              </a:p>
            </p:txBody>
          </p:sp>
          <p:sp>
            <p:nvSpPr>
              <p:cNvPr id="24638" name="Text Box 421"/>
              <p:cNvSpPr txBox="1">
                <a:spLocks noChangeArrowheads="1"/>
              </p:cNvSpPr>
              <p:nvPr/>
            </p:nvSpPr>
            <p:spPr bwMode="auto">
              <a:xfrm>
                <a:off x="871" y="1964"/>
                <a:ext cx="137" cy="1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rgbClr val="000000"/>
                    </a:solidFill>
                    <a:miter lim="800000"/>
                    <a:headEnd/>
                    <a:tailEnd type="none" w="med" len="lg"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1400" b="1"/>
                  <a:t>7</a:t>
                </a:r>
                <a:endParaRPr lang="ru-RU" sz="1400" b="1"/>
              </a:p>
            </p:txBody>
          </p:sp>
          <p:sp>
            <p:nvSpPr>
              <p:cNvPr id="24639" name="Line 422"/>
              <p:cNvSpPr>
                <a:spLocks noChangeShapeType="1"/>
              </p:cNvSpPr>
              <p:nvPr/>
            </p:nvSpPr>
            <p:spPr bwMode="auto">
              <a:xfrm flipH="1">
                <a:off x="560" y="1198"/>
                <a:ext cx="21" cy="599"/>
              </a:xfrm>
              <a:prstGeom prst="line">
                <a:avLst/>
              </a:prstGeom>
              <a:noFill/>
              <a:ln w="25400">
                <a:solidFill>
                  <a:schemeClr val="hlink"/>
                </a:solidFill>
                <a:round/>
                <a:headEnd/>
                <a:tailEnd type="none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90000" tIns="46800" rIns="90000" bIns="46800" anchor="ctr"/>
              <a:lstStyle/>
              <a:p>
                <a:endParaRPr lang="ru-RU"/>
              </a:p>
            </p:txBody>
          </p:sp>
          <p:sp>
            <p:nvSpPr>
              <p:cNvPr id="24640" name="Line 423"/>
              <p:cNvSpPr>
                <a:spLocks noChangeShapeType="1"/>
              </p:cNvSpPr>
              <p:nvPr/>
            </p:nvSpPr>
            <p:spPr bwMode="auto">
              <a:xfrm flipH="1">
                <a:off x="621" y="1505"/>
                <a:ext cx="337" cy="322"/>
              </a:xfrm>
              <a:prstGeom prst="line">
                <a:avLst/>
              </a:prstGeom>
              <a:noFill/>
              <a:ln w="25400">
                <a:solidFill>
                  <a:schemeClr val="hlink"/>
                </a:solidFill>
                <a:round/>
                <a:headEnd/>
                <a:tailEnd type="none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90000" tIns="46800" rIns="90000" bIns="46800" anchor="ctr"/>
              <a:lstStyle/>
              <a:p>
                <a:endParaRPr lang="ru-RU"/>
              </a:p>
            </p:txBody>
          </p:sp>
          <p:sp>
            <p:nvSpPr>
              <p:cNvPr id="24641" name="Line 424"/>
              <p:cNvSpPr>
                <a:spLocks noChangeShapeType="1"/>
              </p:cNvSpPr>
              <p:nvPr/>
            </p:nvSpPr>
            <p:spPr bwMode="auto">
              <a:xfrm flipH="1" flipV="1">
                <a:off x="611" y="1219"/>
                <a:ext cx="361" cy="256"/>
              </a:xfrm>
              <a:prstGeom prst="line">
                <a:avLst/>
              </a:prstGeom>
              <a:noFill/>
              <a:ln w="25400">
                <a:solidFill>
                  <a:schemeClr val="hlink"/>
                </a:solidFill>
                <a:round/>
                <a:headEnd/>
                <a:tailEnd type="none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90000" tIns="46800" rIns="90000" bIns="46800" anchor="ctr"/>
              <a:lstStyle/>
              <a:p>
                <a:endParaRPr lang="ru-RU"/>
              </a:p>
            </p:txBody>
          </p:sp>
          <p:sp>
            <p:nvSpPr>
              <p:cNvPr id="1168809" name="Oval 425"/>
              <p:cNvSpPr>
                <a:spLocks noChangeAspect="1" noChangeArrowheads="1"/>
              </p:cNvSpPr>
              <p:nvPr/>
            </p:nvSpPr>
            <p:spPr bwMode="auto">
              <a:xfrm>
                <a:off x="1109" y="857"/>
                <a:ext cx="230" cy="230"/>
              </a:xfrm>
              <a:prstGeom prst="ellipse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round/>
                <a:headEnd/>
                <a:tailEnd type="none" w="med" len="lg"/>
              </a:ln>
              <a:effectLst>
                <a:outerShdw dist="35921" dir="2700000" algn="ctr" rotWithShape="0">
                  <a:schemeClr val="tx1"/>
                </a:outerShdw>
              </a:effectLst>
            </p:spPr>
            <p:txBody>
              <a:bodyPr wrap="none" lIns="90000" tIns="46800" rIns="90000" bIns="46800" anchor="ctr"/>
              <a:lstStyle/>
              <a:p>
                <a:pPr algn="ctr">
                  <a:defRPr/>
                </a:pPr>
                <a:r>
                  <a:rPr lang="ru-RU" b="1">
                    <a:cs typeface="+mn-cs"/>
                  </a:rPr>
                  <a:t>4</a:t>
                </a:r>
              </a:p>
            </p:txBody>
          </p:sp>
          <p:sp>
            <p:nvSpPr>
              <p:cNvPr id="1168810" name="Oval 426"/>
              <p:cNvSpPr>
                <a:spLocks noChangeAspect="1" noChangeArrowheads="1"/>
              </p:cNvSpPr>
              <p:nvPr/>
            </p:nvSpPr>
            <p:spPr bwMode="auto">
              <a:xfrm>
                <a:off x="884" y="1376"/>
                <a:ext cx="230" cy="230"/>
              </a:xfrm>
              <a:prstGeom prst="ellipse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round/>
                <a:headEnd/>
                <a:tailEnd type="none" w="med" len="lg"/>
              </a:ln>
              <a:effectLst>
                <a:outerShdw dist="35921" dir="2700000" algn="ctr" rotWithShape="0">
                  <a:schemeClr val="tx1"/>
                </a:outerShdw>
              </a:effectLst>
            </p:spPr>
            <p:txBody>
              <a:bodyPr wrap="none" lIns="90000" tIns="46800" rIns="90000" bIns="46800" anchor="ctr"/>
              <a:lstStyle/>
              <a:p>
                <a:pPr algn="ctr">
                  <a:defRPr/>
                </a:pPr>
                <a:r>
                  <a:rPr lang="ru-RU" b="1">
                    <a:cs typeface="+mn-cs"/>
                  </a:rPr>
                  <a:t>2</a:t>
                </a:r>
              </a:p>
            </p:txBody>
          </p:sp>
          <p:sp>
            <p:nvSpPr>
              <p:cNvPr id="1168811" name="Oval 427"/>
              <p:cNvSpPr>
                <a:spLocks noChangeAspect="1" noChangeArrowheads="1"/>
              </p:cNvSpPr>
              <p:nvPr/>
            </p:nvSpPr>
            <p:spPr bwMode="auto">
              <a:xfrm>
                <a:off x="1166" y="1866"/>
                <a:ext cx="230" cy="230"/>
              </a:xfrm>
              <a:prstGeom prst="ellipse">
                <a:avLst/>
              </a:prstGeom>
              <a:solidFill>
                <a:schemeClr val="hlink"/>
              </a:solidFill>
              <a:ln w="6350">
                <a:solidFill>
                  <a:schemeClr val="tx1"/>
                </a:solidFill>
                <a:round/>
                <a:headEnd/>
                <a:tailEnd type="none" w="med" len="lg"/>
              </a:ln>
              <a:effectLst>
                <a:outerShdw dist="35921" dir="2700000" algn="ctr" rotWithShape="0">
                  <a:schemeClr val="tx1"/>
                </a:outerShdw>
              </a:effectLst>
            </p:spPr>
            <p:txBody>
              <a:bodyPr wrap="none" lIns="90000" tIns="46800" rIns="90000" bIns="46800" anchor="ctr"/>
              <a:lstStyle/>
              <a:p>
                <a:pPr algn="ctr">
                  <a:defRPr/>
                </a:pPr>
                <a:r>
                  <a:rPr lang="ru-RU" b="1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cs typeface="+mn-cs"/>
                  </a:rPr>
                  <a:t>1</a:t>
                </a:r>
              </a:p>
            </p:txBody>
          </p:sp>
          <p:sp>
            <p:nvSpPr>
              <p:cNvPr id="1168812" name="Oval 428"/>
              <p:cNvSpPr>
                <a:spLocks noChangeAspect="1" noChangeArrowheads="1"/>
              </p:cNvSpPr>
              <p:nvPr/>
            </p:nvSpPr>
            <p:spPr bwMode="auto">
              <a:xfrm>
                <a:off x="1586" y="1293"/>
                <a:ext cx="230" cy="230"/>
              </a:xfrm>
              <a:prstGeom prst="ellipse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round/>
                <a:headEnd/>
                <a:tailEnd type="none" w="med" len="lg"/>
              </a:ln>
              <a:effectLst>
                <a:outerShdw dist="35921" dir="2700000" algn="ctr" rotWithShape="0">
                  <a:schemeClr val="tx1"/>
                </a:outerShdw>
              </a:effectLst>
            </p:spPr>
            <p:txBody>
              <a:bodyPr wrap="none" lIns="90000" tIns="46800" rIns="90000" bIns="46800" anchor="ctr"/>
              <a:lstStyle/>
              <a:p>
                <a:pPr algn="ctr">
                  <a:defRPr/>
                </a:pPr>
                <a:r>
                  <a:rPr lang="ru-RU" b="1">
                    <a:cs typeface="+mn-cs"/>
                  </a:rPr>
                  <a:t>3</a:t>
                </a:r>
              </a:p>
            </p:txBody>
          </p:sp>
          <p:sp>
            <p:nvSpPr>
              <p:cNvPr id="1168813" name="Oval 429"/>
              <p:cNvSpPr>
                <a:spLocks noChangeAspect="1" noChangeArrowheads="1"/>
              </p:cNvSpPr>
              <p:nvPr/>
            </p:nvSpPr>
            <p:spPr bwMode="auto">
              <a:xfrm>
                <a:off x="429" y="1762"/>
                <a:ext cx="229" cy="230"/>
              </a:xfrm>
              <a:prstGeom prst="ellipse">
                <a:avLst/>
              </a:prstGeom>
              <a:solidFill>
                <a:schemeClr val="hlink"/>
              </a:solidFill>
              <a:ln w="6350">
                <a:solidFill>
                  <a:schemeClr val="tx1"/>
                </a:solidFill>
                <a:round/>
                <a:headEnd/>
                <a:tailEnd type="none" w="med" len="lg"/>
              </a:ln>
              <a:effectLst>
                <a:outerShdw dist="35921" dir="2700000" algn="ctr" rotWithShape="0">
                  <a:schemeClr val="tx1"/>
                </a:outerShdw>
              </a:effectLst>
            </p:spPr>
            <p:txBody>
              <a:bodyPr wrap="none" lIns="90000" tIns="46800" rIns="90000" bIns="46800" anchor="ctr"/>
              <a:lstStyle/>
              <a:p>
                <a:pPr algn="ctr">
                  <a:defRPr/>
                </a:pPr>
                <a:r>
                  <a:rPr lang="ru-RU" b="1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cs typeface="+mn-cs"/>
                  </a:rPr>
                  <a:t>0</a:t>
                </a:r>
              </a:p>
            </p:txBody>
          </p:sp>
          <p:sp>
            <p:nvSpPr>
              <p:cNvPr id="1168814" name="Oval 430"/>
              <p:cNvSpPr>
                <a:spLocks noChangeAspect="1" noChangeArrowheads="1"/>
              </p:cNvSpPr>
              <p:nvPr/>
            </p:nvSpPr>
            <p:spPr bwMode="auto">
              <a:xfrm>
                <a:off x="441" y="1057"/>
                <a:ext cx="230" cy="231"/>
              </a:xfrm>
              <a:prstGeom prst="ellipse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round/>
                <a:headEnd/>
                <a:tailEnd type="none" w="med" len="lg"/>
              </a:ln>
              <a:effectLst>
                <a:outerShdw dist="35921" dir="2700000" algn="ctr" rotWithShape="0">
                  <a:schemeClr val="tx1"/>
                </a:outerShdw>
              </a:effectLst>
            </p:spPr>
            <p:txBody>
              <a:bodyPr wrap="none" lIns="90000" tIns="46800" rIns="90000" bIns="46800" anchor="ctr"/>
              <a:lstStyle/>
              <a:p>
                <a:pPr algn="ctr">
                  <a:defRPr/>
                </a:pPr>
                <a:r>
                  <a:rPr lang="en-US" b="1">
                    <a:cs typeface="+mn-cs"/>
                  </a:rPr>
                  <a:t>5</a:t>
                </a:r>
                <a:endParaRPr lang="ru-RU" b="1">
                  <a:cs typeface="+mn-cs"/>
                </a:endParaRPr>
              </a:p>
            </p:txBody>
          </p:sp>
          <p:sp>
            <p:nvSpPr>
              <p:cNvPr id="24648" name="Text Box 431"/>
              <p:cNvSpPr txBox="1">
                <a:spLocks noChangeArrowheads="1"/>
              </p:cNvSpPr>
              <p:nvPr/>
            </p:nvSpPr>
            <p:spPr bwMode="auto">
              <a:xfrm>
                <a:off x="981" y="1703"/>
                <a:ext cx="137" cy="1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rgbClr val="000000"/>
                    </a:solidFill>
                    <a:miter lim="800000"/>
                    <a:headEnd/>
                    <a:tailEnd type="none" w="med" len="lg"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1400" b="1"/>
                  <a:t>10</a:t>
                </a:r>
                <a:endParaRPr lang="ru-RU" sz="1400" b="1"/>
              </a:p>
            </p:txBody>
          </p:sp>
          <p:sp>
            <p:nvSpPr>
              <p:cNvPr id="24649" name="Text Box 432"/>
              <p:cNvSpPr txBox="1">
                <a:spLocks noChangeArrowheads="1"/>
              </p:cNvSpPr>
              <p:nvPr/>
            </p:nvSpPr>
            <p:spPr bwMode="auto">
              <a:xfrm>
                <a:off x="1489" y="1700"/>
                <a:ext cx="137" cy="1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rgbClr val="000000"/>
                    </a:solidFill>
                    <a:miter lim="800000"/>
                    <a:headEnd/>
                    <a:tailEnd type="none" w="med" len="lg"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1400" b="1"/>
                  <a:t>15</a:t>
                </a:r>
                <a:endParaRPr lang="ru-RU" sz="1400" b="1"/>
              </a:p>
            </p:txBody>
          </p:sp>
          <p:sp>
            <p:nvSpPr>
              <p:cNvPr id="24650" name="Text Box 433"/>
              <p:cNvSpPr txBox="1">
                <a:spLocks noChangeArrowheads="1"/>
              </p:cNvSpPr>
              <p:nvPr/>
            </p:nvSpPr>
            <p:spPr bwMode="auto">
              <a:xfrm>
                <a:off x="1248" y="1327"/>
                <a:ext cx="137" cy="1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rgbClr val="000000"/>
                    </a:solidFill>
                    <a:miter lim="800000"/>
                    <a:headEnd/>
                    <a:tailEnd type="none" w="med" len="lg"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1400" b="1"/>
                  <a:t>11</a:t>
                </a:r>
                <a:endParaRPr lang="ru-RU" sz="1400" b="1"/>
              </a:p>
            </p:txBody>
          </p:sp>
          <p:sp>
            <p:nvSpPr>
              <p:cNvPr id="24651" name="Text Box 434"/>
              <p:cNvSpPr txBox="1">
                <a:spLocks noChangeArrowheads="1"/>
              </p:cNvSpPr>
              <p:nvPr/>
            </p:nvSpPr>
            <p:spPr bwMode="auto">
              <a:xfrm>
                <a:off x="1443" y="1086"/>
                <a:ext cx="137" cy="1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rgbClr val="000000"/>
                    </a:solidFill>
                    <a:miter lim="800000"/>
                    <a:headEnd/>
                    <a:tailEnd type="none" w="med" len="lg"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1400" b="1"/>
                  <a:t>6</a:t>
                </a:r>
                <a:endParaRPr lang="ru-RU" sz="1400" b="1"/>
              </a:p>
            </p:txBody>
          </p:sp>
          <p:sp>
            <p:nvSpPr>
              <p:cNvPr id="24652" name="Text Box 435"/>
              <p:cNvSpPr txBox="1">
                <a:spLocks noChangeArrowheads="1"/>
              </p:cNvSpPr>
              <p:nvPr/>
            </p:nvSpPr>
            <p:spPr bwMode="auto">
              <a:xfrm>
                <a:off x="830" y="925"/>
                <a:ext cx="137" cy="1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rgbClr val="000000"/>
                    </a:solidFill>
                    <a:miter lim="800000"/>
                    <a:headEnd/>
                    <a:tailEnd type="none" w="med" len="lg"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1400" b="1"/>
                  <a:t>9</a:t>
                </a:r>
                <a:endParaRPr lang="ru-RU" sz="1400" b="1"/>
              </a:p>
            </p:txBody>
          </p:sp>
          <p:sp>
            <p:nvSpPr>
              <p:cNvPr id="24653" name="Text Box 436"/>
              <p:cNvSpPr txBox="1">
                <a:spLocks noChangeArrowheads="1"/>
              </p:cNvSpPr>
              <p:nvPr/>
            </p:nvSpPr>
            <p:spPr bwMode="auto">
              <a:xfrm>
                <a:off x="762" y="1208"/>
                <a:ext cx="137" cy="1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rgbClr val="000000"/>
                    </a:solidFill>
                    <a:miter lim="800000"/>
                    <a:headEnd/>
                    <a:tailEnd type="none" w="med" len="lg"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1400" b="1"/>
                  <a:t>2</a:t>
                </a:r>
                <a:endParaRPr lang="ru-RU" sz="1400" b="1"/>
              </a:p>
            </p:txBody>
          </p:sp>
          <p:sp>
            <p:nvSpPr>
              <p:cNvPr id="24654" name="Text Box 437"/>
              <p:cNvSpPr txBox="1">
                <a:spLocks noChangeArrowheads="1"/>
              </p:cNvSpPr>
              <p:nvPr/>
            </p:nvSpPr>
            <p:spPr bwMode="auto">
              <a:xfrm>
                <a:off x="689" y="1542"/>
                <a:ext cx="137" cy="1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rgbClr val="000000"/>
                    </a:solidFill>
                    <a:miter lim="800000"/>
                    <a:headEnd/>
                    <a:tailEnd type="none" w="med" len="lg"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1400" b="1"/>
                  <a:t>9</a:t>
                </a:r>
                <a:endParaRPr lang="ru-RU" sz="1400" b="1"/>
              </a:p>
            </p:txBody>
          </p:sp>
          <p:sp>
            <p:nvSpPr>
              <p:cNvPr id="24655" name="Text Box 438"/>
              <p:cNvSpPr txBox="1">
                <a:spLocks noChangeArrowheads="1"/>
              </p:cNvSpPr>
              <p:nvPr/>
            </p:nvSpPr>
            <p:spPr bwMode="auto">
              <a:xfrm>
                <a:off x="393" y="1446"/>
                <a:ext cx="137" cy="1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rgbClr val="000000"/>
                    </a:solidFill>
                    <a:miter lim="800000"/>
                    <a:headEnd/>
                    <a:tailEnd type="none" w="med" len="lg"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1400" b="1"/>
                  <a:t>14</a:t>
                </a:r>
                <a:endParaRPr lang="ru-RU" sz="1400" b="1"/>
              </a:p>
            </p:txBody>
          </p:sp>
        </p:grpSp>
        <p:sp>
          <p:nvSpPr>
            <p:cNvPr id="24626" name="Rectangle 439"/>
            <p:cNvSpPr>
              <a:spLocks noChangeArrowheads="1"/>
            </p:cNvSpPr>
            <p:nvPr/>
          </p:nvSpPr>
          <p:spPr bwMode="auto">
            <a:xfrm>
              <a:off x="2391" y="2971"/>
              <a:ext cx="20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 type="none" w="med" len="lg"/>
                </a14:hiddenLine>
              </a:ext>
            </a:extLst>
          </p:spPr>
          <p:txBody>
            <a:bodyPr wrap="none" lIns="18000" tIns="0" rIns="18000" bIns="0">
              <a:spAutoFit/>
            </a:bodyPr>
            <a:lstStyle/>
            <a:p>
              <a:r>
                <a:rPr lang="en-US" sz="2000" b="1">
                  <a:solidFill>
                    <a:srgbClr val="009E00"/>
                  </a:solidFill>
                </a:rPr>
                <a:t>22</a:t>
              </a:r>
            </a:p>
          </p:txBody>
        </p:sp>
        <p:sp>
          <p:nvSpPr>
            <p:cNvPr id="24627" name="Rectangle 440"/>
            <p:cNvSpPr>
              <a:spLocks noChangeArrowheads="1"/>
            </p:cNvSpPr>
            <p:nvPr/>
          </p:nvSpPr>
          <p:spPr bwMode="auto">
            <a:xfrm>
              <a:off x="1896" y="2437"/>
              <a:ext cx="159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 type="none" w="med" len="lg"/>
                </a14:hiddenLine>
              </a:ext>
            </a:extLst>
          </p:spPr>
          <p:txBody>
            <a:bodyPr wrap="none" lIns="18000" tIns="0" rIns="18000" bIns="0">
              <a:spAutoFit/>
            </a:bodyPr>
            <a:lstStyle/>
            <a:p>
              <a:r>
                <a:rPr lang="en-US" sz="2400" b="1">
                  <a:solidFill>
                    <a:srgbClr val="FF0000"/>
                  </a:solidFill>
                </a:rPr>
                <a:t>∞</a:t>
              </a:r>
            </a:p>
          </p:txBody>
        </p:sp>
        <p:sp>
          <p:nvSpPr>
            <p:cNvPr id="24628" name="Rectangle 441"/>
            <p:cNvSpPr>
              <a:spLocks noChangeArrowheads="1"/>
            </p:cNvSpPr>
            <p:nvPr/>
          </p:nvSpPr>
          <p:spPr bwMode="auto">
            <a:xfrm>
              <a:off x="802" y="2578"/>
              <a:ext cx="20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 type="none" w="med" len="lg"/>
                </a14:hiddenLine>
              </a:ext>
            </a:extLst>
          </p:spPr>
          <p:txBody>
            <a:bodyPr wrap="none" lIns="18000" tIns="0" rIns="18000" bIns="0">
              <a:spAutoFit/>
            </a:bodyPr>
            <a:lstStyle/>
            <a:p>
              <a:r>
                <a:rPr lang="en-US" sz="2000" b="1">
                  <a:solidFill>
                    <a:srgbClr val="FF0000"/>
                  </a:solidFill>
                </a:rPr>
                <a:t>14</a:t>
              </a:r>
            </a:p>
          </p:txBody>
        </p:sp>
        <p:sp>
          <p:nvSpPr>
            <p:cNvPr id="24629" name="Rectangle 442"/>
            <p:cNvSpPr>
              <a:spLocks noChangeArrowheads="1"/>
            </p:cNvSpPr>
            <p:nvPr/>
          </p:nvSpPr>
          <p:spPr bwMode="auto">
            <a:xfrm>
              <a:off x="1973" y="3666"/>
              <a:ext cx="111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 type="none" w="med" len="lg"/>
                </a14:hiddenLine>
              </a:ext>
            </a:extLst>
          </p:spPr>
          <p:txBody>
            <a:bodyPr wrap="none" lIns="18000" tIns="0" rIns="18000" bIns="0">
              <a:spAutoFit/>
            </a:bodyPr>
            <a:lstStyle/>
            <a:p>
              <a:r>
                <a:rPr lang="en-US" sz="2000" b="1">
                  <a:solidFill>
                    <a:srgbClr val="FF0000"/>
                  </a:solidFill>
                </a:rPr>
                <a:t>7</a:t>
              </a:r>
            </a:p>
          </p:txBody>
        </p:sp>
        <p:sp>
          <p:nvSpPr>
            <p:cNvPr id="24630" name="Rectangle 443"/>
            <p:cNvSpPr>
              <a:spLocks noChangeArrowheads="1"/>
            </p:cNvSpPr>
            <p:nvPr/>
          </p:nvSpPr>
          <p:spPr bwMode="auto">
            <a:xfrm>
              <a:off x="1500" y="2840"/>
              <a:ext cx="111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 type="none" w="med" len="lg"/>
                </a14:hiddenLine>
              </a:ext>
            </a:extLst>
          </p:spPr>
          <p:txBody>
            <a:bodyPr wrap="none" lIns="18000" tIns="0" rIns="18000" bIns="0">
              <a:spAutoFit/>
            </a:bodyPr>
            <a:lstStyle/>
            <a:p>
              <a:r>
                <a:rPr lang="en-US" sz="2000" b="1">
                  <a:solidFill>
                    <a:srgbClr val="FF0000"/>
                  </a:solidFill>
                </a:rPr>
                <a:t>9</a:t>
              </a:r>
            </a:p>
          </p:txBody>
        </p:sp>
        <p:sp>
          <p:nvSpPr>
            <p:cNvPr id="24631" name="Rectangle 444"/>
            <p:cNvSpPr>
              <a:spLocks noChangeArrowheads="1"/>
            </p:cNvSpPr>
            <p:nvPr/>
          </p:nvSpPr>
          <p:spPr bwMode="auto">
            <a:xfrm>
              <a:off x="901" y="3595"/>
              <a:ext cx="111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 type="none" w="med" len="lg"/>
                </a14:hiddenLine>
              </a:ext>
            </a:extLst>
          </p:spPr>
          <p:txBody>
            <a:bodyPr wrap="none" lIns="18000" tIns="0" rIns="18000" bIns="0">
              <a:spAutoFit/>
            </a:bodyPr>
            <a:lstStyle/>
            <a:p>
              <a:r>
                <a:rPr lang="ru-RU" sz="2000" b="1">
                  <a:solidFill>
                    <a:srgbClr val="FF0000"/>
                  </a:solidFill>
                </a:rPr>
                <a:t>0</a:t>
              </a:r>
              <a:endParaRPr lang="en-US" sz="2000" b="1">
                <a:solidFill>
                  <a:srgbClr val="FF000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8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68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83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1683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83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1683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83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1683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83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1683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8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1687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8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11688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8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11688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8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1168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8389" grpId="0" build="p" bldLvl="2"/>
      <p:bldP spid="1168793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Номер слайда 3"/>
          <p:cNvSpPr txBox="1">
            <a:spLocks noGrp="1"/>
          </p:cNvSpPr>
          <p:nvPr/>
        </p:nvSpPr>
        <p:spPr bwMode="auto">
          <a:xfrm>
            <a:off x="7010400" y="0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fld id="{452DA4AE-84AE-4515-88B0-C9E6F3EB45E6}" type="slidenum">
              <a:rPr lang="ru-RU" sz="1400"/>
              <a:pPr algn="r" eaLnBrk="1" hangingPunct="1"/>
              <a:t>24</a:t>
            </a:fld>
            <a:endParaRPr lang="ru-RU" sz="1400"/>
          </a:p>
        </p:txBody>
      </p:sp>
      <p:sp>
        <p:nvSpPr>
          <p:cNvPr id="25603" name="Line 2"/>
          <p:cNvSpPr>
            <a:spLocks noChangeShapeType="1"/>
          </p:cNvSpPr>
          <p:nvPr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5604" name="Text Box 3"/>
          <p:cNvSpPr txBox="1">
            <a:spLocks noChangeArrowheads="1"/>
          </p:cNvSpPr>
          <p:nvPr/>
        </p:nvSpPr>
        <p:spPr bwMode="auto">
          <a:xfrm>
            <a:off x="395288" y="188913"/>
            <a:ext cx="814070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ru-RU" sz="3000" b="1"/>
              <a:t>Реализация алгоритма Дейкстры</a:t>
            </a:r>
          </a:p>
        </p:txBody>
      </p:sp>
      <p:graphicFrame>
        <p:nvGraphicFramePr>
          <p:cNvPr id="1170661" name="Group 229"/>
          <p:cNvGraphicFramePr>
            <a:graphicFrameLocks noGrp="1"/>
          </p:cNvGraphicFramePr>
          <p:nvPr/>
        </p:nvGraphicFramePr>
        <p:xfrm>
          <a:off x="5116513" y="1738313"/>
          <a:ext cx="3124200" cy="1103562"/>
        </p:xfrm>
        <a:graphic>
          <a:graphicData uri="http://schemas.openxmlformats.org/drawingml/2006/table">
            <a:tbl>
              <a:tblPr/>
              <a:tblGrid>
                <a:gridCol w="520700"/>
                <a:gridCol w="520700"/>
                <a:gridCol w="520700"/>
                <a:gridCol w="520700"/>
                <a:gridCol w="520700"/>
                <a:gridCol w="520700"/>
              </a:tblGrid>
              <a:tr h="36777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1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90000" marR="90000" marT="46767" marB="4676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1</a:t>
                      </a:r>
                    </a:p>
                  </a:txBody>
                  <a:tcPr marL="90000" marR="90000" marT="46767" marB="4676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1</a:t>
                      </a:r>
                    </a:p>
                  </a:txBody>
                  <a:tcPr marL="90000" marR="90000" marT="46767" marB="4676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5FF2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0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90000" marR="90000" marT="46767" marB="4676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0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90000" marR="90000" marT="46767" marB="4676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0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90000" marR="90000" marT="46767" marB="4676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777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0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90000" marR="90000" marT="46767" marB="4676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7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90000" marR="90000" marT="46767" marB="4676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urier New" pitchFamily="49" charset="0"/>
                        </a:rPr>
                        <a:t>9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ourier New" pitchFamily="49" charset="0"/>
                      </a:endParaRPr>
                    </a:p>
                  </a:txBody>
                  <a:tcPr marL="90000" marR="90000" marT="46767" marB="4676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2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</a:p>
                  </a:txBody>
                  <a:tcPr marL="90000" marR="90000" marT="46767" marB="4676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5FF2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∞</a:t>
                      </a:r>
                    </a:p>
                  </a:txBody>
                  <a:tcPr marL="90000" marR="90000" marT="46767" marB="4676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1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1</a:t>
                      </a:r>
                    </a:p>
                  </a:txBody>
                  <a:tcPr marL="90000" marR="90000" marT="46767" marB="4676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5FF25"/>
                    </a:solidFill>
                  </a:tcPr>
                </a:tc>
              </a:tr>
              <a:tr h="36777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0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90000" marR="90000" marT="46767" marB="4676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0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90000" marR="90000" marT="46767" marB="4676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0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90000" marR="90000" marT="46767" marB="4676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2</a:t>
                      </a:r>
                    </a:p>
                  </a:txBody>
                  <a:tcPr marL="90000" marR="90000" marT="46767" marB="4676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5FF2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0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90000" marR="90000" marT="46767" marB="4676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2</a:t>
                      </a:r>
                    </a:p>
                  </a:txBody>
                  <a:tcPr marL="90000" marR="90000" marT="46767" marB="4676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5FF25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70466" name="Group 34"/>
          <p:cNvGraphicFramePr>
            <a:graphicFrameLocks noGrp="1"/>
          </p:cNvGraphicFramePr>
          <p:nvPr/>
        </p:nvGraphicFramePr>
        <p:xfrm>
          <a:off x="4589463" y="1728788"/>
          <a:ext cx="520700" cy="1103562"/>
        </p:xfrm>
        <a:graphic>
          <a:graphicData uri="http://schemas.openxmlformats.org/drawingml/2006/table">
            <a:tbl>
              <a:tblPr/>
              <a:tblGrid>
                <a:gridCol w="520700"/>
              </a:tblGrid>
              <a:tr h="36777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a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90000" marR="90000" marT="46767" marB="46767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777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b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90000" marR="90000" marT="46767" marB="46767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777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c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90000" marR="90000" marT="46767" marB="46767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170478" name="Group 46"/>
          <p:cNvGraphicFramePr>
            <a:graphicFrameLocks noGrp="1"/>
          </p:cNvGraphicFramePr>
          <p:nvPr/>
        </p:nvGraphicFramePr>
        <p:xfrm>
          <a:off x="5106988" y="1389063"/>
          <a:ext cx="3124200" cy="338137"/>
        </p:xfrm>
        <a:graphic>
          <a:graphicData uri="http://schemas.openxmlformats.org/drawingml/2006/table">
            <a:tbl>
              <a:tblPr/>
              <a:tblGrid>
                <a:gridCol w="520700"/>
                <a:gridCol w="520700"/>
                <a:gridCol w="520700"/>
                <a:gridCol w="520700"/>
                <a:gridCol w="520700"/>
                <a:gridCol w="520700"/>
              </a:tblGrid>
              <a:tr h="33813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97" marB="46897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97" marB="46897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97" marB="46897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97" marB="46897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97" marB="46897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97" marB="46897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5646" name="Rectangle 67"/>
          <p:cNvSpPr>
            <a:spLocks noChangeArrowheads="1"/>
          </p:cNvSpPr>
          <p:nvPr/>
        </p:nvSpPr>
        <p:spPr bwMode="auto">
          <a:xfrm>
            <a:off x="401638" y="903288"/>
            <a:ext cx="9794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 type="none" w="med" len="lg"/>
              </a14:hiddenLine>
            </a:ext>
          </a:extLst>
        </p:spPr>
        <p:txBody>
          <a:bodyPr wrap="none" lIns="90000" tIns="46800" rIns="90000" bIns="46800">
            <a:spAutoFit/>
          </a:bodyPr>
          <a:lstStyle/>
          <a:p>
            <a:r>
              <a:rPr lang="ru-RU" sz="2000" b="1">
                <a:solidFill>
                  <a:schemeClr val="hlink"/>
                </a:solidFill>
              </a:rPr>
              <a:t>Шаг 2:</a:t>
            </a:r>
          </a:p>
        </p:txBody>
      </p:sp>
      <p:grpSp>
        <p:nvGrpSpPr>
          <p:cNvPr id="25647" name="Group 68"/>
          <p:cNvGrpSpPr>
            <a:grpSpLocks/>
          </p:cNvGrpSpPr>
          <p:nvPr/>
        </p:nvGrpSpPr>
        <p:grpSpPr bwMode="auto">
          <a:xfrm>
            <a:off x="1422400" y="968375"/>
            <a:ext cx="2840038" cy="2255838"/>
            <a:chOff x="802" y="2437"/>
            <a:chExt cx="1789" cy="1421"/>
          </a:xfrm>
        </p:grpSpPr>
        <p:grpSp>
          <p:nvGrpSpPr>
            <p:cNvPr id="25725" name="Group 69"/>
            <p:cNvGrpSpPr>
              <a:grpSpLocks/>
            </p:cNvGrpSpPr>
            <p:nvPr/>
          </p:nvGrpSpPr>
          <p:grpSpPr bwMode="auto">
            <a:xfrm>
              <a:off x="934" y="2514"/>
              <a:ext cx="1423" cy="1241"/>
              <a:chOff x="393" y="857"/>
              <a:chExt cx="1423" cy="1241"/>
            </a:xfrm>
          </p:grpSpPr>
          <p:sp>
            <p:nvSpPr>
              <p:cNvPr id="25732" name="Line 70"/>
              <p:cNvSpPr>
                <a:spLocks noChangeShapeType="1"/>
              </p:cNvSpPr>
              <p:nvPr/>
            </p:nvSpPr>
            <p:spPr bwMode="auto">
              <a:xfrm>
                <a:off x="1047" y="1590"/>
                <a:ext cx="175" cy="317"/>
              </a:xfrm>
              <a:prstGeom prst="line">
                <a:avLst/>
              </a:prstGeom>
              <a:noFill/>
              <a:ln w="25400">
                <a:solidFill>
                  <a:schemeClr val="hlink"/>
                </a:solidFill>
                <a:round/>
                <a:headEnd/>
                <a:tailEnd type="none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90000" tIns="46800" rIns="90000" bIns="46800" anchor="ctr"/>
              <a:lstStyle/>
              <a:p>
                <a:endParaRPr lang="ru-RU"/>
              </a:p>
            </p:txBody>
          </p:sp>
          <p:sp>
            <p:nvSpPr>
              <p:cNvPr id="25733" name="Line 71"/>
              <p:cNvSpPr>
                <a:spLocks noChangeShapeType="1"/>
              </p:cNvSpPr>
              <p:nvPr/>
            </p:nvSpPr>
            <p:spPr bwMode="auto">
              <a:xfrm>
                <a:off x="1263" y="997"/>
                <a:ext cx="372" cy="351"/>
              </a:xfrm>
              <a:prstGeom prst="line">
                <a:avLst/>
              </a:prstGeom>
              <a:noFill/>
              <a:ln w="25400">
                <a:solidFill>
                  <a:schemeClr val="hlink"/>
                </a:solidFill>
                <a:round/>
                <a:headEnd/>
                <a:tailEnd type="none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90000" tIns="46800" rIns="90000" bIns="46800" anchor="ctr"/>
              <a:lstStyle/>
              <a:p>
                <a:endParaRPr lang="ru-RU"/>
              </a:p>
            </p:txBody>
          </p:sp>
          <p:sp>
            <p:nvSpPr>
              <p:cNvPr id="25734" name="Line 72"/>
              <p:cNvSpPr>
                <a:spLocks noChangeShapeType="1"/>
              </p:cNvSpPr>
              <p:nvPr/>
            </p:nvSpPr>
            <p:spPr bwMode="auto">
              <a:xfrm flipV="1">
                <a:off x="581" y="977"/>
                <a:ext cx="612" cy="190"/>
              </a:xfrm>
              <a:prstGeom prst="line">
                <a:avLst/>
              </a:prstGeom>
              <a:noFill/>
              <a:ln w="25400">
                <a:solidFill>
                  <a:schemeClr val="hlink"/>
                </a:solidFill>
                <a:round/>
                <a:headEnd/>
                <a:tailEnd type="none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90000" tIns="46800" rIns="90000" bIns="46800" anchor="ctr"/>
              <a:lstStyle/>
              <a:p>
                <a:endParaRPr lang="ru-RU"/>
              </a:p>
            </p:txBody>
          </p:sp>
          <p:sp>
            <p:nvSpPr>
              <p:cNvPr id="25735" name="Line 73"/>
              <p:cNvSpPr>
                <a:spLocks noChangeShapeType="1"/>
              </p:cNvSpPr>
              <p:nvPr/>
            </p:nvSpPr>
            <p:spPr bwMode="auto">
              <a:xfrm flipH="1">
                <a:off x="1333" y="1486"/>
                <a:ext cx="337" cy="436"/>
              </a:xfrm>
              <a:prstGeom prst="line">
                <a:avLst/>
              </a:prstGeom>
              <a:noFill/>
              <a:ln w="25400">
                <a:solidFill>
                  <a:schemeClr val="hlink"/>
                </a:solidFill>
                <a:round/>
                <a:headEnd/>
                <a:tailEnd type="none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90000" tIns="46800" rIns="90000" bIns="46800" anchor="ctr"/>
              <a:lstStyle/>
              <a:p>
                <a:endParaRPr lang="ru-RU"/>
              </a:p>
            </p:txBody>
          </p:sp>
          <p:sp>
            <p:nvSpPr>
              <p:cNvPr id="25736" name="Line 74"/>
              <p:cNvSpPr>
                <a:spLocks noChangeShapeType="1"/>
              </p:cNvSpPr>
              <p:nvPr/>
            </p:nvSpPr>
            <p:spPr bwMode="auto">
              <a:xfrm>
                <a:off x="661" y="1922"/>
                <a:ext cx="497" cy="60"/>
              </a:xfrm>
              <a:prstGeom prst="line">
                <a:avLst/>
              </a:prstGeom>
              <a:noFill/>
              <a:ln w="25400">
                <a:solidFill>
                  <a:schemeClr val="hlink"/>
                </a:solidFill>
                <a:round/>
                <a:headEnd/>
                <a:tailEnd type="none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90000" tIns="46800" rIns="90000" bIns="46800" anchor="ctr"/>
              <a:lstStyle/>
              <a:p>
                <a:endParaRPr lang="ru-RU"/>
              </a:p>
            </p:txBody>
          </p:sp>
          <p:sp>
            <p:nvSpPr>
              <p:cNvPr id="25737" name="Line 75"/>
              <p:cNvSpPr>
                <a:spLocks noChangeShapeType="1"/>
              </p:cNvSpPr>
              <p:nvPr/>
            </p:nvSpPr>
            <p:spPr bwMode="auto">
              <a:xfrm flipV="1">
                <a:off x="1083" y="1430"/>
                <a:ext cx="527" cy="56"/>
              </a:xfrm>
              <a:prstGeom prst="line">
                <a:avLst/>
              </a:prstGeom>
              <a:noFill/>
              <a:ln w="25400">
                <a:solidFill>
                  <a:schemeClr val="hlink"/>
                </a:solidFill>
                <a:round/>
                <a:headEnd/>
                <a:tailEnd type="none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90000" tIns="46800" rIns="90000" bIns="46800" anchor="ctr"/>
              <a:lstStyle/>
              <a:p>
                <a:endParaRPr lang="ru-RU"/>
              </a:p>
            </p:txBody>
          </p:sp>
          <p:sp>
            <p:nvSpPr>
              <p:cNvPr id="25738" name="Text Box 76"/>
              <p:cNvSpPr txBox="1">
                <a:spLocks noChangeArrowheads="1"/>
              </p:cNvSpPr>
              <p:nvPr/>
            </p:nvSpPr>
            <p:spPr bwMode="auto">
              <a:xfrm>
                <a:off x="871" y="1964"/>
                <a:ext cx="137" cy="1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rgbClr val="000000"/>
                    </a:solidFill>
                    <a:miter lim="800000"/>
                    <a:headEnd/>
                    <a:tailEnd type="none" w="med" len="lg"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1400" b="1"/>
                  <a:t>7</a:t>
                </a:r>
                <a:endParaRPr lang="ru-RU" sz="1400" b="1"/>
              </a:p>
            </p:txBody>
          </p:sp>
          <p:sp>
            <p:nvSpPr>
              <p:cNvPr id="25739" name="Line 77"/>
              <p:cNvSpPr>
                <a:spLocks noChangeShapeType="1"/>
              </p:cNvSpPr>
              <p:nvPr/>
            </p:nvSpPr>
            <p:spPr bwMode="auto">
              <a:xfrm flipH="1">
                <a:off x="560" y="1198"/>
                <a:ext cx="21" cy="599"/>
              </a:xfrm>
              <a:prstGeom prst="line">
                <a:avLst/>
              </a:prstGeom>
              <a:noFill/>
              <a:ln w="25400">
                <a:solidFill>
                  <a:schemeClr val="hlink"/>
                </a:solidFill>
                <a:round/>
                <a:headEnd/>
                <a:tailEnd type="none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90000" tIns="46800" rIns="90000" bIns="46800" anchor="ctr"/>
              <a:lstStyle/>
              <a:p>
                <a:endParaRPr lang="ru-RU"/>
              </a:p>
            </p:txBody>
          </p:sp>
          <p:sp>
            <p:nvSpPr>
              <p:cNvPr id="25740" name="Line 78"/>
              <p:cNvSpPr>
                <a:spLocks noChangeShapeType="1"/>
              </p:cNvSpPr>
              <p:nvPr/>
            </p:nvSpPr>
            <p:spPr bwMode="auto">
              <a:xfrm flipH="1">
                <a:off x="621" y="1505"/>
                <a:ext cx="337" cy="322"/>
              </a:xfrm>
              <a:prstGeom prst="line">
                <a:avLst/>
              </a:prstGeom>
              <a:noFill/>
              <a:ln w="25400">
                <a:solidFill>
                  <a:schemeClr val="hlink"/>
                </a:solidFill>
                <a:round/>
                <a:headEnd/>
                <a:tailEnd type="none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90000" tIns="46800" rIns="90000" bIns="46800" anchor="ctr"/>
              <a:lstStyle/>
              <a:p>
                <a:endParaRPr lang="ru-RU"/>
              </a:p>
            </p:txBody>
          </p:sp>
          <p:sp>
            <p:nvSpPr>
              <p:cNvPr id="25741" name="Line 79"/>
              <p:cNvSpPr>
                <a:spLocks noChangeShapeType="1"/>
              </p:cNvSpPr>
              <p:nvPr/>
            </p:nvSpPr>
            <p:spPr bwMode="auto">
              <a:xfrm flipH="1" flipV="1">
                <a:off x="611" y="1219"/>
                <a:ext cx="361" cy="256"/>
              </a:xfrm>
              <a:prstGeom prst="line">
                <a:avLst/>
              </a:prstGeom>
              <a:noFill/>
              <a:ln w="25400">
                <a:solidFill>
                  <a:schemeClr val="hlink"/>
                </a:solidFill>
                <a:round/>
                <a:headEnd/>
                <a:tailEnd type="none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90000" tIns="46800" rIns="90000" bIns="46800" anchor="ctr"/>
              <a:lstStyle/>
              <a:p>
                <a:endParaRPr lang="ru-RU"/>
              </a:p>
            </p:txBody>
          </p:sp>
          <p:sp>
            <p:nvSpPr>
              <p:cNvPr id="1170512" name="Oval 80"/>
              <p:cNvSpPr>
                <a:spLocks noChangeAspect="1" noChangeArrowheads="1"/>
              </p:cNvSpPr>
              <p:nvPr/>
            </p:nvSpPr>
            <p:spPr bwMode="auto">
              <a:xfrm>
                <a:off x="1109" y="857"/>
                <a:ext cx="230" cy="230"/>
              </a:xfrm>
              <a:prstGeom prst="ellipse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round/>
                <a:headEnd/>
                <a:tailEnd type="none" w="med" len="lg"/>
              </a:ln>
              <a:effectLst>
                <a:outerShdw dist="35921" dir="2700000" algn="ctr" rotWithShape="0">
                  <a:schemeClr val="tx1"/>
                </a:outerShdw>
              </a:effectLst>
            </p:spPr>
            <p:txBody>
              <a:bodyPr wrap="none" lIns="90000" tIns="46800" rIns="90000" bIns="46800" anchor="ctr"/>
              <a:lstStyle/>
              <a:p>
                <a:pPr algn="ctr">
                  <a:defRPr/>
                </a:pPr>
                <a:r>
                  <a:rPr lang="ru-RU" b="1">
                    <a:cs typeface="+mn-cs"/>
                  </a:rPr>
                  <a:t>4</a:t>
                </a:r>
              </a:p>
            </p:txBody>
          </p:sp>
          <p:sp>
            <p:nvSpPr>
              <p:cNvPr id="1170513" name="Oval 81"/>
              <p:cNvSpPr>
                <a:spLocks noChangeAspect="1" noChangeArrowheads="1"/>
              </p:cNvSpPr>
              <p:nvPr/>
            </p:nvSpPr>
            <p:spPr bwMode="auto">
              <a:xfrm>
                <a:off x="884" y="1376"/>
                <a:ext cx="230" cy="230"/>
              </a:xfrm>
              <a:prstGeom prst="ellipse">
                <a:avLst/>
              </a:prstGeom>
              <a:solidFill>
                <a:schemeClr val="hlink"/>
              </a:solidFill>
              <a:ln w="6350">
                <a:solidFill>
                  <a:schemeClr val="tx1"/>
                </a:solidFill>
                <a:round/>
                <a:headEnd/>
                <a:tailEnd type="none" w="med" len="lg"/>
              </a:ln>
              <a:effectLst>
                <a:outerShdw dist="35921" dir="2700000" algn="ctr" rotWithShape="0">
                  <a:schemeClr val="tx1"/>
                </a:outerShdw>
              </a:effectLst>
            </p:spPr>
            <p:txBody>
              <a:bodyPr wrap="none" lIns="90000" tIns="46800" rIns="90000" bIns="46800" anchor="ctr"/>
              <a:lstStyle/>
              <a:p>
                <a:pPr algn="ctr">
                  <a:defRPr/>
                </a:pPr>
                <a:r>
                  <a:rPr lang="ru-RU" b="1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cs typeface="+mn-cs"/>
                  </a:rPr>
                  <a:t>2</a:t>
                </a:r>
              </a:p>
            </p:txBody>
          </p:sp>
          <p:sp>
            <p:nvSpPr>
              <p:cNvPr id="1170514" name="Oval 82"/>
              <p:cNvSpPr>
                <a:spLocks noChangeAspect="1" noChangeArrowheads="1"/>
              </p:cNvSpPr>
              <p:nvPr/>
            </p:nvSpPr>
            <p:spPr bwMode="auto">
              <a:xfrm>
                <a:off x="1166" y="1866"/>
                <a:ext cx="230" cy="230"/>
              </a:xfrm>
              <a:prstGeom prst="ellipse">
                <a:avLst/>
              </a:prstGeom>
              <a:solidFill>
                <a:schemeClr val="hlink"/>
              </a:solidFill>
              <a:ln w="6350">
                <a:solidFill>
                  <a:schemeClr val="tx1"/>
                </a:solidFill>
                <a:round/>
                <a:headEnd/>
                <a:tailEnd type="none" w="med" len="lg"/>
              </a:ln>
              <a:effectLst>
                <a:outerShdw dist="35921" dir="2700000" algn="ctr" rotWithShape="0">
                  <a:schemeClr val="tx1"/>
                </a:outerShdw>
              </a:effectLst>
            </p:spPr>
            <p:txBody>
              <a:bodyPr wrap="none" lIns="90000" tIns="46800" rIns="90000" bIns="46800" anchor="ctr"/>
              <a:lstStyle/>
              <a:p>
                <a:pPr algn="ctr">
                  <a:defRPr/>
                </a:pPr>
                <a:r>
                  <a:rPr lang="ru-RU" b="1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cs typeface="+mn-cs"/>
                  </a:rPr>
                  <a:t>1</a:t>
                </a:r>
              </a:p>
            </p:txBody>
          </p:sp>
          <p:sp>
            <p:nvSpPr>
              <p:cNvPr id="1170515" name="Oval 83"/>
              <p:cNvSpPr>
                <a:spLocks noChangeAspect="1" noChangeArrowheads="1"/>
              </p:cNvSpPr>
              <p:nvPr/>
            </p:nvSpPr>
            <p:spPr bwMode="auto">
              <a:xfrm>
                <a:off x="1586" y="1293"/>
                <a:ext cx="230" cy="230"/>
              </a:xfrm>
              <a:prstGeom prst="ellipse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round/>
                <a:headEnd/>
                <a:tailEnd type="none" w="med" len="lg"/>
              </a:ln>
              <a:effectLst>
                <a:outerShdw dist="35921" dir="2700000" algn="ctr" rotWithShape="0">
                  <a:schemeClr val="tx1"/>
                </a:outerShdw>
              </a:effectLst>
            </p:spPr>
            <p:txBody>
              <a:bodyPr wrap="none" lIns="90000" tIns="46800" rIns="90000" bIns="46800" anchor="ctr"/>
              <a:lstStyle/>
              <a:p>
                <a:pPr algn="ctr">
                  <a:defRPr/>
                </a:pPr>
                <a:r>
                  <a:rPr lang="ru-RU" b="1">
                    <a:cs typeface="+mn-cs"/>
                  </a:rPr>
                  <a:t>3</a:t>
                </a:r>
              </a:p>
            </p:txBody>
          </p:sp>
          <p:sp>
            <p:nvSpPr>
              <p:cNvPr id="1170516" name="Oval 84"/>
              <p:cNvSpPr>
                <a:spLocks noChangeAspect="1" noChangeArrowheads="1"/>
              </p:cNvSpPr>
              <p:nvPr/>
            </p:nvSpPr>
            <p:spPr bwMode="auto">
              <a:xfrm>
                <a:off x="429" y="1762"/>
                <a:ext cx="229" cy="230"/>
              </a:xfrm>
              <a:prstGeom prst="ellipse">
                <a:avLst/>
              </a:prstGeom>
              <a:solidFill>
                <a:schemeClr val="hlink"/>
              </a:solidFill>
              <a:ln w="6350">
                <a:solidFill>
                  <a:schemeClr val="tx1"/>
                </a:solidFill>
                <a:round/>
                <a:headEnd/>
                <a:tailEnd type="none" w="med" len="lg"/>
              </a:ln>
              <a:effectLst>
                <a:outerShdw dist="35921" dir="2700000" algn="ctr" rotWithShape="0">
                  <a:schemeClr val="tx1"/>
                </a:outerShdw>
              </a:effectLst>
            </p:spPr>
            <p:txBody>
              <a:bodyPr wrap="none" lIns="90000" tIns="46800" rIns="90000" bIns="46800" anchor="ctr"/>
              <a:lstStyle/>
              <a:p>
                <a:pPr algn="ctr">
                  <a:defRPr/>
                </a:pPr>
                <a:r>
                  <a:rPr lang="ru-RU" b="1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cs typeface="+mn-cs"/>
                  </a:rPr>
                  <a:t>0</a:t>
                </a:r>
              </a:p>
            </p:txBody>
          </p:sp>
          <p:sp>
            <p:nvSpPr>
              <p:cNvPr id="1170517" name="Oval 85"/>
              <p:cNvSpPr>
                <a:spLocks noChangeAspect="1" noChangeArrowheads="1"/>
              </p:cNvSpPr>
              <p:nvPr/>
            </p:nvSpPr>
            <p:spPr bwMode="auto">
              <a:xfrm>
                <a:off x="441" y="1057"/>
                <a:ext cx="230" cy="231"/>
              </a:xfrm>
              <a:prstGeom prst="ellipse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round/>
                <a:headEnd/>
                <a:tailEnd type="none" w="med" len="lg"/>
              </a:ln>
              <a:effectLst>
                <a:outerShdw dist="35921" dir="2700000" algn="ctr" rotWithShape="0">
                  <a:schemeClr val="tx1"/>
                </a:outerShdw>
              </a:effectLst>
            </p:spPr>
            <p:txBody>
              <a:bodyPr wrap="none" lIns="90000" tIns="46800" rIns="90000" bIns="46800" anchor="ctr"/>
              <a:lstStyle/>
              <a:p>
                <a:pPr algn="ctr">
                  <a:defRPr/>
                </a:pPr>
                <a:r>
                  <a:rPr lang="en-US" b="1">
                    <a:cs typeface="+mn-cs"/>
                  </a:rPr>
                  <a:t>5</a:t>
                </a:r>
                <a:endParaRPr lang="ru-RU" b="1">
                  <a:cs typeface="+mn-cs"/>
                </a:endParaRPr>
              </a:p>
            </p:txBody>
          </p:sp>
          <p:sp>
            <p:nvSpPr>
              <p:cNvPr id="25748" name="Text Box 86"/>
              <p:cNvSpPr txBox="1">
                <a:spLocks noChangeArrowheads="1"/>
              </p:cNvSpPr>
              <p:nvPr/>
            </p:nvSpPr>
            <p:spPr bwMode="auto">
              <a:xfrm>
                <a:off x="981" y="1703"/>
                <a:ext cx="137" cy="1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rgbClr val="000000"/>
                    </a:solidFill>
                    <a:miter lim="800000"/>
                    <a:headEnd/>
                    <a:tailEnd type="none" w="med" len="lg"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1400" b="1"/>
                  <a:t>10</a:t>
                </a:r>
                <a:endParaRPr lang="ru-RU" sz="1400" b="1"/>
              </a:p>
            </p:txBody>
          </p:sp>
          <p:sp>
            <p:nvSpPr>
              <p:cNvPr id="25749" name="Text Box 87"/>
              <p:cNvSpPr txBox="1">
                <a:spLocks noChangeArrowheads="1"/>
              </p:cNvSpPr>
              <p:nvPr/>
            </p:nvSpPr>
            <p:spPr bwMode="auto">
              <a:xfrm>
                <a:off x="1489" y="1700"/>
                <a:ext cx="137" cy="1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rgbClr val="000000"/>
                    </a:solidFill>
                    <a:miter lim="800000"/>
                    <a:headEnd/>
                    <a:tailEnd type="none" w="med" len="lg"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1400" b="1"/>
                  <a:t>15</a:t>
                </a:r>
                <a:endParaRPr lang="ru-RU" sz="1400" b="1"/>
              </a:p>
            </p:txBody>
          </p:sp>
          <p:sp>
            <p:nvSpPr>
              <p:cNvPr id="25750" name="Text Box 88"/>
              <p:cNvSpPr txBox="1">
                <a:spLocks noChangeArrowheads="1"/>
              </p:cNvSpPr>
              <p:nvPr/>
            </p:nvSpPr>
            <p:spPr bwMode="auto">
              <a:xfrm>
                <a:off x="1248" y="1327"/>
                <a:ext cx="137" cy="1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rgbClr val="000000"/>
                    </a:solidFill>
                    <a:miter lim="800000"/>
                    <a:headEnd/>
                    <a:tailEnd type="none" w="med" len="lg"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1400" b="1"/>
                  <a:t>11</a:t>
                </a:r>
                <a:endParaRPr lang="ru-RU" sz="1400" b="1"/>
              </a:p>
            </p:txBody>
          </p:sp>
          <p:sp>
            <p:nvSpPr>
              <p:cNvPr id="25751" name="Text Box 89"/>
              <p:cNvSpPr txBox="1">
                <a:spLocks noChangeArrowheads="1"/>
              </p:cNvSpPr>
              <p:nvPr/>
            </p:nvSpPr>
            <p:spPr bwMode="auto">
              <a:xfrm>
                <a:off x="1443" y="1086"/>
                <a:ext cx="137" cy="1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rgbClr val="000000"/>
                    </a:solidFill>
                    <a:miter lim="800000"/>
                    <a:headEnd/>
                    <a:tailEnd type="none" w="med" len="lg"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1400" b="1"/>
                  <a:t>6</a:t>
                </a:r>
                <a:endParaRPr lang="ru-RU" sz="1400" b="1"/>
              </a:p>
            </p:txBody>
          </p:sp>
          <p:sp>
            <p:nvSpPr>
              <p:cNvPr id="25752" name="Text Box 90"/>
              <p:cNvSpPr txBox="1">
                <a:spLocks noChangeArrowheads="1"/>
              </p:cNvSpPr>
              <p:nvPr/>
            </p:nvSpPr>
            <p:spPr bwMode="auto">
              <a:xfrm>
                <a:off x="830" y="925"/>
                <a:ext cx="137" cy="1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rgbClr val="000000"/>
                    </a:solidFill>
                    <a:miter lim="800000"/>
                    <a:headEnd/>
                    <a:tailEnd type="none" w="med" len="lg"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1400" b="1"/>
                  <a:t>9</a:t>
                </a:r>
                <a:endParaRPr lang="ru-RU" sz="1400" b="1"/>
              </a:p>
            </p:txBody>
          </p:sp>
          <p:sp>
            <p:nvSpPr>
              <p:cNvPr id="25753" name="Text Box 91"/>
              <p:cNvSpPr txBox="1">
                <a:spLocks noChangeArrowheads="1"/>
              </p:cNvSpPr>
              <p:nvPr/>
            </p:nvSpPr>
            <p:spPr bwMode="auto">
              <a:xfrm>
                <a:off x="762" y="1208"/>
                <a:ext cx="137" cy="1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rgbClr val="000000"/>
                    </a:solidFill>
                    <a:miter lim="800000"/>
                    <a:headEnd/>
                    <a:tailEnd type="none" w="med" len="lg"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1400" b="1"/>
                  <a:t>2</a:t>
                </a:r>
                <a:endParaRPr lang="ru-RU" sz="1400" b="1"/>
              </a:p>
            </p:txBody>
          </p:sp>
          <p:sp>
            <p:nvSpPr>
              <p:cNvPr id="25754" name="Text Box 92"/>
              <p:cNvSpPr txBox="1">
                <a:spLocks noChangeArrowheads="1"/>
              </p:cNvSpPr>
              <p:nvPr/>
            </p:nvSpPr>
            <p:spPr bwMode="auto">
              <a:xfrm>
                <a:off x="689" y="1542"/>
                <a:ext cx="137" cy="1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rgbClr val="000000"/>
                    </a:solidFill>
                    <a:miter lim="800000"/>
                    <a:headEnd/>
                    <a:tailEnd type="none" w="med" len="lg"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1400" b="1"/>
                  <a:t>9</a:t>
                </a:r>
                <a:endParaRPr lang="ru-RU" sz="1400" b="1"/>
              </a:p>
            </p:txBody>
          </p:sp>
          <p:sp>
            <p:nvSpPr>
              <p:cNvPr id="25755" name="Text Box 93"/>
              <p:cNvSpPr txBox="1">
                <a:spLocks noChangeArrowheads="1"/>
              </p:cNvSpPr>
              <p:nvPr/>
            </p:nvSpPr>
            <p:spPr bwMode="auto">
              <a:xfrm>
                <a:off x="393" y="1446"/>
                <a:ext cx="137" cy="1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rgbClr val="000000"/>
                    </a:solidFill>
                    <a:miter lim="800000"/>
                    <a:headEnd/>
                    <a:tailEnd type="none" w="med" len="lg"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1400" b="1"/>
                  <a:t>14</a:t>
                </a:r>
                <a:endParaRPr lang="ru-RU" sz="1400" b="1"/>
              </a:p>
            </p:txBody>
          </p:sp>
        </p:grpSp>
        <p:sp>
          <p:nvSpPr>
            <p:cNvPr id="25726" name="Rectangle 94"/>
            <p:cNvSpPr>
              <a:spLocks noChangeArrowheads="1"/>
            </p:cNvSpPr>
            <p:nvPr/>
          </p:nvSpPr>
          <p:spPr bwMode="auto">
            <a:xfrm>
              <a:off x="2391" y="2971"/>
              <a:ext cx="20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 type="none" w="med" len="lg"/>
                </a14:hiddenLine>
              </a:ext>
            </a:extLst>
          </p:spPr>
          <p:txBody>
            <a:bodyPr wrap="none" lIns="18000" tIns="0" rIns="18000" bIns="0">
              <a:spAutoFit/>
            </a:bodyPr>
            <a:lstStyle/>
            <a:p>
              <a:r>
                <a:rPr lang="en-US" sz="2000" b="1">
                  <a:solidFill>
                    <a:srgbClr val="009E00"/>
                  </a:solidFill>
                </a:rPr>
                <a:t>2</a:t>
              </a:r>
              <a:r>
                <a:rPr lang="ru-RU" sz="2000" b="1">
                  <a:solidFill>
                    <a:srgbClr val="009E00"/>
                  </a:solidFill>
                </a:rPr>
                <a:t>0</a:t>
              </a:r>
              <a:endParaRPr lang="en-US" sz="2000" b="1">
                <a:solidFill>
                  <a:srgbClr val="009E00"/>
                </a:solidFill>
              </a:endParaRPr>
            </a:p>
          </p:txBody>
        </p:sp>
        <p:sp>
          <p:nvSpPr>
            <p:cNvPr id="25727" name="Rectangle 95"/>
            <p:cNvSpPr>
              <a:spLocks noChangeArrowheads="1"/>
            </p:cNvSpPr>
            <p:nvPr/>
          </p:nvSpPr>
          <p:spPr bwMode="auto">
            <a:xfrm>
              <a:off x="1896" y="2437"/>
              <a:ext cx="159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 type="none" w="med" len="lg"/>
                </a14:hiddenLine>
              </a:ext>
            </a:extLst>
          </p:spPr>
          <p:txBody>
            <a:bodyPr wrap="none" lIns="18000" tIns="0" rIns="18000" bIns="0">
              <a:spAutoFit/>
            </a:bodyPr>
            <a:lstStyle/>
            <a:p>
              <a:r>
                <a:rPr lang="en-US" sz="2400" b="1">
                  <a:solidFill>
                    <a:srgbClr val="FF0000"/>
                  </a:solidFill>
                </a:rPr>
                <a:t>∞</a:t>
              </a:r>
            </a:p>
          </p:txBody>
        </p:sp>
        <p:sp>
          <p:nvSpPr>
            <p:cNvPr id="25728" name="Rectangle 96"/>
            <p:cNvSpPr>
              <a:spLocks noChangeArrowheads="1"/>
            </p:cNvSpPr>
            <p:nvPr/>
          </p:nvSpPr>
          <p:spPr bwMode="auto">
            <a:xfrm>
              <a:off x="802" y="2578"/>
              <a:ext cx="20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 type="none" w="med" len="lg"/>
                </a14:hiddenLine>
              </a:ext>
            </a:extLst>
          </p:spPr>
          <p:txBody>
            <a:bodyPr wrap="none" lIns="18000" tIns="0" rIns="18000" bIns="0">
              <a:spAutoFit/>
            </a:bodyPr>
            <a:lstStyle/>
            <a:p>
              <a:r>
                <a:rPr lang="en-US" sz="2000" b="1">
                  <a:solidFill>
                    <a:srgbClr val="009E00"/>
                  </a:solidFill>
                </a:rPr>
                <a:t>11</a:t>
              </a:r>
            </a:p>
          </p:txBody>
        </p:sp>
        <p:sp>
          <p:nvSpPr>
            <p:cNvPr id="25729" name="Rectangle 97"/>
            <p:cNvSpPr>
              <a:spLocks noChangeArrowheads="1"/>
            </p:cNvSpPr>
            <p:nvPr/>
          </p:nvSpPr>
          <p:spPr bwMode="auto">
            <a:xfrm>
              <a:off x="1973" y="3666"/>
              <a:ext cx="111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 type="none" w="med" len="lg"/>
                </a14:hiddenLine>
              </a:ext>
            </a:extLst>
          </p:spPr>
          <p:txBody>
            <a:bodyPr wrap="none" lIns="18000" tIns="0" rIns="18000" bIns="0">
              <a:spAutoFit/>
            </a:bodyPr>
            <a:lstStyle/>
            <a:p>
              <a:r>
                <a:rPr lang="en-US" sz="2000" b="1">
                  <a:solidFill>
                    <a:srgbClr val="FF0000"/>
                  </a:solidFill>
                </a:rPr>
                <a:t>7</a:t>
              </a:r>
            </a:p>
          </p:txBody>
        </p:sp>
        <p:sp>
          <p:nvSpPr>
            <p:cNvPr id="25730" name="Rectangle 98"/>
            <p:cNvSpPr>
              <a:spLocks noChangeArrowheads="1"/>
            </p:cNvSpPr>
            <p:nvPr/>
          </p:nvSpPr>
          <p:spPr bwMode="auto">
            <a:xfrm>
              <a:off x="1500" y="2840"/>
              <a:ext cx="111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 type="none" w="med" len="lg"/>
                </a14:hiddenLine>
              </a:ext>
            </a:extLst>
          </p:spPr>
          <p:txBody>
            <a:bodyPr wrap="none" lIns="18000" tIns="0" rIns="18000" bIns="0">
              <a:spAutoFit/>
            </a:bodyPr>
            <a:lstStyle/>
            <a:p>
              <a:r>
                <a:rPr lang="en-US" sz="2000" b="1">
                  <a:solidFill>
                    <a:srgbClr val="FF0000"/>
                  </a:solidFill>
                </a:rPr>
                <a:t>9</a:t>
              </a:r>
            </a:p>
          </p:txBody>
        </p:sp>
        <p:sp>
          <p:nvSpPr>
            <p:cNvPr id="25731" name="Rectangle 99"/>
            <p:cNvSpPr>
              <a:spLocks noChangeArrowheads="1"/>
            </p:cNvSpPr>
            <p:nvPr/>
          </p:nvSpPr>
          <p:spPr bwMode="auto">
            <a:xfrm>
              <a:off x="901" y="3595"/>
              <a:ext cx="111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 type="none" w="med" len="lg"/>
                </a14:hiddenLine>
              </a:ext>
            </a:extLst>
          </p:spPr>
          <p:txBody>
            <a:bodyPr wrap="none" lIns="18000" tIns="0" rIns="18000" bIns="0">
              <a:spAutoFit/>
            </a:bodyPr>
            <a:lstStyle/>
            <a:p>
              <a:r>
                <a:rPr lang="ru-RU" sz="2000" b="1">
                  <a:solidFill>
                    <a:srgbClr val="FF0000"/>
                  </a:solidFill>
                </a:rPr>
                <a:t>0</a:t>
              </a:r>
              <a:endParaRPr lang="en-US" sz="2000" b="1">
                <a:solidFill>
                  <a:srgbClr val="FF0000"/>
                </a:solidFill>
              </a:endParaRPr>
            </a:p>
          </p:txBody>
        </p:sp>
      </p:grpSp>
      <p:graphicFrame>
        <p:nvGraphicFramePr>
          <p:cNvPr id="1170662" name="Group 230"/>
          <p:cNvGraphicFramePr>
            <a:graphicFrameLocks noGrp="1"/>
          </p:cNvGraphicFramePr>
          <p:nvPr/>
        </p:nvGraphicFramePr>
        <p:xfrm>
          <a:off x="5173663" y="4103688"/>
          <a:ext cx="3124200" cy="1103562"/>
        </p:xfrm>
        <a:graphic>
          <a:graphicData uri="http://schemas.openxmlformats.org/drawingml/2006/table">
            <a:tbl>
              <a:tblPr/>
              <a:tblGrid>
                <a:gridCol w="520700"/>
                <a:gridCol w="520700"/>
                <a:gridCol w="520700"/>
                <a:gridCol w="520700"/>
                <a:gridCol w="520700"/>
                <a:gridCol w="520700"/>
              </a:tblGrid>
              <a:tr h="36777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1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90000" marR="90000" marT="46767" marB="4676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1</a:t>
                      </a:r>
                    </a:p>
                  </a:txBody>
                  <a:tcPr marL="90000" marR="90000" marT="46767" marB="4676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1</a:t>
                      </a:r>
                    </a:p>
                  </a:txBody>
                  <a:tcPr marL="90000" marR="90000" marT="46767" marB="4676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0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90000" marR="90000" marT="46767" marB="4676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0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90000" marR="90000" marT="46767" marB="4676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1</a:t>
                      </a:r>
                    </a:p>
                  </a:txBody>
                  <a:tcPr marL="90000" marR="90000" marT="46767" marB="4676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5FF25"/>
                    </a:solidFill>
                  </a:tcPr>
                </a:tc>
              </a:tr>
              <a:tr h="36777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0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90000" marR="90000" marT="46767" marB="4676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7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90000" marR="90000" marT="46767" marB="4676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9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90000" marR="90000" marT="46767" marB="4676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2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</a:p>
                  </a:txBody>
                  <a:tcPr marL="90000" marR="90000" marT="46767" marB="4676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20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0000" marR="90000" marT="46767" marB="4676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5FF2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urier New" pitchFamily="49" charset="0"/>
                        </a:rPr>
                        <a:t>1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urier New" pitchFamily="49" charset="0"/>
                        </a:rPr>
                        <a:t>1</a:t>
                      </a:r>
                    </a:p>
                  </a:txBody>
                  <a:tcPr marL="90000" marR="90000" marT="46767" marB="4676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</a:tr>
              <a:tr h="36777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0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90000" marR="90000" marT="46767" marB="4676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0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90000" marR="90000" marT="46767" marB="4676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0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90000" marR="90000" marT="46767" marB="4676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2</a:t>
                      </a:r>
                    </a:p>
                  </a:txBody>
                  <a:tcPr marL="90000" marR="90000" marT="46767" marB="4676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5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90000" marR="90000" marT="46767" marB="4676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5FF2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2</a:t>
                      </a:r>
                    </a:p>
                  </a:txBody>
                  <a:tcPr marL="90000" marR="90000" marT="46767" marB="4676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170574" name="Group 142"/>
          <p:cNvGraphicFramePr>
            <a:graphicFrameLocks noGrp="1"/>
          </p:cNvGraphicFramePr>
          <p:nvPr/>
        </p:nvGraphicFramePr>
        <p:xfrm>
          <a:off x="4646613" y="4094163"/>
          <a:ext cx="520700" cy="1103562"/>
        </p:xfrm>
        <a:graphic>
          <a:graphicData uri="http://schemas.openxmlformats.org/drawingml/2006/table">
            <a:tbl>
              <a:tblPr/>
              <a:tblGrid>
                <a:gridCol w="520700"/>
              </a:tblGrid>
              <a:tr h="36777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a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90000" marR="90000" marT="46767" marB="46767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777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b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90000" marR="90000" marT="46767" marB="46767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777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c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90000" marR="90000" marT="46767" marB="46767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170586" name="Group 154"/>
          <p:cNvGraphicFramePr>
            <a:graphicFrameLocks noGrp="1"/>
          </p:cNvGraphicFramePr>
          <p:nvPr/>
        </p:nvGraphicFramePr>
        <p:xfrm>
          <a:off x="5164138" y="3754438"/>
          <a:ext cx="3124200" cy="338137"/>
        </p:xfrm>
        <a:graphic>
          <a:graphicData uri="http://schemas.openxmlformats.org/drawingml/2006/table">
            <a:tbl>
              <a:tblPr/>
              <a:tblGrid>
                <a:gridCol w="520700"/>
                <a:gridCol w="520700"/>
                <a:gridCol w="520700"/>
                <a:gridCol w="520700"/>
                <a:gridCol w="520700"/>
                <a:gridCol w="520700"/>
              </a:tblGrid>
              <a:tr h="33813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97" marB="46897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97" marB="46897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97" marB="46897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97" marB="46897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97" marB="46897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97" marB="46897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70607" name="Rectangle 175"/>
          <p:cNvSpPr>
            <a:spLocks noChangeArrowheads="1"/>
          </p:cNvSpPr>
          <p:nvPr/>
        </p:nvSpPr>
        <p:spPr bwMode="auto">
          <a:xfrm>
            <a:off x="458788" y="3495675"/>
            <a:ext cx="9794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 type="none" w="med" len="lg"/>
              </a14:hiddenLine>
            </a:ext>
          </a:extLst>
        </p:spPr>
        <p:txBody>
          <a:bodyPr wrap="none" lIns="90000" tIns="46800" rIns="90000" bIns="46800">
            <a:spAutoFit/>
          </a:bodyPr>
          <a:lstStyle/>
          <a:p>
            <a:r>
              <a:rPr lang="ru-RU" sz="2000" b="1">
                <a:solidFill>
                  <a:schemeClr val="hlink"/>
                </a:solidFill>
              </a:rPr>
              <a:t>Шаг </a:t>
            </a:r>
            <a:r>
              <a:rPr lang="en-US" sz="2000" b="1">
                <a:solidFill>
                  <a:schemeClr val="hlink"/>
                </a:solidFill>
              </a:rPr>
              <a:t>3</a:t>
            </a:r>
            <a:r>
              <a:rPr lang="ru-RU" sz="2000" b="1">
                <a:solidFill>
                  <a:schemeClr val="hlink"/>
                </a:solidFill>
              </a:rPr>
              <a:t>:</a:t>
            </a:r>
          </a:p>
        </p:txBody>
      </p:sp>
      <p:grpSp>
        <p:nvGrpSpPr>
          <p:cNvPr id="4" name="Group 176"/>
          <p:cNvGrpSpPr>
            <a:grpSpLocks/>
          </p:cNvGrpSpPr>
          <p:nvPr/>
        </p:nvGrpSpPr>
        <p:grpSpPr bwMode="auto">
          <a:xfrm>
            <a:off x="1479550" y="3711575"/>
            <a:ext cx="2840038" cy="2208213"/>
            <a:chOff x="802" y="2467"/>
            <a:chExt cx="1789" cy="1391"/>
          </a:xfrm>
        </p:grpSpPr>
        <p:grpSp>
          <p:nvGrpSpPr>
            <p:cNvPr id="25694" name="Group 177"/>
            <p:cNvGrpSpPr>
              <a:grpSpLocks/>
            </p:cNvGrpSpPr>
            <p:nvPr/>
          </p:nvGrpSpPr>
          <p:grpSpPr bwMode="auto">
            <a:xfrm>
              <a:off x="934" y="2514"/>
              <a:ext cx="1423" cy="1241"/>
              <a:chOff x="393" y="857"/>
              <a:chExt cx="1423" cy="1241"/>
            </a:xfrm>
          </p:grpSpPr>
          <p:sp>
            <p:nvSpPr>
              <p:cNvPr id="25701" name="Line 178"/>
              <p:cNvSpPr>
                <a:spLocks noChangeShapeType="1"/>
              </p:cNvSpPr>
              <p:nvPr/>
            </p:nvSpPr>
            <p:spPr bwMode="auto">
              <a:xfrm>
                <a:off x="1047" y="1590"/>
                <a:ext cx="175" cy="317"/>
              </a:xfrm>
              <a:prstGeom prst="line">
                <a:avLst/>
              </a:prstGeom>
              <a:noFill/>
              <a:ln w="25400">
                <a:solidFill>
                  <a:schemeClr val="hlink"/>
                </a:solidFill>
                <a:round/>
                <a:headEnd/>
                <a:tailEnd type="none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90000" tIns="46800" rIns="90000" bIns="46800" anchor="ctr"/>
              <a:lstStyle/>
              <a:p>
                <a:endParaRPr lang="ru-RU"/>
              </a:p>
            </p:txBody>
          </p:sp>
          <p:sp>
            <p:nvSpPr>
              <p:cNvPr id="25702" name="Line 179"/>
              <p:cNvSpPr>
                <a:spLocks noChangeShapeType="1"/>
              </p:cNvSpPr>
              <p:nvPr/>
            </p:nvSpPr>
            <p:spPr bwMode="auto">
              <a:xfrm>
                <a:off x="1263" y="997"/>
                <a:ext cx="372" cy="351"/>
              </a:xfrm>
              <a:prstGeom prst="line">
                <a:avLst/>
              </a:prstGeom>
              <a:noFill/>
              <a:ln w="25400">
                <a:solidFill>
                  <a:schemeClr val="hlink"/>
                </a:solidFill>
                <a:round/>
                <a:headEnd/>
                <a:tailEnd type="none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90000" tIns="46800" rIns="90000" bIns="46800" anchor="ctr"/>
              <a:lstStyle/>
              <a:p>
                <a:endParaRPr lang="ru-RU"/>
              </a:p>
            </p:txBody>
          </p:sp>
          <p:sp>
            <p:nvSpPr>
              <p:cNvPr id="25703" name="Line 180"/>
              <p:cNvSpPr>
                <a:spLocks noChangeShapeType="1"/>
              </p:cNvSpPr>
              <p:nvPr/>
            </p:nvSpPr>
            <p:spPr bwMode="auto">
              <a:xfrm flipV="1">
                <a:off x="581" y="977"/>
                <a:ext cx="612" cy="190"/>
              </a:xfrm>
              <a:prstGeom prst="line">
                <a:avLst/>
              </a:prstGeom>
              <a:noFill/>
              <a:ln w="25400">
                <a:solidFill>
                  <a:schemeClr val="hlink"/>
                </a:solidFill>
                <a:round/>
                <a:headEnd/>
                <a:tailEnd type="none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90000" tIns="46800" rIns="90000" bIns="46800" anchor="ctr"/>
              <a:lstStyle/>
              <a:p>
                <a:endParaRPr lang="ru-RU"/>
              </a:p>
            </p:txBody>
          </p:sp>
          <p:sp>
            <p:nvSpPr>
              <p:cNvPr id="25704" name="Line 181"/>
              <p:cNvSpPr>
                <a:spLocks noChangeShapeType="1"/>
              </p:cNvSpPr>
              <p:nvPr/>
            </p:nvSpPr>
            <p:spPr bwMode="auto">
              <a:xfrm flipH="1">
                <a:off x="1333" y="1486"/>
                <a:ext cx="337" cy="436"/>
              </a:xfrm>
              <a:prstGeom prst="line">
                <a:avLst/>
              </a:prstGeom>
              <a:noFill/>
              <a:ln w="25400">
                <a:solidFill>
                  <a:schemeClr val="hlink"/>
                </a:solidFill>
                <a:round/>
                <a:headEnd/>
                <a:tailEnd type="none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90000" tIns="46800" rIns="90000" bIns="46800" anchor="ctr"/>
              <a:lstStyle/>
              <a:p>
                <a:endParaRPr lang="ru-RU"/>
              </a:p>
            </p:txBody>
          </p:sp>
          <p:sp>
            <p:nvSpPr>
              <p:cNvPr id="25705" name="Line 182"/>
              <p:cNvSpPr>
                <a:spLocks noChangeShapeType="1"/>
              </p:cNvSpPr>
              <p:nvPr/>
            </p:nvSpPr>
            <p:spPr bwMode="auto">
              <a:xfrm>
                <a:off x="661" y="1922"/>
                <a:ext cx="497" cy="60"/>
              </a:xfrm>
              <a:prstGeom prst="line">
                <a:avLst/>
              </a:prstGeom>
              <a:noFill/>
              <a:ln w="25400">
                <a:solidFill>
                  <a:schemeClr val="hlink"/>
                </a:solidFill>
                <a:round/>
                <a:headEnd/>
                <a:tailEnd type="none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90000" tIns="46800" rIns="90000" bIns="46800" anchor="ctr"/>
              <a:lstStyle/>
              <a:p>
                <a:endParaRPr lang="ru-RU"/>
              </a:p>
            </p:txBody>
          </p:sp>
          <p:sp>
            <p:nvSpPr>
              <p:cNvPr id="25706" name="Line 183"/>
              <p:cNvSpPr>
                <a:spLocks noChangeShapeType="1"/>
              </p:cNvSpPr>
              <p:nvPr/>
            </p:nvSpPr>
            <p:spPr bwMode="auto">
              <a:xfrm flipV="1">
                <a:off x="1083" y="1430"/>
                <a:ext cx="527" cy="56"/>
              </a:xfrm>
              <a:prstGeom prst="line">
                <a:avLst/>
              </a:prstGeom>
              <a:noFill/>
              <a:ln w="25400">
                <a:solidFill>
                  <a:schemeClr val="hlink"/>
                </a:solidFill>
                <a:round/>
                <a:headEnd/>
                <a:tailEnd type="none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90000" tIns="46800" rIns="90000" bIns="46800" anchor="ctr"/>
              <a:lstStyle/>
              <a:p>
                <a:endParaRPr lang="ru-RU"/>
              </a:p>
            </p:txBody>
          </p:sp>
          <p:sp>
            <p:nvSpPr>
              <p:cNvPr id="25707" name="Text Box 184"/>
              <p:cNvSpPr txBox="1">
                <a:spLocks noChangeArrowheads="1"/>
              </p:cNvSpPr>
              <p:nvPr/>
            </p:nvSpPr>
            <p:spPr bwMode="auto">
              <a:xfrm>
                <a:off x="871" y="1964"/>
                <a:ext cx="137" cy="1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rgbClr val="000000"/>
                    </a:solidFill>
                    <a:miter lim="800000"/>
                    <a:headEnd/>
                    <a:tailEnd type="none" w="med" len="lg"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1400" b="1"/>
                  <a:t>7</a:t>
                </a:r>
                <a:endParaRPr lang="ru-RU" sz="1400" b="1"/>
              </a:p>
            </p:txBody>
          </p:sp>
          <p:sp>
            <p:nvSpPr>
              <p:cNvPr id="25708" name="Line 185"/>
              <p:cNvSpPr>
                <a:spLocks noChangeShapeType="1"/>
              </p:cNvSpPr>
              <p:nvPr/>
            </p:nvSpPr>
            <p:spPr bwMode="auto">
              <a:xfrm flipH="1">
                <a:off x="560" y="1198"/>
                <a:ext cx="21" cy="599"/>
              </a:xfrm>
              <a:prstGeom prst="line">
                <a:avLst/>
              </a:prstGeom>
              <a:noFill/>
              <a:ln w="25400">
                <a:solidFill>
                  <a:schemeClr val="hlink"/>
                </a:solidFill>
                <a:round/>
                <a:headEnd/>
                <a:tailEnd type="none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90000" tIns="46800" rIns="90000" bIns="46800" anchor="ctr"/>
              <a:lstStyle/>
              <a:p>
                <a:endParaRPr lang="ru-RU"/>
              </a:p>
            </p:txBody>
          </p:sp>
          <p:sp>
            <p:nvSpPr>
              <p:cNvPr id="25709" name="Line 186"/>
              <p:cNvSpPr>
                <a:spLocks noChangeShapeType="1"/>
              </p:cNvSpPr>
              <p:nvPr/>
            </p:nvSpPr>
            <p:spPr bwMode="auto">
              <a:xfrm flipH="1">
                <a:off x="621" y="1505"/>
                <a:ext cx="337" cy="322"/>
              </a:xfrm>
              <a:prstGeom prst="line">
                <a:avLst/>
              </a:prstGeom>
              <a:noFill/>
              <a:ln w="25400">
                <a:solidFill>
                  <a:schemeClr val="hlink"/>
                </a:solidFill>
                <a:round/>
                <a:headEnd/>
                <a:tailEnd type="none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90000" tIns="46800" rIns="90000" bIns="46800" anchor="ctr"/>
              <a:lstStyle/>
              <a:p>
                <a:endParaRPr lang="ru-RU"/>
              </a:p>
            </p:txBody>
          </p:sp>
          <p:sp>
            <p:nvSpPr>
              <p:cNvPr id="25710" name="Line 187"/>
              <p:cNvSpPr>
                <a:spLocks noChangeShapeType="1"/>
              </p:cNvSpPr>
              <p:nvPr/>
            </p:nvSpPr>
            <p:spPr bwMode="auto">
              <a:xfrm flipH="1" flipV="1">
                <a:off x="611" y="1219"/>
                <a:ext cx="361" cy="256"/>
              </a:xfrm>
              <a:prstGeom prst="line">
                <a:avLst/>
              </a:prstGeom>
              <a:noFill/>
              <a:ln w="25400">
                <a:solidFill>
                  <a:schemeClr val="hlink"/>
                </a:solidFill>
                <a:round/>
                <a:headEnd/>
                <a:tailEnd type="none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90000" tIns="46800" rIns="90000" bIns="46800" anchor="ctr"/>
              <a:lstStyle/>
              <a:p>
                <a:endParaRPr lang="ru-RU"/>
              </a:p>
            </p:txBody>
          </p:sp>
          <p:sp>
            <p:nvSpPr>
              <p:cNvPr id="1170620" name="Oval 188"/>
              <p:cNvSpPr>
                <a:spLocks noChangeAspect="1" noChangeArrowheads="1"/>
              </p:cNvSpPr>
              <p:nvPr/>
            </p:nvSpPr>
            <p:spPr bwMode="auto">
              <a:xfrm>
                <a:off x="1109" y="857"/>
                <a:ext cx="230" cy="230"/>
              </a:xfrm>
              <a:prstGeom prst="ellipse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round/>
                <a:headEnd/>
                <a:tailEnd type="none" w="med" len="lg"/>
              </a:ln>
              <a:effectLst>
                <a:outerShdw dist="35921" dir="2700000" algn="ctr" rotWithShape="0">
                  <a:schemeClr val="tx1"/>
                </a:outerShdw>
              </a:effectLst>
            </p:spPr>
            <p:txBody>
              <a:bodyPr wrap="none" lIns="90000" tIns="46800" rIns="90000" bIns="46800" anchor="ctr"/>
              <a:lstStyle/>
              <a:p>
                <a:pPr algn="ctr">
                  <a:defRPr/>
                </a:pPr>
                <a:r>
                  <a:rPr lang="ru-RU" b="1">
                    <a:cs typeface="+mn-cs"/>
                  </a:rPr>
                  <a:t>4</a:t>
                </a:r>
              </a:p>
            </p:txBody>
          </p:sp>
          <p:sp>
            <p:nvSpPr>
              <p:cNvPr id="1170621" name="Oval 189"/>
              <p:cNvSpPr>
                <a:spLocks noChangeAspect="1" noChangeArrowheads="1"/>
              </p:cNvSpPr>
              <p:nvPr/>
            </p:nvSpPr>
            <p:spPr bwMode="auto">
              <a:xfrm>
                <a:off x="884" y="1376"/>
                <a:ext cx="230" cy="230"/>
              </a:xfrm>
              <a:prstGeom prst="ellipse">
                <a:avLst/>
              </a:prstGeom>
              <a:solidFill>
                <a:schemeClr val="hlink"/>
              </a:solidFill>
              <a:ln w="6350">
                <a:solidFill>
                  <a:schemeClr val="tx1"/>
                </a:solidFill>
                <a:round/>
                <a:headEnd/>
                <a:tailEnd type="none" w="med" len="lg"/>
              </a:ln>
              <a:effectLst>
                <a:outerShdw dist="35921" dir="2700000" algn="ctr" rotWithShape="0">
                  <a:schemeClr val="tx1"/>
                </a:outerShdw>
              </a:effectLst>
            </p:spPr>
            <p:txBody>
              <a:bodyPr wrap="none" lIns="90000" tIns="46800" rIns="90000" bIns="46800" anchor="ctr"/>
              <a:lstStyle/>
              <a:p>
                <a:pPr algn="ctr">
                  <a:defRPr/>
                </a:pPr>
                <a:r>
                  <a:rPr lang="ru-RU" b="1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cs typeface="+mn-cs"/>
                  </a:rPr>
                  <a:t>2</a:t>
                </a:r>
              </a:p>
            </p:txBody>
          </p:sp>
          <p:sp>
            <p:nvSpPr>
              <p:cNvPr id="1170622" name="Oval 190"/>
              <p:cNvSpPr>
                <a:spLocks noChangeAspect="1" noChangeArrowheads="1"/>
              </p:cNvSpPr>
              <p:nvPr/>
            </p:nvSpPr>
            <p:spPr bwMode="auto">
              <a:xfrm>
                <a:off x="1166" y="1866"/>
                <a:ext cx="230" cy="230"/>
              </a:xfrm>
              <a:prstGeom prst="ellipse">
                <a:avLst/>
              </a:prstGeom>
              <a:solidFill>
                <a:schemeClr val="hlink"/>
              </a:solidFill>
              <a:ln w="6350">
                <a:solidFill>
                  <a:schemeClr val="tx1"/>
                </a:solidFill>
                <a:round/>
                <a:headEnd/>
                <a:tailEnd type="none" w="med" len="lg"/>
              </a:ln>
              <a:effectLst>
                <a:outerShdw dist="35921" dir="2700000" algn="ctr" rotWithShape="0">
                  <a:schemeClr val="tx1"/>
                </a:outerShdw>
              </a:effectLst>
            </p:spPr>
            <p:txBody>
              <a:bodyPr wrap="none" lIns="90000" tIns="46800" rIns="90000" bIns="46800" anchor="ctr"/>
              <a:lstStyle/>
              <a:p>
                <a:pPr algn="ctr">
                  <a:defRPr/>
                </a:pPr>
                <a:r>
                  <a:rPr lang="ru-RU" b="1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cs typeface="+mn-cs"/>
                  </a:rPr>
                  <a:t>1</a:t>
                </a:r>
              </a:p>
            </p:txBody>
          </p:sp>
          <p:sp>
            <p:nvSpPr>
              <p:cNvPr id="1170623" name="Oval 191"/>
              <p:cNvSpPr>
                <a:spLocks noChangeAspect="1" noChangeArrowheads="1"/>
              </p:cNvSpPr>
              <p:nvPr/>
            </p:nvSpPr>
            <p:spPr bwMode="auto">
              <a:xfrm>
                <a:off x="1586" y="1293"/>
                <a:ext cx="230" cy="230"/>
              </a:xfrm>
              <a:prstGeom prst="ellipse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round/>
                <a:headEnd/>
                <a:tailEnd type="none" w="med" len="lg"/>
              </a:ln>
              <a:effectLst>
                <a:outerShdw dist="35921" dir="2700000" algn="ctr" rotWithShape="0">
                  <a:schemeClr val="tx1"/>
                </a:outerShdw>
              </a:effectLst>
            </p:spPr>
            <p:txBody>
              <a:bodyPr wrap="none" lIns="90000" tIns="46800" rIns="90000" bIns="46800" anchor="ctr"/>
              <a:lstStyle/>
              <a:p>
                <a:pPr algn="ctr">
                  <a:defRPr/>
                </a:pPr>
                <a:r>
                  <a:rPr lang="ru-RU" b="1">
                    <a:cs typeface="+mn-cs"/>
                  </a:rPr>
                  <a:t>3</a:t>
                </a:r>
              </a:p>
            </p:txBody>
          </p:sp>
          <p:sp>
            <p:nvSpPr>
              <p:cNvPr id="1170624" name="Oval 192"/>
              <p:cNvSpPr>
                <a:spLocks noChangeAspect="1" noChangeArrowheads="1"/>
              </p:cNvSpPr>
              <p:nvPr/>
            </p:nvSpPr>
            <p:spPr bwMode="auto">
              <a:xfrm>
                <a:off x="429" y="1762"/>
                <a:ext cx="229" cy="230"/>
              </a:xfrm>
              <a:prstGeom prst="ellipse">
                <a:avLst/>
              </a:prstGeom>
              <a:solidFill>
                <a:schemeClr val="hlink"/>
              </a:solidFill>
              <a:ln w="6350">
                <a:solidFill>
                  <a:schemeClr val="tx1"/>
                </a:solidFill>
                <a:round/>
                <a:headEnd/>
                <a:tailEnd type="none" w="med" len="lg"/>
              </a:ln>
              <a:effectLst>
                <a:outerShdw dist="35921" dir="2700000" algn="ctr" rotWithShape="0">
                  <a:schemeClr val="tx1"/>
                </a:outerShdw>
              </a:effectLst>
            </p:spPr>
            <p:txBody>
              <a:bodyPr wrap="none" lIns="90000" tIns="46800" rIns="90000" bIns="46800" anchor="ctr"/>
              <a:lstStyle/>
              <a:p>
                <a:pPr algn="ctr">
                  <a:defRPr/>
                </a:pPr>
                <a:r>
                  <a:rPr lang="ru-RU" b="1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cs typeface="+mn-cs"/>
                  </a:rPr>
                  <a:t>0</a:t>
                </a:r>
              </a:p>
            </p:txBody>
          </p:sp>
          <p:sp>
            <p:nvSpPr>
              <p:cNvPr id="1170625" name="Oval 193"/>
              <p:cNvSpPr>
                <a:spLocks noChangeAspect="1" noChangeArrowheads="1"/>
              </p:cNvSpPr>
              <p:nvPr/>
            </p:nvSpPr>
            <p:spPr bwMode="auto">
              <a:xfrm>
                <a:off x="441" y="1057"/>
                <a:ext cx="230" cy="231"/>
              </a:xfrm>
              <a:prstGeom prst="ellipse">
                <a:avLst/>
              </a:prstGeom>
              <a:solidFill>
                <a:schemeClr val="hlink"/>
              </a:solidFill>
              <a:ln w="6350">
                <a:solidFill>
                  <a:schemeClr val="tx1"/>
                </a:solidFill>
                <a:round/>
                <a:headEnd/>
                <a:tailEnd type="none" w="med" len="lg"/>
              </a:ln>
              <a:effectLst>
                <a:outerShdw dist="35921" dir="2700000" algn="ctr" rotWithShape="0">
                  <a:schemeClr val="tx1"/>
                </a:outerShdw>
              </a:effectLst>
            </p:spPr>
            <p:txBody>
              <a:bodyPr wrap="none" lIns="90000" tIns="46800" rIns="90000" bIns="46800" anchor="ctr"/>
              <a:lstStyle/>
              <a:p>
                <a:pPr algn="ctr">
                  <a:defRPr/>
                </a:pPr>
                <a:r>
                  <a:rPr lang="en-US" b="1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cs typeface="+mn-cs"/>
                  </a:rPr>
                  <a:t>5</a:t>
                </a:r>
                <a:endParaRPr lang="ru-RU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cs typeface="+mn-cs"/>
                </a:endParaRPr>
              </a:p>
            </p:txBody>
          </p:sp>
          <p:sp>
            <p:nvSpPr>
              <p:cNvPr id="25717" name="Text Box 194"/>
              <p:cNvSpPr txBox="1">
                <a:spLocks noChangeArrowheads="1"/>
              </p:cNvSpPr>
              <p:nvPr/>
            </p:nvSpPr>
            <p:spPr bwMode="auto">
              <a:xfrm>
                <a:off x="981" y="1703"/>
                <a:ext cx="137" cy="1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rgbClr val="000000"/>
                    </a:solidFill>
                    <a:miter lim="800000"/>
                    <a:headEnd/>
                    <a:tailEnd type="none" w="med" len="lg"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1400" b="1"/>
                  <a:t>10</a:t>
                </a:r>
                <a:endParaRPr lang="ru-RU" sz="1400" b="1"/>
              </a:p>
            </p:txBody>
          </p:sp>
          <p:sp>
            <p:nvSpPr>
              <p:cNvPr id="25718" name="Text Box 195"/>
              <p:cNvSpPr txBox="1">
                <a:spLocks noChangeArrowheads="1"/>
              </p:cNvSpPr>
              <p:nvPr/>
            </p:nvSpPr>
            <p:spPr bwMode="auto">
              <a:xfrm>
                <a:off x="1489" y="1700"/>
                <a:ext cx="137" cy="1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rgbClr val="000000"/>
                    </a:solidFill>
                    <a:miter lim="800000"/>
                    <a:headEnd/>
                    <a:tailEnd type="none" w="med" len="lg"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1400" b="1"/>
                  <a:t>15</a:t>
                </a:r>
                <a:endParaRPr lang="ru-RU" sz="1400" b="1"/>
              </a:p>
            </p:txBody>
          </p:sp>
          <p:sp>
            <p:nvSpPr>
              <p:cNvPr id="25719" name="Text Box 196"/>
              <p:cNvSpPr txBox="1">
                <a:spLocks noChangeArrowheads="1"/>
              </p:cNvSpPr>
              <p:nvPr/>
            </p:nvSpPr>
            <p:spPr bwMode="auto">
              <a:xfrm>
                <a:off x="1248" y="1327"/>
                <a:ext cx="137" cy="1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rgbClr val="000000"/>
                    </a:solidFill>
                    <a:miter lim="800000"/>
                    <a:headEnd/>
                    <a:tailEnd type="none" w="med" len="lg"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1400" b="1"/>
                  <a:t>11</a:t>
                </a:r>
                <a:endParaRPr lang="ru-RU" sz="1400" b="1"/>
              </a:p>
            </p:txBody>
          </p:sp>
          <p:sp>
            <p:nvSpPr>
              <p:cNvPr id="25720" name="Text Box 197"/>
              <p:cNvSpPr txBox="1">
                <a:spLocks noChangeArrowheads="1"/>
              </p:cNvSpPr>
              <p:nvPr/>
            </p:nvSpPr>
            <p:spPr bwMode="auto">
              <a:xfrm>
                <a:off x="1443" y="1086"/>
                <a:ext cx="137" cy="1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rgbClr val="000000"/>
                    </a:solidFill>
                    <a:miter lim="800000"/>
                    <a:headEnd/>
                    <a:tailEnd type="none" w="med" len="lg"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1400" b="1"/>
                  <a:t>6</a:t>
                </a:r>
                <a:endParaRPr lang="ru-RU" sz="1400" b="1"/>
              </a:p>
            </p:txBody>
          </p:sp>
          <p:sp>
            <p:nvSpPr>
              <p:cNvPr id="25721" name="Text Box 198"/>
              <p:cNvSpPr txBox="1">
                <a:spLocks noChangeArrowheads="1"/>
              </p:cNvSpPr>
              <p:nvPr/>
            </p:nvSpPr>
            <p:spPr bwMode="auto">
              <a:xfrm>
                <a:off x="830" y="925"/>
                <a:ext cx="137" cy="1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rgbClr val="000000"/>
                    </a:solidFill>
                    <a:miter lim="800000"/>
                    <a:headEnd/>
                    <a:tailEnd type="none" w="med" len="lg"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1400" b="1"/>
                  <a:t>9</a:t>
                </a:r>
                <a:endParaRPr lang="ru-RU" sz="1400" b="1"/>
              </a:p>
            </p:txBody>
          </p:sp>
          <p:sp>
            <p:nvSpPr>
              <p:cNvPr id="25722" name="Text Box 199"/>
              <p:cNvSpPr txBox="1">
                <a:spLocks noChangeArrowheads="1"/>
              </p:cNvSpPr>
              <p:nvPr/>
            </p:nvSpPr>
            <p:spPr bwMode="auto">
              <a:xfrm>
                <a:off x="762" y="1208"/>
                <a:ext cx="137" cy="1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rgbClr val="000000"/>
                    </a:solidFill>
                    <a:miter lim="800000"/>
                    <a:headEnd/>
                    <a:tailEnd type="none" w="med" len="lg"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1400" b="1"/>
                  <a:t>2</a:t>
                </a:r>
                <a:endParaRPr lang="ru-RU" sz="1400" b="1"/>
              </a:p>
            </p:txBody>
          </p:sp>
          <p:sp>
            <p:nvSpPr>
              <p:cNvPr id="25723" name="Text Box 200"/>
              <p:cNvSpPr txBox="1">
                <a:spLocks noChangeArrowheads="1"/>
              </p:cNvSpPr>
              <p:nvPr/>
            </p:nvSpPr>
            <p:spPr bwMode="auto">
              <a:xfrm>
                <a:off x="689" y="1542"/>
                <a:ext cx="137" cy="1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rgbClr val="000000"/>
                    </a:solidFill>
                    <a:miter lim="800000"/>
                    <a:headEnd/>
                    <a:tailEnd type="none" w="med" len="lg"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1400" b="1"/>
                  <a:t>9</a:t>
                </a:r>
                <a:endParaRPr lang="ru-RU" sz="1400" b="1"/>
              </a:p>
            </p:txBody>
          </p:sp>
          <p:sp>
            <p:nvSpPr>
              <p:cNvPr id="25724" name="Text Box 201"/>
              <p:cNvSpPr txBox="1">
                <a:spLocks noChangeArrowheads="1"/>
              </p:cNvSpPr>
              <p:nvPr/>
            </p:nvSpPr>
            <p:spPr bwMode="auto">
              <a:xfrm>
                <a:off x="393" y="1446"/>
                <a:ext cx="137" cy="1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rgbClr val="000000"/>
                    </a:solidFill>
                    <a:miter lim="800000"/>
                    <a:headEnd/>
                    <a:tailEnd type="none" w="med" len="lg"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1400" b="1"/>
                  <a:t>14</a:t>
                </a:r>
                <a:endParaRPr lang="ru-RU" sz="1400" b="1"/>
              </a:p>
            </p:txBody>
          </p:sp>
        </p:grpSp>
        <p:sp>
          <p:nvSpPr>
            <p:cNvPr id="25695" name="Rectangle 202"/>
            <p:cNvSpPr>
              <a:spLocks noChangeArrowheads="1"/>
            </p:cNvSpPr>
            <p:nvPr/>
          </p:nvSpPr>
          <p:spPr bwMode="auto">
            <a:xfrm>
              <a:off x="2391" y="2971"/>
              <a:ext cx="20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 type="none" w="med" len="lg"/>
                </a14:hiddenLine>
              </a:ext>
            </a:extLst>
          </p:spPr>
          <p:txBody>
            <a:bodyPr wrap="none" lIns="18000" tIns="0" rIns="18000" bIns="0">
              <a:spAutoFit/>
            </a:bodyPr>
            <a:lstStyle/>
            <a:p>
              <a:r>
                <a:rPr lang="en-US" sz="2000" b="1">
                  <a:solidFill>
                    <a:srgbClr val="FF0000"/>
                  </a:solidFill>
                </a:rPr>
                <a:t>2</a:t>
              </a:r>
              <a:r>
                <a:rPr lang="ru-RU" sz="2000" b="1">
                  <a:solidFill>
                    <a:srgbClr val="FF0000"/>
                  </a:solidFill>
                </a:rPr>
                <a:t>0</a:t>
              </a:r>
              <a:endParaRPr lang="en-US" sz="2000" b="1">
                <a:solidFill>
                  <a:srgbClr val="FF0000"/>
                </a:solidFill>
              </a:endParaRPr>
            </a:p>
          </p:txBody>
        </p:sp>
        <p:sp>
          <p:nvSpPr>
            <p:cNvPr id="25696" name="Rectangle 203"/>
            <p:cNvSpPr>
              <a:spLocks noChangeArrowheads="1"/>
            </p:cNvSpPr>
            <p:nvPr/>
          </p:nvSpPr>
          <p:spPr bwMode="auto">
            <a:xfrm>
              <a:off x="1896" y="2467"/>
              <a:ext cx="20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 type="none" w="med" len="lg"/>
                </a14:hiddenLine>
              </a:ext>
            </a:extLst>
          </p:spPr>
          <p:txBody>
            <a:bodyPr wrap="none" lIns="18000" tIns="0" rIns="18000" bIns="0">
              <a:spAutoFit/>
            </a:bodyPr>
            <a:lstStyle/>
            <a:p>
              <a:r>
                <a:rPr lang="en-US" sz="2000" b="1">
                  <a:solidFill>
                    <a:srgbClr val="009E00"/>
                  </a:solidFill>
                </a:rPr>
                <a:t>20</a:t>
              </a:r>
            </a:p>
          </p:txBody>
        </p:sp>
        <p:sp>
          <p:nvSpPr>
            <p:cNvPr id="25697" name="Rectangle 204"/>
            <p:cNvSpPr>
              <a:spLocks noChangeArrowheads="1"/>
            </p:cNvSpPr>
            <p:nvPr/>
          </p:nvSpPr>
          <p:spPr bwMode="auto">
            <a:xfrm>
              <a:off x="802" y="2578"/>
              <a:ext cx="20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 type="none" w="med" len="lg"/>
                </a14:hiddenLine>
              </a:ext>
            </a:extLst>
          </p:spPr>
          <p:txBody>
            <a:bodyPr wrap="none" lIns="18000" tIns="0" rIns="18000" bIns="0">
              <a:spAutoFit/>
            </a:bodyPr>
            <a:lstStyle/>
            <a:p>
              <a:r>
                <a:rPr lang="en-US" sz="2000" b="1">
                  <a:solidFill>
                    <a:srgbClr val="FF0000"/>
                  </a:solidFill>
                </a:rPr>
                <a:t>11</a:t>
              </a:r>
            </a:p>
          </p:txBody>
        </p:sp>
        <p:sp>
          <p:nvSpPr>
            <p:cNvPr id="25698" name="Rectangle 205"/>
            <p:cNvSpPr>
              <a:spLocks noChangeArrowheads="1"/>
            </p:cNvSpPr>
            <p:nvPr/>
          </p:nvSpPr>
          <p:spPr bwMode="auto">
            <a:xfrm>
              <a:off x="1973" y="3666"/>
              <a:ext cx="111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 type="none" w="med" len="lg"/>
                </a14:hiddenLine>
              </a:ext>
            </a:extLst>
          </p:spPr>
          <p:txBody>
            <a:bodyPr wrap="none" lIns="18000" tIns="0" rIns="18000" bIns="0">
              <a:spAutoFit/>
            </a:bodyPr>
            <a:lstStyle/>
            <a:p>
              <a:r>
                <a:rPr lang="en-US" sz="2000" b="1">
                  <a:solidFill>
                    <a:srgbClr val="FF0000"/>
                  </a:solidFill>
                </a:rPr>
                <a:t>7</a:t>
              </a:r>
            </a:p>
          </p:txBody>
        </p:sp>
        <p:sp>
          <p:nvSpPr>
            <p:cNvPr id="25699" name="Rectangle 206"/>
            <p:cNvSpPr>
              <a:spLocks noChangeArrowheads="1"/>
            </p:cNvSpPr>
            <p:nvPr/>
          </p:nvSpPr>
          <p:spPr bwMode="auto">
            <a:xfrm>
              <a:off x="1500" y="2840"/>
              <a:ext cx="111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 type="none" w="med" len="lg"/>
                </a14:hiddenLine>
              </a:ext>
            </a:extLst>
          </p:spPr>
          <p:txBody>
            <a:bodyPr wrap="none" lIns="18000" tIns="0" rIns="18000" bIns="0">
              <a:spAutoFit/>
            </a:bodyPr>
            <a:lstStyle/>
            <a:p>
              <a:r>
                <a:rPr lang="en-US" sz="2000" b="1">
                  <a:solidFill>
                    <a:srgbClr val="FF0000"/>
                  </a:solidFill>
                </a:rPr>
                <a:t>9</a:t>
              </a:r>
            </a:p>
          </p:txBody>
        </p:sp>
        <p:sp>
          <p:nvSpPr>
            <p:cNvPr id="25700" name="Rectangle 207"/>
            <p:cNvSpPr>
              <a:spLocks noChangeArrowheads="1"/>
            </p:cNvSpPr>
            <p:nvPr/>
          </p:nvSpPr>
          <p:spPr bwMode="auto">
            <a:xfrm>
              <a:off x="901" y="3595"/>
              <a:ext cx="111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 type="none" w="med" len="lg"/>
                </a14:hiddenLine>
              </a:ext>
            </a:extLst>
          </p:spPr>
          <p:txBody>
            <a:bodyPr wrap="none" lIns="18000" tIns="0" rIns="18000" bIns="0">
              <a:spAutoFit/>
            </a:bodyPr>
            <a:lstStyle/>
            <a:p>
              <a:r>
                <a:rPr lang="ru-RU" sz="2000" b="1">
                  <a:solidFill>
                    <a:srgbClr val="FF0000"/>
                  </a:solidFill>
                </a:rPr>
                <a:t>0</a:t>
              </a:r>
              <a:endParaRPr lang="en-US" sz="2000" b="1">
                <a:solidFill>
                  <a:srgbClr val="FF0000"/>
                </a:solidFill>
              </a:endParaRPr>
            </a:p>
          </p:txBody>
        </p:sp>
      </p:grpSp>
      <p:grpSp>
        <p:nvGrpSpPr>
          <p:cNvPr id="6" name="Group 228"/>
          <p:cNvGrpSpPr>
            <a:grpSpLocks/>
          </p:cNvGrpSpPr>
          <p:nvPr/>
        </p:nvGrpSpPr>
        <p:grpSpPr bwMode="auto">
          <a:xfrm>
            <a:off x="4354513" y="5434013"/>
            <a:ext cx="4089400" cy="985837"/>
            <a:chOff x="2619" y="3358"/>
            <a:chExt cx="2576" cy="621"/>
          </a:xfrm>
        </p:grpSpPr>
        <p:sp>
          <p:nvSpPr>
            <p:cNvPr id="1170658" name="Text Box 226"/>
            <p:cNvSpPr txBox="1">
              <a:spLocks noChangeArrowheads="1"/>
            </p:cNvSpPr>
            <p:nvPr/>
          </p:nvSpPr>
          <p:spPr bwMode="auto">
            <a:xfrm>
              <a:off x="2902" y="3461"/>
              <a:ext cx="2293" cy="518"/>
            </a:xfrm>
            <a:prstGeom prst="rect">
              <a:avLst/>
            </a:prstGeom>
            <a:solidFill>
              <a:srgbClr val="D1D1FF"/>
            </a:solidFill>
            <a:ln w="25400">
              <a:noFill/>
              <a:miter lim="800000"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  <a:defRPr/>
              </a:pPr>
              <a:r>
                <a:rPr lang="ru-RU" sz="2400" b="1">
                  <a:cs typeface="+mn-cs"/>
                </a:rPr>
                <a:t>   Дальше массивы не </a:t>
              </a:r>
              <a:br>
                <a:rPr lang="ru-RU" sz="2400" b="1">
                  <a:cs typeface="+mn-cs"/>
                </a:rPr>
              </a:br>
              <a:r>
                <a:rPr lang="ru-RU" sz="2400" b="1">
                  <a:cs typeface="+mn-cs"/>
                </a:rPr>
                <a:t>   изменяются</a:t>
              </a:r>
              <a:r>
                <a:rPr lang="ru-RU" sz="2200" b="1">
                  <a:cs typeface="+mn-cs"/>
                </a:rPr>
                <a:t>!</a:t>
              </a:r>
            </a:p>
          </p:txBody>
        </p:sp>
        <p:sp>
          <p:nvSpPr>
            <p:cNvPr id="1170659" name="Oval 227"/>
            <p:cNvSpPr>
              <a:spLocks noChangeArrowheads="1"/>
            </p:cNvSpPr>
            <p:nvPr/>
          </p:nvSpPr>
          <p:spPr bwMode="auto">
            <a:xfrm>
              <a:off x="2619" y="3358"/>
              <a:ext cx="409" cy="418"/>
            </a:xfrm>
            <a:prstGeom prst="ellipse">
              <a:avLst/>
            </a:prstGeom>
            <a:solidFill>
              <a:srgbClr val="00008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 algn="ctr" eaLnBrk="0" hangingPunct="0">
                <a:defRPr/>
              </a:pPr>
              <a:r>
                <a:rPr lang="ru-RU" sz="4400" b="1">
                  <a:solidFill>
                    <a:schemeClr val="bg1"/>
                  </a:solidFill>
                  <a:latin typeface="Arial Black" pitchFamily="34" charset="0"/>
                  <a:cs typeface="+mn-cs"/>
                </a:rPr>
                <a:t>!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0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706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0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1705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0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170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0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170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0607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Номер слайда 3"/>
          <p:cNvSpPr txBox="1">
            <a:spLocks noGrp="1"/>
          </p:cNvSpPr>
          <p:nvPr/>
        </p:nvSpPr>
        <p:spPr bwMode="auto">
          <a:xfrm>
            <a:off x="7010400" y="0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fld id="{890A50B4-F681-4A9C-8EA4-D4943FAEB1FD}" type="slidenum">
              <a:rPr lang="ru-RU" sz="1400"/>
              <a:pPr algn="r" eaLnBrk="1" hangingPunct="1"/>
              <a:t>25</a:t>
            </a:fld>
            <a:endParaRPr lang="ru-RU" sz="1400"/>
          </a:p>
        </p:txBody>
      </p:sp>
      <p:sp>
        <p:nvSpPr>
          <p:cNvPr id="26627" name="Line 2"/>
          <p:cNvSpPr>
            <a:spLocks noChangeShapeType="1"/>
          </p:cNvSpPr>
          <p:nvPr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6628" name="Text Box 3"/>
          <p:cNvSpPr txBox="1">
            <a:spLocks noChangeArrowheads="1"/>
          </p:cNvSpPr>
          <p:nvPr/>
        </p:nvSpPr>
        <p:spPr bwMode="auto">
          <a:xfrm>
            <a:off x="395288" y="188913"/>
            <a:ext cx="814070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ru-RU" sz="3000" b="1"/>
              <a:t>Как вывести маршрут?</a:t>
            </a:r>
          </a:p>
        </p:txBody>
      </p:sp>
      <p:graphicFrame>
        <p:nvGraphicFramePr>
          <p:cNvPr id="1172548" name="Group 68"/>
          <p:cNvGraphicFramePr>
            <a:graphicFrameLocks noGrp="1"/>
          </p:cNvGraphicFramePr>
          <p:nvPr/>
        </p:nvGraphicFramePr>
        <p:xfrm>
          <a:off x="2136775" y="1698625"/>
          <a:ext cx="3124200" cy="1103562"/>
        </p:xfrm>
        <a:graphic>
          <a:graphicData uri="http://schemas.openxmlformats.org/drawingml/2006/table">
            <a:tbl>
              <a:tblPr/>
              <a:tblGrid>
                <a:gridCol w="520700"/>
                <a:gridCol w="520700"/>
                <a:gridCol w="520700"/>
                <a:gridCol w="520700"/>
                <a:gridCol w="520700"/>
                <a:gridCol w="520700"/>
              </a:tblGrid>
              <a:tr h="36777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1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90000" marR="90000" marT="46767" marB="4676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1</a:t>
                      </a:r>
                    </a:p>
                  </a:txBody>
                  <a:tcPr marL="90000" marR="90000" marT="46767" marB="4676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1</a:t>
                      </a:r>
                    </a:p>
                  </a:txBody>
                  <a:tcPr marL="90000" marR="90000" marT="46767" marB="4676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1</a:t>
                      </a:r>
                    </a:p>
                  </a:txBody>
                  <a:tcPr marL="90000" marR="90000" marT="46767" marB="4676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1</a:t>
                      </a:r>
                    </a:p>
                  </a:txBody>
                  <a:tcPr marL="90000" marR="90000" marT="46767" marB="4676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1</a:t>
                      </a:r>
                    </a:p>
                  </a:txBody>
                  <a:tcPr marL="90000" marR="90000" marT="46767" marB="4676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777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0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90000" marR="90000" marT="46767" marB="4676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7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90000" marR="90000" marT="46767" marB="4676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9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90000" marR="90000" marT="46767" marB="4676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2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</a:p>
                  </a:txBody>
                  <a:tcPr marL="90000" marR="90000" marT="46767" marB="4676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20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0000" marR="90000" marT="46767" marB="4676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1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1</a:t>
                      </a:r>
                    </a:p>
                  </a:txBody>
                  <a:tcPr marL="90000" marR="90000" marT="46767" marB="4676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777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0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90000" marR="90000" marT="46767" marB="4676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0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90000" marR="90000" marT="46767" marB="4676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0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90000" marR="90000" marT="46767" marB="4676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2</a:t>
                      </a:r>
                    </a:p>
                  </a:txBody>
                  <a:tcPr marL="90000" marR="90000" marT="46767" marB="4676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5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90000" marR="90000" marT="46767" marB="4676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2</a:t>
                      </a:r>
                    </a:p>
                  </a:txBody>
                  <a:tcPr marL="90000" marR="90000" marT="46767" marB="4676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172514" name="Group 34"/>
          <p:cNvGraphicFramePr>
            <a:graphicFrameLocks noGrp="1"/>
          </p:cNvGraphicFramePr>
          <p:nvPr/>
        </p:nvGraphicFramePr>
        <p:xfrm>
          <a:off x="1609725" y="1689100"/>
          <a:ext cx="520700" cy="1103562"/>
        </p:xfrm>
        <a:graphic>
          <a:graphicData uri="http://schemas.openxmlformats.org/drawingml/2006/table">
            <a:tbl>
              <a:tblPr/>
              <a:tblGrid>
                <a:gridCol w="520700"/>
              </a:tblGrid>
              <a:tr h="36777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a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90000" marR="90000" marT="46767" marB="46767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777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b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90000" marR="90000" marT="46767" marB="46767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777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c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90000" marR="90000" marT="46767" marB="46767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172526" name="Group 46"/>
          <p:cNvGraphicFramePr>
            <a:graphicFrameLocks noGrp="1"/>
          </p:cNvGraphicFramePr>
          <p:nvPr/>
        </p:nvGraphicFramePr>
        <p:xfrm>
          <a:off x="2127250" y="1349375"/>
          <a:ext cx="3124200" cy="338138"/>
        </p:xfrm>
        <a:graphic>
          <a:graphicData uri="http://schemas.openxmlformats.org/drawingml/2006/table">
            <a:tbl>
              <a:tblPr/>
              <a:tblGrid>
                <a:gridCol w="520700"/>
                <a:gridCol w="520700"/>
                <a:gridCol w="520700"/>
                <a:gridCol w="520700"/>
                <a:gridCol w="520700"/>
                <a:gridCol w="520700"/>
              </a:tblGrid>
              <a:tr h="3381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97" marB="46897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97" marB="46897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97" marB="46897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97" marB="46897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97" marB="46897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97" marB="46897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72547" name="Rectangle 67"/>
          <p:cNvSpPr>
            <a:spLocks noChangeArrowheads="1"/>
          </p:cNvSpPr>
          <p:nvPr/>
        </p:nvSpPr>
        <p:spPr bwMode="auto">
          <a:xfrm>
            <a:off x="401638" y="903288"/>
            <a:ext cx="5207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 type="none" w="med" len="lg"/>
              </a14:hiddenLine>
            </a:ext>
          </a:extLst>
        </p:spPr>
        <p:txBody>
          <a:bodyPr wrap="none" lIns="90000" tIns="46800" rIns="90000" bIns="46800">
            <a:spAutoFit/>
          </a:bodyPr>
          <a:lstStyle/>
          <a:p>
            <a:r>
              <a:rPr lang="ru-RU" sz="2000" b="1">
                <a:solidFill>
                  <a:schemeClr val="hlink"/>
                </a:solidFill>
              </a:rPr>
              <a:t>Результат работа алгоритма Дейкстры:</a:t>
            </a:r>
          </a:p>
        </p:txBody>
      </p:sp>
      <p:sp>
        <p:nvSpPr>
          <p:cNvPr id="1172549" name="AutoShape 69"/>
          <p:cNvSpPr>
            <a:spLocks noChangeArrowheads="1"/>
          </p:cNvSpPr>
          <p:nvPr/>
        </p:nvSpPr>
        <p:spPr bwMode="auto">
          <a:xfrm>
            <a:off x="5694363" y="1679575"/>
            <a:ext cx="1712912" cy="509588"/>
          </a:xfrm>
          <a:prstGeom prst="wedgeRoundRectCallout">
            <a:avLst>
              <a:gd name="adj1" fmla="val -77431"/>
              <a:gd name="adj2" fmla="val 60593"/>
              <a:gd name="adj3" fmla="val 16667"/>
            </a:avLst>
          </a:prstGeom>
          <a:solidFill>
            <a:srgbClr val="D1D1FF"/>
          </a:solidFill>
          <a:ln w="12700">
            <a:noFill/>
            <a:miter lim="800000"/>
            <a:headEnd/>
            <a:tailEnd type="none" w="lg" len="lg"/>
          </a:ln>
          <a:effectLst>
            <a:outerShdw dist="35921" dir="2700000" algn="ctr" rotWithShape="0">
              <a:schemeClr val="tx1"/>
            </a:outerShdw>
          </a:effectLst>
        </p:spPr>
        <p:txBody>
          <a:bodyPr lIns="90000" tIns="46800" rIns="90000" bIns="46800" anchor="ctr"/>
          <a:lstStyle/>
          <a:p>
            <a:pPr algn="ctr">
              <a:defRPr/>
            </a:pPr>
            <a:r>
              <a:rPr lang="ru-RU">
                <a:cs typeface="+mn-cs"/>
              </a:rPr>
              <a:t>длины путей</a:t>
            </a:r>
            <a:endParaRPr lang="ru-RU" sz="2000" b="1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urier New" pitchFamily="49" charset="0"/>
              <a:cs typeface="+mn-cs"/>
            </a:endParaRPr>
          </a:p>
        </p:txBody>
      </p:sp>
      <p:sp>
        <p:nvSpPr>
          <p:cNvPr id="1172550" name="Rectangle 70"/>
          <p:cNvSpPr>
            <a:spLocks noChangeArrowheads="1"/>
          </p:cNvSpPr>
          <p:nvPr/>
        </p:nvSpPr>
        <p:spPr bwMode="auto">
          <a:xfrm>
            <a:off x="401638" y="3109913"/>
            <a:ext cx="48498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 type="none" w="med" len="lg"/>
              </a14:hiddenLine>
            </a:ext>
          </a:extLst>
        </p:spPr>
        <p:txBody>
          <a:bodyPr wrap="none" lIns="90000" tIns="46800" rIns="90000" bIns="46800">
            <a:spAutoFit/>
          </a:bodyPr>
          <a:lstStyle/>
          <a:p>
            <a:pPr marL="342900" indent="-342900">
              <a:spcBef>
                <a:spcPct val="25000"/>
              </a:spcBef>
            </a:pPr>
            <a:r>
              <a:rPr lang="ru-RU" sz="2000" b="1">
                <a:solidFill>
                  <a:schemeClr val="hlink"/>
                </a:solidFill>
              </a:rPr>
              <a:t>Маршрут из вершины 0 в вершину 4:</a:t>
            </a:r>
            <a:endParaRPr lang="ru-RU" sz="2400" b="1">
              <a:solidFill>
                <a:schemeClr val="hlink"/>
              </a:solidFill>
              <a:latin typeface="Courier New" pitchFamily="49" charset="0"/>
            </a:endParaRPr>
          </a:p>
        </p:txBody>
      </p:sp>
      <p:sp>
        <p:nvSpPr>
          <p:cNvPr id="1172552" name="Rectangle 72"/>
          <p:cNvSpPr>
            <a:spLocks noChangeArrowheads="1"/>
          </p:cNvSpPr>
          <p:nvPr/>
        </p:nvSpPr>
        <p:spPr bwMode="auto">
          <a:xfrm>
            <a:off x="1365250" y="3548063"/>
            <a:ext cx="322263" cy="396875"/>
          </a:xfrm>
          <a:prstGeom prst="rect">
            <a:avLst/>
          </a:prstGeom>
          <a:solidFill>
            <a:srgbClr val="FFFF99"/>
          </a:solidFill>
          <a:ln w="25400">
            <a:noFill/>
            <a:miter lim="800000"/>
            <a:headEnd/>
            <a:tailEnd type="none" w="med" len="lg"/>
          </a:ln>
          <a:effectLst>
            <a:outerShdw dist="35921" dir="2700000" algn="ctr" rotWithShape="0">
              <a:schemeClr val="tx2"/>
            </a:outerShdw>
          </a:effectLst>
        </p:spPr>
        <p:txBody>
          <a:bodyPr wrap="none" lIns="90000" tIns="46800" rIns="90000" bIns="46800">
            <a:spAutoFit/>
          </a:bodyPr>
          <a:lstStyle/>
          <a:p>
            <a:pPr>
              <a:defRPr/>
            </a:pPr>
            <a:r>
              <a:rPr lang="ru-RU" sz="2000" b="1">
                <a:cs typeface="+mn-cs"/>
              </a:rPr>
              <a:t>4</a:t>
            </a:r>
          </a:p>
        </p:txBody>
      </p:sp>
      <p:graphicFrame>
        <p:nvGraphicFramePr>
          <p:cNvPr id="1172612" name="Group 132"/>
          <p:cNvGraphicFramePr>
            <a:graphicFrameLocks noGrp="1"/>
          </p:cNvGraphicFramePr>
          <p:nvPr/>
        </p:nvGraphicFramePr>
        <p:xfrm>
          <a:off x="3184525" y="2424113"/>
          <a:ext cx="520700" cy="368300"/>
        </p:xfrm>
        <a:graphic>
          <a:graphicData uri="http://schemas.openxmlformats.org/drawingml/2006/table">
            <a:tbl>
              <a:tblPr/>
              <a:tblGrid>
                <a:gridCol w="520700"/>
              </a:tblGrid>
              <a:tr h="368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0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90000" marR="90000" marT="46848" marB="468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5FF25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72611" name="Group 131"/>
          <p:cNvGraphicFramePr>
            <a:graphicFrameLocks noGrp="1"/>
          </p:cNvGraphicFramePr>
          <p:nvPr/>
        </p:nvGraphicFramePr>
        <p:xfrm>
          <a:off x="4221163" y="2424113"/>
          <a:ext cx="520700" cy="368300"/>
        </p:xfrm>
        <a:graphic>
          <a:graphicData uri="http://schemas.openxmlformats.org/drawingml/2006/table">
            <a:tbl>
              <a:tblPr/>
              <a:tblGrid>
                <a:gridCol w="520700"/>
              </a:tblGrid>
              <a:tr h="368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5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90000" marR="90000" marT="46848" marB="468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5FF25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72610" name="Group 130"/>
          <p:cNvGraphicFramePr>
            <a:graphicFrameLocks noGrp="1"/>
          </p:cNvGraphicFramePr>
          <p:nvPr/>
        </p:nvGraphicFramePr>
        <p:xfrm>
          <a:off x="4740275" y="2424113"/>
          <a:ext cx="520700" cy="368300"/>
        </p:xfrm>
        <a:graphic>
          <a:graphicData uri="http://schemas.openxmlformats.org/drawingml/2006/table">
            <a:tbl>
              <a:tblPr/>
              <a:tblGrid>
                <a:gridCol w="520700"/>
              </a:tblGrid>
              <a:tr h="368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2</a:t>
                      </a:r>
                    </a:p>
                  </a:txBody>
                  <a:tcPr marL="90000" marR="90000" marT="46848" marB="468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5FF25"/>
                    </a:solidFill>
                  </a:tcPr>
                </a:tc>
              </a:tr>
            </a:tbl>
          </a:graphicData>
        </a:graphic>
      </p:graphicFrame>
      <p:sp>
        <p:nvSpPr>
          <p:cNvPr id="1172613" name="Freeform 133"/>
          <p:cNvSpPr>
            <a:spLocks/>
          </p:cNvSpPr>
          <p:nvPr/>
        </p:nvSpPr>
        <p:spPr bwMode="auto">
          <a:xfrm>
            <a:off x="4487863" y="2790825"/>
            <a:ext cx="488950" cy="103188"/>
          </a:xfrm>
          <a:custGeom>
            <a:avLst/>
            <a:gdLst>
              <a:gd name="T0" fmla="*/ 0 w 308"/>
              <a:gd name="T1" fmla="*/ 0 h 65"/>
              <a:gd name="T2" fmla="*/ 2147483647 w 308"/>
              <a:gd name="T3" fmla="*/ 2147483647 h 65"/>
              <a:gd name="T4" fmla="*/ 2147483647 w 308"/>
              <a:gd name="T5" fmla="*/ 0 h 65"/>
              <a:gd name="T6" fmla="*/ 0 60000 65536"/>
              <a:gd name="T7" fmla="*/ 0 60000 65536"/>
              <a:gd name="T8" fmla="*/ 0 60000 65536"/>
              <a:gd name="T9" fmla="*/ 0 w 308"/>
              <a:gd name="T10" fmla="*/ 0 h 65"/>
              <a:gd name="T11" fmla="*/ 308 w 308"/>
              <a:gd name="T12" fmla="*/ 65 h 6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08" h="65">
                <a:moveTo>
                  <a:pt x="0" y="0"/>
                </a:moveTo>
                <a:cubicBezTo>
                  <a:pt x="23" y="11"/>
                  <a:pt x="85" y="65"/>
                  <a:pt x="136" y="65"/>
                </a:cubicBezTo>
                <a:cubicBezTo>
                  <a:pt x="187" y="65"/>
                  <a:pt x="272" y="14"/>
                  <a:pt x="308" y="0"/>
                </a:cubicBezTo>
              </a:path>
            </a:pathLst>
          </a:custGeom>
          <a:noFill/>
          <a:ln w="25400">
            <a:solidFill>
              <a:schemeClr val="hlink"/>
            </a:solidFill>
            <a:round/>
            <a:headEnd type="oval" w="med" len="med"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000" tIns="46800" rIns="90000" bIns="46800" anchor="ctr"/>
          <a:lstStyle/>
          <a:p>
            <a:endParaRPr lang="ru-RU"/>
          </a:p>
        </p:txBody>
      </p:sp>
      <p:sp>
        <p:nvSpPr>
          <p:cNvPr id="1172614" name="Freeform 134"/>
          <p:cNvSpPr>
            <a:spLocks/>
          </p:cNvSpPr>
          <p:nvPr/>
        </p:nvSpPr>
        <p:spPr bwMode="auto">
          <a:xfrm>
            <a:off x="3375025" y="2800350"/>
            <a:ext cx="1695450" cy="282575"/>
          </a:xfrm>
          <a:custGeom>
            <a:avLst/>
            <a:gdLst>
              <a:gd name="T0" fmla="*/ 2147483647 w 1068"/>
              <a:gd name="T1" fmla="*/ 0 h 178"/>
              <a:gd name="T2" fmla="*/ 2147483647 w 1068"/>
              <a:gd name="T3" fmla="*/ 2147483647 h 178"/>
              <a:gd name="T4" fmla="*/ 2147483647 w 1068"/>
              <a:gd name="T5" fmla="*/ 2147483647 h 178"/>
              <a:gd name="T6" fmla="*/ 2147483647 w 1068"/>
              <a:gd name="T7" fmla="*/ 2147483647 h 178"/>
              <a:gd name="T8" fmla="*/ 0 w 1068"/>
              <a:gd name="T9" fmla="*/ 0 h 17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68"/>
              <a:gd name="T16" fmla="*/ 0 h 178"/>
              <a:gd name="T17" fmla="*/ 1068 w 1068"/>
              <a:gd name="T18" fmla="*/ 178 h 17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68" h="178">
                <a:moveTo>
                  <a:pt x="1068" y="0"/>
                </a:moveTo>
                <a:cubicBezTo>
                  <a:pt x="1040" y="20"/>
                  <a:pt x="995" y="82"/>
                  <a:pt x="902" y="118"/>
                </a:cubicBezTo>
                <a:cubicBezTo>
                  <a:pt x="809" y="154"/>
                  <a:pt x="570" y="178"/>
                  <a:pt x="448" y="165"/>
                </a:cubicBezTo>
                <a:cubicBezTo>
                  <a:pt x="326" y="152"/>
                  <a:pt x="277" y="149"/>
                  <a:pt x="202" y="118"/>
                </a:cubicBezTo>
                <a:cubicBezTo>
                  <a:pt x="127" y="87"/>
                  <a:pt x="42" y="25"/>
                  <a:pt x="0" y="0"/>
                </a:cubicBezTo>
              </a:path>
            </a:pathLst>
          </a:custGeom>
          <a:noFill/>
          <a:ln w="25400">
            <a:solidFill>
              <a:schemeClr val="hlink"/>
            </a:solidFill>
            <a:round/>
            <a:headEnd type="oval" w="med" len="med"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000" tIns="46800" rIns="90000" bIns="46800" anchor="ctr"/>
          <a:lstStyle/>
          <a:p>
            <a:endParaRPr lang="ru-RU"/>
          </a:p>
        </p:txBody>
      </p:sp>
      <p:sp>
        <p:nvSpPr>
          <p:cNvPr id="1172615" name="Rectangle 135"/>
          <p:cNvSpPr>
            <a:spLocks noChangeArrowheads="1"/>
          </p:cNvSpPr>
          <p:nvPr/>
        </p:nvSpPr>
        <p:spPr bwMode="auto">
          <a:xfrm>
            <a:off x="2344738" y="3548063"/>
            <a:ext cx="322262" cy="396875"/>
          </a:xfrm>
          <a:prstGeom prst="rect">
            <a:avLst/>
          </a:prstGeom>
          <a:solidFill>
            <a:srgbClr val="FFFF99"/>
          </a:solidFill>
          <a:ln w="25400">
            <a:noFill/>
            <a:miter lim="800000"/>
            <a:headEnd/>
            <a:tailEnd type="none" w="med" len="lg"/>
          </a:ln>
          <a:effectLst>
            <a:outerShdw dist="35921" dir="2700000" algn="ctr" rotWithShape="0">
              <a:schemeClr val="tx2"/>
            </a:outerShdw>
          </a:effectLst>
        </p:spPr>
        <p:txBody>
          <a:bodyPr wrap="none" lIns="90000" tIns="46800" rIns="90000" bIns="46800">
            <a:spAutoFit/>
          </a:bodyPr>
          <a:lstStyle/>
          <a:p>
            <a:pPr>
              <a:defRPr/>
            </a:pPr>
            <a:r>
              <a:rPr lang="en-US" sz="2000" b="1">
                <a:cs typeface="+mn-cs"/>
              </a:rPr>
              <a:t>5</a:t>
            </a:r>
            <a:endParaRPr lang="ru-RU" sz="2000" b="1">
              <a:cs typeface="+mn-cs"/>
            </a:endParaRPr>
          </a:p>
        </p:txBody>
      </p:sp>
      <p:sp>
        <p:nvSpPr>
          <p:cNvPr id="1172616" name="Rectangle 136"/>
          <p:cNvSpPr>
            <a:spLocks noChangeArrowheads="1"/>
          </p:cNvSpPr>
          <p:nvPr/>
        </p:nvSpPr>
        <p:spPr bwMode="auto">
          <a:xfrm>
            <a:off x="3324225" y="3548063"/>
            <a:ext cx="322263" cy="396875"/>
          </a:xfrm>
          <a:prstGeom prst="rect">
            <a:avLst/>
          </a:prstGeom>
          <a:solidFill>
            <a:srgbClr val="FFFF99"/>
          </a:solidFill>
          <a:ln w="25400">
            <a:noFill/>
            <a:miter lim="800000"/>
            <a:headEnd/>
            <a:tailEnd type="none" w="med" len="lg"/>
          </a:ln>
          <a:effectLst>
            <a:outerShdw dist="35921" dir="2700000" algn="ctr" rotWithShape="0">
              <a:schemeClr val="tx2"/>
            </a:outerShdw>
          </a:effectLst>
        </p:spPr>
        <p:txBody>
          <a:bodyPr wrap="none" lIns="90000" tIns="46800" rIns="90000" bIns="46800">
            <a:spAutoFit/>
          </a:bodyPr>
          <a:lstStyle/>
          <a:p>
            <a:pPr>
              <a:defRPr/>
            </a:pPr>
            <a:r>
              <a:rPr lang="en-US" sz="2000" b="1">
                <a:cs typeface="+mn-cs"/>
              </a:rPr>
              <a:t>2</a:t>
            </a:r>
            <a:endParaRPr lang="ru-RU" sz="2000" b="1">
              <a:cs typeface="+mn-cs"/>
            </a:endParaRPr>
          </a:p>
        </p:txBody>
      </p:sp>
      <p:sp>
        <p:nvSpPr>
          <p:cNvPr id="1172617" name="Rectangle 137"/>
          <p:cNvSpPr>
            <a:spLocks noChangeArrowheads="1"/>
          </p:cNvSpPr>
          <p:nvPr/>
        </p:nvSpPr>
        <p:spPr bwMode="auto">
          <a:xfrm>
            <a:off x="4305300" y="3548063"/>
            <a:ext cx="322263" cy="396875"/>
          </a:xfrm>
          <a:prstGeom prst="rect">
            <a:avLst/>
          </a:prstGeom>
          <a:solidFill>
            <a:srgbClr val="FFFF99"/>
          </a:solidFill>
          <a:ln w="25400">
            <a:noFill/>
            <a:miter lim="800000"/>
            <a:headEnd/>
            <a:tailEnd type="none" w="med" len="lg"/>
          </a:ln>
          <a:effectLst>
            <a:outerShdw dist="35921" dir="2700000" algn="ctr" rotWithShape="0">
              <a:schemeClr val="tx2"/>
            </a:outerShdw>
          </a:effectLst>
        </p:spPr>
        <p:txBody>
          <a:bodyPr wrap="none" lIns="90000" tIns="46800" rIns="90000" bIns="46800">
            <a:spAutoFit/>
          </a:bodyPr>
          <a:lstStyle/>
          <a:p>
            <a:pPr>
              <a:defRPr/>
            </a:pPr>
            <a:r>
              <a:rPr lang="en-US" sz="2000" b="1">
                <a:cs typeface="+mn-cs"/>
              </a:rPr>
              <a:t>0</a:t>
            </a:r>
            <a:endParaRPr lang="ru-RU" sz="2000" b="1">
              <a:cs typeface="+mn-cs"/>
            </a:endParaRPr>
          </a:p>
        </p:txBody>
      </p:sp>
      <p:sp>
        <p:nvSpPr>
          <p:cNvPr id="1172618" name="AutoShape 138"/>
          <p:cNvSpPr>
            <a:spLocks noChangeArrowheads="1"/>
          </p:cNvSpPr>
          <p:nvPr/>
        </p:nvSpPr>
        <p:spPr bwMode="auto">
          <a:xfrm>
            <a:off x="1860550" y="3657600"/>
            <a:ext cx="311150" cy="179388"/>
          </a:xfrm>
          <a:prstGeom prst="rightArrow">
            <a:avLst>
              <a:gd name="adj1" fmla="val 50000"/>
              <a:gd name="adj2" fmla="val 43363"/>
            </a:avLst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 type="none" w="med" len="lg"/>
              </a14:hiddenLine>
            </a:ext>
          </a:extLst>
        </p:spPr>
        <p:txBody>
          <a:bodyPr wrap="none" lIns="90000" tIns="46800" rIns="90000" bIns="46800" anchor="ctr"/>
          <a:lstStyle/>
          <a:p>
            <a:endParaRPr lang="ru-RU" b="1"/>
          </a:p>
        </p:txBody>
      </p:sp>
      <p:sp>
        <p:nvSpPr>
          <p:cNvPr id="1172619" name="AutoShape 139"/>
          <p:cNvSpPr>
            <a:spLocks noChangeArrowheads="1"/>
          </p:cNvSpPr>
          <p:nvPr/>
        </p:nvSpPr>
        <p:spPr bwMode="auto">
          <a:xfrm>
            <a:off x="2840038" y="3656013"/>
            <a:ext cx="311150" cy="179387"/>
          </a:xfrm>
          <a:prstGeom prst="rightArrow">
            <a:avLst>
              <a:gd name="adj1" fmla="val 50000"/>
              <a:gd name="adj2" fmla="val 43363"/>
            </a:avLst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 type="none" w="med" len="lg"/>
              </a14:hiddenLine>
            </a:ext>
          </a:extLst>
        </p:spPr>
        <p:txBody>
          <a:bodyPr wrap="none" lIns="90000" tIns="46800" rIns="90000" bIns="46800" anchor="ctr"/>
          <a:lstStyle/>
          <a:p>
            <a:endParaRPr lang="ru-RU" b="1"/>
          </a:p>
        </p:txBody>
      </p:sp>
      <p:sp>
        <p:nvSpPr>
          <p:cNvPr id="1172620" name="AutoShape 140"/>
          <p:cNvSpPr>
            <a:spLocks noChangeArrowheads="1"/>
          </p:cNvSpPr>
          <p:nvPr/>
        </p:nvSpPr>
        <p:spPr bwMode="auto">
          <a:xfrm>
            <a:off x="3819525" y="3656013"/>
            <a:ext cx="311150" cy="179387"/>
          </a:xfrm>
          <a:prstGeom prst="rightArrow">
            <a:avLst>
              <a:gd name="adj1" fmla="val 50000"/>
              <a:gd name="adj2" fmla="val 43363"/>
            </a:avLst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 type="none" w="med" len="lg"/>
              </a14:hiddenLine>
            </a:ext>
          </a:extLst>
        </p:spPr>
        <p:txBody>
          <a:bodyPr wrap="none" lIns="90000" tIns="46800" rIns="90000" bIns="46800" anchor="ctr"/>
          <a:lstStyle/>
          <a:p>
            <a:endParaRPr lang="ru-RU" b="1"/>
          </a:p>
        </p:txBody>
      </p:sp>
      <p:sp>
        <p:nvSpPr>
          <p:cNvPr id="1172622" name="Rectangle 142"/>
          <p:cNvSpPr>
            <a:spLocks noChangeArrowheads="1"/>
          </p:cNvSpPr>
          <p:nvPr/>
        </p:nvSpPr>
        <p:spPr bwMode="auto">
          <a:xfrm>
            <a:off x="401638" y="5360988"/>
            <a:ext cx="43878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 type="none" w="med" len="lg"/>
              </a14:hiddenLine>
            </a:ext>
          </a:extLst>
        </p:spPr>
        <p:txBody>
          <a:bodyPr wrap="none" lIns="90000" tIns="46800" rIns="90000" bIns="46800">
            <a:spAutoFit/>
          </a:bodyPr>
          <a:lstStyle/>
          <a:p>
            <a:r>
              <a:rPr lang="ru-RU" sz="2000" b="1">
                <a:solidFill>
                  <a:schemeClr val="hlink"/>
                </a:solidFill>
              </a:rPr>
              <a:t>Сложность алгоритма Дейкстры:</a:t>
            </a:r>
          </a:p>
        </p:txBody>
      </p:sp>
      <p:sp>
        <p:nvSpPr>
          <p:cNvPr id="1172623" name="Rectangle 143"/>
          <p:cNvSpPr>
            <a:spLocks noChangeArrowheads="1"/>
          </p:cNvSpPr>
          <p:nvPr/>
        </p:nvSpPr>
        <p:spPr bwMode="auto">
          <a:xfrm>
            <a:off x="5010150" y="5703888"/>
            <a:ext cx="1033463" cy="457200"/>
          </a:xfrm>
          <a:prstGeom prst="rect">
            <a:avLst/>
          </a:prstGeom>
          <a:solidFill>
            <a:srgbClr val="FFFF99"/>
          </a:solidFill>
          <a:ln w="25400">
            <a:noFill/>
            <a:miter lim="800000"/>
            <a:headEnd/>
            <a:tailEnd type="none" w="med" len="lg"/>
          </a:ln>
          <a:effectLst>
            <a:outerShdw dist="35921" dir="2700000" algn="ctr" rotWithShape="0">
              <a:schemeClr val="tx2"/>
            </a:outerShdw>
          </a:effectLst>
        </p:spPr>
        <p:txBody>
          <a:bodyPr wrap="none" lIns="90000" tIns="46800" rIns="90000" bIns="46800">
            <a:spAutoFit/>
          </a:bodyPr>
          <a:lstStyle/>
          <a:p>
            <a:pPr algn="ctr">
              <a:defRPr/>
            </a:pPr>
            <a:r>
              <a:rPr lang="en-US" sz="2400" b="1">
                <a:latin typeface="Courier New" pitchFamily="49" charset="0"/>
                <a:cs typeface="+mn-cs"/>
              </a:rPr>
              <a:t>O(N</a:t>
            </a:r>
            <a:r>
              <a:rPr lang="ru-RU" sz="2400" b="1" baseline="30000">
                <a:latin typeface="Courier New" pitchFamily="49" charset="0"/>
                <a:cs typeface="+mn-cs"/>
              </a:rPr>
              <a:t>2</a:t>
            </a:r>
            <a:r>
              <a:rPr lang="en-US" sz="2400" b="1">
                <a:latin typeface="Courier New" pitchFamily="49" charset="0"/>
                <a:cs typeface="+mn-cs"/>
              </a:rPr>
              <a:t>)</a:t>
            </a:r>
            <a:endParaRPr lang="ru-RU" sz="2400" b="1">
              <a:latin typeface="Courier New" pitchFamily="49" charset="0"/>
              <a:cs typeface="+mn-cs"/>
            </a:endParaRPr>
          </a:p>
        </p:txBody>
      </p:sp>
      <p:sp>
        <p:nvSpPr>
          <p:cNvPr id="1172625" name="Rectangle 145"/>
          <p:cNvSpPr>
            <a:spLocks noChangeArrowheads="1"/>
          </p:cNvSpPr>
          <p:nvPr/>
        </p:nvSpPr>
        <p:spPr bwMode="auto">
          <a:xfrm>
            <a:off x="800100" y="5716588"/>
            <a:ext cx="414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 type="none" w="med" len="lg"/>
              </a14:hiddenLine>
            </a:ext>
          </a:extLst>
        </p:spPr>
        <p:txBody>
          <a:bodyPr wrap="none" lIns="90000" tIns="46800" rIns="90000" bIns="46800">
            <a:spAutoFit/>
          </a:bodyPr>
          <a:lstStyle/>
          <a:p>
            <a:r>
              <a:rPr lang="ru-RU" sz="2000"/>
              <a:t>два вложенных цикла по </a:t>
            </a:r>
            <a:r>
              <a:rPr lang="en-US" sz="2400" b="1">
                <a:latin typeface="Courier New" pitchFamily="49" charset="0"/>
              </a:rPr>
              <a:t>N</a:t>
            </a:r>
            <a:r>
              <a:rPr lang="en-US" sz="2000"/>
              <a:t> </a:t>
            </a:r>
            <a:r>
              <a:rPr lang="ru-RU" sz="2000"/>
              <a:t>шагов</a:t>
            </a:r>
          </a:p>
        </p:txBody>
      </p:sp>
      <p:sp>
        <p:nvSpPr>
          <p:cNvPr id="1172628" name="Rectangle 148"/>
          <p:cNvSpPr>
            <a:spLocks noChangeArrowheads="1"/>
          </p:cNvSpPr>
          <p:nvPr/>
        </p:nvSpPr>
        <p:spPr bwMode="auto">
          <a:xfrm>
            <a:off x="401638" y="4087813"/>
            <a:ext cx="7794625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 type="none" w="med" len="lg"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 marL="342900" indent="-342900"/>
            <a:r>
              <a:rPr lang="ru-RU" sz="2000" b="1">
                <a:solidFill>
                  <a:schemeClr val="hlink"/>
                </a:solidFill>
              </a:rPr>
              <a:t>Вывод маршрута в вершину </a:t>
            </a:r>
            <a:r>
              <a:rPr lang="en-US" sz="2400" b="1">
                <a:solidFill>
                  <a:schemeClr val="hlink"/>
                </a:solidFill>
                <a:latin typeface="Courier New" pitchFamily="49" charset="0"/>
              </a:rPr>
              <a:t>i</a:t>
            </a:r>
            <a:r>
              <a:rPr lang="en-US" sz="2000" b="1">
                <a:solidFill>
                  <a:schemeClr val="hlink"/>
                </a:solidFill>
              </a:rPr>
              <a:t> </a:t>
            </a:r>
            <a:r>
              <a:rPr lang="ru-RU" sz="2000" b="1">
                <a:solidFill>
                  <a:schemeClr val="hlink"/>
                </a:solidFill>
              </a:rPr>
              <a:t>(использование массива </a:t>
            </a:r>
            <a:r>
              <a:rPr lang="en-US" sz="2400" b="1">
                <a:solidFill>
                  <a:schemeClr val="hlink"/>
                </a:solidFill>
                <a:latin typeface="Courier New" pitchFamily="49" charset="0"/>
              </a:rPr>
              <a:t>c</a:t>
            </a:r>
            <a:r>
              <a:rPr lang="en-US" sz="2000" b="1">
                <a:solidFill>
                  <a:schemeClr val="hlink"/>
                </a:solidFill>
              </a:rPr>
              <a:t>)</a:t>
            </a:r>
            <a:r>
              <a:rPr lang="ru-RU" sz="2000" b="1">
                <a:solidFill>
                  <a:schemeClr val="hlink"/>
                </a:solidFill>
              </a:rPr>
              <a:t>:</a:t>
            </a:r>
            <a:endParaRPr lang="en-US" sz="2000" b="1">
              <a:solidFill>
                <a:schemeClr val="hlink"/>
              </a:solidFill>
            </a:endParaRPr>
          </a:p>
          <a:p>
            <a:pPr marL="800100" lvl="1" indent="-342900">
              <a:buFontTx/>
              <a:buAutoNum type="arabicParenR"/>
            </a:pPr>
            <a:r>
              <a:rPr lang="ru-RU" sz="2000"/>
              <a:t>установить </a:t>
            </a:r>
            <a:r>
              <a:rPr lang="en-US" sz="2400" b="1">
                <a:latin typeface="Courier New" pitchFamily="49" charset="0"/>
              </a:rPr>
              <a:t>z=i</a:t>
            </a:r>
            <a:r>
              <a:rPr lang="en-US" sz="2000"/>
              <a:t>;</a:t>
            </a:r>
          </a:p>
          <a:p>
            <a:pPr marL="800100" lvl="1" indent="-342900">
              <a:buFontTx/>
              <a:buAutoNum type="arabicParenR"/>
            </a:pPr>
            <a:r>
              <a:rPr lang="ru-RU" sz="2000"/>
              <a:t>пока </a:t>
            </a:r>
            <a:r>
              <a:rPr lang="en-US" sz="2400" b="1">
                <a:latin typeface="Courier New" pitchFamily="49" charset="0"/>
              </a:rPr>
              <a:t>c[i]!=x</a:t>
            </a:r>
            <a:r>
              <a:rPr lang="en-US" sz="2000"/>
              <a:t> </a:t>
            </a:r>
            <a:r>
              <a:rPr lang="ru-RU" sz="2000"/>
              <a:t>присвоить </a:t>
            </a:r>
            <a:r>
              <a:rPr lang="en-US" sz="2400" b="1">
                <a:latin typeface="Courier New" pitchFamily="49" charset="0"/>
              </a:rPr>
              <a:t>z=c[z]</a:t>
            </a:r>
            <a:r>
              <a:rPr lang="en-US" sz="2000"/>
              <a:t> </a:t>
            </a:r>
            <a:r>
              <a:rPr lang="ru-RU" sz="2000"/>
              <a:t>и вывести </a:t>
            </a:r>
            <a:r>
              <a:rPr lang="en-US" sz="2400" b="1">
                <a:latin typeface="Courier New" pitchFamily="49" charset="0"/>
              </a:rPr>
              <a:t>z</a:t>
            </a:r>
            <a:r>
              <a:rPr lang="en-US" sz="200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2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72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2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172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2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1725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2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172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2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1725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25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1725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2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1725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2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172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2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11726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2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1726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2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11726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2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1172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2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11726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2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11726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2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11726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2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500"/>
                                        <p:tgtEl>
                                          <p:spTgt spid="1172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2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11726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2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4" dur="500"/>
                                        <p:tgtEl>
                                          <p:spTgt spid="11726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2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9" dur="500"/>
                                        <p:tgtEl>
                                          <p:spTgt spid="1172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2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4" dur="500"/>
                                        <p:tgtEl>
                                          <p:spTgt spid="11726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2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7" dur="500"/>
                                        <p:tgtEl>
                                          <p:spTgt spid="11726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2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0" dur="500"/>
                                        <p:tgtEl>
                                          <p:spTgt spid="11726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2547" grpId="0"/>
      <p:bldP spid="1172549" grpId="0" animBg="1"/>
      <p:bldP spid="1172550" grpId="0" build="p" bldLvl="2"/>
      <p:bldP spid="1172552" grpId="0" animBg="1"/>
      <p:bldP spid="1172613" grpId="0" animBg="1"/>
      <p:bldP spid="1172614" grpId="0" animBg="1"/>
      <p:bldP spid="1172615" grpId="0" animBg="1"/>
      <p:bldP spid="1172616" grpId="0" animBg="1"/>
      <p:bldP spid="1172617" grpId="0" animBg="1"/>
      <p:bldP spid="1172618" grpId="0" animBg="1"/>
      <p:bldP spid="1172619" grpId="0" animBg="1"/>
      <p:bldP spid="1172620" grpId="0" animBg="1"/>
      <p:bldP spid="1172622" grpId="0"/>
      <p:bldP spid="1172623" grpId="0" animBg="1"/>
      <p:bldP spid="1172625" grpId="0"/>
      <p:bldP spid="1172628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Номер слайда 3"/>
          <p:cNvSpPr txBox="1">
            <a:spLocks noGrp="1"/>
          </p:cNvSpPr>
          <p:nvPr/>
        </p:nvSpPr>
        <p:spPr bwMode="auto">
          <a:xfrm>
            <a:off x="7010400" y="0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fld id="{E6EB5585-7F0B-42AB-A9B8-6F839FB2B21C}" type="slidenum">
              <a:rPr lang="ru-RU" sz="1400"/>
              <a:pPr algn="r" eaLnBrk="1" hangingPunct="1"/>
              <a:t>26</a:t>
            </a:fld>
            <a:endParaRPr lang="ru-RU" sz="1400"/>
          </a:p>
        </p:txBody>
      </p:sp>
      <p:sp>
        <p:nvSpPr>
          <p:cNvPr id="27651" name="Line 2"/>
          <p:cNvSpPr>
            <a:spLocks noChangeShapeType="1"/>
          </p:cNvSpPr>
          <p:nvPr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7652" name="Text Box 3"/>
          <p:cNvSpPr txBox="1">
            <a:spLocks noChangeArrowheads="1"/>
          </p:cNvSpPr>
          <p:nvPr/>
        </p:nvSpPr>
        <p:spPr bwMode="auto">
          <a:xfrm>
            <a:off x="395288" y="188913"/>
            <a:ext cx="814070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ru-RU" sz="3000" b="1"/>
              <a:t>Алгоритм Флойда-Уоршелла</a:t>
            </a:r>
          </a:p>
        </p:txBody>
      </p:sp>
      <p:sp>
        <p:nvSpPr>
          <p:cNvPr id="27653" name="Rectangle 4"/>
          <p:cNvSpPr>
            <a:spLocks noChangeArrowheads="1"/>
          </p:cNvSpPr>
          <p:nvPr/>
        </p:nvSpPr>
        <p:spPr bwMode="auto">
          <a:xfrm>
            <a:off x="371475" y="823913"/>
            <a:ext cx="8361363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 type="none" w="med" len="lg"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 marL="263525" indent="-263525"/>
            <a:r>
              <a:rPr lang="ru-RU" sz="2000" b="1">
                <a:solidFill>
                  <a:schemeClr val="hlink"/>
                </a:solidFill>
              </a:rPr>
              <a:t>Задача:</a:t>
            </a:r>
            <a:r>
              <a:rPr lang="ru-RU" sz="2000" b="1"/>
              <a:t> </a:t>
            </a:r>
            <a:r>
              <a:rPr lang="ru-RU" sz="2000"/>
              <a:t>задана сеть дорог между городами, часть которых могут иметь одностороннее движение. Найти </a:t>
            </a:r>
            <a:r>
              <a:rPr lang="ru-RU" sz="2000" b="1">
                <a:solidFill>
                  <a:schemeClr val="hlink"/>
                </a:solidFill>
              </a:rPr>
              <a:t>все</a:t>
            </a:r>
            <a:r>
              <a:rPr lang="ru-RU" sz="2000" b="1"/>
              <a:t> кратчайшие расстояния</a:t>
            </a:r>
            <a:r>
              <a:rPr lang="ru-RU" sz="2000"/>
              <a:t>, от каждого города до всех остальных городов. </a:t>
            </a:r>
          </a:p>
        </p:txBody>
      </p:sp>
      <p:sp>
        <p:nvSpPr>
          <p:cNvPr id="1174533" name="Rectangle 5"/>
          <p:cNvSpPr>
            <a:spLocks noChangeArrowheads="1"/>
          </p:cNvSpPr>
          <p:nvPr/>
        </p:nvSpPr>
        <p:spPr bwMode="auto">
          <a:xfrm>
            <a:off x="427038" y="1914525"/>
            <a:ext cx="8048625" cy="1616075"/>
          </a:xfrm>
          <a:prstGeom prst="rect">
            <a:avLst/>
          </a:prstGeom>
          <a:solidFill>
            <a:srgbClr val="FFFF99"/>
          </a:solidFill>
          <a:ln w="25400">
            <a:noFill/>
            <a:miter lim="800000"/>
            <a:headEnd/>
            <a:tailEnd type="none" w="med" len="lg"/>
          </a:ln>
          <a:effectLst>
            <a:outerShdw dist="35921" dir="2700000" algn="ctr" rotWithShape="0">
              <a:schemeClr val="tx2"/>
            </a:outerShdw>
          </a:effectLst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r>
              <a:rPr lang="ru-RU" sz="2000" b="1">
                <a:latin typeface="Courier New" pitchFamily="49" charset="0"/>
                <a:cs typeface="+mn-cs"/>
              </a:rPr>
              <a:t>for</a:t>
            </a:r>
            <a:r>
              <a:rPr lang="en-US" sz="2000" b="1">
                <a:cs typeface="+mn-cs"/>
              </a:rPr>
              <a:t> </a:t>
            </a:r>
            <a:r>
              <a:rPr lang="en-US" sz="2000" b="1">
                <a:latin typeface="Courier New" pitchFamily="49" charset="0"/>
                <a:cs typeface="+mn-cs"/>
              </a:rPr>
              <a:t>(</a:t>
            </a:r>
            <a:r>
              <a:rPr lang="en-US" b="1">
                <a:cs typeface="+mn-cs"/>
              </a:rPr>
              <a:t> </a:t>
            </a:r>
            <a:r>
              <a:rPr lang="ru-RU" sz="2000" b="1">
                <a:latin typeface="Courier New" pitchFamily="49" charset="0"/>
                <a:cs typeface="+mn-cs"/>
              </a:rPr>
              <a:t>k</a:t>
            </a:r>
            <a:r>
              <a:rPr lang="en-US" b="1">
                <a:cs typeface="+mn-cs"/>
              </a:rPr>
              <a:t> </a:t>
            </a:r>
            <a:r>
              <a:rPr lang="ru-RU" sz="2000" b="1">
                <a:latin typeface="Courier New" pitchFamily="49" charset="0"/>
                <a:cs typeface="+mn-cs"/>
              </a:rPr>
              <a:t>=</a:t>
            </a:r>
            <a:r>
              <a:rPr lang="en-US" b="1">
                <a:cs typeface="+mn-cs"/>
              </a:rPr>
              <a:t> </a:t>
            </a:r>
            <a:r>
              <a:rPr lang="en-US" sz="2000" b="1">
                <a:latin typeface="Courier New" pitchFamily="49" charset="0"/>
                <a:cs typeface="+mn-cs"/>
              </a:rPr>
              <a:t>0; k</a:t>
            </a:r>
            <a:r>
              <a:rPr lang="en-US" b="1">
                <a:cs typeface="+mn-cs"/>
              </a:rPr>
              <a:t> </a:t>
            </a:r>
            <a:r>
              <a:rPr lang="en-US" sz="2000" b="1">
                <a:latin typeface="Courier New" pitchFamily="49" charset="0"/>
                <a:cs typeface="+mn-cs"/>
              </a:rPr>
              <a:t>&lt;</a:t>
            </a:r>
            <a:r>
              <a:rPr lang="en-US" b="1">
                <a:cs typeface="+mn-cs"/>
              </a:rPr>
              <a:t> </a:t>
            </a:r>
            <a:r>
              <a:rPr lang="en-US" sz="2000" b="1">
                <a:latin typeface="Courier New" pitchFamily="49" charset="0"/>
                <a:cs typeface="+mn-cs"/>
              </a:rPr>
              <a:t>N; k</a:t>
            </a:r>
            <a:r>
              <a:rPr lang="en-US" b="1">
                <a:cs typeface="+mn-cs"/>
              </a:rPr>
              <a:t> </a:t>
            </a:r>
            <a:r>
              <a:rPr lang="en-US" sz="2000" b="1">
                <a:latin typeface="Courier New" pitchFamily="49" charset="0"/>
                <a:cs typeface="+mn-cs"/>
              </a:rPr>
              <a:t>++</a:t>
            </a:r>
            <a:r>
              <a:rPr lang="en-US" b="1">
                <a:cs typeface="+mn-cs"/>
              </a:rPr>
              <a:t> </a:t>
            </a:r>
            <a:r>
              <a:rPr lang="en-US" sz="2000" b="1">
                <a:latin typeface="Courier New" pitchFamily="49" charset="0"/>
                <a:cs typeface="+mn-cs"/>
              </a:rPr>
              <a:t>)</a:t>
            </a:r>
          </a:p>
          <a:p>
            <a:pPr>
              <a:defRPr/>
            </a:pPr>
            <a:r>
              <a:rPr lang="en-US" sz="2000" b="1">
                <a:latin typeface="Courier New" pitchFamily="49" charset="0"/>
                <a:cs typeface="+mn-cs"/>
              </a:rPr>
              <a:t>  </a:t>
            </a:r>
            <a:r>
              <a:rPr lang="ru-RU" sz="2000" b="1">
                <a:latin typeface="Courier New" pitchFamily="49" charset="0"/>
                <a:cs typeface="+mn-cs"/>
              </a:rPr>
              <a:t>for</a:t>
            </a:r>
            <a:r>
              <a:rPr lang="en-US" b="1">
                <a:cs typeface="+mn-cs"/>
              </a:rPr>
              <a:t> </a:t>
            </a:r>
            <a:r>
              <a:rPr lang="en-US" sz="2000" b="1">
                <a:latin typeface="Courier New" pitchFamily="49" charset="0"/>
                <a:cs typeface="+mn-cs"/>
              </a:rPr>
              <a:t>(</a:t>
            </a:r>
            <a:r>
              <a:rPr lang="en-US" b="1">
                <a:cs typeface="+mn-cs"/>
              </a:rPr>
              <a:t> </a:t>
            </a:r>
            <a:r>
              <a:rPr lang="en-US" sz="2000" b="1">
                <a:latin typeface="Courier New" pitchFamily="49" charset="0"/>
                <a:cs typeface="+mn-cs"/>
              </a:rPr>
              <a:t>i</a:t>
            </a:r>
            <a:r>
              <a:rPr lang="en-US" b="1">
                <a:cs typeface="+mn-cs"/>
              </a:rPr>
              <a:t> </a:t>
            </a:r>
            <a:r>
              <a:rPr lang="en-US" sz="2000" b="1">
                <a:latin typeface="Courier New" pitchFamily="49" charset="0"/>
                <a:cs typeface="+mn-cs"/>
              </a:rPr>
              <a:t>=</a:t>
            </a:r>
            <a:r>
              <a:rPr lang="en-US" b="1">
                <a:cs typeface="+mn-cs"/>
              </a:rPr>
              <a:t> </a:t>
            </a:r>
            <a:r>
              <a:rPr lang="en-US" sz="2000" b="1">
                <a:latin typeface="Courier New" pitchFamily="49" charset="0"/>
                <a:cs typeface="+mn-cs"/>
              </a:rPr>
              <a:t>0; i</a:t>
            </a:r>
            <a:r>
              <a:rPr lang="en-US" b="1">
                <a:cs typeface="+mn-cs"/>
              </a:rPr>
              <a:t> </a:t>
            </a:r>
            <a:r>
              <a:rPr lang="en-US" sz="2000" b="1">
                <a:latin typeface="Courier New" pitchFamily="49" charset="0"/>
                <a:cs typeface="+mn-cs"/>
              </a:rPr>
              <a:t>&lt;</a:t>
            </a:r>
            <a:r>
              <a:rPr lang="en-US" b="1">
                <a:cs typeface="+mn-cs"/>
              </a:rPr>
              <a:t> </a:t>
            </a:r>
            <a:r>
              <a:rPr lang="en-US" sz="2000" b="1">
                <a:latin typeface="Courier New" pitchFamily="49" charset="0"/>
                <a:cs typeface="+mn-cs"/>
              </a:rPr>
              <a:t>N; i</a:t>
            </a:r>
            <a:r>
              <a:rPr lang="en-US" b="1">
                <a:cs typeface="+mn-cs"/>
              </a:rPr>
              <a:t> </a:t>
            </a:r>
            <a:r>
              <a:rPr lang="en-US" sz="2000" b="1">
                <a:latin typeface="Courier New" pitchFamily="49" charset="0"/>
                <a:cs typeface="+mn-cs"/>
              </a:rPr>
              <a:t>++</a:t>
            </a:r>
            <a:r>
              <a:rPr lang="en-US" b="1">
                <a:cs typeface="+mn-cs"/>
              </a:rPr>
              <a:t> </a:t>
            </a:r>
            <a:r>
              <a:rPr lang="en-US" sz="2000" b="1">
                <a:latin typeface="Courier New" pitchFamily="49" charset="0"/>
                <a:cs typeface="+mn-cs"/>
              </a:rPr>
              <a:t>)</a:t>
            </a:r>
          </a:p>
          <a:p>
            <a:pPr>
              <a:defRPr/>
            </a:pPr>
            <a:r>
              <a:rPr lang="en-US" sz="2000" b="1">
                <a:latin typeface="Courier New" pitchFamily="49" charset="0"/>
                <a:cs typeface="+mn-cs"/>
              </a:rPr>
              <a:t>    </a:t>
            </a:r>
            <a:r>
              <a:rPr lang="ru-RU" sz="2000" b="1">
                <a:latin typeface="Courier New" pitchFamily="49" charset="0"/>
                <a:cs typeface="+mn-cs"/>
              </a:rPr>
              <a:t>for</a:t>
            </a:r>
            <a:r>
              <a:rPr lang="en-US" b="1">
                <a:cs typeface="+mn-cs"/>
              </a:rPr>
              <a:t> </a:t>
            </a:r>
            <a:r>
              <a:rPr lang="en-US" sz="2000" b="1">
                <a:latin typeface="Courier New" pitchFamily="49" charset="0"/>
                <a:cs typeface="+mn-cs"/>
              </a:rPr>
              <a:t>(</a:t>
            </a:r>
            <a:r>
              <a:rPr lang="en-US" b="1">
                <a:cs typeface="+mn-cs"/>
              </a:rPr>
              <a:t> </a:t>
            </a:r>
            <a:r>
              <a:rPr lang="en-US" sz="2000" b="1">
                <a:latin typeface="Courier New" pitchFamily="49" charset="0"/>
                <a:cs typeface="+mn-cs"/>
              </a:rPr>
              <a:t>j</a:t>
            </a:r>
            <a:r>
              <a:rPr lang="en-US" b="1">
                <a:cs typeface="+mn-cs"/>
              </a:rPr>
              <a:t> </a:t>
            </a:r>
            <a:r>
              <a:rPr lang="ru-RU" sz="2000" b="1">
                <a:latin typeface="Courier New" pitchFamily="49" charset="0"/>
                <a:cs typeface="+mn-cs"/>
              </a:rPr>
              <a:t>=</a:t>
            </a:r>
            <a:r>
              <a:rPr lang="en-US" b="1">
                <a:cs typeface="+mn-cs"/>
              </a:rPr>
              <a:t> </a:t>
            </a:r>
            <a:r>
              <a:rPr lang="en-US" sz="2000" b="1">
                <a:latin typeface="Courier New" pitchFamily="49" charset="0"/>
                <a:cs typeface="+mn-cs"/>
              </a:rPr>
              <a:t>0; j</a:t>
            </a:r>
            <a:r>
              <a:rPr lang="en-US" b="1">
                <a:cs typeface="+mn-cs"/>
              </a:rPr>
              <a:t> </a:t>
            </a:r>
            <a:r>
              <a:rPr lang="en-US" sz="2000" b="1">
                <a:latin typeface="Courier New" pitchFamily="49" charset="0"/>
                <a:cs typeface="+mn-cs"/>
              </a:rPr>
              <a:t>&lt;</a:t>
            </a:r>
            <a:r>
              <a:rPr lang="en-US" b="1">
                <a:cs typeface="+mn-cs"/>
              </a:rPr>
              <a:t> </a:t>
            </a:r>
            <a:r>
              <a:rPr lang="en-US" sz="2000" b="1">
                <a:latin typeface="Courier New" pitchFamily="49" charset="0"/>
                <a:cs typeface="+mn-cs"/>
              </a:rPr>
              <a:t>N; j</a:t>
            </a:r>
            <a:r>
              <a:rPr lang="en-US" b="1">
                <a:cs typeface="+mn-cs"/>
              </a:rPr>
              <a:t> </a:t>
            </a:r>
            <a:r>
              <a:rPr lang="en-US" sz="2000" b="1">
                <a:latin typeface="Courier New" pitchFamily="49" charset="0"/>
                <a:cs typeface="+mn-cs"/>
              </a:rPr>
              <a:t>++</a:t>
            </a:r>
            <a:r>
              <a:rPr lang="en-US" b="1">
                <a:cs typeface="+mn-cs"/>
              </a:rPr>
              <a:t> </a:t>
            </a:r>
            <a:r>
              <a:rPr lang="en-US" sz="2000" b="1">
                <a:latin typeface="Courier New" pitchFamily="49" charset="0"/>
                <a:cs typeface="+mn-cs"/>
              </a:rPr>
              <a:t>)</a:t>
            </a:r>
          </a:p>
          <a:p>
            <a:pPr>
              <a:defRPr/>
            </a:pPr>
            <a:r>
              <a:rPr lang="en-US" sz="2000" b="1">
                <a:latin typeface="Courier New" pitchFamily="49" charset="0"/>
                <a:cs typeface="+mn-cs"/>
              </a:rPr>
              <a:t>      if ( </a:t>
            </a:r>
            <a:r>
              <a:rPr lang="ru-RU" sz="2000" b="1">
                <a:latin typeface="Courier New" pitchFamily="49" charset="0"/>
                <a:cs typeface="+mn-cs"/>
              </a:rPr>
              <a:t>W[i][j]</a:t>
            </a:r>
            <a:r>
              <a:rPr lang="en-US" b="1">
                <a:cs typeface="+mn-cs"/>
              </a:rPr>
              <a:t>  </a:t>
            </a:r>
            <a:r>
              <a:rPr lang="en-US" sz="2000" b="1">
                <a:latin typeface="Courier New" pitchFamily="49" charset="0"/>
                <a:cs typeface="+mn-cs"/>
              </a:rPr>
              <a:t>&gt;</a:t>
            </a:r>
            <a:r>
              <a:rPr lang="en-US" b="1">
                <a:cs typeface="+mn-cs"/>
              </a:rPr>
              <a:t>  </a:t>
            </a:r>
            <a:r>
              <a:rPr lang="ru-RU" sz="2000" b="1">
                <a:latin typeface="Courier New" pitchFamily="49" charset="0"/>
                <a:cs typeface="+mn-cs"/>
              </a:rPr>
              <a:t>W[i][k]</a:t>
            </a:r>
            <a:r>
              <a:rPr lang="en-US" b="1">
                <a:cs typeface="+mn-cs"/>
              </a:rPr>
              <a:t> </a:t>
            </a:r>
            <a:r>
              <a:rPr lang="ru-RU" sz="2000" b="1">
                <a:latin typeface="Courier New" pitchFamily="49" charset="0"/>
                <a:cs typeface="+mn-cs"/>
              </a:rPr>
              <a:t>+</a:t>
            </a:r>
            <a:r>
              <a:rPr lang="en-US" b="1">
                <a:cs typeface="+mn-cs"/>
              </a:rPr>
              <a:t> </a:t>
            </a:r>
            <a:r>
              <a:rPr lang="ru-RU" sz="2000" b="1">
                <a:latin typeface="Courier New" pitchFamily="49" charset="0"/>
                <a:cs typeface="+mn-cs"/>
              </a:rPr>
              <a:t>W[k][j]</a:t>
            </a:r>
            <a:r>
              <a:rPr lang="en-US" b="1">
                <a:cs typeface="+mn-cs"/>
              </a:rPr>
              <a:t> </a:t>
            </a:r>
            <a:r>
              <a:rPr lang="ru-RU" sz="2000" b="1">
                <a:latin typeface="Courier New" pitchFamily="49" charset="0"/>
                <a:cs typeface="+mn-cs"/>
              </a:rPr>
              <a:t>) </a:t>
            </a:r>
            <a:endParaRPr lang="en-US" sz="2000" b="1">
              <a:latin typeface="Courier New" pitchFamily="49" charset="0"/>
              <a:cs typeface="+mn-cs"/>
            </a:endParaRPr>
          </a:p>
          <a:p>
            <a:pPr>
              <a:defRPr/>
            </a:pPr>
            <a:r>
              <a:rPr lang="en-US" sz="2000" b="1">
                <a:latin typeface="Courier New" pitchFamily="49" charset="0"/>
                <a:cs typeface="+mn-cs"/>
              </a:rPr>
              <a:t>           </a:t>
            </a:r>
            <a:r>
              <a:rPr lang="ru-RU" sz="2000" b="1">
                <a:latin typeface="Courier New" pitchFamily="49" charset="0"/>
                <a:cs typeface="+mn-cs"/>
              </a:rPr>
              <a:t>W[i][j]</a:t>
            </a:r>
            <a:r>
              <a:rPr lang="en-US" b="1">
                <a:cs typeface="+mn-cs"/>
              </a:rPr>
              <a:t> </a:t>
            </a:r>
            <a:r>
              <a:rPr lang="ru-RU" sz="2000" b="1">
                <a:latin typeface="Courier New" pitchFamily="49" charset="0"/>
                <a:cs typeface="+mn-cs"/>
              </a:rPr>
              <a:t>=</a:t>
            </a:r>
            <a:r>
              <a:rPr lang="en-US" b="1">
                <a:cs typeface="+mn-cs"/>
              </a:rPr>
              <a:t> </a:t>
            </a:r>
            <a:r>
              <a:rPr lang="ru-RU" sz="2000" b="1">
                <a:latin typeface="Courier New" pitchFamily="49" charset="0"/>
                <a:cs typeface="+mn-cs"/>
              </a:rPr>
              <a:t>W[i][k]</a:t>
            </a:r>
            <a:r>
              <a:rPr lang="en-US" b="1">
                <a:cs typeface="+mn-cs"/>
              </a:rPr>
              <a:t> </a:t>
            </a:r>
            <a:r>
              <a:rPr lang="ru-RU" sz="2000" b="1">
                <a:latin typeface="Courier New" pitchFamily="49" charset="0"/>
                <a:cs typeface="+mn-cs"/>
              </a:rPr>
              <a:t>+</a:t>
            </a:r>
            <a:r>
              <a:rPr lang="en-US" b="1">
                <a:cs typeface="+mn-cs"/>
              </a:rPr>
              <a:t> </a:t>
            </a:r>
            <a:r>
              <a:rPr lang="ru-RU" sz="2000" b="1">
                <a:latin typeface="Courier New" pitchFamily="49" charset="0"/>
                <a:cs typeface="+mn-cs"/>
              </a:rPr>
              <a:t>W[k][j]</a:t>
            </a:r>
            <a:r>
              <a:rPr lang="en-US" sz="2000" b="1">
                <a:latin typeface="Courier New" pitchFamily="49" charset="0"/>
                <a:cs typeface="+mn-cs"/>
              </a:rPr>
              <a:t>;</a:t>
            </a:r>
            <a:endParaRPr lang="ru-RU" sz="2000" b="1">
              <a:latin typeface="Courier New" pitchFamily="49" charset="0"/>
              <a:cs typeface="+mn-cs"/>
            </a:endParaRPr>
          </a:p>
        </p:txBody>
      </p:sp>
      <p:grpSp>
        <p:nvGrpSpPr>
          <p:cNvPr id="2" name="Group 46"/>
          <p:cNvGrpSpPr>
            <a:grpSpLocks/>
          </p:cNvGrpSpPr>
          <p:nvPr/>
        </p:nvGrpSpPr>
        <p:grpSpPr bwMode="auto">
          <a:xfrm>
            <a:off x="733425" y="3771900"/>
            <a:ext cx="3190875" cy="1609725"/>
            <a:chOff x="462" y="2376"/>
            <a:chExt cx="2010" cy="1014"/>
          </a:xfrm>
        </p:grpSpPr>
        <p:sp>
          <p:nvSpPr>
            <p:cNvPr id="27660" name="Line 33"/>
            <p:cNvSpPr>
              <a:spLocks noChangeShapeType="1"/>
            </p:cNvSpPr>
            <p:nvPr/>
          </p:nvSpPr>
          <p:spPr bwMode="auto">
            <a:xfrm>
              <a:off x="772" y="3093"/>
              <a:ext cx="1378" cy="0"/>
            </a:xfrm>
            <a:prstGeom prst="line">
              <a:avLst/>
            </a:prstGeom>
            <a:noFill/>
            <a:ln w="25400">
              <a:solidFill>
                <a:schemeClr val="hlink"/>
              </a:solidFill>
              <a:round/>
              <a:headEnd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000" tIns="46800" rIns="90000" bIns="46800" anchor="ctr"/>
            <a:lstStyle/>
            <a:p>
              <a:endParaRPr lang="ru-RU"/>
            </a:p>
          </p:txBody>
        </p:sp>
        <p:sp>
          <p:nvSpPr>
            <p:cNvPr id="27661" name="Line 34"/>
            <p:cNvSpPr>
              <a:spLocks noChangeShapeType="1"/>
            </p:cNvSpPr>
            <p:nvPr/>
          </p:nvSpPr>
          <p:spPr bwMode="auto">
            <a:xfrm flipV="1">
              <a:off x="748" y="2517"/>
              <a:ext cx="707" cy="547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000" tIns="46800" rIns="90000" bIns="46800" anchor="ctr"/>
            <a:lstStyle/>
            <a:p>
              <a:endParaRPr lang="ru-RU"/>
            </a:p>
          </p:txBody>
        </p:sp>
        <p:sp>
          <p:nvSpPr>
            <p:cNvPr id="27662" name="Line 35"/>
            <p:cNvSpPr>
              <a:spLocks noChangeShapeType="1"/>
            </p:cNvSpPr>
            <p:nvPr/>
          </p:nvSpPr>
          <p:spPr bwMode="auto">
            <a:xfrm>
              <a:off x="1473" y="2535"/>
              <a:ext cx="706" cy="517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000" tIns="46800" rIns="90000" bIns="46800" anchor="ctr"/>
            <a:lstStyle/>
            <a:p>
              <a:endParaRPr lang="ru-RU"/>
            </a:p>
          </p:txBody>
        </p:sp>
        <p:sp>
          <p:nvSpPr>
            <p:cNvPr id="1174545" name="Oval 17"/>
            <p:cNvSpPr>
              <a:spLocks noChangeAspect="1" noChangeArrowheads="1"/>
            </p:cNvSpPr>
            <p:nvPr/>
          </p:nvSpPr>
          <p:spPr bwMode="auto">
            <a:xfrm>
              <a:off x="533" y="2952"/>
              <a:ext cx="272" cy="272"/>
            </a:xfrm>
            <a:prstGeom prst="ellipse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round/>
              <a:headEnd/>
              <a:tailEnd type="none" w="med" len="lg"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 lIns="90000" tIns="46800" rIns="90000" bIns="46800" anchor="ctr"/>
            <a:lstStyle/>
            <a:p>
              <a:pPr algn="ctr">
                <a:defRPr/>
              </a:pPr>
              <a:r>
                <a:rPr lang="en-US" sz="2000" b="1">
                  <a:latin typeface="Courier New" pitchFamily="49" charset="0"/>
                  <a:cs typeface="+mn-cs"/>
                </a:rPr>
                <a:t>i</a:t>
              </a:r>
              <a:endParaRPr lang="ru-RU" sz="2000" b="1">
                <a:latin typeface="Courier New" pitchFamily="49" charset="0"/>
                <a:cs typeface="+mn-cs"/>
              </a:endParaRPr>
            </a:p>
          </p:txBody>
        </p:sp>
        <p:sp>
          <p:nvSpPr>
            <p:cNvPr id="1174559" name="Oval 31"/>
            <p:cNvSpPr>
              <a:spLocks noChangeAspect="1" noChangeArrowheads="1"/>
            </p:cNvSpPr>
            <p:nvPr/>
          </p:nvSpPr>
          <p:spPr bwMode="auto">
            <a:xfrm>
              <a:off x="2113" y="2953"/>
              <a:ext cx="272" cy="272"/>
            </a:xfrm>
            <a:prstGeom prst="ellipse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round/>
              <a:headEnd/>
              <a:tailEnd type="none" w="med" len="lg"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 lIns="90000" tIns="46800" rIns="90000" bIns="46800" anchor="ctr"/>
            <a:lstStyle/>
            <a:p>
              <a:pPr algn="ctr">
                <a:defRPr/>
              </a:pPr>
              <a:r>
                <a:rPr lang="en-US" sz="2000" b="1">
                  <a:latin typeface="Courier New" pitchFamily="49" charset="0"/>
                  <a:cs typeface="+mn-cs"/>
                </a:rPr>
                <a:t>j</a:t>
              </a:r>
              <a:endParaRPr lang="ru-RU" sz="2000" b="1">
                <a:latin typeface="Courier New" pitchFamily="49" charset="0"/>
                <a:cs typeface="+mn-cs"/>
              </a:endParaRPr>
            </a:p>
          </p:txBody>
        </p:sp>
        <p:sp>
          <p:nvSpPr>
            <p:cNvPr id="1174560" name="Oval 32"/>
            <p:cNvSpPr>
              <a:spLocks noChangeAspect="1" noChangeArrowheads="1"/>
            </p:cNvSpPr>
            <p:nvPr/>
          </p:nvSpPr>
          <p:spPr bwMode="auto">
            <a:xfrm>
              <a:off x="1323" y="2376"/>
              <a:ext cx="272" cy="272"/>
            </a:xfrm>
            <a:prstGeom prst="ellipse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round/>
              <a:headEnd/>
              <a:tailEnd type="none" w="med" len="lg"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 lIns="90000" tIns="46800" rIns="90000" bIns="46800" anchor="ctr"/>
            <a:lstStyle/>
            <a:p>
              <a:pPr algn="ctr">
                <a:defRPr/>
              </a:pPr>
              <a:r>
                <a:rPr lang="en-US" sz="2000" b="1">
                  <a:latin typeface="Courier New" pitchFamily="49" charset="0"/>
                  <a:cs typeface="+mn-cs"/>
                </a:rPr>
                <a:t>k</a:t>
              </a:r>
              <a:endParaRPr lang="ru-RU" sz="2000" b="1">
                <a:latin typeface="Courier New" pitchFamily="49" charset="0"/>
                <a:cs typeface="+mn-cs"/>
              </a:endParaRPr>
            </a:p>
          </p:txBody>
        </p:sp>
        <p:sp>
          <p:nvSpPr>
            <p:cNvPr id="27666" name="Rectangle 37"/>
            <p:cNvSpPr>
              <a:spLocks noChangeArrowheads="1"/>
            </p:cNvSpPr>
            <p:nvPr/>
          </p:nvSpPr>
          <p:spPr bwMode="auto">
            <a:xfrm>
              <a:off x="1056" y="3140"/>
              <a:ext cx="78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 type="none" w="med" len="lg"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r>
                <a:rPr lang="ru-RU" sz="2000" b="1">
                  <a:latin typeface="Courier New" pitchFamily="49" charset="0"/>
                </a:rPr>
                <a:t>W[i][j]</a:t>
              </a:r>
            </a:p>
          </p:txBody>
        </p:sp>
        <p:sp>
          <p:nvSpPr>
            <p:cNvPr id="27667" name="Rectangle 38"/>
            <p:cNvSpPr>
              <a:spLocks noChangeArrowheads="1"/>
            </p:cNvSpPr>
            <p:nvPr/>
          </p:nvSpPr>
          <p:spPr bwMode="auto">
            <a:xfrm>
              <a:off x="462" y="2499"/>
              <a:ext cx="78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 type="none" w="med" len="lg"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r>
                <a:rPr lang="ru-RU" sz="2000" b="1">
                  <a:latin typeface="Courier New" pitchFamily="49" charset="0"/>
                </a:rPr>
                <a:t>W[i][</a:t>
              </a:r>
              <a:r>
                <a:rPr lang="en-US" sz="2000" b="1">
                  <a:latin typeface="Courier New" pitchFamily="49" charset="0"/>
                </a:rPr>
                <a:t>k</a:t>
              </a:r>
              <a:r>
                <a:rPr lang="ru-RU" sz="2000" b="1">
                  <a:latin typeface="Courier New" pitchFamily="49" charset="0"/>
                </a:rPr>
                <a:t>]</a:t>
              </a:r>
            </a:p>
          </p:txBody>
        </p:sp>
        <p:sp>
          <p:nvSpPr>
            <p:cNvPr id="27668" name="Rectangle 39"/>
            <p:cNvSpPr>
              <a:spLocks noChangeArrowheads="1"/>
            </p:cNvSpPr>
            <p:nvPr/>
          </p:nvSpPr>
          <p:spPr bwMode="auto">
            <a:xfrm>
              <a:off x="1686" y="2499"/>
              <a:ext cx="78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 type="none" w="med" len="lg"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r>
                <a:rPr lang="ru-RU" sz="2000" b="1">
                  <a:latin typeface="Courier New" pitchFamily="49" charset="0"/>
                </a:rPr>
                <a:t>W[</a:t>
              </a:r>
              <a:r>
                <a:rPr lang="en-US" sz="2000" b="1">
                  <a:latin typeface="Courier New" pitchFamily="49" charset="0"/>
                </a:rPr>
                <a:t>k</a:t>
              </a:r>
              <a:r>
                <a:rPr lang="ru-RU" sz="2000" b="1">
                  <a:latin typeface="Courier New" pitchFamily="49" charset="0"/>
                </a:rPr>
                <a:t>][</a:t>
              </a:r>
              <a:r>
                <a:rPr lang="en-US" sz="2000" b="1">
                  <a:latin typeface="Courier New" pitchFamily="49" charset="0"/>
                </a:rPr>
                <a:t>j</a:t>
              </a:r>
              <a:r>
                <a:rPr lang="ru-RU" sz="2000" b="1">
                  <a:latin typeface="Courier New" pitchFamily="49" charset="0"/>
                </a:rPr>
                <a:t>]</a:t>
              </a:r>
            </a:p>
          </p:txBody>
        </p:sp>
      </p:grpSp>
      <p:sp>
        <p:nvSpPr>
          <p:cNvPr id="1174568" name="AutoShape 40"/>
          <p:cNvSpPr>
            <a:spLocks noChangeArrowheads="1"/>
          </p:cNvSpPr>
          <p:nvPr/>
        </p:nvSpPr>
        <p:spPr bwMode="auto">
          <a:xfrm>
            <a:off x="4487863" y="3798888"/>
            <a:ext cx="3748087" cy="1595437"/>
          </a:xfrm>
          <a:prstGeom prst="wedgeRoundRectCallout">
            <a:avLst>
              <a:gd name="adj1" fmla="val -45681"/>
              <a:gd name="adj2" fmla="val -70796"/>
              <a:gd name="adj3" fmla="val 16667"/>
            </a:avLst>
          </a:prstGeom>
          <a:solidFill>
            <a:srgbClr val="D1D1FF"/>
          </a:solidFill>
          <a:ln w="12700">
            <a:noFill/>
            <a:miter lim="800000"/>
            <a:headEnd/>
            <a:tailEnd type="none" w="lg" len="lg"/>
          </a:ln>
          <a:effectLst>
            <a:outerShdw dist="35921" dir="2700000" algn="ctr" rotWithShape="0">
              <a:schemeClr val="tx1"/>
            </a:outerShdw>
          </a:effectLst>
        </p:spPr>
        <p:txBody>
          <a:bodyPr lIns="90000" tIns="46800" rIns="90000" bIns="46800" anchor="ctr"/>
          <a:lstStyle/>
          <a:p>
            <a:pPr algn="ctr">
              <a:defRPr/>
            </a:pPr>
            <a:r>
              <a:rPr lang="ru-RU" sz="2000">
                <a:cs typeface="+mn-cs"/>
              </a:rPr>
              <a:t>Если из вершины </a:t>
            </a:r>
            <a:r>
              <a:rPr lang="en-US" sz="2400" b="1">
                <a:latin typeface="Courier New" pitchFamily="49" charset="0"/>
                <a:cs typeface="+mn-cs"/>
              </a:rPr>
              <a:t>i</a:t>
            </a:r>
            <a:r>
              <a:rPr lang="en-US" sz="2000">
                <a:cs typeface="+mn-cs"/>
              </a:rPr>
              <a:t> </a:t>
            </a:r>
            <a:r>
              <a:rPr lang="ru-RU" sz="2000">
                <a:cs typeface="+mn-cs"/>
              </a:rPr>
              <a:t>в вершину </a:t>
            </a:r>
            <a:r>
              <a:rPr lang="en-US" sz="2400" b="1">
                <a:latin typeface="Courier New" pitchFamily="49" charset="0"/>
                <a:cs typeface="+mn-cs"/>
              </a:rPr>
              <a:t>j</a:t>
            </a:r>
            <a:r>
              <a:rPr lang="en-US" sz="2000">
                <a:cs typeface="+mn-cs"/>
              </a:rPr>
              <a:t> </a:t>
            </a:r>
            <a:r>
              <a:rPr lang="ru-RU" sz="2000">
                <a:cs typeface="+mn-cs"/>
              </a:rPr>
              <a:t>короче ехать через вершину </a:t>
            </a:r>
            <a:r>
              <a:rPr lang="en-US" sz="2400" b="1">
                <a:latin typeface="Courier New" pitchFamily="49" charset="0"/>
                <a:cs typeface="+mn-cs"/>
              </a:rPr>
              <a:t>k</a:t>
            </a:r>
            <a:r>
              <a:rPr lang="en-US" sz="2000">
                <a:cs typeface="+mn-cs"/>
              </a:rPr>
              <a:t>, </a:t>
            </a:r>
            <a:r>
              <a:rPr lang="ru-RU" sz="2000">
                <a:cs typeface="+mn-cs"/>
              </a:rPr>
              <a:t>мы едем через вершину </a:t>
            </a:r>
            <a:r>
              <a:rPr lang="en-US" sz="2400" b="1">
                <a:latin typeface="Courier New" pitchFamily="49" charset="0"/>
                <a:cs typeface="+mn-cs"/>
              </a:rPr>
              <a:t>k</a:t>
            </a:r>
            <a:r>
              <a:rPr lang="en-US" sz="2000">
                <a:cs typeface="+mn-cs"/>
              </a:rPr>
              <a:t>!</a:t>
            </a:r>
            <a:endParaRPr lang="ru-RU" sz="2400" b="1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urier New" pitchFamily="49" charset="0"/>
              <a:cs typeface="+mn-cs"/>
            </a:endParaRPr>
          </a:p>
        </p:txBody>
      </p:sp>
      <p:grpSp>
        <p:nvGrpSpPr>
          <p:cNvPr id="3" name="Group 45"/>
          <p:cNvGrpSpPr>
            <a:grpSpLocks/>
          </p:cNvGrpSpPr>
          <p:nvPr/>
        </p:nvGrpSpPr>
        <p:grpSpPr bwMode="auto">
          <a:xfrm>
            <a:off x="1414463" y="5510213"/>
            <a:ext cx="6259512" cy="898525"/>
            <a:chOff x="470" y="3423"/>
            <a:chExt cx="3943" cy="566"/>
          </a:xfrm>
        </p:grpSpPr>
        <p:sp>
          <p:nvSpPr>
            <p:cNvPr id="1174570" name="Text Box 42"/>
            <p:cNvSpPr txBox="1">
              <a:spLocks noChangeArrowheads="1"/>
            </p:cNvSpPr>
            <p:nvPr/>
          </p:nvSpPr>
          <p:spPr bwMode="auto">
            <a:xfrm>
              <a:off x="764" y="3490"/>
              <a:ext cx="3649" cy="499"/>
            </a:xfrm>
            <a:prstGeom prst="rect">
              <a:avLst/>
            </a:prstGeom>
            <a:solidFill>
              <a:srgbClr val="D1D1FF"/>
            </a:solidFill>
            <a:ln w="25400">
              <a:noFill/>
              <a:miter lim="800000"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  <a:defRPr/>
              </a:pPr>
              <a:r>
                <a:rPr lang="ru-RU" sz="2400" b="1">
                  <a:cs typeface="+mn-cs"/>
                </a:rPr>
                <a:t>   </a:t>
              </a:r>
              <a:r>
                <a:rPr lang="ru-RU" sz="2200" b="1">
                  <a:cs typeface="+mn-cs"/>
                </a:rPr>
                <a:t>Нет информации о маршруте, только </a:t>
              </a:r>
              <a:br>
                <a:rPr lang="ru-RU" sz="2200" b="1">
                  <a:cs typeface="+mn-cs"/>
                </a:rPr>
              </a:br>
              <a:r>
                <a:rPr lang="ru-RU" sz="2200" b="1">
                  <a:cs typeface="+mn-cs"/>
                </a:rPr>
                <a:t>   кратчайшие расстояния!</a:t>
              </a:r>
            </a:p>
          </p:txBody>
        </p:sp>
        <p:sp>
          <p:nvSpPr>
            <p:cNvPr id="1174571" name="Oval 43"/>
            <p:cNvSpPr>
              <a:spLocks noChangeArrowheads="1"/>
            </p:cNvSpPr>
            <p:nvPr/>
          </p:nvSpPr>
          <p:spPr bwMode="auto">
            <a:xfrm>
              <a:off x="470" y="3423"/>
              <a:ext cx="409" cy="418"/>
            </a:xfrm>
            <a:prstGeom prst="ellipse">
              <a:avLst/>
            </a:prstGeom>
            <a:solidFill>
              <a:srgbClr val="00008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 algn="ctr" eaLnBrk="0" hangingPunct="0">
                <a:defRPr/>
              </a:pPr>
              <a:r>
                <a:rPr lang="ru-RU" sz="4400" b="1">
                  <a:solidFill>
                    <a:schemeClr val="bg1"/>
                  </a:solidFill>
                  <a:latin typeface="Arial Black" pitchFamily="34" charset="0"/>
                  <a:cs typeface="+mn-cs"/>
                </a:rPr>
                <a:t>!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4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74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4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1745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4533" grpId="0" animBg="1"/>
      <p:bldP spid="1174568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Номер слайда 3"/>
          <p:cNvSpPr txBox="1">
            <a:spLocks noGrp="1"/>
          </p:cNvSpPr>
          <p:nvPr/>
        </p:nvSpPr>
        <p:spPr bwMode="auto">
          <a:xfrm>
            <a:off x="7010400" y="0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fld id="{34BB3C69-3E75-4E3B-9DEE-47157F3F00B7}" type="slidenum">
              <a:rPr lang="ru-RU" sz="1400"/>
              <a:pPr algn="r" eaLnBrk="1" hangingPunct="1"/>
              <a:t>27</a:t>
            </a:fld>
            <a:endParaRPr lang="ru-RU" sz="1400"/>
          </a:p>
        </p:txBody>
      </p:sp>
      <p:sp>
        <p:nvSpPr>
          <p:cNvPr id="28675" name="Line 2"/>
          <p:cNvSpPr>
            <a:spLocks noChangeShapeType="1"/>
          </p:cNvSpPr>
          <p:nvPr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8676" name="Text Box 3"/>
          <p:cNvSpPr txBox="1">
            <a:spLocks noChangeArrowheads="1"/>
          </p:cNvSpPr>
          <p:nvPr/>
        </p:nvSpPr>
        <p:spPr bwMode="auto">
          <a:xfrm>
            <a:off x="395288" y="188913"/>
            <a:ext cx="814070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ru-RU" sz="3000" b="1"/>
              <a:t>Алгоритм Флойда-Уоршелла</a:t>
            </a:r>
          </a:p>
        </p:txBody>
      </p:sp>
      <p:sp>
        <p:nvSpPr>
          <p:cNvPr id="28677" name="Rectangle 4"/>
          <p:cNvSpPr>
            <a:spLocks noChangeArrowheads="1"/>
          </p:cNvSpPr>
          <p:nvPr/>
        </p:nvSpPr>
        <p:spPr bwMode="auto">
          <a:xfrm>
            <a:off x="371475" y="823913"/>
            <a:ext cx="83613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 type="none" w="med" len="lg"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 marL="263525" indent="-263525"/>
            <a:r>
              <a:rPr lang="ru-RU" sz="2400" b="1">
                <a:solidFill>
                  <a:schemeClr val="hlink"/>
                </a:solidFill>
              </a:rPr>
              <a:t>Версия с запоминанием маршрута:</a:t>
            </a:r>
            <a:endParaRPr lang="ru-RU" sz="2400"/>
          </a:p>
        </p:txBody>
      </p:sp>
      <p:sp>
        <p:nvSpPr>
          <p:cNvPr id="1176581" name="Rectangle 5"/>
          <p:cNvSpPr>
            <a:spLocks noChangeArrowheads="1"/>
          </p:cNvSpPr>
          <p:nvPr/>
        </p:nvSpPr>
        <p:spPr bwMode="auto">
          <a:xfrm>
            <a:off x="596900" y="1312863"/>
            <a:ext cx="8048625" cy="3825875"/>
          </a:xfrm>
          <a:prstGeom prst="rect">
            <a:avLst/>
          </a:prstGeom>
          <a:solidFill>
            <a:srgbClr val="FFFF99"/>
          </a:solidFill>
          <a:ln w="25400">
            <a:noFill/>
            <a:miter lim="800000"/>
            <a:headEnd/>
            <a:tailEnd type="none" w="med" len="lg"/>
          </a:ln>
          <a:effectLst>
            <a:outerShdw dist="35921" dir="2700000" algn="ctr" rotWithShape="0">
              <a:schemeClr val="tx2"/>
            </a:outerShdw>
          </a:effectLst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r>
              <a:rPr lang="ru-RU" sz="2000" b="1">
                <a:latin typeface="Courier New" pitchFamily="49" charset="0"/>
                <a:cs typeface="+mn-cs"/>
              </a:rPr>
              <a:t>for</a:t>
            </a:r>
            <a:r>
              <a:rPr lang="en-US" b="1">
                <a:cs typeface="+mn-cs"/>
              </a:rPr>
              <a:t> </a:t>
            </a:r>
            <a:r>
              <a:rPr lang="en-US" sz="2000" b="1">
                <a:latin typeface="Courier New" pitchFamily="49" charset="0"/>
                <a:cs typeface="+mn-cs"/>
              </a:rPr>
              <a:t>(</a:t>
            </a:r>
            <a:r>
              <a:rPr lang="en-US" b="1">
                <a:cs typeface="+mn-cs"/>
              </a:rPr>
              <a:t> </a:t>
            </a:r>
            <a:r>
              <a:rPr lang="en-US" sz="2000" b="1">
                <a:latin typeface="Courier New" pitchFamily="49" charset="0"/>
                <a:cs typeface="+mn-cs"/>
              </a:rPr>
              <a:t>i</a:t>
            </a:r>
            <a:r>
              <a:rPr lang="en-US" b="1">
                <a:cs typeface="+mn-cs"/>
              </a:rPr>
              <a:t> </a:t>
            </a:r>
            <a:r>
              <a:rPr lang="en-US" sz="2000" b="1">
                <a:latin typeface="Courier New" pitchFamily="49" charset="0"/>
                <a:cs typeface="+mn-cs"/>
              </a:rPr>
              <a:t>=</a:t>
            </a:r>
            <a:r>
              <a:rPr lang="en-US" b="1">
                <a:cs typeface="+mn-cs"/>
              </a:rPr>
              <a:t> </a:t>
            </a:r>
            <a:r>
              <a:rPr lang="en-US" sz="2000" b="1">
                <a:latin typeface="Courier New" pitchFamily="49" charset="0"/>
                <a:cs typeface="+mn-cs"/>
              </a:rPr>
              <a:t>0; i</a:t>
            </a:r>
            <a:r>
              <a:rPr lang="en-US" b="1">
                <a:cs typeface="+mn-cs"/>
              </a:rPr>
              <a:t> </a:t>
            </a:r>
            <a:r>
              <a:rPr lang="en-US" sz="2000" b="1">
                <a:latin typeface="Courier New" pitchFamily="49" charset="0"/>
                <a:cs typeface="+mn-cs"/>
              </a:rPr>
              <a:t>&lt;</a:t>
            </a:r>
            <a:r>
              <a:rPr lang="en-US" b="1">
                <a:cs typeface="+mn-cs"/>
              </a:rPr>
              <a:t> </a:t>
            </a:r>
            <a:r>
              <a:rPr lang="en-US" sz="2000" b="1">
                <a:latin typeface="Courier New" pitchFamily="49" charset="0"/>
                <a:cs typeface="+mn-cs"/>
              </a:rPr>
              <a:t>N; i</a:t>
            </a:r>
            <a:r>
              <a:rPr lang="en-US" b="1">
                <a:cs typeface="+mn-cs"/>
              </a:rPr>
              <a:t> </a:t>
            </a:r>
            <a:r>
              <a:rPr lang="en-US" sz="2000" b="1">
                <a:latin typeface="Courier New" pitchFamily="49" charset="0"/>
                <a:cs typeface="+mn-cs"/>
              </a:rPr>
              <a:t>++</a:t>
            </a:r>
            <a:r>
              <a:rPr lang="en-US" b="1">
                <a:cs typeface="+mn-cs"/>
              </a:rPr>
              <a:t> </a:t>
            </a:r>
            <a:r>
              <a:rPr lang="en-US" sz="2000" b="1">
                <a:latin typeface="Courier New" pitchFamily="49" charset="0"/>
                <a:cs typeface="+mn-cs"/>
              </a:rPr>
              <a:t>)</a:t>
            </a:r>
          </a:p>
          <a:p>
            <a:pPr>
              <a:defRPr/>
            </a:pPr>
            <a:r>
              <a:rPr lang="en-US" sz="2000" b="1">
                <a:latin typeface="Courier New" pitchFamily="49" charset="0"/>
                <a:cs typeface="+mn-cs"/>
              </a:rPr>
              <a:t>  </a:t>
            </a:r>
            <a:r>
              <a:rPr lang="ru-RU" sz="2000" b="1">
                <a:latin typeface="Courier New" pitchFamily="49" charset="0"/>
                <a:cs typeface="+mn-cs"/>
              </a:rPr>
              <a:t>for</a:t>
            </a:r>
            <a:r>
              <a:rPr lang="en-US" b="1">
                <a:cs typeface="+mn-cs"/>
              </a:rPr>
              <a:t> </a:t>
            </a:r>
            <a:r>
              <a:rPr lang="en-US" sz="2000" b="1">
                <a:latin typeface="Courier New" pitchFamily="49" charset="0"/>
                <a:cs typeface="+mn-cs"/>
              </a:rPr>
              <a:t>(</a:t>
            </a:r>
            <a:r>
              <a:rPr lang="en-US" b="1">
                <a:cs typeface="+mn-cs"/>
              </a:rPr>
              <a:t> </a:t>
            </a:r>
            <a:r>
              <a:rPr lang="en-US" sz="2000" b="1">
                <a:latin typeface="Courier New" pitchFamily="49" charset="0"/>
                <a:cs typeface="+mn-cs"/>
              </a:rPr>
              <a:t>j</a:t>
            </a:r>
            <a:r>
              <a:rPr lang="en-US" b="1">
                <a:cs typeface="+mn-cs"/>
              </a:rPr>
              <a:t> </a:t>
            </a:r>
            <a:r>
              <a:rPr lang="ru-RU" sz="2000" b="1">
                <a:latin typeface="Courier New" pitchFamily="49" charset="0"/>
                <a:cs typeface="+mn-cs"/>
              </a:rPr>
              <a:t>=</a:t>
            </a:r>
            <a:r>
              <a:rPr lang="en-US" b="1">
                <a:cs typeface="+mn-cs"/>
              </a:rPr>
              <a:t> </a:t>
            </a:r>
            <a:r>
              <a:rPr lang="en-US" sz="2000" b="1">
                <a:latin typeface="Courier New" pitchFamily="49" charset="0"/>
                <a:cs typeface="+mn-cs"/>
              </a:rPr>
              <a:t>0; j</a:t>
            </a:r>
            <a:r>
              <a:rPr lang="en-US" b="1">
                <a:cs typeface="+mn-cs"/>
              </a:rPr>
              <a:t> </a:t>
            </a:r>
            <a:r>
              <a:rPr lang="en-US" sz="2000" b="1">
                <a:latin typeface="Courier New" pitchFamily="49" charset="0"/>
                <a:cs typeface="+mn-cs"/>
              </a:rPr>
              <a:t>&lt;</a:t>
            </a:r>
            <a:r>
              <a:rPr lang="en-US" b="1">
                <a:cs typeface="+mn-cs"/>
              </a:rPr>
              <a:t> </a:t>
            </a:r>
            <a:r>
              <a:rPr lang="en-US" sz="2000" b="1">
                <a:latin typeface="Courier New" pitchFamily="49" charset="0"/>
                <a:cs typeface="+mn-cs"/>
              </a:rPr>
              <a:t>N; j</a:t>
            </a:r>
            <a:r>
              <a:rPr lang="en-US" b="1">
                <a:cs typeface="+mn-cs"/>
              </a:rPr>
              <a:t> </a:t>
            </a:r>
            <a:r>
              <a:rPr lang="en-US" sz="2000" b="1">
                <a:latin typeface="Courier New" pitchFamily="49" charset="0"/>
                <a:cs typeface="+mn-cs"/>
              </a:rPr>
              <a:t>++</a:t>
            </a:r>
            <a:r>
              <a:rPr lang="en-US" b="1">
                <a:cs typeface="+mn-cs"/>
              </a:rPr>
              <a:t> </a:t>
            </a:r>
            <a:r>
              <a:rPr lang="en-US" sz="2000" b="1">
                <a:latin typeface="Courier New" pitchFamily="49" charset="0"/>
                <a:cs typeface="+mn-cs"/>
              </a:rPr>
              <a:t>)</a:t>
            </a:r>
          </a:p>
          <a:p>
            <a:pPr>
              <a:defRPr/>
            </a:pPr>
            <a:r>
              <a:rPr lang="en-US" sz="2000" b="1">
                <a:latin typeface="Courier New" pitchFamily="49" charset="0"/>
                <a:cs typeface="+mn-cs"/>
              </a:rPr>
              <a:t>    c[i][j]</a:t>
            </a:r>
            <a:r>
              <a:rPr lang="en-US" sz="2000" b="1">
                <a:cs typeface="+mn-cs"/>
              </a:rPr>
              <a:t> </a:t>
            </a:r>
            <a:r>
              <a:rPr lang="en-US" sz="2000" b="1">
                <a:latin typeface="Courier New" pitchFamily="49" charset="0"/>
                <a:cs typeface="+mn-cs"/>
              </a:rPr>
              <a:t>=</a:t>
            </a:r>
            <a:r>
              <a:rPr lang="en-US" b="1">
                <a:cs typeface="+mn-cs"/>
              </a:rPr>
              <a:t> </a:t>
            </a:r>
            <a:r>
              <a:rPr lang="en-US" sz="2000" b="1">
                <a:latin typeface="Courier New" pitchFamily="49" charset="0"/>
                <a:cs typeface="+mn-cs"/>
              </a:rPr>
              <a:t>i; </a:t>
            </a:r>
          </a:p>
          <a:p>
            <a:pPr>
              <a:defRPr/>
            </a:pPr>
            <a:r>
              <a:rPr lang="en-US" sz="2000" b="1">
                <a:latin typeface="Courier New" pitchFamily="49" charset="0"/>
                <a:cs typeface="+mn-cs"/>
              </a:rPr>
              <a:t>...</a:t>
            </a:r>
          </a:p>
          <a:p>
            <a:pPr>
              <a:defRPr/>
            </a:pPr>
            <a:r>
              <a:rPr lang="ru-RU" sz="2000" b="1">
                <a:latin typeface="Courier New" pitchFamily="49" charset="0"/>
                <a:cs typeface="+mn-cs"/>
              </a:rPr>
              <a:t>for</a:t>
            </a:r>
            <a:r>
              <a:rPr lang="en-US" sz="2000" b="1">
                <a:cs typeface="+mn-cs"/>
              </a:rPr>
              <a:t> </a:t>
            </a:r>
            <a:r>
              <a:rPr lang="en-US" sz="2000" b="1">
                <a:latin typeface="Courier New" pitchFamily="49" charset="0"/>
                <a:cs typeface="+mn-cs"/>
              </a:rPr>
              <a:t>(</a:t>
            </a:r>
            <a:r>
              <a:rPr lang="en-US" b="1">
                <a:cs typeface="+mn-cs"/>
              </a:rPr>
              <a:t> </a:t>
            </a:r>
            <a:r>
              <a:rPr lang="ru-RU" sz="2000" b="1">
                <a:latin typeface="Courier New" pitchFamily="49" charset="0"/>
                <a:cs typeface="+mn-cs"/>
              </a:rPr>
              <a:t>k</a:t>
            </a:r>
            <a:r>
              <a:rPr lang="en-US" b="1">
                <a:cs typeface="+mn-cs"/>
              </a:rPr>
              <a:t> </a:t>
            </a:r>
            <a:r>
              <a:rPr lang="ru-RU" sz="2000" b="1">
                <a:latin typeface="Courier New" pitchFamily="49" charset="0"/>
                <a:cs typeface="+mn-cs"/>
              </a:rPr>
              <a:t>=</a:t>
            </a:r>
            <a:r>
              <a:rPr lang="en-US" b="1">
                <a:cs typeface="+mn-cs"/>
              </a:rPr>
              <a:t> </a:t>
            </a:r>
            <a:r>
              <a:rPr lang="en-US" sz="2000" b="1">
                <a:latin typeface="Courier New" pitchFamily="49" charset="0"/>
                <a:cs typeface="+mn-cs"/>
              </a:rPr>
              <a:t>0; k</a:t>
            </a:r>
            <a:r>
              <a:rPr lang="en-US" b="1">
                <a:cs typeface="+mn-cs"/>
              </a:rPr>
              <a:t> </a:t>
            </a:r>
            <a:r>
              <a:rPr lang="en-US" sz="2000" b="1">
                <a:latin typeface="Courier New" pitchFamily="49" charset="0"/>
                <a:cs typeface="+mn-cs"/>
              </a:rPr>
              <a:t>&lt;</a:t>
            </a:r>
            <a:r>
              <a:rPr lang="en-US" b="1">
                <a:cs typeface="+mn-cs"/>
              </a:rPr>
              <a:t> </a:t>
            </a:r>
            <a:r>
              <a:rPr lang="en-US" sz="2000" b="1">
                <a:latin typeface="Courier New" pitchFamily="49" charset="0"/>
                <a:cs typeface="+mn-cs"/>
              </a:rPr>
              <a:t>N; k</a:t>
            </a:r>
            <a:r>
              <a:rPr lang="en-US" b="1">
                <a:cs typeface="+mn-cs"/>
              </a:rPr>
              <a:t> </a:t>
            </a:r>
            <a:r>
              <a:rPr lang="en-US" sz="2000" b="1">
                <a:latin typeface="Courier New" pitchFamily="49" charset="0"/>
                <a:cs typeface="+mn-cs"/>
              </a:rPr>
              <a:t>++</a:t>
            </a:r>
            <a:r>
              <a:rPr lang="en-US" b="1">
                <a:cs typeface="+mn-cs"/>
              </a:rPr>
              <a:t> </a:t>
            </a:r>
            <a:r>
              <a:rPr lang="en-US" sz="2000" b="1">
                <a:latin typeface="Courier New" pitchFamily="49" charset="0"/>
                <a:cs typeface="+mn-cs"/>
              </a:rPr>
              <a:t>)</a:t>
            </a:r>
          </a:p>
          <a:p>
            <a:pPr>
              <a:defRPr/>
            </a:pPr>
            <a:r>
              <a:rPr lang="en-US" sz="2000" b="1">
                <a:latin typeface="Courier New" pitchFamily="49" charset="0"/>
                <a:cs typeface="+mn-cs"/>
              </a:rPr>
              <a:t>  </a:t>
            </a:r>
            <a:r>
              <a:rPr lang="ru-RU" sz="2000" b="1">
                <a:latin typeface="Courier New" pitchFamily="49" charset="0"/>
                <a:cs typeface="+mn-cs"/>
              </a:rPr>
              <a:t>for</a:t>
            </a:r>
            <a:r>
              <a:rPr lang="en-US" b="1">
                <a:cs typeface="+mn-cs"/>
              </a:rPr>
              <a:t> </a:t>
            </a:r>
            <a:r>
              <a:rPr lang="en-US" sz="2000" b="1">
                <a:latin typeface="Courier New" pitchFamily="49" charset="0"/>
                <a:cs typeface="+mn-cs"/>
              </a:rPr>
              <a:t>(</a:t>
            </a:r>
            <a:r>
              <a:rPr lang="en-US" b="1">
                <a:cs typeface="+mn-cs"/>
              </a:rPr>
              <a:t> </a:t>
            </a:r>
            <a:r>
              <a:rPr lang="en-US" sz="2000" b="1">
                <a:latin typeface="Courier New" pitchFamily="49" charset="0"/>
                <a:cs typeface="+mn-cs"/>
              </a:rPr>
              <a:t>i</a:t>
            </a:r>
            <a:r>
              <a:rPr lang="en-US" b="1">
                <a:cs typeface="+mn-cs"/>
              </a:rPr>
              <a:t> </a:t>
            </a:r>
            <a:r>
              <a:rPr lang="en-US" sz="2000" b="1">
                <a:latin typeface="Courier New" pitchFamily="49" charset="0"/>
                <a:cs typeface="+mn-cs"/>
              </a:rPr>
              <a:t>=</a:t>
            </a:r>
            <a:r>
              <a:rPr lang="en-US" b="1">
                <a:cs typeface="+mn-cs"/>
              </a:rPr>
              <a:t> </a:t>
            </a:r>
            <a:r>
              <a:rPr lang="en-US" sz="2000" b="1">
                <a:latin typeface="Courier New" pitchFamily="49" charset="0"/>
                <a:cs typeface="+mn-cs"/>
              </a:rPr>
              <a:t>0; i</a:t>
            </a:r>
            <a:r>
              <a:rPr lang="en-US" b="1">
                <a:cs typeface="+mn-cs"/>
              </a:rPr>
              <a:t> </a:t>
            </a:r>
            <a:r>
              <a:rPr lang="en-US" sz="2000" b="1">
                <a:latin typeface="Courier New" pitchFamily="49" charset="0"/>
                <a:cs typeface="+mn-cs"/>
              </a:rPr>
              <a:t>&lt;</a:t>
            </a:r>
            <a:r>
              <a:rPr lang="en-US" b="1">
                <a:cs typeface="+mn-cs"/>
              </a:rPr>
              <a:t> </a:t>
            </a:r>
            <a:r>
              <a:rPr lang="en-US" sz="2000" b="1">
                <a:latin typeface="Courier New" pitchFamily="49" charset="0"/>
                <a:cs typeface="+mn-cs"/>
              </a:rPr>
              <a:t>N; i</a:t>
            </a:r>
            <a:r>
              <a:rPr lang="en-US" b="1">
                <a:cs typeface="+mn-cs"/>
              </a:rPr>
              <a:t> </a:t>
            </a:r>
            <a:r>
              <a:rPr lang="en-US" sz="2000" b="1">
                <a:latin typeface="Courier New" pitchFamily="49" charset="0"/>
                <a:cs typeface="+mn-cs"/>
              </a:rPr>
              <a:t>++</a:t>
            </a:r>
            <a:r>
              <a:rPr lang="en-US" b="1">
                <a:cs typeface="+mn-cs"/>
              </a:rPr>
              <a:t> </a:t>
            </a:r>
            <a:r>
              <a:rPr lang="en-US" sz="2000" b="1">
                <a:latin typeface="Courier New" pitchFamily="49" charset="0"/>
                <a:cs typeface="+mn-cs"/>
              </a:rPr>
              <a:t>)</a:t>
            </a:r>
          </a:p>
          <a:p>
            <a:pPr>
              <a:defRPr/>
            </a:pPr>
            <a:r>
              <a:rPr lang="en-US" sz="2000" b="1">
                <a:latin typeface="Courier New" pitchFamily="49" charset="0"/>
                <a:cs typeface="+mn-cs"/>
              </a:rPr>
              <a:t>    </a:t>
            </a:r>
            <a:r>
              <a:rPr lang="ru-RU" sz="2000" b="1">
                <a:latin typeface="Courier New" pitchFamily="49" charset="0"/>
                <a:cs typeface="+mn-cs"/>
              </a:rPr>
              <a:t>for</a:t>
            </a:r>
            <a:r>
              <a:rPr lang="en-US" b="1">
                <a:cs typeface="+mn-cs"/>
              </a:rPr>
              <a:t> </a:t>
            </a:r>
            <a:r>
              <a:rPr lang="en-US" sz="2000" b="1">
                <a:latin typeface="Courier New" pitchFamily="49" charset="0"/>
                <a:cs typeface="+mn-cs"/>
              </a:rPr>
              <a:t>(</a:t>
            </a:r>
            <a:r>
              <a:rPr lang="en-US" b="1">
                <a:cs typeface="+mn-cs"/>
              </a:rPr>
              <a:t> </a:t>
            </a:r>
            <a:r>
              <a:rPr lang="en-US" sz="2000" b="1">
                <a:latin typeface="Courier New" pitchFamily="49" charset="0"/>
                <a:cs typeface="+mn-cs"/>
              </a:rPr>
              <a:t>j</a:t>
            </a:r>
            <a:r>
              <a:rPr lang="en-US" b="1">
                <a:cs typeface="+mn-cs"/>
              </a:rPr>
              <a:t> </a:t>
            </a:r>
            <a:r>
              <a:rPr lang="ru-RU" sz="2000" b="1">
                <a:latin typeface="Courier New" pitchFamily="49" charset="0"/>
                <a:cs typeface="+mn-cs"/>
              </a:rPr>
              <a:t>=</a:t>
            </a:r>
            <a:r>
              <a:rPr lang="en-US" b="1">
                <a:cs typeface="+mn-cs"/>
              </a:rPr>
              <a:t> </a:t>
            </a:r>
            <a:r>
              <a:rPr lang="en-US" sz="2000" b="1">
                <a:latin typeface="Courier New" pitchFamily="49" charset="0"/>
                <a:cs typeface="+mn-cs"/>
              </a:rPr>
              <a:t>0; j</a:t>
            </a:r>
            <a:r>
              <a:rPr lang="en-US" b="1">
                <a:cs typeface="+mn-cs"/>
              </a:rPr>
              <a:t> </a:t>
            </a:r>
            <a:r>
              <a:rPr lang="en-US" sz="2000" b="1">
                <a:latin typeface="Courier New" pitchFamily="49" charset="0"/>
                <a:cs typeface="+mn-cs"/>
              </a:rPr>
              <a:t>&lt;</a:t>
            </a:r>
            <a:r>
              <a:rPr lang="en-US" b="1">
                <a:cs typeface="+mn-cs"/>
              </a:rPr>
              <a:t> </a:t>
            </a:r>
            <a:r>
              <a:rPr lang="en-US" sz="2000" b="1">
                <a:latin typeface="Courier New" pitchFamily="49" charset="0"/>
                <a:cs typeface="+mn-cs"/>
              </a:rPr>
              <a:t>N; j</a:t>
            </a:r>
            <a:r>
              <a:rPr lang="en-US" b="1">
                <a:cs typeface="+mn-cs"/>
              </a:rPr>
              <a:t> </a:t>
            </a:r>
            <a:r>
              <a:rPr lang="en-US" sz="2000" b="1">
                <a:latin typeface="Courier New" pitchFamily="49" charset="0"/>
                <a:cs typeface="+mn-cs"/>
              </a:rPr>
              <a:t>++</a:t>
            </a:r>
            <a:r>
              <a:rPr lang="en-US" b="1">
                <a:cs typeface="+mn-cs"/>
              </a:rPr>
              <a:t> </a:t>
            </a:r>
            <a:r>
              <a:rPr lang="en-US" sz="2000" b="1">
                <a:latin typeface="Courier New" pitchFamily="49" charset="0"/>
                <a:cs typeface="+mn-cs"/>
              </a:rPr>
              <a:t>)</a:t>
            </a:r>
          </a:p>
          <a:p>
            <a:pPr>
              <a:defRPr/>
            </a:pPr>
            <a:r>
              <a:rPr lang="en-US" sz="2000" b="1">
                <a:latin typeface="Courier New" pitchFamily="49" charset="0"/>
                <a:cs typeface="+mn-cs"/>
              </a:rPr>
              <a:t>      if ( </a:t>
            </a:r>
            <a:r>
              <a:rPr lang="ru-RU" sz="2000" b="1">
                <a:latin typeface="Courier New" pitchFamily="49" charset="0"/>
                <a:cs typeface="+mn-cs"/>
              </a:rPr>
              <a:t>W[i][j]</a:t>
            </a:r>
            <a:r>
              <a:rPr lang="en-US" b="1">
                <a:cs typeface="+mn-cs"/>
              </a:rPr>
              <a:t>  </a:t>
            </a:r>
            <a:r>
              <a:rPr lang="en-US" sz="2000" b="1">
                <a:latin typeface="Courier New" pitchFamily="49" charset="0"/>
                <a:cs typeface="+mn-cs"/>
              </a:rPr>
              <a:t>&gt;</a:t>
            </a:r>
            <a:r>
              <a:rPr lang="en-US" b="1">
                <a:cs typeface="+mn-cs"/>
              </a:rPr>
              <a:t>  </a:t>
            </a:r>
            <a:r>
              <a:rPr lang="ru-RU" sz="2000" b="1">
                <a:latin typeface="Courier New" pitchFamily="49" charset="0"/>
                <a:cs typeface="+mn-cs"/>
              </a:rPr>
              <a:t>W[i][k]</a:t>
            </a:r>
            <a:r>
              <a:rPr lang="en-US" b="1">
                <a:cs typeface="+mn-cs"/>
              </a:rPr>
              <a:t> </a:t>
            </a:r>
            <a:r>
              <a:rPr lang="ru-RU" sz="2000" b="1">
                <a:latin typeface="Courier New" pitchFamily="49" charset="0"/>
                <a:cs typeface="+mn-cs"/>
              </a:rPr>
              <a:t>+</a:t>
            </a:r>
            <a:r>
              <a:rPr lang="en-US" b="1">
                <a:cs typeface="+mn-cs"/>
              </a:rPr>
              <a:t> </a:t>
            </a:r>
            <a:r>
              <a:rPr lang="ru-RU" sz="2000" b="1">
                <a:latin typeface="Courier New" pitchFamily="49" charset="0"/>
                <a:cs typeface="+mn-cs"/>
              </a:rPr>
              <a:t>W[k][j]</a:t>
            </a:r>
            <a:r>
              <a:rPr lang="en-US" b="1">
                <a:cs typeface="+mn-cs"/>
              </a:rPr>
              <a:t> </a:t>
            </a:r>
            <a:r>
              <a:rPr lang="ru-RU" sz="2000" b="1">
                <a:latin typeface="Courier New" pitchFamily="49" charset="0"/>
                <a:cs typeface="+mn-cs"/>
              </a:rPr>
              <a:t>)</a:t>
            </a:r>
          </a:p>
          <a:p>
            <a:pPr>
              <a:defRPr/>
            </a:pPr>
            <a:r>
              <a:rPr lang="ru-RU" sz="2000" b="1">
                <a:latin typeface="Courier New" pitchFamily="49" charset="0"/>
                <a:cs typeface="+mn-cs"/>
              </a:rPr>
              <a:t>        </a:t>
            </a:r>
            <a:r>
              <a:rPr lang="en-US" sz="2000" b="1">
                <a:latin typeface="Courier New" pitchFamily="49" charset="0"/>
                <a:cs typeface="+mn-cs"/>
              </a:rPr>
              <a:t>{</a:t>
            </a:r>
            <a:r>
              <a:rPr lang="ru-RU" sz="2000" b="1">
                <a:latin typeface="Courier New" pitchFamily="49" charset="0"/>
                <a:cs typeface="+mn-cs"/>
              </a:rPr>
              <a:t> </a:t>
            </a:r>
            <a:endParaRPr lang="en-US" sz="2000" b="1">
              <a:latin typeface="Courier New" pitchFamily="49" charset="0"/>
              <a:cs typeface="+mn-cs"/>
            </a:endParaRPr>
          </a:p>
          <a:p>
            <a:pPr>
              <a:defRPr/>
            </a:pPr>
            <a:r>
              <a:rPr lang="en-US" sz="2000" b="1">
                <a:latin typeface="Courier New" pitchFamily="49" charset="0"/>
                <a:cs typeface="+mn-cs"/>
              </a:rPr>
              <a:t>        </a:t>
            </a:r>
            <a:r>
              <a:rPr lang="ru-RU" sz="2000" b="1">
                <a:latin typeface="Courier New" pitchFamily="49" charset="0"/>
                <a:cs typeface="+mn-cs"/>
              </a:rPr>
              <a:t>W[i][j]</a:t>
            </a:r>
            <a:r>
              <a:rPr lang="en-US" b="1">
                <a:cs typeface="+mn-cs"/>
              </a:rPr>
              <a:t> </a:t>
            </a:r>
            <a:r>
              <a:rPr lang="ru-RU" sz="2000" b="1">
                <a:latin typeface="Courier New" pitchFamily="49" charset="0"/>
                <a:cs typeface="+mn-cs"/>
              </a:rPr>
              <a:t>=</a:t>
            </a:r>
            <a:r>
              <a:rPr lang="en-US" b="1">
                <a:cs typeface="+mn-cs"/>
              </a:rPr>
              <a:t> </a:t>
            </a:r>
            <a:r>
              <a:rPr lang="ru-RU" sz="2000" b="1">
                <a:latin typeface="Courier New" pitchFamily="49" charset="0"/>
                <a:cs typeface="+mn-cs"/>
              </a:rPr>
              <a:t>W[i][k]</a:t>
            </a:r>
            <a:r>
              <a:rPr lang="en-US" b="1">
                <a:cs typeface="+mn-cs"/>
              </a:rPr>
              <a:t> </a:t>
            </a:r>
            <a:r>
              <a:rPr lang="ru-RU" sz="2000" b="1">
                <a:latin typeface="Courier New" pitchFamily="49" charset="0"/>
                <a:cs typeface="+mn-cs"/>
              </a:rPr>
              <a:t>+</a:t>
            </a:r>
            <a:r>
              <a:rPr lang="en-US" b="1">
                <a:cs typeface="+mn-cs"/>
              </a:rPr>
              <a:t> </a:t>
            </a:r>
            <a:r>
              <a:rPr lang="ru-RU" sz="2000" b="1">
                <a:latin typeface="Courier New" pitchFamily="49" charset="0"/>
                <a:cs typeface="+mn-cs"/>
              </a:rPr>
              <a:t>W[k][j]</a:t>
            </a:r>
            <a:r>
              <a:rPr lang="en-US" sz="2000" b="1">
                <a:latin typeface="Courier New" pitchFamily="49" charset="0"/>
                <a:cs typeface="+mn-cs"/>
              </a:rPr>
              <a:t>;</a:t>
            </a:r>
          </a:p>
          <a:p>
            <a:pPr>
              <a:spcBef>
                <a:spcPct val="25000"/>
              </a:spcBef>
              <a:defRPr/>
            </a:pPr>
            <a:r>
              <a:rPr lang="en-US" sz="2000" b="1">
                <a:latin typeface="Courier New" pitchFamily="49" charset="0"/>
                <a:cs typeface="+mn-cs"/>
              </a:rPr>
              <a:t>        c</a:t>
            </a:r>
            <a:r>
              <a:rPr lang="ru-RU" sz="2000" b="1">
                <a:latin typeface="Courier New" pitchFamily="49" charset="0"/>
                <a:cs typeface="+mn-cs"/>
              </a:rPr>
              <a:t>[i][j]</a:t>
            </a:r>
            <a:r>
              <a:rPr lang="en-US" b="1">
                <a:cs typeface="+mn-cs"/>
              </a:rPr>
              <a:t> </a:t>
            </a:r>
            <a:r>
              <a:rPr lang="ru-RU" sz="2000" b="1">
                <a:latin typeface="Courier New" pitchFamily="49" charset="0"/>
                <a:cs typeface="+mn-cs"/>
              </a:rPr>
              <a:t>=</a:t>
            </a:r>
            <a:r>
              <a:rPr lang="en-US" b="1">
                <a:cs typeface="+mn-cs"/>
              </a:rPr>
              <a:t> </a:t>
            </a:r>
            <a:r>
              <a:rPr lang="en-US" sz="2000" b="1">
                <a:latin typeface="Courier New" pitchFamily="49" charset="0"/>
                <a:cs typeface="+mn-cs"/>
              </a:rPr>
              <a:t>c[k][j]</a:t>
            </a:r>
            <a:r>
              <a:rPr lang="ru-RU" sz="2000" b="1">
                <a:latin typeface="Courier New" pitchFamily="49" charset="0"/>
                <a:cs typeface="+mn-cs"/>
              </a:rPr>
              <a:t>;</a:t>
            </a:r>
            <a:endParaRPr lang="en-US" sz="2000" b="1">
              <a:latin typeface="Courier New" pitchFamily="49" charset="0"/>
              <a:cs typeface="+mn-cs"/>
            </a:endParaRPr>
          </a:p>
          <a:p>
            <a:pPr>
              <a:defRPr/>
            </a:pPr>
            <a:r>
              <a:rPr lang="en-US" sz="2000" b="1">
                <a:latin typeface="Courier New" pitchFamily="49" charset="0"/>
                <a:cs typeface="+mn-cs"/>
              </a:rPr>
              <a:t>        }</a:t>
            </a:r>
            <a:endParaRPr lang="ru-RU" sz="2000" b="1">
              <a:latin typeface="Courier New" pitchFamily="49" charset="0"/>
              <a:cs typeface="+mn-cs"/>
            </a:endParaRPr>
          </a:p>
        </p:txBody>
      </p:sp>
      <p:sp>
        <p:nvSpPr>
          <p:cNvPr id="1176582" name="AutoShape 6"/>
          <p:cNvSpPr>
            <a:spLocks noChangeArrowheads="1"/>
          </p:cNvSpPr>
          <p:nvPr/>
        </p:nvSpPr>
        <p:spPr bwMode="auto">
          <a:xfrm>
            <a:off x="4714875" y="1243013"/>
            <a:ext cx="3454400" cy="1228725"/>
          </a:xfrm>
          <a:prstGeom prst="wedgeRoundRectCallout">
            <a:avLst>
              <a:gd name="adj1" fmla="val -71556"/>
              <a:gd name="adj2" fmla="val 9042"/>
              <a:gd name="adj3" fmla="val 16667"/>
            </a:avLst>
          </a:prstGeom>
          <a:solidFill>
            <a:srgbClr val="D1D1FF"/>
          </a:solidFill>
          <a:ln w="12700">
            <a:noFill/>
            <a:miter lim="800000"/>
            <a:headEnd/>
            <a:tailEnd type="none" w="lg" len="lg"/>
          </a:ln>
          <a:effectLst>
            <a:outerShdw dist="35921" dir="2700000" algn="ctr" rotWithShape="0">
              <a:schemeClr val="tx1"/>
            </a:outerShdw>
          </a:effectLst>
        </p:spPr>
        <p:txBody>
          <a:bodyPr lIns="90000" tIns="46800" rIns="90000" bIns="46800" anchor="ctr"/>
          <a:lstStyle/>
          <a:p>
            <a:pPr algn="ctr">
              <a:defRPr/>
            </a:pPr>
            <a:r>
              <a:rPr lang="en-US" sz="2400" b="1">
                <a:latin typeface="Courier New" pitchFamily="49" charset="0"/>
                <a:cs typeface="+mn-cs"/>
              </a:rPr>
              <a:t>i</a:t>
            </a:r>
            <a:r>
              <a:rPr lang="en-US" sz="2000">
                <a:cs typeface="+mn-cs"/>
              </a:rPr>
              <a:t>–</a:t>
            </a:r>
            <a:r>
              <a:rPr lang="ru-RU" sz="2000">
                <a:cs typeface="+mn-cs"/>
              </a:rPr>
              <a:t>ая строка строится так же, как массив </a:t>
            </a:r>
            <a:r>
              <a:rPr lang="en-US" sz="2400" b="1">
                <a:latin typeface="Courier New" pitchFamily="49" charset="0"/>
                <a:cs typeface="+mn-cs"/>
              </a:rPr>
              <a:t>c</a:t>
            </a:r>
            <a:r>
              <a:rPr lang="en-US" sz="2000">
                <a:cs typeface="+mn-cs"/>
              </a:rPr>
              <a:t> </a:t>
            </a:r>
            <a:r>
              <a:rPr lang="ru-RU" sz="2000">
                <a:cs typeface="+mn-cs"/>
              </a:rPr>
              <a:t>в алгоритме Дейкстры</a:t>
            </a:r>
            <a:endParaRPr lang="ru-RU" sz="2400" b="1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urier New" pitchFamily="49" charset="0"/>
              <a:cs typeface="+mn-cs"/>
            </a:endParaRPr>
          </a:p>
        </p:txBody>
      </p:sp>
      <p:sp>
        <p:nvSpPr>
          <p:cNvPr id="1176583" name="AutoShape 7"/>
          <p:cNvSpPr>
            <a:spLocks noChangeArrowheads="1"/>
          </p:cNvSpPr>
          <p:nvPr/>
        </p:nvSpPr>
        <p:spPr bwMode="auto">
          <a:xfrm>
            <a:off x="557213" y="5137150"/>
            <a:ext cx="3643312" cy="1520825"/>
          </a:xfrm>
          <a:prstGeom prst="wedgeRoundRectCallout">
            <a:avLst>
              <a:gd name="adj1" fmla="val 27079"/>
              <a:gd name="adj2" fmla="val -75366"/>
              <a:gd name="adj3" fmla="val 16667"/>
            </a:avLst>
          </a:prstGeom>
          <a:solidFill>
            <a:srgbClr val="D1D1FF"/>
          </a:solidFill>
          <a:ln w="12700">
            <a:noFill/>
            <a:miter lim="800000"/>
            <a:headEnd/>
            <a:tailEnd type="none" w="lg" len="lg"/>
          </a:ln>
          <a:effectLst>
            <a:outerShdw dist="35921" dir="2700000" algn="ctr" rotWithShape="0">
              <a:schemeClr val="tx1"/>
            </a:outerShdw>
          </a:effectLst>
        </p:spPr>
        <p:txBody>
          <a:bodyPr lIns="90000" tIns="46800" rIns="90000" bIns="46800" anchor="ctr"/>
          <a:lstStyle/>
          <a:p>
            <a:pPr algn="ctr">
              <a:defRPr/>
            </a:pPr>
            <a:r>
              <a:rPr lang="ru-RU" sz="2000">
                <a:cs typeface="+mn-cs"/>
              </a:rPr>
              <a:t>в конце цикла </a:t>
            </a:r>
            <a:r>
              <a:rPr lang="en-US" sz="2400" b="1">
                <a:latin typeface="Courier New" pitchFamily="49" charset="0"/>
                <a:cs typeface="+mn-cs"/>
              </a:rPr>
              <a:t>c[i][j]</a:t>
            </a:r>
            <a:r>
              <a:rPr lang="en-US" sz="2000">
                <a:cs typeface="+mn-cs"/>
              </a:rPr>
              <a:t> – </a:t>
            </a:r>
            <a:r>
              <a:rPr lang="ru-RU" sz="2000">
                <a:cs typeface="+mn-cs"/>
              </a:rPr>
              <a:t>предпоследняя вершина в кратчайшем маршруте из вершины </a:t>
            </a:r>
            <a:r>
              <a:rPr lang="en-US" sz="2400" b="1">
                <a:latin typeface="Courier New" pitchFamily="49" charset="0"/>
                <a:cs typeface="+mn-cs"/>
              </a:rPr>
              <a:t>i</a:t>
            </a:r>
            <a:r>
              <a:rPr lang="en-US" sz="2000">
                <a:cs typeface="+mn-cs"/>
              </a:rPr>
              <a:t> </a:t>
            </a:r>
            <a:r>
              <a:rPr lang="ru-RU" sz="2000">
                <a:cs typeface="+mn-cs"/>
              </a:rPr>
              <a:t>в вершину </a:t>
            </a:r>
            <a:r>
              <a:rPr lang="en-US" sz="2400" b="1">
                <a:latin typeface="Courier New" pitchFamily="49" charset="0"/>
                <a:cs typeface="+mn-cs"/>
              </a:rPr>
              <a:t>j</a:t>
            </a:r>
            <a:endParaRPr lang="ru-RU" sz="2400" b="1">
              <a:latin typeface="Courier New" pitchFamily="49" charset="0"/>
              <a:cs typeface="+mn-cs"/>
            </a:endParaRPr>
          </a:p>
        </p:txBody>
      </p:sp>
      <p:sp>
        <p:nvSpPr>
          <p:cNvPr id="1176585" name="Rectangle 9"/>
          <p:cNvSpPr>
            <a:spLocks noChangeArrowheads="1"/>
          </p:cNvSpPr>
          <p:nvPr/>
        </p:nvSpPr>
        <p:spPr bwMode="auto">
          <a:xfrm>
            <a:off x="1814513" y="4429125"/>
            <a:ext cx="2759075" cy="409575"/>
          </a:xfrm>
          <a:prstGeom prst="rect">
            <a:avLst/>
          </a:prstGeom>
          <a:solidFill>
            <a:schemeClr val="bg1"/>
          </a:solidFill>
          <a:ln w="12700">
            <a:solidFill>
              <a:srgbClr val="FF0000"/>
            </a:solidFill>
            <a:miter lim="800000"/>
            <a:headEnd/>
            <a:tailEnd type="none" w="med" len="lg"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sz="2000" b="1">
                <a:latin typeface="Courier New" pitchFamily="49" charset="0"/>
              </a:rPr>
              <a:t>c</a:t>
            </a:r>
            <a:r>
              <a:rPr lang="ru-RU" sz="2000" b="1">
                <a:latin typeface="Courier New" pitchFamily="49" charset="0"/>
              </a:rPr>
              <a:t>[i][j]</a:t>
            </a:r>
            <a:r>
              <a:rPr lang="en-US" b="1"/>
              <a:t> </a:t>
            </a:r>
            <a:r>
              <a:rPr lang="ru-RU" sz="2000" b="1">
                <a:latin typeface="Courier New" pitchFamily="49" charset="0"/>
              </a:rPr>
              <a:t>=</a:t>
            </a:r>
            <a:r>
              <a:rPr lang="en-US" b="1"/>
              <a:t> </a:t>
            </a:r>
            <a:r>
              <a:rPr lang="en-US" sz="2000" b="1">
                <a:latin typeface="Courier New" pitchFamily="49" charset="0"/>
              </a:rPr>
              <a:t>c[k][j]</a:t>
            </a:r>
            <a:r>
              <a:rPr lang="ru-RU" sz="2000" b="1">
                <a:latin typeface="Courier New" pitchFamily="49" charset="0"/>
              </a:rPr>
              <a:t>;</a:t>
            </a:r>
          </a:p>
        </p:txBody>
      </p:sp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4449763" y="5313363"/>
            <a:ext cx="4227512" cy="898525"/>
            <a:chOff x="2821" y="3311"/>
            <a:chExt cx="2663" cy="566"/>
          </a:xfrm>
        </p:grpSpPr>
        <p:sp>
          <p:nvSpPr>
            <p:cNvPr id="1176587" name="Text Box 11"/>
            <p:cNvSpPr txBox="1">
              <a:spLocks noChangeArrowheads="1"/>
            </p:cNvSpPr>
            <p:nvPr/>
          </p:nvSpPr>
          <p:spPr bwMode="auto">
            <a:xfrm>
              <a:off x="3115" y="3378"/>
              <a:ext cx="2369" cy="499"/>
            </a:xfrm>
            <a:prstGeom prst="rect">
              <a:avLst/>
            </a:prstGeom>
            <a:solidFill>
              <a:srgbClr val="D1D1FF"/>
            </a:solidFill>
            <a:ln w="25400">
              <a:noFill/>
              <a:miter lim="800000"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  <a:defRPr/>
              </a:pPr>
              <a:r>
                <a:rPr lang="ru-RU" sz="2400" b="1">
                  <a:cs typeface="+mn-cs"/>
                </a:rPr>
                <a:t>   </a:t>
              </a:r>
              <a:r>
                <a:rPr lang="ru-RU" sz="2200" b="1">
                  <a:cs typeface="+mn-cs"/>
                </a:rPr>
                <a:t>Какова сложность </a:t>
              </a:r>
              <a:br>
                <a:rPr lang="ru-RU" sz="2200" b="1">
                  <a:cs typeface="+mn-cs"/>
                </a:rPr>
              </a:br>
              <a:r>
                <a:rPr lang="ru-RU" sz="2200" b="1">
                  <a:cs typeface="+mn-cs"/>
                </a:rPr>
                <a:t>   алгоритма?</a:t>
              </a:r>
            </a:p>
          </p:txBody>
        </p:sp>
        <p:sp>
          <p:nvSpPr>
            <p:cNvPr id="1176588" name="Oval 12"/>
            <p:cNvSpPr>
              <a:spLocks noChangeArrowheads="1"/>
            </p:cNvSpPr>
            <p:nvPr/>
          </p:nvSpPr>
          <p:spPr bwMode="auto">
            <a:xfrm>
              <a:off x="2821" y="3311"/>
              <a:ext cx="409" cy="418"/>
            </a:xfrm>
            <a:prstGeom prst="ellipse">
              <a:avLst/>
            </a:prstGeom>
            <a:solidFill>
              <a:srgbClr val="00008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 algn="ctr" eaLnBrk="0" hangingPunct="0">
                <a:defRPr/>
              </a:pPr>
              <a:r>
                <a:rPr lang="en-US" sz="4400" b="1">
                  <a:solidFill>
                    <a:schemeClr val="bg1"/>
                  </a:solidFill>
                  <a:latin typeface="Arial Black" pitchFamily="34" charset="0"/>
                  <a:cs typeface="+mn-cs"/>
                </a:rPr>
                <a:t>?</a:t>
              </a:r>
              <a:endParaRPr lang="ru-RU" sz="4400" b="1">
                <a:solidFill>
                  <a:schemeClr val="bg1"/>
                </a:solidFill>
                <a:latin typeface="Arial Black" pitchFamily="34" charset="0"/>
                <a:cs typeface="+mn-cs"/>
              </a:endParaRPr>
            </a:p>
          </p:txBody>
        </p:sp>
      </p:grpSp>
      <p:sp>
        <p:nvSpPr>
          <p:cNvPr id="1176591" name="Rectangle 15"/>
          <p:cNvSpPr>
            <a:spLocks noChangeArrowheads="1"/>
          </p:cNvSpPr>
          <p:nvPr/>
        </p:nvSpPr>
        <p:spPr bwMode="auto">
          <a:xfrm>
            <a:off x="7562850" y="5983288"/>
            <a:ext cx="889000" cy="396875"/>
          </a:xfrm>
          <a:prstGeom prst="rect">
            <a:avLst/>
          </a:prstGeom>
          <a:solidFill>
            <a:srgbClr val="FFFF99"/>
          </a:solidFill>
          <a:ln w="25400">
            <a:noFill/>
            <a:miter lim="800000"/>
            <a:headEnd/>
            <a:tailEnd type="none" w="med" len="lg"/>
          </a:ln>
          <a:effectLst>
            <a:outerShdw dist="35921" dir="2700000" algn="ctr" rotWithShape="0">
              <a:schemeClr val="tx2"/>
            </a:outerShdw>
          </a:effectLst>
        </p:spPr>
        <p:txBody>
          <a:bodyPr wrap="none" lIns="90000" tIns="46800" rIns="90000" bIns="46800">
            <a:spAutoFit/>
          </a:bodyPr>
          <a:lstStyle/>
          <a:p>
            <a:pPr>
              <a:defRPr/>
            </a:pPr>
            <a:r>
              <a:rPr lang="en-US" sz="2000" b="1">
                <a:latin typeface="Courier New" pitchFamily="49" charset="0"/>
                <a:cs typeface="+mn-cs"/>
              </a:rPr>
              <a:t>O(N</a:t>
            </a:r>
            <a:r>
              <a:rPr lang="en-US" sz="2000" b="1" baseline="30000">
                <a:latin typeface="Courier New" pitchFamily="49" charset="0"/>
                <a:cs typeface="+mn-cs"/>
              </a:rPr>
              <a:t>3</a:t>
            </a:r>
            <a:r>
              <a:rPr lang="en-US" sz="2000" b="1">
                <a:latin typeface="Courier New" pitchFamily="49" charset="0"/>
                <a:cs typeface="+mn-cs"/>
              </a:rPr>
              <a:t>)</a:t>
            </a:r>
            <a:endParaRPr lang="ru-RU" sz="2000" b="1">
              <a:latin typeface="Courier New" pitchFamily="49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658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7658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65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1765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65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1765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65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1765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6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176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65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1765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65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1765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658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17658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658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17658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658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17658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658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117658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658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17658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658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117658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658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117658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6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11765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6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1176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6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11765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6581" grpId="0" build="p" animBg="1"/>
      <p:bldP spid="1176582" grpId="0" animBg="1"/>
      <p:bldP spid="1176583" grpId="0" animBg="1"/>
      <p:bldP spid="1176585" grpId="0" animBg="1"/>
      <p:bldP spid="1176591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Номер слайда 3"/>
          <p:cNvSpPr txBox="1">
            <a:spLocks noGrp="1"/>
          </p:cNvSpPr>
          <p:nvPr/>
        </p:nvSpPr>
        <p:spPr bwMode="auto">
          <a:xfrm>
            <a:off x="7010400" y="0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fld id="{EE689E69-20E8-4040-8143-B64A40E2C281}" type="slidenum">
              <a:rPr lang="ru-RU" sz="1400"/>
              <a:pPr algn="r" eaLnBrk="1" hangingPunct="1"/>
              <a:t>28</a:t>
            </a:fld>
            <a:endParaRPr lang="ru-RU" sz="1400"/>
          </a:p>
        </p:txBody>
      </p:sp>
      <p:sp>
        <p:nvSpPr>
          <p:cNvPr id="29699" name="Line 2"/>
          <p:cNvSpPr>
            <a:spLocks noChangeShapeType="1"/>
          </p:cNvSpPr>
          <p:nvPr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9700" name="Text Box 3"/>
          <p:cNvSpPr txBox="1">
            <a:spLocks noChangeArrowheads="1"/>
          </p:cNvSpPr>
          <p:nvPr/>
        </p:nvSpPr>
        <p:spPr bwMode="auto">
          <a:xfrm>
            <a:off x="395288" y="188913"/>
            <a:ext cx="814070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ru-RU" sz="3000" b="1"/>
              <a:t>Задача коммивояжера</a:t>
            </a:r>
          </a:p>
        </p:txBody>
      </p:sp>
      <p:sp>
        <p:nvSpPr>
          <p:cNvPr id="29701" name="Rectangle 4"/>
          <p:cNvSpPr>
            <a:spLocks noChangeArrowheads="1"/>
          </p:cNvSpPr>
          <p:nvPr/>
        </p:nvSpPr>
        <p:spPr bwMode="auto">
          <a:xfrm>
            <a:off x="366713" y="847725"/>
            <a:ext cx="8370887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 type="none" w="med" len="lg"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 marL="263525" indent="-263525" algn="just"/>
            <a:r>
              <a:rPr lang="ru-RU" sz="2000" b="1">
                <a:solidFill>
                  <a:schemeClr val="hlink"/>
                </a:solidFill>
              </a:rPr>
              <a:t>Задача коммивояжера.</a:t>
            </a:r>
            <a:r>
              <a:rPr lang="ru-RU" sz="2000"/>
              <a:t> Коммивояжер (бродячий торговец) должен выйти из первого города и, посетив по разу в неизвестном порядке города </a:t>
            </a:r>
            <a:r>
              <a:rPr lang="ru-RU" sz="2400" b="1">
                <a:latin typeface="Courier New" pitchFamily="49" charset="0"/>
              </a:rPr>
              <a:t>2,3,...</a:t>
            </a:r>
            <a:r>
              <a:rPr lang="en-US" sz="2400" b="1">
                <a:latin typeface="Courier New" pitchFamily="49" charset="0"/>
              </a:rPr>
              <a:t>N</a:t>
            </a:r>
            <a:r>
              <a:rPr lang="ru-RU" sz="2000"/>
              <a:t>, вернуться обратно в первый город. В каком порядке надо обходить города, чтобы замкнутый путь (тур) коммивояжера был кратчайшим?</a:t>
            </a: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339725" y="2551113"/>
            <a:ext cx="8315325" cy="928687"/>
            <a:chOff x="214" y="1607"/>
            <a:chExt cx="5238" cy="585"/>
          </a:xfrm>
        </p:grpSpPr>
        <p:sp>
          <p:nvSpPr>
            <p:cNvPr id="1178630" name="Text Box 6"/>
            <p:cNvSpPr txBox="1">
              <a:spLocks noChangeArrowheads="1"/>
            </p:cNvSpPr>
            <p:nvPr/>
          </p:nvSpPr>
          <p:spPr bwMode="auto">
            <a:xfrm>
              <a:off x="508" y="1674"/>
              <a:ext cx="4944" cy="518"/>
            </a:xfrm>
            <a:prstGeom prst="rect">
              <a:avLst/>
            </a:prstGeom>
            <a:solidFill>
              <a:srgbClr val="D1D1FF"/>
            </a:solidFill>
            <a:ln w="25400">
              <a:noFill/>
              <a:miter lim="800000"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  <a:defRPr/>
              </a:pPr>
              <a:r>
                <a:rPr lang="ru-RU" sz="2400" b="1">
                  <a:cs typeface="+mn-cs"/>
                </a:rPr>
                <a:t>   Это </a:t>
              </a:r>
              <a:r>
                <a:rPr lang="en-US" sz="2400" b="1">
                  <a:cs typeface="+mn-cs"/>
                </a:rPr>
                <a:t>NP-</a:t>
              </a:r>
              <a:r>
                <a:rPr lang="ru-RU" sz="2400" b="1">
                  <a:cs typeface="+mn-cs"/>
                </a:rPr>
                <a:t>полная задача, которая строго решается </a:t>
              </a:r>
              <a:br>
                <a:rPr lang="ru-RU" sz="2400" b="1">
                  <a:cs typeface="+mn-cs"/>
                </a:rPr>
              </a:br>
              <a:r>
                <a:rPr lang="ru-RU" sz="2400" b="1">
                  <a:cs typeface="+mn-cs"/>
                </a:rPr>
                <a:t>   только перебором вариантов (пока)</a:t>
              </a:r>
              <a:r>
                <a:rPr lang="ru-RU" sz="2200" b="1">
                  <a:cs typeface="+mn-cs"/>
                </a:rPr>
                <a:t>!</a:t>
              </a:r>
            </a:p>
          </p:txBody>
        </p:sp>
        <p:sp>
          <p:nvSpPr>
            <p:cNvPr id="1178631" name="Oval 7"/>
            <p:cNvSpPr>
              <a:spLocks noChangeArrowheads="1"/>
            </p:cNvSpPr>
            <p:nvPr/>
          </p:nvSpPr>
          <p:spPr bwMode="auto">
            <a:xfrm>
              <a:off x="214" y="1607"/>
              <a:ext cx="417" cy="418"/>
            </a:xfrm>
            <a:prstGeom prst="ellipse">
              <a:avLst/>
            </a:prstGeom>
            <a:solidFill>
              <a:srgbClr val="00008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 algn="ctr" eaLnBrk="0" hangingPunct="0">
                <a:defRPr/>
              </a:pPr>
              <a:r>
                <a:rPr lang="ru-RU" sz="4400" b="1">
                  <a:solidFill>
                    <a:schemeClr val="bg1"/>
                  </a:solidFill>
                  <a:latin typeface="Arial Black" pitchFamily="34" charset="0"/>
                  <a:cs typeface="+mn-cs"/>
                </a:rPr>
                <a:t>!</a:t>
              </a:r>
            </a:p>
          </p:txBody>
        </p:sp>
      </p:grpSp>
      <p:sp>
        <p:nvSpPr>
          <p:cNvPr id="1178634" name="Rectangle 10"/>
          <p:cNvSpPr>
            <a:spLocks noChangeArrowheads="1"/>
          </p:cNvSpPr>
          <p:nvPr/>
        </p:nvSpPr>
        <p:spPr bwMode="auto">
          <a:xfrm>
            <a:off x="512763" y="3570288"/>
            <a:ext cx="5526087" cy="314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 type="none" w="med" len="lg"/>
              </a14:hiddenLine>
            </a:ext>
          </a:extLst>
        </p:spPr>
        <p:txBody>
          <a:bodyPr wrap="none" lIns="90000" tIns="46800" rIns="90000" bIns="46800">
            <a:spAutoFit/>
          </a:bodyPr>
          <a:lstStyle/>
          <a:p>
            <a:pPr marL="342900" indent="-342900"/>
            <a:r>
              <a:rPr lang="ru-RU" sz="2000" b="1">
                <a:solidFill>
                  <a:schemeClr val="hlink"/>
                </a:solidFill>
              </a:rPr>
              <a:t>Точные методы:</a:t>
            </a:r>
          </a:p>
          <a:p>
            <a:pPr marL="534988" lvl="1" indent="-342900">
              <a:buFontTx/>
              <a:buAutoNum type="arabicParenR"/>
            </a:pPr>
            <a:r>
              <a:rPr lang="ru-RU" sz="2000"/>
              <a:t>простой перебор;</a:t>
            </a:r>
          </a:p>
          <a:p>
            <a:pPr marL="534988" lvl="1" indent="-342900">
              <a:buFontTx/>
              <a:buAutoNum type="arabicParenR"/>
            </a:pPr>
            <a:r>
              <a:rPr lang="ru-RU" sz="2000"/>
              <a:t>метод ветвей и границ;</a:t>
            </a:r>
          </a:p>
          <a:p>
            <a:pPr marL="534988" lvl="1" indent="-342900">
              <a:buFontTx/>
              <a:buAutoNum type="arabicParenR"/>
            </a:pPr>
            <a:r>
              <a:rPr lang="ru-RU" sz="2000"/>
              <a:t>метод Литтла;</a:t>
            </a:r>
          </a:p>
          <a:p>
            <a:pPr marL="534988" lvl="1" indent="-342900">
              <a:buFontTx/>
              <a:buAutoNum type="arabicParenR"/>
            </a:pPr>
            <a:r>
              <a:rPr lang="ru-RU" sz="2000"/>
              <a:t>…</a:t>
            </a:r>
          </a:p>
          <a:p>
            <a:pPr marL="342900" indent="-342900"/>
            <a:r>
              <a:rPr lang="ru-RU" sz="2000" b="1">
                <a:solidFill>
                  <a:schemeClr val="hlink"/>
                </a:solidFill>
              </a:rPr>
              <a:t>Приближенные методы:</a:t>
            </a:r>
          </a:p>
          <a:p>
            <a:pPr marL="534988" lvl="1" indent="-342900">
              <a:buFontTx/>
              <a:buAutoNum type="arabicParenR"/>
            </a:pPr>
            <a:r>
              <a:rPr lang="ru-RU" sz="2000"/>
              <a:t>метод случайных перестановок (</a:t>
            </a:r>
            <a:r>
              <a:rPr lang="en-US" sz="2000" i="1"/>
              <a:t>Matlab</a:t>
            </a:r>
            <a:r>
              <a:rPr lang="ru-RU" sz="2000"/>
              <a:t>)</a:t>
            </a:r>
            <a:r>
              <a:rPr lang="en-US" sz="2000"/>
              <a:t>;</a:t>
            </a:r>
          </a:p>
          <a:p>
            <a:pPr marL="534988" lvl="1" indent="-342900">
              <a:buFontTx/>
              <a:buAutoNum type="arabicParenR"/>
            </a:pPr>
            <a:r>
              <a:rPr lang="ru-RU" sz="2000"/>
              <a:t>генетические алгоритмы;</a:t>
            </a:r>
          </a:p>
          <a:p>
            <a:pPr marL="534988" lvl="1" indent="-342900">
              <a:buFontTx/>
              <a:buAutoNum type="arabicParenR"/>
            </a:pPr>
            <a:r>
              <a:rPr lang="ru-RU" sz="2000"/>
              <a:t>метод муравьиных колоний;</a:t>
            </a:r>
          </a:p>
          <a:p>
            <a:pPr marL="534988" lvl="1" indent="-342900">
              <a:buFontTx/>
              <a:buAutoNum type="arabicParenR"/>
            </a:pPr>
            <a:r>
              <a:rPr lang="ru-RU" sz="2000"/>
              <a:t>…</a:t>
            </a:r>
          </a:p>
        </p:txBody>
      </p:sp>
      <p:grpSp>
        <p:nvGrpSpPr>
          <p:cNvPr id="3" name="Group 17"/>
          <p:cNvGrpSpPr>
            <a:grpSpLocks noChangeAspect="1"/>
          </p:cNvGrpSpPr>
          <p:nvPr/>
        </p:nvGrpSpPr>
        <p:grpSpPr bwMode="auto">
          <a:xfrm>
            <a:off x="4381500" y="3790950"/>
            <a:ext cx="417513" cy="417513"/>
            <a:chOff x="552" y="2523"/>
            <a:chExt cx="1728" cy="1728"/>
          </a:xfrm>
        </p:grpSpPr>
        <p:sp>
          <p:nvSpPr>
            <p:cNvPr id="29711" name="Oval 18"/>
            <p:cNvSpPr>
              <a:spLocks noChangeAspect="1" noChangeArrowheads="1"/>
            </p:cNvSpPr>
            <p:nvPr/>
          </p:nvSpPr>
          <p:spPr bwMode="auto">
            <a:xfrm>
              <a:off x="552" y="2523"/>
              <a:ext cx="1728" cy="172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 b="1"/>
            </a:p>
          </p:txBody>
        </p:sp>
        <p:sp>
          <p:nvSpPr>
            <p:cNvPr id="29712" name="Rectangle 19"/>
            <p:cNvSpPr>
              <a:spLocks noChangeAspect="1" noChangeArrowheads="1"/>
            </p:cNvSpPr>
            <p:nvPr/>
          </p:nvSpPr>
          <p:spPr bwMode="auto">
            <a:xfrm>
              <a:off x="774" y="3183"/>
              <a:ext cx="1299" cy="42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b="1"/>
            </a:p>
          </p:txBody>
        </p:sp>
      </p:grpSp>
      <p:sp>
        <p:nvSpPr>
          <p:cNvPr id="1178645" name="Rectangle 21"/>
          <p:cNvSpPr>
            <a:spLocks noChangeArrowheads="1"/>
          </p:cNvSpPr>
          <p:nvPr/>
        </p:nvSpPr>
        <p:spPr bwMode="auto">
          <a:xfrm>
            <a:off x="4894263" y="3787775"/>
            <a:ext cx="336867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 type="none" w="med" len="lg"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r>
              <a:rPr lang="ru-RU" sz="2000"/>
              <a:t>большое время счета для больших </a:t>
            </a:r>
            <a:r>
              <a:rPr lang="en-US" sz="2400" b="1">
                <a:latin typeface="Courier New" pitchFamily="49" charset="0"/>
              </a:rPr>
              <a:t>N</a:t>
            </a:r>
            <a:endParaRPr lang="ru-RU" sz="2400" b="1">
              <a:latin typeface="Courier New" pitchFamily="49" charset="0"/>
            </a:endParaRPr>
          </a:p>
        </p:txBody>
      </p:sp>
      <p:sp>
        <p:nvSpPr>
          <p:cNvPr id="1178646" name="Rectangle 22"/>
          <p:cNvSpPr>
            <a:spLocks noChangeArrowheads="1"/>
          </p:cNvSpPr>
          <p:nvPr/>
        </p:nvSpPr>
        <p:spPr bwMode="auto">
          <a:xfrm>
            <a:off x="6570663" y="4254500"/>
            <a:ext cx="942975" cy="396875"/>
          </a:xfrm>
          <a:prstGeom prst="rect">
            <a:avLst/>
          </a:prstGeom>
          <a:solidFill>
            <a:srgbClr val="FFFF99"/>
          </a:solidFill>
          <a:ln w="25400">
            <a:noFill/>
            <a:miter lim="800000"/>
            <a:headEnd/>
            <a:tailEnd type="none" w="med" len="lg"/>
          </a:ln>
          <a:effectLst>
            <a:outerShdw dist="35921" dir="2700000" algn="ctr" rotWithShape="0">
              <a:schemeClr val="tx2"/>
            </a:outerShdw>
          </a:effectLst>
        </p:spPr>
        <p:txBody>
          <a:bodyPr wrap="none" lIns="90000" tIns="46800" rIns="90000" bIns="46800">
            <a:spAutoFit/>
          </a:bodyPr>
          <a:lstStyle/>
          <a:p>
            <a:pPr>
              <a:defRPr/>
            </a:pPr>
            <a:r>
              <a:rPr lang="en-US" sz="2000" b="1">
                <a:latin typeface="Courier New" pitchFamily="49" charset="0"/>
                <a:cs typeface="+mn-cs"/>
              </a:rPr>
              <a:t>O(N!)</a:t>
            </a:r>
            <a:endParaRPr lang="ru-RU" sz="2000" b="1">
              <a:latin typeface="Courier New" pitchFamily="49" charset="0"/>
              <a:cs typeface="+mn-cs"/>
            </a:endParaRPr>
          </a:p>
        </p:txBody>
      </p:sp>
      <p:grpSp>
        <p:nvGrpSpPr>
          <p:cNvPr id="4" name="Group 23"/>
          <p:cNvGrpSpPr>
            <a:grpSpLocks noChangeAspect="1"/>
          </p:cNvGrpSpPr>
          <p:nvPr/>
        </p:nvGrpSpPr>
        <p:grpSpPr bwMode="auto">
          <a:xfrm>
            <a:off x="6143625" y="5354638"/>
            <a:ext cx="417513" cy="417512"/>
            <a:chOff x="552" y="2523"/>
            <a:chExt cx="1728" cy="1728"/>
          </a:xfrm>
        </p:grpSpPr>
        <p:sp>
          <p:nvSpPr>
            <p:cNvPr id="29709" name="Oval 24"/>
            <p:cNvSpPr>
              <a:spLocks noChangeAspect="1" noChangeArrowheads="1"/>
            </p:cNvSpPr>
            <p:nvPr/>
          </p:nvSpPr>
          <p:spPr bwMode="auto">
            <a:xfrm>
              <a:off x="552" y="2523"/>
              <a:ext cx="1728" cy="172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 b="1"/>
            </a:p>
          </p:txBody>
        </p:sp>
        <p:sp>
          <p:nvSpPr>
            <p:cNvPr id="29710" name="Rectangle 25"/>
            <p:cNvSpPr>
              <a:spLocks noChangeAspect="1" noChangeArrowheads="1"/>
            </p:cNvSpPr>
            <p:nvPr/>
          </p:nvSpPr>
          <p:spPr bwMode="auto">
            <a:xfrm>
              <a:off x="774" y="3183"/>
              <a:ext cx="1299" cy="42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b="1"/>
            </a:p>
          </p:txBody>
        </p:sp>
      </p:grpSp>
      <p:sp>
        <p:nvSpPr>
          <p:cNvPr id="1178650" name="Rectangle 26"/>
          <p:cNvSpPr>
            <a:spLocks noChangeArrowheads="1"/>
          </p:cNvSpPr>
          <p:nvPr/>
        </p:nvSpPr>
        <p:spPr bwMode="auto">
          <a:xfrm>
            <a:off x="6613525" y="5360988"/>
            <a:ext cx="2363788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 type="none" w="med" len="lg"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r>
              <a:rPr lang="ru-RU" sz="2000"/>
              <a:t>не гарантируется оптимальное решение</a:t>
            </a:r>
            <a:endParaRPr lang="ru-RU" sz="2400" b="1">
              <a:latin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86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786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86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1786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86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1786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86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1786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86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1786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8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1786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8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1786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86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11786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86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11786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863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117863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863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117863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863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17863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8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1178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8634" grpId="0" build="p"/>
      <p:bldP spid="1178645" grpId="0"/>
      <p:bldP spid="1178646" grpId="0" animBg="1"/>
      <p:bldP spid="1178650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Номер слайда 3"/>
          <p:cNvSpPr txBox="1">
            <a:spLocks noGrp="1"/>
          </p:cNvSpPr>
          <p:nvPr/>
        </p:nvSpPr>
        <p:spPr bwMode="auto">
          <a:xfrm>
            <a:off x="7010400" y="0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fld id="{4B55A66F-C996-45DA-9666-701EDBDA9B0F}" type="slidenum">
              <a:rPr lang="ru-RU" sz="1400"/>
              <a:pPr algn="r" eaLnBrk="1" hangingPunct="1"/>
              <a:t>29</a:t>
            </a:fld>
            <a:endParaRPr lang="ru-RU" sz="1400"/>
          </a:p>
        </p:txBody>
      </p:sp>
      <p:sp>
        <p:nvSpPr>
          <p:cNvPr id="30723" name="Line 2"/>
          <p:cNvSpPr>
            <a:spLocks noChangeShapeType="1"/>
          </p:cNvSpPr>
          <p:nvPr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0724" name="Text Box 3"/>
          <p:cNvSpPr txBox="1">
            <a:spLocks noChangeArrowheads="1"/>
          </p:cNvSpPr>
          <p:nvPr/>
        </p:nvSpPr>
        <p:spPr bwMode="auto">
          <a:xfrm>
            <a:off x="395288" y="188913"/>
            <a:ext cx="814070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ru-RU" sz="3000" b="1"/>
              <a:t>Другие классические задачи</a:t>
            </a:r>
          </a:p>
        </p:txBody>
      </p:sp>
      <p:sp>
        <p:nvSpPr>
          <p:cNvPr id="1160196" name="Rectangle 4"/>
          <p:cNvSpPr>
            <a:spLocks noChangeArrowheads="1"/>
          </p:cNvSpPr>
          <p:nvPr/>
        </p:nvSpPr>
        <p:spPr bwMode="auto">
          <a:xfrm>
            <a:off x="371475" y="823913"/>
            <a:ext cx="8361363" cy="525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 type="none" w="med" len="lg"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 marL="263525" indent="-263525" algn="just"/>
            <a:r>
              <a:rPr lang="ru-RU" sz="2000" b="1">
                <a:solidFill>
                  <a:schemeClr val="hlink"/>
                </a:solidFill>
              </a:rPr>
              <a:t>Задача на минимум суммы.</a:t>
            </a:r>
            <a:r>
              <a:rPr lang="ru-RU" sz="2000" b="1"/>
              <a:t> </a:t>
            </a:r>
            <a:r>
              <a:rPr lang="ru-RU" sz="2000"/>
              <a:t>Имеется </a:t>
            </a:r>
            <a:r>
              <a:rPr lang="en-US" sz="2400" b="1">
                <a:latin typeface="Courier New" pitchFamily="49" charset="0"/>
              </a:rPr>
              <a:t>N</a:t>
            </a:r>
            <a:r>
              <a:rPr lang="ru-RU" sz="2000"/>
              <a:t> населенных пунктов, в каждом из которых живет </a:t>
            </a:r>
            <a:r>
              <a:rPr lang="ru-RU" sz="2400" b="1">
                <a:latin typeface="Courier New" pitchFamily="49" charset="0"/>
              </a:rPr>
              <a:t>p</a:t>
            </a:r>
            <a:r>
              <a:rPr lang="ru-RU" sz="2400" b="1" baseline="-25000">
                <a:latin typeface="Courier New" pitchFamily="49" charset="0"/>
              </a:rPr>
              <a:t>i</a:t>
            </a:r>
            <a:r>
              <a:rPr lang="ru-RU" sz="2000"/>
              <a:t> школьников (</a:t>
            </a:r>
            <a:r>
              <a:rPr lang="ru-RU" sz="2400" b="1">
                <a:latin typeface="Courier New" pitchFamily="49" charset="0"/>
              </a:rPr>
              <a:t>i=1,...,</a:t>
            </a:r>
            <a:r>
              <a:rPr lang="en-US" sz="2400" b="1">
                <a:latin typeface="Courier New" pitchFamily="49" charset="0"/>
              </a:rPr>
              <a:t>N</a:t>
            </a:r>
            <a:r>
              <a:rPr lang="ru-RU" sz="2000"/>
              <a:t>). Надо разместить школу в одном из них так, чтобы общее расстояние, проходимое всеми учениками по дороге в школу, было минимальным.</a:t>
            </a:r>
          </a:p>
          <a:p>
            <a:pPr marL="263525" indent="-263525" algn="just">
              <a:spcBef>
                <a:spcPct val="25000"/>
              </a:spcBef>
            </a:pPr>
            <a:r>
              <a:rPr lang="ru-RU" sz="2000" b="1">
                <a:solidFill>
                  <a:schemeClr val="hlink"/>
                </a:solidFill>
              </a:rPr>
              <a:t>Задача о наибольшем потоке.</a:t>
            </a:r>
            <a:r>
              <a:rPr lang="ru-RU" sz="2000"/>
              <a:t> Есть система труб, которые имеют соединения в </a:t>
            </a:r>
            <a:r>
              <a:rPr lang="en-US" sz="2400" b="1">
                <a:latin typeface="Courier New" pitchFamily="49" charset="0"/>
              </a:rPr>
              <a:t>N</a:t>
            </a:r>
            <a:r>
              <a:rPr lang="ru-RU" sz="2000"/>
              <a:t> узлах. Один узел </a:t>
            </a:r>
            <a:r>
              <a:rPr lang="en-US" sz="2400" b="1">
                <a:latin typeface="Courier New" pitchFamily="49" charset="0"/>
              </a:rPr>
              <a:t>S</a:t>
            </a:r>
            <a:r>
              <a:rPr lang="en-US" sz="2000"/>
              <a:t> </a:t>
            </a:r>
            <a:r>
              <a:rPr lang="ru-RU" sz="2000"/>
              <a:t>является источником, еще один – стоком</a:t>
            </a:r>
            <a:r>
              <a:rPr lang="en-US" sz="2000"/>
              <a:t> </a:t>
            </a:r>
            <a:r>
              <a:rPr lang="en-US" sz="2400" b="1">
                <a:latin typeface="Courier New" pitchFamily="49" charset="0"/>
              </a:rPr>
              <a:t>T</a:t>
            </a:r>
            <a:r>
              <a:rPr lang="ru-RU" sz="2000"/>
              <a:t>. Известны пропускные способности каждой трубы. Надо найти наибольший поток от источника к стоку.</a:t>
            </a:r>
          </a:p>
          <a:p>
            <a:pPr marL="263525" indent="-263525" algn="just">
              <a:spcBef>
                <a:spcPct val="25000"/>
              </a:spcBef>
            </a:pPr>
            <a:r>
              <a:rPr lang="ru-RU" sz="2000" b="1">
                <a:solidFill>
                  <a:schemeClr val="hlink"/>
                </a:solidFill>
              </a:rPr>
              <a:t>Задача о наибольшем паросочетании.</a:t>
            </a:r>
            <a:r>
              <a:rPr lang="ru-RU" sz="2000"/>
              <a:t> Есть </a:t>
            </a:r>
            <a:r>
              <a:rPr lang="en-US" sz="2400" b="1">
                <a:latin typeface="Courier New" pitchFamily="49" charset="0"/>
              </a:rPr>
              <a:t>M</a:t>
            </a:r>
            <a:r>
              <a:rPr lang="ru-RU" sz="2000"/>
              <a:t> мужчин и </a:t>
            </a:r>
            <a:r>
              <a:rPr lang="en-US" sz="2400" b="1">
                <a:latin typeface="Courier New" pitchFamily="49" charset="0"/>
              </a:rPr>
              <a:t>N</a:t>
            </a:r>
            <a:r>
              <a:rPr lang="ru-RU" sz="2000"/>
              <a:t> женщин. Каждый мужчина указывает несколько (от </a:t>
            </a:r>
            <a:r>
              <a:rPr lang="ru-RU" sz="2400" b="1">
                <a:latin typeface="Courier New" pitchFamily="49" charset="0"/>
              </a:rPr>
              <a:t>0</a:t>
            </a:r>
            <a:r>
              <a:rPr lang="ru-RU" sz="2000"/>
              <a:t> до </a:t>
            </a:r>
            <a:r>
              <a:rPr lang="en-US" sz="2400" b="1">
                <a:latin typeface="Courier New" pitchFamily="49" charset="0"/>
              </a:rPr>
              <a:t>N</a:t>
            </a:r>
            <a:r>
              <a:rPr lang="ru-RU" sz="2000"/>
              <a:t>) женщин, на которых он согласен жениться. Каждая женщина указывает несколько мужчин (от </a:t>
            </a:r>
            <a:r>
              <a:rPr lang="ru-RU" sz="2400" b="1">
                <a:latin typeface="Courier New" pitchFamily="49" charset="0"/>
              </a:rPr>
              <a:t>0</a:t>
            </a:r>
            <a:r>
              <a:rPr lang="ru-RU" sz="2000"/>
              <a:t> до </a:t>
            </a:r>
            <a:r>
              <a:rPr lang="en-US" sz="2400" b="1">
                <a:latin typeface="Courier New" pitchFamily="49" charset="0"/>
              </a:rPr>
              <a:t>M</a:t>
            </a:r>
            <a:r>
              <a:rPr lang="ru-RU" sz="2000"/>
              <a:t>), за которых она согласна выйти замуж. Требуется заключить наибольшее количество моногамных браков.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0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60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0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60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0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160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019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Номер слайда 3"/>
          <p:cNvSpPr txBox="1">
            <a:spLocks noGrp="1"/>
          </p:cNvSpPr>
          <p:nvPr/>
        </p:nvSpPr>
        <p:spPr bwMode="auto">
          <a:xfrm>
            <a:off x="7010400" y="0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fld id="{689C333E-7937-470C-BF38-7F845592ADA1}" type="slidenum">
              <a:rPr lang="ru-RU" sz="1400"/>
              <a:pPr algn="r" eaLnBrk="1" hangingPunct="1"/>
              <a:t>3</a:t>
            </a:fld>
            <a:endParaRPr lang="ru-RU" sz="1400"/>
          </a:p>
        </p:txBody>
      </p:sp>
      <p:sp>
        <p:nvSpPr>
          <p:cNvPr id="4099" name="Line 2"/>
          <p:cNvSpPr>
            <a:spLocks noChangeShapeType="1"/>
          </p:cNvSpPr>
          <p:nvPr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100" name="Text Box 3"/>
          <p:cNvSpPr txBox="1">
            <a:spLocks noChangeArrowheads="1"/>
          </p:cNvSpPr>
          <p:nvPr/>
        </p:nvSpPr>
        <p:spPr bwMode="auto">
          <a:xfrm>
            <a:off x="395288" y="188913"/>
            <a:ext cx="814070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ru-RU" sz="3000" b="1"/>
              <a:t>Определения</a:t>
            </a:r>
          </a:p>
        </p:txBody>
      </p:sp>
      <p:sp>
        <p:nvSpPr>
          <p:cNvPr id="1076228" name="Rectangle 4"/>
          <p:cNvSpPr>
            <a:spLocks noChangeArrowheads="1"/>
          </p:cNvSpPr>
          <p:nvPr/>
        </p:nvSpPr>
        <p:spPr bwMode="auto">
          <a:xfrm>
            <a:off x="358775" y="831850"/>
            <a:ext cx="8323263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 type="none" w="med" len="lg"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 marL="268288" indent="-268288"/>
            <a:r>
              <a:rPr lang="ru-RU" sz="2000" b="1">
                <a:solidFill>
                  <a:schemeClr val="hlink"/>
                </a:solidFill>
              </a:rPr>
              <a:t>Связный граф</a:t>
            </a:r>
            <a:r>
              <a:rPr lang="ru-RU" sz="2000"/>
              <a:t> – это граф, в котором существует цепь между каждой парой вершин.</a:t>
            </a:r>
          </a:p>
          <a:p>
            <a:pPr marL="268288" indent="-268288">
              <a:spcBef>
                <a:spcPct val="25000"/>
              </a:spcBef>
            </a:pPr>
            <a:r>
              <a:rPr lang="en-US" sz="2400" b="1">
                <a:solidFill>
                  <a:schemeClr val="hlink"/>
                </a:solidFill>
                <a:latin typeface="Courier New" pitchFamily="49" charset="0"/>
              </a:rPr>
              <a:t>k</a:t>
            </a:r>
            <a:r>
              <a:rPr lang="en-US" sz="2000" b="1">
                <a:solidFill>
                  <a:schemeClr val="hlink"/>
                </a:solidFill>
              </a:rPr>
              <a:t>-c</a:t>
            </a:r>
            <a:r>
              <a:rPr lang="ru-RU" sz="2000" b="1">
                <a:solidFill>
                  <a:schemeClr val="hlink"/>
                </a:solidFill>
              </a:rPr>
              <a:t>вязный граф</a:t>
            </a:r>
            <a:r>
              <a:rPr lang="ru-RU" sz="2000"/>
              <a:t> – это граф, который можно разбить на </a:t>
            </a:r>
            <a:r>
              <a:rPr lang="en-US" sz="2400" b="1">
                <a:latin typeface="Courier New" pitchFamily="49" charset="0"/>
              </a:rPr>
              <a:t>k</a:t>
            </a:r>
            <a:r>
              <a:rPr lang="en-US" sz="2000"/>
              <a:t> </a:t>
            </a:r>
            <a:r>
              <a:rPr lang="ru-RU" sz="2000"/>
              <a:t>связных частей. </a:t>
            </a:r>
          </a:p>
          <a:p>
            <a:pPr marL="268288" indent="-268288">
              <a:spcBef>
                <a:spcPct val="25000"/>
              </a:spcBef>
            </a:pPr>
            <a:endParaRPr lang="ru-RU" sz="2000"/>
          </a:p>
          <a:p>
            <a:pPr marL="268288" indent="-268288">
              <a:spcBef>
                <a:spcPct val="25000"/>
              </a:spcBef>
            </a:pPr>
            <a:endParaRPr lang="ru-RU" sz="2000"/>
          </a:p>
          <a:p>
            <a:pPr marL="268288" indent="-268288">
              <a:spcBef>
                <a:spcPct val="25000"/>
              </a:spcBef>
            </a:pPr>
            <a:endParaRPr lang="ru-RU" sz="2000"/>
          </a:p>
          <a:p>
            <a:pPr marL="268288" indent="-268288">
              <a:spcBef>
                <a:spcPct val="50000"/>
              </a:spcBef>
            </a:pPr>
            <a:r>
              <a:rPr lang="ru-RU" sz="2000" b="1">
                <a:solidFill>
                  <a:schemeClr val="hlink"/>
                </a:solidFill>
              </a:rPr>
              <a:t>Полный граф</a:t>
            </a:r>
            <a:r>
              <a:rPr lang="ru-RU" sz="2000"/>
              <a:t> – это граф, в котором проведены все возможные ребра (</a:t>
            </a:r>
            <a:r>
              <a:rPr lang="en-US" sz="2400" b="1">
                <a:latin typeface="Courier New" pitchFamily="49" charset="0"/>
              </a:rPr>
              <a:t>n</a:t>
            </a:r>
            <a:r>
              <a:rPr lang="en-US" sz="2000"/>
              <a:t> </a:t>
            </a:r>
            <a:r>
              <a:rPr lang="ru-RU" sz="2000"/>
              <a:t>вершин → </a:t>
            </a:r>
            <a:r>
              <a:rPr lang="en-US" sz="2400" b="1">
                <a:latin typeface="Courier New" pitchFamily="49" charset="0"/>
              </a:rPr>
              <a:t>n(n-1)/2</a:t>
            </a:r>
            <a:r>
              <a:rPr lang="en-US" sz="2000"/>
              <a:t> </a:t>
            </a:r>
            <a:r>
              <a:rPr lang="ru-RU" sz="2000"/>
              <a:t>ребер).</a:t>
            </a:r>
          </a:p>
          <a:p>
            <a:pPr marL="268288" indent="-268288">
              <a:spcBef>
                <a:spcPct val="25000"/>
              </a:spcBef>
            </a:pPr>
            <a:endParaRPr lang="ru-RU" sz="2000"/>
          </a:p>
          <a:p>
            <a:pPr marL="268288" indent="-268288">
              <a:spcBef>
                <a:spcPct val="25000"/>
              </a:spcBef>
            </a:pPr>
            <a:endParaRPr lang="ru-RU" sz="2000"/>
          </a:p>
        </p:txBody>
      </p:sp>
      <p:grpSp>
        <p:nvGrpSpPr>
          <p:cNvPr id="2" name="Group 29"/>
          <p:cNvGrpSpPr>
            <a:grpSpLocks/>
          </p:cNvGrpSpPr>
          <p:nvPr/>
        </p:nvGrpSpPr>
        <p:grpSpPr bwMode="auto">
          <a:xfrm>
            <a:off x="2057400" y="2160588"/>
            <a:ext cx="4560888" cy="1236662"/>
            <a:chOff x="1296" y="1361"/>
            <a:chExt cx="2873" cy="779"/>
          </a:xfrm>
        </p:grpSpPr>
        <p:grpSp>
          <p:nvGrpSpPr>
            <p:cNvPr id="4121" name="Group 5"/>
            <p:cNvGrpSpPr>
              <a:grpSpLocks/>
            </p:cNvGrpSpPr>
            <p:nvPr/>
          </p:nvGrpSpPr>
          <p:grpSpPr bwMode="auto">
            <a:xfrm>
              <a:off x="1296" y="1372"/>
              <a:ext cx="1643" cy="768"/>
              <a:chOff x="401" y="1188"/>
              <a:chExt cx="1643" cy="768"/>
            </a:xfrm>
          </p:grpSpPr>
          <p:sp>
            <p:nvSpPr>
              <p:cNvPr id="1076230" name="Oval 6"/>
              <p:cNvSpPr>
                <a:spLocks noChangeAspect="1" noChangeArrowheads="1"/>
              </p:cNvSpPr>
              <p:nvPr/>
            </p:nvSpPr>
            <p:spPr bwMode="auto">
              <a:xfrm>
                <a:off x="1772" y="1675"/>
                <a:ext cx="272" cy="272"/>
              </a:xfrm>
              <a:prstGeom prst="ellipse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round/>
                <a:headEnd/>
                <a:tailEnd type="none" w="med" len="lg"/>
              </a:ln>
              <a:effectLst>
                <a:outerShdw dist="35921" dir="2700000" algn="ctr" rotWithShape="0">
                  <a:schemeClr val="tx1"/>
                </a:outerShdw>
              </a:effectLst>
            </p:spPr>
            <p:txBody>
              <a:bodyPr wrap="none" lIns="90000" tIns="46800" rIns="90000" bIns="46800" anchor="ctr"/>
              <a:lstStyle/>
              <a:p>
                <a:pPr algn="ctr">
                  <a:defRPr/>
                </a:pPr>
                <a:r>
                  <a:rPr lang="ru-RU" b="1">
                    <a:cs typeface="+mn-cs"/>
                  </a:rPr>
                  <a:t>5</a:t>
                </a:r>
              </a:p>
            </p:txBody>
          </p:sp>
          <p:sp>
            <p:nvSpPr>
              <p:cNvPr id="1076231" name="Oval 7"/>
              <p:cNvSpPr>
                <a:spLocks noChangeAspect="1" noChangeArrowheads="1"/>
              </p:cNvSpPr>
              <p:nvPr/>
            </p:nvSpPr>
            <p:spPr bwMode="auto">
              <a:xfrm>
                <a:off x="401" y="1681"/>
                <a:ext cx="272" cy="272"/>
              </a:xfrm>
              <a:prstGeom prst="ellipse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round/>
                <a:headEnd/>
                <a:tailEnd type="none" w="med" len="lg"/>
              </a:ln>
              <a:effectLst>
                <a:outerShdw dist="35921" dir="2700000" algn="ctr" rotWithShape="0">
                  <a:schemeClr val="tx1"/>
                </a:outerShdw>
              </a:effectLst>
            </p:spPr>
            <p:txBody>
              <a:bodyPr wrap="none" lIns="90000" tIns="46800" rIns="90000" bIns="46800" anchor="ctr"/>
              <a:lstStyle/>
              <a:p>
                <a:pPr algn="ctr">
                  <a:defRPr/>
                </a:pPr>
                <a:r>
                  <a:rPr lang="ru-RU" b="1">
                    <a:cs typeface="+mn-cs"/>
                  </a:rPr>
                  <a:t>3</a:t>
                </a:r>
              </a:p>
            </p:txBody>
          </p:sp>
          <p:sp>
            <p:nvSpPr>
              <p:cNvPr id="1076232" name="Oval 8"/>
              <p:cNvSpPr>
                <a:spLocks noChangeAspect="1" noChangeArrowheads="1"/>
              </p:cNvSpPr>
              <p:nvPr/>
            </p:nvSpPr>
            <p:spPr bwMode="auto">
              <a:xfrm>
                <a:off x="1410" y="1188"/>
                <a:ext cx="272" cy="272"/>
              </a:xfrm>
              <a:prstGeom prst="ellipse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round/>
                <a:headEnd/>
                <a:tailEnd type="none" w="med" len="lg"/>
              </a:ln>
              <a:effectLst>
                <a:outerShdw dist="35921" dir="2700000" algn="ctr" rotWithShape="0">
                  <a:schemeClr val="tx1"/>
                </a:outerShdw>
              </a:effectLst>
            </p:spPr>
            <p:txBody>
              <a:bodyPr wrap="none" lIns="90000" tIns="46800" rIns="90000" bIns="46800" anchor="ctr"/>
              <a:lstStyle/>
              <a:p>
                <a:pPr algn="ctr">
                  <a:defRPr/>
                </a:pPr>
                <a:r>
                  <a:rPr lang="ru-RU" b="1">
                    <a:cs typeface="+mn-cs"/>
                  </a:rPr>
                  <a:t>2</a:t>
                </a:r>
              </a:p>
            </p:txBody>
          </p:sp>
          <p:sp>
            <p:nvSpPr>
              <p:cNvPr id="1076233" name="Oval 9"/>
              <p:cNvSpPr>
                <a:spLocks noChangeAspect="1" noChangeArrowheads="1"/>
              </p:cNvSpPr>
              <p:nvPr/>
            </p:nvSpPr>
            <p:spPr bwMode="auto">
              <a:xfrm>
                <a:off x="1089" y="1684"/>
                <a:ext cx="272" cy="272"/>
              </a:xfrm>
              <a:prstGeom prst="ellipse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round/>
                <a:headEnd/>
                <a:tailEnd type="none" w="med" len="lg"/>
              </a:ln>
              <a:effectLst>
                <a:outerShdw dist="35921" dir="2700000" algn="ctr" rotWithShape="0">
                  <a:schemeClr val="tx1"/>
                </a:outerShdw>
              </a:effectLst>
            </p:spPr>
            <p:txBody>
              <a:bodyPr wrap="none" lIns="90000" tIns="46800" rIns="90000" bIns="46800" anchor="ctr"/>
              <a:lstStyle/>
              <a:p>
                <a:pPr algn="ctr">
                  <a:defRPr/>
                </a:pPr>
                <a:r>
                  <a:rPr lang="ru-RU" b="1">
                    <a:cs typeface="+mn-cs"/>
                  </a:rPr>
                  <a:t>4</a:t>
                </a:r>
              </a:p>
            </p:txBody>
          </p:sp>
          <p:sp>
            <p:nvSpPr>
              <p:cNvPr id="1076234" name="Oval 10"/>
              <p:cNvSpPr>
                <a:spLocks noChangeAspect="1" noChangeArrowheads="1"/>
              </p:cNvSpPr>
              <p:nvPr/>
            </p:nvSpPr>
            <p:spPr bwMode="auto">
              <a:xfrm>
                <a:off x="800" y="1188"/>
                <a:ext cx="272" cy="272"/>
              </a:xfrm>
              <a:prstGeom prst="ellipse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round/>
                <a:headEnd/>
                <a:tailEnd type="none" w="med" len="lg"/>
              </a:ln>
              <a:effectLst>
                <a:outerShdw dist="35921" dir="2700000" algn="ctr" rotWithShape="0">
                  <a:schemeClr val="tx1"/>
                </a:outerShdw>
              </a:effectLst>
            </p:spPr>
            <p:txBody>
              <a:bodyPr wrap="none" lIns="90000" tIns="46800" rIns="90000" bIns="46800" anchor="ctr"/>
              <a:lstStyle/>
              <a:p>
                <a:pPr algn="ctr">
                  <a:defRPr/>
                </a:pPr>
                <a:r>
                  <a:rPr lang="ru-RU" b="1">
                    <a:cs typeface="+mn-cs"/>
                  </a:rPr>
                  <a:t>1</a:t>
                </a:r>
              </a:p>
            </p:txBody>
          </p:sp>
          <p:sp>
            <p:nvSpPr>
              <p:cNvPr id="4133" name="Line 11"/>
              <p:cNvSpPr>
                <a:spLocks noChangeShapeType="1"/>
              </p:cNvSpPr>
              <p:nvPr/>
            </p:nvSpPr>
            <p:spPr bwMode="auto">
              <a:xfrm flipH="1">
                <a:off x="624" y="1431"/>
                <a:ext cx="219" cy="279"/>
              </a:xfrm>
              <a:prstGeom prst="line">
                <a:avLst/>
              </a:prstGeom>
              <a:noFill/>
              <a:ln w="25400">
                <a:solidFill>
                  <a:schemeClr val="hlink"/>
                </a:solidFill>
                <a:round/>
                <a:headEnd/>
                <a:tailEnd type="none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90000" tIns="46800" rIns="90000" bIns="46800" anchor="ctr"/>
              <a:lstStyle/>
              <a:p>
                <a:endParaRPr lang="ru-RU"/>
              </a:p>
            </p:txBody>
          </p:sp>
          <p:sp>
            <p:nvSpPr>
              <p:cNvPr id="4134" name="Line 12"/>
              <p:cNvSpPr>
                <a:spLocks noChangeShapeType="1"/>
              </p:cNvSpPr>
              <p:nvPr/>
            </p:nvSpPr>
            <p:spPr bwMode="auto">
              <a:xfrm>
                <a:off x="1009" y="1449"/>
                <a:ext cx="143" cy="249"/>
              </a:xfrm>
              <a:prstGeom prst="line">
                <a:avLst/>
              </a:prstGeom>
              <a:noFill/>
              <a:ln w="25400">
                <a:solidFill>
                  <a:schemeClr val="hlink"/>
                </a:solidFill>
                <a:round/>
                <a:headEnd/>
                <a:tailEnd type="none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90000" tIns="46800" rIns="90000" bIns="46800" anchor="ctr"/>
              <a:lstStyle/>
              <a:p>
                <a:endParaRPr lang="ru-RU"/>
              </a:p>
            </p:txBody>
          </p:sp>
          <p:sp>
            <p:nvSpPr>
              <p:cNvPr id="4135" name="Line 13"/>
              <p:cNvSpPr>
                <a:spLocks noChangeShapeType="1"/>
              </p:cNvSpPr>
              <p:nvPr/>
            </p:nvSpPr>
            <p:spPr bwMode="auto">
              <a:xfrm>
                <a:off x="1087" y="1324"/>
                <a:ext cx="320" cy="6"/>
              </a:xfrm>
              <a:prstGeom prst="line">
                <a:avLst/>
              </a:prstGeom>
              <a:noFill/>
              <a:ln w="25400">
                <a:solidFill>
                  <a:schemeClr val="hlink"/>
                </a:solidFill>
                <a:round/>
                <a:headEnd/>
                <a:tailEnd type="none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90000" tIns="46800" rIns="90000" bIns="46800" anchor="ctr"/>
              <a:lstStyle/>
              <a:p>
                <a:endParaRPr lang="ru-RU"/>
              </a:p>
            </p:txBody>
          </p:sp>
          <p:sp>
            <p:nvSpPr>
              <p:cNvPr id="4136" name="Line 14"/>
              <p:cNvSpPr>
                <a:spLocks noChangeShapeType="1"/>
              </p:cNvSpPr>
              <p:nvPr/>
            </p:nvSpPr>
            <p:spPr bwMode="auto">
              <a:xfrm flipH="1">
                <a:off x="1312" y="1467"/>
                <a:ext cx="214" cy="243"/>
              </a:xfrm>
              <a:prstGeom prst="line">
                <a:avLst/>
              </a:prstGeom>
              <a:noFill/>
              <a:ln w="25400">
                <a:solidFill>
                  <a:schemeClr val="hlink"/>
                </a:solidFill>
                <a:round/>
                <a:headEnd/>
                <a:tailEnd type="none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90000" tIns="46800" rIns="90000" bIns="46800" anchor="ctr"/>
              <a:lstStyle/>
              <a:p>
                <a:endParaRPr lang="ru-RU"/>
              </a:p>
            </p:txBody>
          </p:sp>
          <p:sp>
            <p:nvSpPr>
              <p:cNvPr id="4137" name="Line 15"/>
              <p:cNvSpPr>
                <a:spLocks noChangeShapeType="1"/>
              </p:cNvSpPr>
              <p:nvPr/>
            </p:nvSpPr>
            <p:spPr bwMode="auto">
              <a:xfrm>
                <a:off x="1621" y="1449"/>
                <a:ext cx="220" cy="249"/>
              </a:xfrm>
              <a:prstGeom prst="line">
                <a:avLst/>
              </a:prstGeom>
              <a:noFill/>
              <a:ln w="25400">
                <a:solidFill>
                  <a:schemeClr val="hlink"/>
                </a:solidFill>
                <a:round/>
                <a:headEnd/>
                <a:tailEnd type="none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90000" tIns="46800" rIns="90000" bIns="46800" anchor="ctr"/>
              <a:lstStyle/>
              <a:p>
                <a:endParaRPr lang="ru-RU"/>
              </a:p>
            </p:txBody>
          </p:sp>
          <p:sp>
            <p:nvSpPr>
              <p:cNvPr id="4138" name="Line 16"/>
              <p:cNvSpPr>
                <a:spLocks noChangeShapeType="1"/>
              </p:cNvSpPr>
              <p:nvPr/>
            </p:nvSpPr>
            <p:spPr bwMode="auto">
              <a:xfrm flipV="1">
                <a:off x="1378" y="1841"/>
                <a:ext cx="398" cy="6"/>
              </a:xfrm>
              <a:prstGeom prst="line">
                <a:avLst/>
              </a:prstGeom>
              <a:noFill/>
              <a:ln w="25400">
                <a:solidFill>
                  <a:schemeClr val="hlink"/>
                </a:solidFill>
                <a:round/>
                <a:headEnd/>
                <a:tailEnd type="none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90000" tIns="46800" rIns="90000" bIns="46800" anchor="ctr"/>
              <a:lstStyle/>
              <a:p>
                <a:endParaRPr lang="ru-RU"/>
              </a:p>
            </p:txBody>
          </p:sp>
        </p:grpSp>
        <p:sp>
          <p:nvSpPr>
            <p:cNvPr id="1076242" name="Oval 18"/>
            <p:cNvSpPr>
              <a:spLocks noChangeAspect="1" noChangeArrowheads="1"/>
            </p:cNvSpPr>
            <p:nvPr/>
          </p:nvSpPr>
          <p:spPr bwMode="auto">
            <a:xfrm>
              <a:off x="3897" y="1848"/>
              <a:ext cx="272" cy="272"/>
            </a:xfrm>
            <a:prstGeom prst="ellipse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round/>
              <a:headEnd/>
              <a:tailEnd type="none" w="med" len="lg"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 lIns="90000" tIns="46800" rIns="90000" bIns="46800" anchor="ctr"/>
            <a:lstStyle/>
            <a:p>
              <a:pPr algn="ctr">
                <a:defRPr/>
              </a:pPr>
              <a:r>
                <a:rPr lang="ru-RU" b="1">
                  <a:cs typeface="+mn-cs"/>
                </a:rPr>
                <a:t>8</a:t>
              </a:r>
            </a:p>
          </p:txBody>
        </p:sp>
        <p:sp>
          <p:nvSpPr>
            <p:cNvPr id="1076244" name="Oval 20"/>
            <p:cNvSpPr>
              <a:spLocks noChangeAspect="1" noChangeArrowheads="1"/>
            </p:cNvSpPr>
            <p:nvPr/>
          </p:nvSpPr>
          <p:spPr bwMode="auto">
            <a:xfrm>
              <a:off x="3535" y="1361"/>
              <a:ext cx="272" cy="272"/>
            </a:xfrm>
            <a:prstGeom prst="ellipse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round/>
              <a:headEnd/>
              <a:tailEnd type="none" w="med" len="lg"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 lIns="90000" tIns="46800" rIns="90000" bIns="46800" anchor="ctr"/>
            <a:lstStyle/>
            <a:p>
              <a:pPr algn="ctr">
                <a:defRPr/>
              </a:pPr>
              <a:r>
                <a:rPr lang="ru-RU" b="1">
                  <a:cs typeface="+mn-cs"/>
                </a:rPr>
                <a:t>6</a:t>
              </a:r>
            </a:p>
          </p:txBody>
        </p:sp>
        <p:sp>
          <p:nvSpPr>
            <p:cNvPr id="1076245" name="Oval 21"/>
            <p:cNvSpPr>
              <a:spLocks noChangeAspect="1" noChangeArrowheads="1"/>
            </p:cNvSpPr>
            <p:nvPr/>
          </p:nvSpPr>
          <p:spPr bwMode="auto">
            <a:xfrm>
              <a:off x="3214" y="1857"/>
              <a:ext cx="272" cy="272"/>
            </a:xfrm>
            <a:prstGeom prst="ellipse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round/>
              <a:headEnd/>
              <a:tailEnd type="none" w="med" len="lg"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 lIns="90000" tIns="46800" rIns="90000" bIns="46800" anchor="ctr"/>
            <a:lstStyle/>
            <a:p>
              <a:pPr algn="ctr">
                <a:defRPr/>
              </a:pPr>
              <a:r>
                <a:rPr lang="ru-RU" b="1">
                  <a:cs typeface="+mn-cs"/>
                </a:rPr>
                <a:t>7</a:t>
              </a:r>
            </a:p>
          </p:txBody>
        </p:sp>
        <p:sp>
          <p:nvSpPr>
            <p:cNvPr id="4125" name="Line 26"/>
            <p:cNvSpPr>
              <a:spLocks noChangeShapeType="1"/>
            </p:cNvSpPr>
            <p:nvPr/>
          </p:nvSpPr>
          <p:spPr bwMode="auto">
            <a:xfrm flipH="1">
              <a:off x="3437" y="1640"/>
              <a:ext cx="214" cy="243"/>
            </a:xfrm>
            <a:prstGeom prst="line">
              <a:avLst/>
            </a:prstGeom>
            <a:noFill/>
            <a:ln w="25400">
              <a:solidFill>
                <a:schemeClr val="hlink"/>
              </a:solidFill>
              <a:round/>
              <a:headEnd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000" tIns="46800" rIns="90000" bIns="46800" anchor="ctr"/>
            <a:lstStyle/>
            <a:p>
              <a:endParaRPr lang="ru-RU"/>
            </a:p>
          </p:txBody>
        </p:sp>
        <p:sp>
          <p:nvSpPr>
            <p:cNvPr id="4126" name="Line 27"/>
            <p:cNvSpPr>
              <a:spLocks noChangeShapeType="1"/>
            </p:cNvSpPr>
            <p:nvPr/>
          </p:nvSpPr>
          <p:spPr bwMode="auto">
            <a:xfrm>
              <a:off x="3746" y="1622"/>
              <a:ext cx="220" cy="249"/>
            </a:xfrm>
            <a:prstGeom prst="line">
              <a:avLst/>
            </a:prstGeom>
            <a:noFill/>
            <a:ln w="25400">
              <a:solidFill>
                <a:schemeClr val="hlink"/>
              </a:solidFill>
              <a:round/>
              <a:headEnd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000" tIns="46800" rIns="90000" bIns="46800" anchor="ctr"/>
            <a:lstStyle/>
            <a:p>
              <a:endParaRPr lang="ru-RU"/>
            </a:p>
          </p:txBody>
        </p:sp>
        <p:sp>
          <p:nvSpPr>
            <p:cNvPr id="4127" name="Line 28"/>
            <p:cNvSpPr>
              <a:spLocks noChangeShapeType="1"/>
            </p:cNvSpPr>
            <p:nvPr/>
          </p:nvSpPr>
          <p:spPr bwMode="auto">
            <a:xfrm flipV="1">
              <a:off x="3503" y="2014"/>
              <a:ext cx="398" cy="6"/>
            </a:xfrm>
            <a:prstGeom prst="line">
              <a:avLst/>
            </a:prstGeom>
            <a:noFill/>
            <a:ln w="25400">
              <a:solidFill>
                <a:schemeClr val="hlink"/>
              </a:solidFill>
              <a:round/>
              <a:headEnd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000" tIns="46800" rIns="90000" bIns="46800" anchor="ctr"/>
            <a:lstStyle/>
            <a:p>
              <a:endParaRPr lang="ru-RU"/>
            </a:p>
          </p:txBody>
        </p:sp>
      </p:grpSp>
      <p:grpSp>
        <p:nvGrpSpPr>
          <p:cNvPr id="4" name="Group 42"/>
          <p:cNvGrpSpPr>
            <a:grpSpLocks/>
          </p:cNvGrpSpPr>
          <p:nvPr/>
        </p:nvGrpSpPr>
        <p:grpSpPr bwMode="auto">
          <a:xfrm>
            <a:off x="1643063" y="4600575"/>
            <a:ext cx="1544637" cy="1233488"/>
            <a:chOff x="804" y="2869"/>
            <a:chExt cx="973" cy="777"/>
          </a:xfrm>
        </p:grpSpPr>
        <p:sp>
          <p:nvSpPr>
            <p:cNvPr id="1076243" name="Oval 19"/>
            <p:cNvSpPr>
              <a:spLocks noChangeAspect="1" noChangeArrowheads="1"/>
            </p:cNvSpPr>
            <p:nvPr/>
          </p:nvSpPr>
          <p:spPr bwMode="auto">
            <a:xfrm>
              <a:off x="804" y="3362"/>
              <a:ext cx="272" cy="272"/>
            </a:xfrm>
            <a:prstGeom prst="ellipse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round/>
              <a:headEnd/>
              <a:tailEnd type="none" w="med" len="lg"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 lIns="90000" tIns="46800" rIns="90000" bIns="46800" anchor="ctr"/>
            <a:lstStyle/>
            <a:p>
              <a:pPr algn="ctr">
                <a:defRPr/>
              </a:pPr>
              <a:r>
                <a:rPr lang="ru-RU" b="1">
                  <a:cs typeface="+mn-cs"/>
                </a:rPr>
                <a:t>2</a:t>
              </a:r>
            </a:p>
          </p:txBody>
        </p:sp>
        <p:sp>
          <p:nvSpPr>
            <p:cNvPr id="1076246" name="Oval 22"/>
            <p:cNvSpPr>
              <a:spLocks noChangeAspect="1" noChangeArrowheads="1"/>
            </p:cNvSpPr>
            <p:nvPr/>
          </p:nvSpPr>
          <p:spPr bwMode="auto">
            <a:xfrm>
              <a:off x="1203" y="2869"/>
              <a:ext cx="272" cy="272"/>
            </a:xfrm>
            <a:prstGeom prst="ellipse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round/>
              <a:headEnd/>
              <a:tailEnd type="none" w="med" len="lg"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 lIns="90000" tIns="46800" rIns="90000" bIns="46800" anchor="ctr"/>
            <a:lstStyle/>
            <a:p>
              <a:pPr algn="ctr">
                <a:defRPr/>
              </a:pPr>
              <a:r>
                <a:rPr lang="ru-RU" b="1">
                  <a:cs typeface="+mn-cs"/>
                </a:rPr>
                <a:t>1</a:t>
              </a:r>
            </a:p>
          </p:txBody>
        </p:sp>
        <p:sp>
          <p:nvSpPr>
            <p:cNvPr id="4117" name="Line 23"/>
            <p:cNvSpPr>
              <a:spLocks noChangeShapeType="1"/>
            </p:cNvSpPr>
            <p:nvPr/>
          </p:nvSpPr>
          <p:spPr bwMode="auto">
            <a:xfrm flipH="1">
              <a:off x="1027" y="3112"/>
              <a:ext cx="219" cy="279"/>
            </a:xfrm>
            <a:prstGeom prst="line">
              <a:avLst/>
            </a:prstGeom>
            <a:noFill/>
            <a:ln w="25400">
              <a:solidFill>
                <a:schemeClr val="hlink"/>
              </a:solidFill>
              <a:round/>
              <a:headEnd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000" tIns="46800" rIns="90000" bIns="46800" anchor="ctr"/>
            <a:lstStyle/>
            <a:p>
              <a:endParaRPr lang="ru-RU"/>
            </a:p>
          </p:txBody>
        </p:sp>
        <p:sp>
          <p:nvSpPr>
            <p:cNvPr id="4118" name="Line 24"/>
            <p:cNvSpPr>
              <a:spLocks noChangeShapeType="1"/>
            </p:cNvSpPr>
            <p:nvPr/>
          </p:nvSpPr>
          <p:spPr bwMode="auto">
            <a:xfrm>
              <a:off x="1429" y="3106"/>
              <a:ext cx="173" cy="267"/>
            </a:xfrm>
            <a:prstGeom prst="line">
              <a:avLst/>
            </a:prstGeom>
            <a:noFill/>
            <a:ln w="25400">
              <a:solidFill>
                <a:schemeClr val="hlink"/>
              </a:solidFill>
              <a:round/>
              <a:headEnd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000" tIns="46800" rIns="90000" bIns="46800" anchor="ctr"/>
            <a:lstStyle/>
            <a:p>
              <a:endParaRPr lang="ru-RU"/>
            </a:p>
          </p:txBody>
        </p:sp>
        <p:sp>
          <p:nvSpPr>
            <p:cNvPr id="4119" name="Line 25"/>
            <p:cNvSpPr>
              <a:spLocks noChangeShapeType="1"/>
            </p:cNvSpPr>
            <p:nvPr/>
          </p:nvSpPr>
          <p:spPr bwMode="auto">
            <a:xfrm>
              <a:off x="1081" y="3510"/>
              <a:ext cx="444" cy="18"/>
            </a:xfrm>
            <a:prstGeom prst="line">
              <a:avLst/>
            </a:prstGeom>
            <a:noFill/>
            <a:ln w="25400">
              <a:solidFill>
                <a:schemeClr val="hlink"/>
              </a:solidFill>
              <a:round/>
              <a:headEnd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000" tIns="46800" rIns="90000" bIns="46800" anchor="ctr"/>
            <a:lstStyle/>
            <a:p>
              <a:endParaRPr lang="ru-RU"/>
            </a:p>
          </p:txBody>
        </p:sp>
        <p:sp>
          <p:nvSpPr>
            <p:cNvPr id="1076254" name="Oval 30"/>
            <p:cNvSpPr>
              <a:spLocks noChangeAspect="1" noChangeArrowheads="1"/>
            </p:cNvSpPr>
            <p:nvPr/>
          </p:nvSpPr>
          <p:spPr bwMode="auto">
            <a:xfrm>
              <a:off x="1505" y="3374"/>
              <a:ext cx="272" cy="272"/>
            </a:xfrm>
            <a:prstGeom prst="ellipse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round/>
              <a:headEnd/>
              <a:tailEnd type="none" w="med" len="lg"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 lIns="90000" tIns="46800" rIns="90000" bIns="46800" anchor="ctr"/>
            <a:lstStyle/>
            <a:p>
              <a:pPr algn="ctr">
                <a:defRPr/>
              </a:pPr>
              <a:r>
                <a:rPr lang="ru-RU" b="1">
                  <a:cs typeface="+mn-cs"/>
                </a:rPr>
                <a:t>3</a:t>
              </a:r>
            </a:p>
          </p:txBody>
        </p:sp>
      </p:grpSp>
      <p:grpSp>
        <p:nvGrpSpPr>
          <p:cNvPr id="5" name="Group 43"/>
          <p:cNvGrpSpPr>
            <a:grpSpLocks/>
          </p:cNvGrpSpPr>
          <p:nvPr/>
        </p:nvGrpSpPr>
        <p:grpSpPr bwMode="auto">
          <a:xfrm>
            <a:off x="4105275" y="4349750"/>
            <a:ext cx="2055813" cy="2089150"/>
            <a:chOff x="2491" y="2769"/>
            <a:chExt cx="1295" cy="1316"/>
          </a:xfrm>
        </p:grpSpPr>
        <p:sp>
          <p:nvSpPr>
            <p:cNvPr id="4105" name="Line 33"/>
            <p:cNvSpPr>
              <a:spLocks noChangeShapeType="1"/>
            </p:cNvSpPr>
            <p:nvPr/>
          </p:nvSpPr>
          <p:spPr bwMode="auto">
            <a:xfrm flipH="1">
              <a:off x="2714" y="2928"/>
              <a:ext cx="795" cy="351"/>
            </a:xfrm>
            <a:prstGeom prst="line">
              <a:avLst/>
            </a:prstGeom>
            <a:noFill/>
            <a:ln w="25400">
              <a:solidFill>
                <a:schemeClr val="hlink"/>
              </a:solidFill>
              <a:round/>
              <a:headEnd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000" tIns="46800" rIns="90000" bIns="46800" anchor="ctr"/>
            <a:lstStyle/>
            <a:p>
              <a:endParaRPr lang="ru-RU"/>
            </a:p>
          </p:txBody>
        </p:sp>
        <p:sp>
          <p:nvSpPr>
            <p:cNvPr id="4106" name="Line 34"/>
            <p:cNvSpPr>
              <a:spLocks noChangeShapeType="1"/>
            </p:cNvSpPr>
            <p:nvPr/>
          </p:nvSpPr>
          <p:spPr bwMode="auto">
            <a:xfrm flipH="1">
              <a:off x="3366" y="3012"/>
              <a:ext cx="219" cy="291"/>
            </a:xfrm>
            <a:prstGeom prst="line">
              <a:avLst/>
            </a:prstGeom>
            <a:noFill/>
            <a:ln w="25400">
              <a:solidFill>
                <a:schemeClr val="hlink"/>
              </a:solidFill>
              <a:round/>
              <a:headEnd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000" tIns="46800" rIns="90000" bIns="46800" anchor="ctr"/>
            <a:lstStyle/>
            <a:p>
              <a:endParaRPr lang="ru-RU"/>
            </a:p>
          </p:txBody>
        </p:sp>
        <p:sp>
          <p:nvSpPr>
            <p:cNvPr id="4107" name="Line 35"/>
            <p:cNvSpPr>
              <a:spLocks noChangeShapeType="1"/>
            </p:cNvSpPr>
            <p:nvPr/>
          </p:nvSpPr>
          <p:spPr bwMode="auto">
            <a:xfrm>
              <a:off x="2768" y="3398"/>
              <a:ext cx="444" cy="18"/>
            </a:xfrm>
            <a:prstGeom prst="line">
              <a:avLst/>
            </a:prstGeom>
            <a:noFill/>
            <a:ln w="25400">
              <a:solidFill>
                <a:schemeClr val="hlink"/>
              </a:solidFill>
              <a:round/>
              <a:headEnd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000" tIns="46800" rIns="90000" bIns="46800" anchor="ctr"/>
            <a:lstStyle/>
            <a:p>
              <a:endParaRPr lang="ru-RU"/>
            </a:p>
          </p:txBody>
        </p:sp>
        <p:sp>
          <p:nvSpPr>
            <p:cNvPr id="4108" name="Line 38"/>
            <p:cNvSpPr>
              <a:spLocks noChangeShapeType="1"/>
            </p:cNvSpPr>
            <p:nvPr/>
          </p:nvSpPr>
          <p:spPr bwMode="auto">
            <a:xfrm flipH="1" flipV="1">
              <a:off x="2714" y="3492"/>
              <a:ext cx="605" cy="427"/>
            </a:xfrm>
            <a:prstGeom prst="line">
              <a:avLst/>
            </a:prstGeom>
            <a:noFill/>
            <a:ln w="25400">
              <a:solidFill>
                <a:schemeClr val="hlink"/>
              </a:solidFill>
              <a:round/>
              <a:headEnd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000" tIns="46800" rIns="90000" bIns="46800" anchor="ctr"/>
            <a:lstStyle/>
            <a:p>
              <a:endParaRPr lang="ru-RU"/>
            </a:p>
          </p:txBody>
        </p:sp>
        <p:sp>
          <p:nvSpPr>
            <p:cNvPr id="4109" name="Line 39"/>
            <p:cNvSpPr>
              <a:spLocks noChangeShapeType="1"/>
            </p:cNvSpPr>
            <p:nvPr/>
          </p:nvSpPr>
          <p:spPr bwMode="auto">
            <a:xfrm flipH="1">
              <a:off x="3498" y="3040"/>
              <a:ext cx="184" cy="790"/>
            </a:xfrm>
            <a:prstGeom prst="line">
              <a:avLst/>
            </a:prstGeom>
            <a:noFill/>
            <a:ln w="25400">
              <a:solidFill>
                <a:schemeClr val="hlink"/>
              </a:solidFill>
              <a:round/>
              <a:headEnd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000" tIns="46800" rIns="90000" bIns="46800" anchor="ctr"/>
            <a:lstStyle/>
            <a:p>
              <a:endParaRPr lang="ru-RU"/>
            </a:p>
          </p:txBody>
        </p:sp>
        <p:sp>
          <p:nvSpPr>
            <p:cNvPr id="4110" name="Line 40"/>
            <p:cNvSpPr>
              <a:spLocks noChangeShapeType="1"/>
            </p:cNvSpPr>
            <p:nvPr/>
          </p:nvSpPr>
          <p:spPr bwMode="auto">
            <a:xfrm flipH="1" flipV="1">
              <a:off x="3325" y="3515"/>
              <a:ext cx="89" cy="327"/>
            </a:xfrm>
            <a:prstGeom prst="line">
              <a:avLst/>
            </a:prstGeom>
            <a:noFill/>
            <a:ln w="25400">
              <a:solidFill>
                <a:schemeClr val="hlink"/>
              </a:solidFill>
              <a:round/>
              <a:headEnd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000" tIns="46800" rIns="90000" bIns="46800" anchor="ctr"/>
            <a:lstStyle/>
            <a:p>
              <a:endParaRPr lang="ru-RU"/>
            </a:p>
          </p:txBody>
        </p:sp>
        <p:sp>
          <p:nvSpPr>
            <p:cNvPr id="1076255" name="Oval 31"/>
            <p:cNvSpPr>
              <a:spLocks noChangeAspect="1" noChangeArrowheads="1"/>
            </p:cNvSpPr>
            <p:nvPr/>
          </p:nvSpPr>
          <p:spPr bwMode="auto">
            <a:xfrm>
              <a:off x="2491" y="3250"/>
              <a:ext cx="272" cy="272"/>
            </a:xfrm>
            <a:prstGeom prst="ellipse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round/>
              <a:headEnd/>
              <a:tailEnd type="none" w="med" len="lg"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 lIns="90000" tIns="46800" rIns="90000" bIns="46800" anchor="ctr"/>
            <a:lstStyle/>
            <a:p>
              <a:pPr algn="ctr">
                <a:defRPr/>
              </a:pPr>
              <a:r>
                <a:rPr lang="ru-RU" b="1">
                  <a:cs typeface="+mn-cs"/>
                </a:rPr>
                <a:t>2</a:t>
              </a:r>
            </a:p>
          </p:txBody>
        </p:sp>
        <p:sp>
          <p:nvSpPr>
            <p:cNvPr id="1076256" name="Oval 32"/>
            <p:cNvSpPr>
              <a:spLocks noChangeAspect="1" noChangeArrowheads="1"/>
            </p:cNvSpPr>
            <p:nvPr/>
          </p:nvSpPr>
          <p:spPr bwMode="auto">
            <a:xfrm>
              <a:off x="3514" y="2769"/>
              <a:ext cx="272" cy="272"/>
            </a:xfrm>
            <a:prstGeom prst="ellipse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round/>
              <a:headEnd/>
              <a:tailEnd type="none" w="med" len="lg"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 lIns="90000" tIns="46800" rIns="90000" bIns="46800" anchor="ctr"/>
            <a:lstStyle/>
            <a:p>
              <a:pPr algn="ctr">
                <a:defRPr/>
              </a:pPr>
              <a:r>
                <a:rPr lang="ru-RU" b="1">
                  <a:cs typeface="+mn-cs"/>
                </a:rPr>
                <a:t>1</a:t>
              </a:r>
            </a:p>
          </p:txBody>
        </p:sp>
        <p:sp>
          <p:nvSpPr>
            <p:cNvPr id="1076260" name="Oval 36"/>
            <p:cNvSpPr>
              <a:spLocks noChangeAspect="1" noChangeArrowheads="1"/>
            </p:cNvSpPr>
            <p:nvPr/>
          </p:nvSpPr>
          <p:spPr bwMode="auto">
            <a:xfrm>
              <a:off x="3162" y="3268"/>
              <a:ext cx="272" cy="272"/>
            </a:xfrm>
            <a:prstGeom prst="ellipse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round/>
              <a:headEnd/>
              <a:tailEnd type="none" w="med" len="lg"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 lIns="90000" tIns="46800" rIns="90000" bIns="46800" anchor="ctr"/>
            <a:lstStyle/>
            <a:p>
              <a:pPr algn="ctr">
                <a:defRPr/>
              </a:pPr>
              <a:r>
                <a:rPr lang="ru-RU" b="1">
                  <a:cs typeface="+mn-cs"/>
                </a:rPr>
                <a:t>3</a:t>
              </a:r>
            </a:p>
          </p:txBody>
        </p:sp>
        <p:sp>
          <p:nvSpPr>
            <p:cNvPr id="1076261" name="Oval 37"/>
            <p:cNvSpPr>
              <a:spLocks noChangeAspect="1" noChangeArrowheads="1"/>
            </p:cNvSpPr>
            <p:nvPr/>
          </p:nvSpPr>
          <p:spPr bwMode="auto">
            <a:xfrm>
              <a:off x="3310" y="3813"/>
              <a:ext cx="272" cy="272"/>
            </a:xfrm>
            <a:prstGeom prst="ellipse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round/>
              <a:headEnd/>
              <a:tailEnd type="none" w="med" len="lg"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 lIns="90000" tIns="46800" rIns="90000" bIns="46800" anchor="ctr"/>
            <a:lstStyle/>
            <a:p>
              <a:pPr algn="ctr">
                <a:defRPr/>
              </a:pPr>
              <a:r>
                <a:rPr lang="ru-RU" b="1">
                  <a:cs typeface="+mn-cs"/>
                </a:rPr>
                <a:t>4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62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762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62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762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62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0762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6228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3" name="Rectangle 3"/>
          <p:cNvSpPr>
            <a:spLocks noGrp="1" noChangeArrowheads="1"/>
          </p:cNvSpPr>
          <p:nvPr>
            <p:ph type="title"/>
          </p:nvPr>
        </p:nvSpPr>
        <p:spPr>
          <a:xfrm>
            <a:off x="228600" y="115888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ru-RU" sz="3200" b="1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pperplate Gothic Light" pitchFamily="34" charset="0"/>
              </a:rPr>
              <a:t>Использование в прикладных задачах</a:t>
            </a:r>
          </a:p>
        </p:txBody>
      </p:sp>
      <p:sp>
        <p:nvSpPr>
          <p:cNvPr id="5123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1168400" y="1692275"/>
            <a:ext cx="7219950" cy="2300288"/>
          </a:xfrm>
        </p:spPr>
        <p:txBody>
          <a:bodyPr/>
          <a:lstStyle/>
          <a:p>
            <a:pPr eaLnBrk="1" hangingPunct="1">
              <a:spcBef>
                <a:spcPct val="30000"/>
              </a:spcBef>
            </a:pPr>
            <a:r>
              <a:rPr lang="ru-RU" sz="2800" smtClean="0"/>
              <a:t>Географические карты и маршруты</a:t>
            </a:r>
          </a:p>
          <a:p>
            <a:pPr eaLnBrk="1" hangingPunct="1">
              <a:spcBef>
                <a:spcPct val="30000"/>
              </a:spcBef>
            </a:pPr>
            <a:r>
              <a:rPr lang="ru-RU" sz="2800" smtClean="0"/>
              <a:t>Расписания (</a:t>
            </a:r>
            <a:r>
              <a:rPr lang="en-US" sz="2800" smtClean="0"/>
              <a:t>scheduling</a:t>
            </a:r>
            <a:r>
              <a:rPr lang="ru-RU" sz="2800" smtClean="0"/>
              <a:t>)</a:t>
            </a:r>
            <a:endParaRPr lang="en-US" sz="2800" smtClean="0"/>
          </a:p>
          <a:p>
            <a:pPr eaLnBrk="1" hangingPunct="1">
              <a:spcBef>
                <a:spcPct val="30000"/>
              </a:spcBef>
            </a:pPr>
            <a:r>
              <a:rPr lang="en-US" sz="2800" smtClean="0"/>
              <a:t>Web (</a:t>
            </a:r>
            <a:r>
              <a:rPr lang="ru-RU" sz="2800" smtClean="0"/>
              <a:t>гипертекст</a:t>
            </a:r>
            <a:r>
              <a:rPr lang="en-US" sz="2800" smtClean="0"/>
              <a:t>)</a:t>
            </a:r>
          </a:p>
          <a:p>
            <a:pPr eaLnBrk="1" hangingPunct="1">
              <a:spcBef>
                <a:spcPct val="30000"/>
              </a:spcBef>
            </a:pPr>
            <a:r>
              <a:rPr lang="ru-RU" sz="2800" smtClean="0"/>
              <a:t>Сети (</a:t>
            </a:r>
            <a:r>
              <a:rPr lang="en-US" sz="2800" smtClean="0"/>
              <a:t>networks</a:t>
            </a:r>
            <a:r>
              <a:rPr lang="ru-RU" sz="2800" smtClean="0"/>
              <a:t>) и т.д.</a:t>
            </a:r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Group 2"/>
          <p:cNvGrpSpPr>
            <a:grpSpLocks noChangeAspect="1"/>
          </p:cNvGrpSpPr>
          <p:nvPr/>
        </p:nvGrpSpPr>
        <p:grpSpPr bwMode="auto">
          <a:xfrm>
            <a:off x="971550" y="1268413"/>
            <a:ext cx="6192838" cy="4705350"/>
            <a:chOff x="612" y="890"/>
            <a:chExt cx="4113" cy="3125"/>
          </a:xfrm>
        </p:grpSpPr>
        <p:sp>
          <p:nvSpPr>
            <p:cNvPr id="6149" name="AutoShape 3"/>
            <p:cNvSpPr>
              <a:spLocks noChangeAspect="1" noChangeArrowheads="1" noTextEdit="1"/>
            </p:cNvSpPr>
            <p:nvPr/>
          </p:nvSpPr>
          <p:spPr bwMode="auto">
            <a:xfrm>
              <a:off x="612" y="890"/>
              <a:ext cx="4113" cy="3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pic>
          <p:nvPicPr>
            <p:cNvPr id="6150" name="Picture 4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lum bright="-12000" contrast="6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2" y="890"/>
              <a:ext cx="4119" cy="31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6147" name="Text Box 5"/>
          <p:cNvSpPr txBox="1">
            <a:spLocks noChangeArrowheads="1"/>
          </p:cNvSpPr>
          <p:nvPr/>
        </p:nvSpPr>
        <p:spPr bwMode="auto">
          <a:xfrm>
            <a:off x="827088" y="6230938"/>
            <a:ext cx="69850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7" rIns="92075" bIns="46037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ru-RU"/>
              <a:t>Сеть европейских железных дорог</a:t>
            </a:r>
          </a:p>
        </p:txBody>
      </p:sp>
      <p:sp>
        <p:nvSpPr>
          <p:cNvPr id="6148" name="Rectangle 7"/>
          <p:cNvSpPr>
            <a:spLocks noGrp="1" noChangeArrowheads="1"/>
          </p:cNvSpPr>
          <p:nvPr>
            <p:ph type="title"/>
          </p:nvPr>
        </p:nvSpPr>
        <p:spPr>
          <a:xfrm>
            <a:off x="323850" y="0"/>
            <a:ext cx="7488238" cy="1143000"/>
          </a:xfrm>
          <a:extLst>
            <a:ext uri="{909E8E84-426E-40DD-AFC4-6F175D3DCCD1}">
              <a14:hiddenFill xmlns:a14="http://schemas.microsoft.com/office/drawing/2010/main">
                <a:solidFill>
                  <a:srgbClr val="E5DF94"/>
                </a:solidFill>
              </a14:hiddenFill>
            </a:ext>
          </a:extLst>
        </p:spPr>
        <p:txBody>
          <a:bodyPr lIns="92075" tIns="46037" rIns="92075" bIns="46037"/>
          <a:lstStyle/>
          <a:p>
            <a:pPr marL="838200" indent="-838200" eaLnBrk="1" hangingPunct="1"/>
            <a:r>
              <a:rPr lang="ru-RU" sz="3600" b="1" smtClean="0">
                <a:solidFill>
                  <a:schemeClr val="tx1"/>
                </a:solidFill>
                <a:latin typeface="Copperplate Gothic Light" pitchFamily="34" charset="0"/>
              </a:rPr>
              <a:t>ПОИСК</a:t>
            </a:r>
            <a:r>
              <a:rPr lang="ru-RU" sz="3600" b="1" smtClean="0">
                <a:solidFill>
                  <a:schemeClr val="bg1"/>
                </a:solidFill>
                <a:latin typeface="Copperplate Gothic Light" pitchFamily="34" charset="0"/>
              </a:rPr>
              <a:t> </a:t>
            </a:r>
            <a:r>
              <a:rPr lang="ru-RU" sz="3600" b="1" smtClean="0">
                <a:solidFill>
                  <a:schemeClr val="tx1"/>
                </a:solidFill>
                <a:latin typeface="Copperplate Gothic Light" pitchFamily="34" charset="0"/>
              </a:rPr>
              <a:t>КРАТЧАЙШЕГО ПУТИ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ChangeArrowheads="1"/>
          </p:cNvSpPr>
          <p:nvPr/>
        </p:nvSpPr>
        <p:spPr bwMode="auto">
          <a:xfrm>
            <a:off x="0" y="0"/>
            <a:ext cx="9144000" cy="5492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sz="2400" b="1">
                <a:solidFill>
                  <a:schemeClr val="accent2"/>
                </a:solidFill>
              </a:rPr>
              <a:t>ОСНОВНЫЕ ПОНЯТИЯ ТЕОРИИ ГРАФОВ</a:t>
            </a:r>
          </a:p>
        </p:txBody>
      </p:sp>
      <p:sp>
        <p:nvSpPr>
          <p:cNvPr id="7171" name="Line 4"/>
          <p:cNvSpPr>
            <a:spLocks noChangeShapeType="1"/>
          </p:cNvSpPr>
          <p:nvPr/>
        </p:nvSpPr>
        <p:spPr bwMode="auto">
          <a:xfrm flipV="1">
            <a:off x="827088" y="1341438"/>
            <a:ext cx="0" cy="20161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172" name="Line 5"/>
          <p:cNvSpPr>
            <a:spLocks noChangeShapeType="1"/>
          </p:cNvSpPr>
          <p:nvPr/>
        </p:nvSpPr>
        <p:spPr bwMode="auto">
          <a:xfrm flipH="1" flipV="1">
            <a:off x="3779838" y="1341438"/>
            <a:ext cx="0" cy="20161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173" name="Line 6"/>
          <p:cNvSpPr>
            <a:spLocks noChangeShapeType="1"/>
          </p:cNvSpPr>
          <p:nvPr/>
        </p:nvSpPr>
        <p:spPr bwMode="auto">
          <a:xfrm flipH="1" flipV="1">
            <a:off x="2700338" y="2565400"/>
            <a:ext cx="1079500" cy="7921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lg" len="lg"/>
            <a:tailEnd type="oval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174" name="Line 7"/>
          <p:cNvSpPr>
            <a:spLocks noChangeShapeType="1"/>
          </p:cNvSpPr>
          <p:nvPr/>
        </p:nvSpPr>
        <p:spPr bwMode="auto">
          <a:xfrm flipV="1">
            <a:off x="2700338" y="1341438"/>
            <a:ext cx="1079500" cy="12239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lg" len="lg"/>
            <a:tailEnd type="oval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175" name="Line 8"/>
          <p:cNvSpPr>
            <a:spLocks noChangeShapeType="1"/>
          </p:cNvSpPr>
          <p:nvPr/>
        </p:nvSpPr>
        <p:spPr bwMode="auto">
          <a:xfrm>
            <a:off x="827088" y="1341438"/>
            <a:ext cx="29527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176" name="Line 9"/>
          <p:cNvSpPr>
            <a:spLocks noChangeShapeType="1"/>
          </p:cNvSpPr>
          <p:nvPr/>
        </p:nvSpPr>
        <p:spPr bwMode="auto">
          <a:xfrm flipH="1" flipV="1">
            <a:off x="827088" y="3357563"/>
            <a:ext cx="29527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177" name="Line 10"/>
          <p:cNvSpPr>
            <a:spLocks noChangeShapeType="1"/>
          </p:cNvSpPr>
          <p:nvPr/>
        </p:nvSpPr>
        <p:spPr bwMode="auto">
          <a:xfrm flipH="1">
            <a:off x="827088" y="2565400"/>
            <a:ext cx="1873250" cy="7921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lg" len="lg"/>
            <a:tailEnd type="oval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178" name="Line 11"/>
          <p:cNvSpPr>
            <a:spLocks noChangeShapeType="1"/>
          </p:cNvSpPr>
          <p:nvPr/>
        </p:nvSpPr>
        <p:spPr bwMode="auto">
          <a:xfrm flipH="1" flipV="1">
            <a:off x="827088" y="1341438"/>
            <a:ext cx="1873250" cy="12239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lg" len="lg"/>
            <a:tailEnd type="oval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179" name="Text Box 12"/>
          <p:cNvSpPr txBox="1">
            <a:spLocks noChangeArrowheads="1"/>
          </p:cNvSpPr>
          <p:nvPr/>
        </p:nvSpPr>
        <p:spPr bwMode="auto">
          <a:xfrm>
            <a:off x="3851275" y="3213100"/>
            <a:ext cx="5762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>
                <a:solidFill>
                  <a:srgbClr val="FF0000"/>
                </a:solidFill>
              </a:rPr>
              <a:t>v</a:t>
            </a:r>
            <a:r>
              <a:rPr lang="en-US" sz="2400" baseline="-25000">
                <a:solidFill>
                  <a:srgbClr val="FF0000"/>
                </a:solidFill>
              </a:rPr>
              <a:t>4</a:t>
            </a:r>
            <a:endParaRPr lang="ru-RU" sz="2400" baseline="-25000">
              <a:solidFill>
                <a:srgbClr val="FF0000"/>
              </a:solidFill>
            </a:endParaRPr>
          </a:p>
        </p:txBody>
      </p:sp>
      <p:sp>
        <p:nvSpPr>
          <p:cNvPr id="7180" name="Text Box 13"/>
          <p:cNvSpPr txBox="1">
            <a:spLocks noChangeArrowheads="1"/>
          </p:cNvSpPr>
          <p:nvPr/>
        </p:nvSpPr>
        <p:spPr bwMode="auto">
          <a:xfrm>
            <a:off x="3779838" y="908050"/>
            <a:ext cx="5762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>
                <a:solidFill>
                  <a:srgbClr val="FF0000"/>
                </a:solidFill>
              </a:rPr>
              <a:t>v</a:t>
            </a:r>
            <a:r>
              <a:rPr lang="en-US" sz="2400" baseline="-25000">
                <a:solidFill>
                  <a:srgbClr val="FF0000"/>
                </a:solidFill>
              </a:rPr>
              <a:t>1</a:t>
            </a:r>
            <a:endParaRPr lang="ru-RU" sz="2400" baseline="-25000">
              <a:solidFill>
                <a:srgbClr val="FF0000"/>
              </a:solidFill>
            </a:endParaRPr>
          </a:p>
        </p:txBody>
      </p:sp>
      <p:sp>
        <p:nvSpPr>
          <p:cNvPr id="7181" name="Text Box 14"/>
          <p:cNvSpPr txBox="1">
            <a:spLocks noChangeArrowheads="1"/>
          </p:cNvSpPr>
          <p:nvPr/>
        </p:nvSpPr>
        <p:spPr bwMode="auto">
          <a:xfrm>
            <a:off x="323850" y="836613"/>
            <a:ext cx="5762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>
                <a:solidFill>
                  <a:srgbClr val="FF0000"/>
                </a:solidFill>
              </a:rPr>
              <a:t>v</a:t>
            </a:r>
            <a:r>
              <a:rPr lang="en-US" sz="2400" baseline="-25000">
                <a:solidFill>
                  <a:srgbClr val="FF0000"/>
                </a:solidFill>
              </a:rPr>
              <a:t>2</a:t>
            </a:r>
            <a:endParaRPr lang="ru-RU" sz="2400" baseline="-25000">
              <a:solidFill>
                <a:srgbClr val="FF0000"/>
              </a:solidFill>
            </a:endParaRPr>
          </a:p>
        </p:txBody>
      </p:sp>
      <p:sp>
        <p:nvSpPr>
          <p:cNvPr id="7182" name="Text Box 15"/>
          <p:cNvSpPr txBox="1">
            <a:spLocks noChangeArrowheads="1"/>
          </p:cNvSpPr>
          <p:nvPr/>
        </p:nvSpPr>
        <p:spPr bwMode="auto">
          <a:xfrm>
            <a:off x="323850" y="3213100"/>
            <a:ext cx="5762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>
                <a:solidFill>
                  <a:srgbClr val="FF0000"/>
                </a:solidFill>
              </a:rPr>
              <a:t>v</a:t>
            </a:r>
            <a:r>
              <a:rPr lang="en-US" sz="2400" baseline="-25000">
                <a:solidFill>
                  <a:srgbClr val="FF0000"/>
                </a:solidFill>
              </a:rPr>
              <a:t>3</a:t>
            </a:r>
            <a:endParaRPr lang="ru-RU" sz="2400" baseline="-25000">
              <a:solidFill>
                <a:srgbClr val="FF0000"/>
              </a:solidFill>
            </a:endParaRPr>
          </a:p>
        </p:txBody>
      </p:sp>
      <p:sp>
        <p:nvSpPr>
          <p:cNvPr id="7183" name="Text Box 16"/>
          <p:cNvSpPr txBox="1">
            <a:spLocks noChangeArrowheads="1"/>
          </p:cNvSpPr>
          <p:nvPr/>
        </p:nvSpPr>
        <p:spPr bwMode="auto">
          <a:xfrm>
            <a:off x="2411413" y="1989138"/>
            <a:ext cx="5762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>
                <a:solidFill>
                  <a:srgbClr val="FF0000"/>
                </a:solidFill>
              </a:rPr>
              <a:t>v</a:t>
            </a:r>
            <a:r>
              <a:rPr lang="en-US" sz="2400" baseline="-25000">
                <a:solidFill>
                  <a:srgbClr val="FF0000"/>
                </a:solidFill>
              </a:rPr>
              <a:t>5</a:t>
            </a:r>
            <a:endParaRPr lang="ru-RU" sz="2400" baseline="-25000">
              <a:solidFill>
                <a:srgbClr val="FF0000"/>
              </a:solidFill>
            </a:endParaRPr>
          </a:p>
        </p:txBody>
      </p:sp>
      <p:sp>
        <p:nvSpPr>
          <p:cNvPr id="7184" name="Text Box 17"/>
          <p:cNvSpPr txBox="1">
            <a:spLocks noChangeArrowheads="1"/>
          </p:cNvSpPr>
          <p:nvPr/>
        </p:nvSpPr>
        <p:spPr bwMode="auto">
          <a:xfrm>
            <a:off x="2124075" y="836613"/>
            <a:ext cx="7191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>
                <a:solidFill>
                  <a:schemeClr val="accent2"/>
                </a:solidFill>
              </a:rPr>
              <a:t>R</a:t>
            </a:r>
            <a:r>
              <a:rPr lang="en-US" sz="2400" baseline="-25000">
                <a:solidFill>
                  <a:schemeClr val="accent2"/>
                </a:solidFill>
              </a:rPr>
              <a:t>12</a:t>
            </a:r>
            <a:endParaRPr lang="ru-RU" sz="2400" baseline="-25000">
              <a:solidFill>
                <a:schemeClr val="accent2"/>
              </a:solidFill>
            </a:endParaRPr>
          </a:p>
        </p:txBody>
      </p:sp>
      <p:sp>
        <p:nvSpPr>
          <p:cNvPr id="7185" name="Text Box 18"/>
          <p:cNvSpPr txBox="1">
            <a:spLocks noChangeArrowheads="1"/>
          </p:cNvSpPr>
          <p:nvPr/>
        </p:nvSpPr>
        <p:spPr bwMode="auto">
          <a:xfrm>
            <a:off x="3779838" y="2133600"/>
            <a:ext cx="7191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>
                <a:solidFill>
                  <a:schemeClr val="accent2"/>
                </a:solidFill>
              </a:rPr>
              <a:t>R</a:t>
            </a:r>
            <a:r>
              <a:rPr lang="en-US" sz="2400" baseline="-25000">
                <a:solidFill>
                  <a:schemeClr val="accent2"/>
                </a:solidFill>
              </a:rPr>
              <a:t>14</a:t>
            </a:r>
            <a:endParaRPr lang="ru-RU" sz="2400" baseline="-25000">
              <a:solidFill>
                <a:schemeClr val="accent2"/>
              </a:solidFill>
            </a:endParaRPr>
          </a:p>
        </p:txBody>
      </p:sp>
      <p:sp>
        <p:nvSpPr>
          <p:cNvPr id="7186" name="Text Box 19"/>
          <p:cNvSpPr txBox="1">
            <a:spLocks noChangeArrowheads="1"/>
          </p:cNvSpPr>
          <p:nvPr/>
        </p:nvSpPr>
        <p:spPr bwMode="auto">
          <a:xfrm>
            <a:off x="2627313" y="1557338"/>
            <a:ext cx="7191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>
                <a:solidFill>
                  <a:schemeClr val="accent2"/>
                </a:solidFill>
              </a:rPr>
              <a:t>R</a:t>
            </a:r>
            <a:r>
              <a:rPr lang="en-US" sz="2400" baseline="-25000">
                <a:solidFill>
                  <a:schemeClr val="accent2"/>
                </a:solidFill>
              </a:rPr>
              <a:t>15</a:t>
            </a:r>
            <a:endParaRPr lang="ru-RU" sz="2400" baseline="-25000">
              <a:solidFill>
                <a:schemeClr val="accent2"/>
              </a:solidFill>
            </a:endParaRPr>
          </a:p>
        </p:txBody>
      </p:sp>
      <p:sp>
        <p:nvSpPr>
          <p:cNvPr id="7187" name="Text Box 20"/>
          <p:cNvSpPr txBox="1">
            <a:spLocks noChangeArrowheads="1"/>
          </p:cNvSpPr>
          <p:nvPr/>
        </p:nvSpPr>
        <p:spPr bwMode="auto">
          <a:xfrm>
            <a:off x="1763713" y="1557338"/>
            <a:ext cx="7191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>
                <a:solidFill>
                  <a:schemeClr val="accent2"/>
                </a:solidFill>
              </a:rPr>
              <a:t>R</a:t>
            </a:r>
            <a:r>
              <a:rPr lang="en-US" sz="2400" baseline="-25000">
                <a:solidFill>
                  <a:schemeClr val="accent2"/>
                </a:solidFill>
              </a:rPr>
              <a:t>25</a:t>
            </a:r>
            <a:endParaRPr lang="ru-RU" sz="2400" baseline="-25000">
              <a:solidFill>
                <a:schemeClr val="accent2"/>
              </a:solidFill>
            </a:endParaRPr>
          </a:p>
        </p:txBody>
      </p:sp>
      <p:sp>
        <p:nvSpPr>
          <p:cNvPr id="7188" name="Text Box 21"/>
          <p:cNvSpPr txBox="1">
            <a:spLocks noChangeArrowheads="1"/>
          </p:cNvSpPr>
          <p:nvPr/>
        </p:nvSpPr>
        <p:spPr bwMode="auto">
          <a:xfrm>
            <a:off x="179388" y="1989138"/>
            <a:ext cx="7191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>
                <a:solidFill>
                  <a:schemeClr val="accent2"/>
                </a:solidFill>
              </a:rPr>
              <a:t>R</a:t>
            </a:r>
            <a:r>
              <a:rPr lang="en-US" sz="2400" baseline="-25000">
                <a:solidFill>
                  <a:schemeClr val="accent2"/>
                </a:solidFill>
              </a:rPr>
              <a:t>23</a:t>
            </a:r>
            <a:endParaRPr lang="ru-RU" sz="2400" baseline="-25000">
              <a:solidFill>
                <a:schemeClr val="accent2"/>
              </a:solidFill>
            </a:endParaRPr>
          </a:p>
        </p:txBody>
      </p:sp>
      <p:sp>
        <p:nvSpPr>
          <p:cNvPr id="7189" name="Text Box 22"/>
          <p:cNvSpPr txBox="1">
            <a:spLocks noChangeArrowheads="1"/>
          </p:cNvSpPr>
          <p:nvPr/>
        </p:nvSpPr>
        <p:spPr bwMode="auto">
          <a:xfrm>
            <a:off x="1187450" y="2492375"/>
            <a:ext cx="7191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>
                <a:solidFill>
                  <a:schemeClr val="accent2"/>
                </a:solidFill>
              </a:rPr>
              <a:t>R</a:t>
            </a:r>
            <a:r>
              <a:rPr lang="en-US" sz="2400" baseline="-25000">
                <a:solidFill>
                  <a:schemeClr val="accent2"/>
                </a:solidFill>
              </a:rPr>
              <a:t>35</a:t>
            </a:r>
            <a:endParaRPr lang="ru-RU" sz="2400" baseline="-25000">
              <a:solidFill>
                <a:schemeClr val="accent2"/>
              </a:solidFill>
            </a:endParaRPr>
          </a:p>
        </p:txBody>
      </p:sp>
      <p:sp>
        <p:nvSpPr>
          <p:cNvPr id="7190" name="Text Box 23"/>
          <p:cNvSpPr txBox="1">
            <a:spLocks noChangeArrowheads="1"/>
          </p:cNvSpPr>
          <p:nvPr/>
        </p:nvSpPr>
        <p:spPr bwMode="auto">
          <a:xfrm>
            <a:off x="2987675" y="2492375"/>
            <a:ext cx="7191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>
                <a:solidFill>
                  <a:schemeClr val="accent2"/>
                </a:solidFill>
              </a:rPr>
              <a:t>R</a:t>
            </a:r>
            <a:r>
              <a:rPr lang="en-US" sz="2400" baseline="-25000">
                <a:solidFill>
                  <a:schemeClr val="accent2"/>
                </a:solidFill>
              </a:rPr>
              <a:t>45</a:t>
            </a:r>
            <a:endParaRPr lang="ru-RU" sz="2400" baseline="-25000">
              <a:solidFill>
                <a:schemeClr val="accent2"/>
              </a:solidFill>
            </a:endParaRPr>
          </a:p>
        </p:txBody>
      </p:sp>
      <p:sp>
        <p:nvSpPr>
          <p:cNvPr id="7191" name="Text Box 24"/>
          <p:cNvSpPr txBox="1">
            <a:spLocks noChangeArrowheads="1"/>
          </p:cNvSpPr>
          <p:nvPr/>
        </p:nvSpPr>
        <p:spPr bwMode="auto">
          <a:xfrm>
            <a:off x="2051050" y="3429000"/>
            <a:ext cx="7191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>
                <a:solidFill>
                  <a:schemeClr val="accent2"/>
                </a:solidFill>
              </a:rPr>
              <a:t>R</a:t>
            </a:r>
            <a:r>
              <a:rPr lang="en-US" sz="2400" baseline="-25000">
                <a:solidFill>
                  <a:schemeClr val="accent2"/>
                </a:solidFill>
              </a:rPr>
              <a:t>34</a:t>
            </a:r>
            <a:endParaRPr lang="ru-RU" sz="2400" baseline="-25000">
              <a:solidFill>
                <a:schemeClr val="accent2"/>
              </a:solidFill>
            </a:endParaRPr>
          </a:p>
        </p:txBody>
      </p:sp>
      <p:sp>
        <p:nvSpPr>
          <p:cNvPr id="7192" name="Text Box 25"/>
          <p:cNvSpPr txBox="1">
            <a:spLocks noChangeArrowheads="1"/>
          </p:cNvSpPr>
          <p:nvPr/>
        </p:nvSpPr>
        <p:spPr bwMode="auto">
          <a:xfrm>
            <a:off x="4500563" y="668338"/>
            <a:ext cx="4392612" cy="1465262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/>
              <a:t>Граф </a:t>
            </a:r>
            <a:r>
              <a:rPr lang="en-US"/>
              <a:t>G </a:t>
            </a:r>
            <a:r>
              <a:rPr lang="ru-RU"/>
              <a:t>задается с помощью пары множеств</a:t>
            </a:r>
            <a:r>
              <a:rPr lang="en-US"/>
              <a:t> </a:t>
            </a:r>
            <a:r>
              <a:rPr lang="en-US" b="1"/>
              <a:t>G = (V, R)</a:t>
            </a:r>
            <a:r>
              <a:rPr lang="en-US"/>
              <a:t>,</a:t>
            </a:r>
            <a:r>
              <a:rPr lang="ru-RU"/>
              <a:t> где </a:t>
            </a:r>
          </a:p>
          <a:p>
            <a:pPr eaLnBrk="1" hangingPunct="1"/>
            <a:r>
              <a:rPr lang="en-US"/>
              <a:t>V – </a:t>
            </a:r>
            <a:r>
              <a:rPr lang="ru-RU"/>
              <a:t>множество </a:t>
            </a:r>
            <a:r>
              <a:rPr lang="ru-RU" b="1"/>
              <a:t>вершин</a:t>
            </a:r>
            <a:r>
              <a:rPr lang="ru-RU"/>
              <a:t>,</a:t>
            </a:r>
            <a:endParaRPr lang="en-US"/>
          </a:p>
          <a:p>
            <a:pPr eaLnBrk="1" hangingPunct="1"/>
            <a:r>
              <a:rPr lang="en-US"/>
              <a:t>R – </a:t>
            </a:r>
            <a:r>
              <a:rPr lang="ru-RU"/>
              <a:t>множество </a:t>
            </a:r>
            <a:r>
              <a:rPr lang="ru-RU" b="1"/>
              <a:t>ребер</a:t>
            </a:r>
            <a:r>
              <a:rPr lang="ru-RU"/>
              <a:t>, соединяющих пары вершин.</a:t>
            </a:r>
          </a:p>
        </p:txBody>
      </p:sp>
      <p:sp>
        <p:nvSpPr>
          <p:cNvPr id="7193" name="Text Box 26"/>
          <p:cNvSpPr txBox="1">
            <a:spLocks noChangeArrowheads="1"/>
          </p:cNvSpPr>
          <p:nvPr/>
        </p:nvSpPr>
        <p:spPr bwMode="auto">
          <a:xfrm>
            <a:off x="971550" y="4005263"/>
            <a:ext cx="302418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>
                <a:solidFill>
                  <a:srgbClr val="003300"/>
                </a:solidFill>
              </a:rPr>
              <a:t>Граф </a:t>
            </a:r>
            <a:r>
              <a:rPr lang="en-US">
                <a:solidFill>
                  <a:srgbClr val="003300"/>
                </a:solidFill>
              </a:rPr>
              <a:t>G </a:t>
            </a:r>
            <a:r>
              <a:rPr lang="ru-RU">
                <a:solidFill>
                  <a:srgbClr val="003300"/>
                </a:solidFill>
              </a:rPr>
              <a:t>в форме схемы</a:t>
            </a:r>
          </a:p>
        </p:txBody>
      </p:sp>
      <p:sp>
        <p:nvSpPr>
          <p:cNvPr id="7194" name="Text Box 27"/>
          <p:cNvSpPr txBox="1">
            <a:spLocks noChangeArrowheads="1"/>
          </p:cNvSpPr>
          <p:nvPr/>
        </p:nvSpPr>
        <p:spPr bwMode="auto">
          <a:xfrm>
            <a:off x="4500563" y="2420938"/>
            <a:ext cx="4392612" cy="6413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/>
              <a:t>Вершины называются </a:t>
            </a:r>
            <a:r>
              <a:rPr lang="ru-RU" b="1"/>
              <a:t>смежными</a:t>
            </a:r>
            <a:r>
              <a:rPr lang="ru-RU"/>
              <a:t>, если их соединяет ребро.</a:t>
            </a:r>
          </a:p>
        </p:txBody>
      </p:sp>
      <p:sp>
        <p:nvSpPr>
          <p:cNvPr id="7195" name="Text Box 28"/>
          <p:cNvSpPr txBox="1">
            <a:spLocks noChangeArrowheads="1"/>
          </p:cNvSpPr>
          <p:nvPr/>
        </p:nvSpPr>
        <p:spPr bwMode="auto">
          <a:xfrm>
            <a:off x="4500563" y="3638550"/>
            <a:ext cx="4392612" cy="9159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/>
              <a:t>Количество вершин и количество ребер графа определяют </a:t>
            </a:r>
            <a:r>
              <a:rPr lang="ru-RU" b="1"/>
              <a:t>мощности множеств</a:t>
            </a:r>
            <a:r>
              <a:rPr lang="ru-RU"/>
              <a:t> </a:t>
            </a:r>
            <a:r>
              <a:rPr lang="en-US"/>
              <a:t>V</a:t>
            </a:r>
            <a:r>
              <a:rPr lang="ru-RU"/>
              <a:t> и</a:t>
            </a:r>
            <a:r>
              <a:rPr lang="en-US"/>
              <a:t> R</a:t>
            </a:r>
            <a:r>
              <a:rPr lang="ru-RU"/>
              <a:t>.</a:t>
            </a:r>
          </a:p>
        </p:txBody>
      </p:sp>
      <p:sp>
        <p:nvSpPr>
          <p:cNvPr id="7196" name="Text Box 29"/>
          <p:cNvSpPr txBox="1">
            <a:spLocks noChangeArrowheads="1"/>
          </p:cNvSpPr>
          <p:nvPr/>
        </p:nvSpPr>
        <p:spPr bwMode="auto">
          <a:xfrm>
            <a:off x="179388" y="5438775"/>
            <a:ext cx="8785225" cy="779463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/>
              <a:t>Ребро и любая из его двух вершин называются </a:t>
            </a:r>
            <a:r>
              <a:rPr lang="ru-RU" b="1"/>
              <a:t>инцидентными</a:t>
            </a:r>
            <a:r>
              <a:rPr lang="ru-RU"/>
              <a:t>.</a:t>
            </a:r>
          </a:p>
          <a:p>
            <a:pPr eaLnBrk="1" hangingPunct="1">
              <a:spcBef>
                <a:spcPct val="50000"/>
              </a:spcBef>
            </a:pPr>
            <a:r>
              <a:rPr lang="ru-RU"/>
              <a:t>Под </a:t>
            </a:r>
            <a:r>
              <a:rPr lang="ru-RU" b="1"/>
              <a:t>степенью вершины</a:t>
            </a:r>
            <a:r>
              <a:rPr lang="ru-RU"/>
              <a:t> подразумевается количество инцидентных ей ребер.</a:t>
            </a:r>
          </a:p>
        </p:txBody>
      </p:sp>
      <p:sp>
        <p:nvSpPr>
          <p:cNvPr id="7197" name="Text Box 30"/>
          <p:cNvSpPr txBox="1">
            <a:spLocks noChangeArrowheads="1"/>
          </p:cNvSpPr>
          <p:nvPr/>
        </p:nvSpPr>
        <p:spPr bwMode="auto">
          <a:xfrm>
            <a:off x="4500563" y="4646613"/>
            <a:ext cx="431958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>
                <a:solidFill>
                  <a:schemeClr val="accent2"/>
                </a:solidFill>
              </a:rPr>
              <a:t>Количество вершин графа </a:t>
            </a:r>
            <a:r>
              <a:rPr lang="en-US">
                <a:solidFill>
                  <a:schemeClr val="accent2"/>
                </a:solidFill>
              </a:rPr>
              <a:t>G</a:t>
            </a:r>
            <a:r>
              <a:rPr lang="ru-RU">
                <a:solidFill>
                  <a:schemeClr val="accent2"/>
                </a:solidFill>
              </a:rPr>
              <a:t> равно 5, а количество ребер равно 8.</a:t>
            </a:r>
          </a:p>
        </p:txBody>
      </p:sp>
      <p:sp>
        <p:nvSpPr>
          <p:cNvPr id="7198" name="Text Box 31"/>
          <p:cNvSpPr txBox="1">
            <a:spLocks noChangeArrowheads="1"/>
          </p:cNvSpPr>
          <p:nvPr/>
        </p:nvSpPr>
        <p:spPr bwMode="auto">
          <a:xfrm>
            <a:off x="179388" y="6230938"/>
            <a:ext cx="86407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>
                <a:solidFill>
                  <a:schemeClr val="accent2"/>
                </a:solidFill>
              </a:rPr>
              <a:t>Степень вершины </a:t>
            </a:r>
            <a:r>
              <a:rPr lang="en-US">
                <a:solidFill>
                  <a:srgbClr val="FF0000"/>
                </a:solidFill>
              </a:rPr>
              <a:t>V</a:t>
            </a:r>
            <a:r>
              <a:rPr lang="en-US" baseline="-25000">
                <a:solidFill>
                  <a:srgbClr val="FF0000"/>
                </a:solidFill>
              </a:rPr>
              <a:t>1</a:t>
            </a:r>
            <a:r>
              <a:rPr lang="en-US">
                <a:solidFill>
                  <a:schemeClr val="accent2"/>
                </a:solidFill>
              </a:rPr>
              <a:t> </a:t>
            </a:r>
            <a:r>
              <a:rPr lang="ru-RU">
                <a:solidFill>
                  <a:schemeClr val="accent2"/>
                </a:solidFill>
              </a:rPr>
              <a:t>равна 3,  а степень вершины </a:t>
            </a:r>
            <a:r>
              <a:rPr lang="en-US">
                <a:solidFill>
                  <a:srgbClr val="FF0000"/>
                </a:solidFill>
              </a:rPr>
              <a:t>V</a:t>
            </a:r>
            <a:r>
              <a:rPr lang="ru-RU" baseline="-25000">
                <a:solidFill>
                  <a:srgbClr val="FF0000"/>
                </a:solidFill>
              </a:rPr>
              <a:t>5</a:t>
            </a:r>
            <a:r>
              <a:rPr lang="ru-RU">
                <a:solidFill>
                  <a:schemeClr val="accent2"/>
                </a:solidFill>
              </a:rPr>
              <a:t> равна 4..</a:t>
            </a:r>
          </a:p>
        </p:txBody>
      </p:sp>
      <p:sp>
        <p:nvSpPr>
          <p:cNvPr id="7199" name="Text Box 32"/>
          <p:cNvSpPr txBox="1">
            <a:spLocks noChangeArrowheads="1"/>
          </p:cNvSpPr>
          <p:nvPr/>
        </p:nvSpPr>
        <p:spPr bwMode="auto">
          <a:xfrm>
            <a:off x="4500563" y="3068638"/>
            <a:ext cx="431958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>
                <a:solidFill>
                  <a:schemeClr val="accent2"/>
                </a:solidFill>
              </a:rPr>
              <a:t>Вершины </a:t>
            </a:r>
            <a:r>
              <a:rPr lang="en-US">
                <a:solidFill>
                  <a:srgbClr val="FF0000"/>
                </a:solidFill>
              </a:rPr>
              <a:t>V</a:t>
            </a:r>
            <a:r>
              <a:rPr lang="en-US" baseline="-25000">
                <a:solidFill>
                  <a:srgbClr val="FF0000"/>
                </a:solidFill>
              </a:rPr>
              <a:t>1</a:t>
            </a:r>
            <a:r>
              <a:rPr lang="en-US">
                <a:solidFill>
                  <a:schemeClr val="accent2"/>
                </a:solidFill>
              </a:rPr>
              <a:t> </a:t>
            </a:r>
            <a:r>
              <a:rPr lang="ru-RU">
                <a:solidFill>
                  <a:schemeClr val="accent2"/>
                </a:solidFill>
              </a:rPr>
              <a:t>и </a:t>
            </a:r>
            <a:r>
              <a:rPr lang="en-US">
                <a:solidFill>
                  <a:srgbClr val="FF0000"/>
                </a:solidFill>
              </a:rPr>
              <a:t>V</a:t>
            </a:r>
            <a:r>
              <a:rPr lang="en-US" baseline="-25000">
                <a:solidFill>
                  <a:srgbClr val="FF0000"/>
                </a:solidFill>
              </a:rPr>
              <a:t>2</a:t>
            </a:r>
            <a:r>
              <a:rPr lang="ru-RU" baseline="-25000">
                <a:solidFill>
                  <a:schemeClr val="accent2"/>
                </a:solidFill>
              </a:rPr>
              <a:t> </a:t>
            </a:r>
            <a:r>
              <a:rPr lang="ru-RU">
                <a:solidFill>
                  <a:schemeClr val="accent2"/>
                </a:solidFill>
              </a:rPr>
              <a:t>смежны.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1268413"/>
            <a:ext cx="7772400" cy="5113337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spcBef>
                <a:spcPct val="0"/>
              </a:spcBef>
              <a:spcAft>
                <a:spcPct val="55000"/>
              </a:spcAft>
              <a:buFontTx/>
              <a:buNone/>
            </a:pPr>
            <a:r>
              <a:rPr lang="ru-RU" sz="2800" smtClean="0">
                <a:latin typeface="Copperplate Gothic Bold" pitchFamily="34" charset="0"/>
              </a:rPr>
              <a:t>Вершины, соединенные дугой, называются </a:t>
            </a:r>
            <a:r>
              <a:rPr lang="ru-RU" sz="2800" i="1" smtClean="0">
                <a:latin typeface="Copperplate Gothic Bold" pitchFamily="34" charset="0"/>
              </a:rPr>
              <a:t>смежными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spcAft>
                <a:spcPct val="55000"/>
              </a:spcAft>
              <a:buFontTx/>
              <a:buNone/>
            </a:pPr>
            <a:endParaRPr lang="ru-RU" sz="2800" smtClean="0">
              <a:latin typeface="Copperplate Gothic Bold" pitchFamily="34" charset="0"/>
            </a:endParaRPr>
          </a:p>
          <a:p>
            <a:pPr algn="ctr" eaLnBrk="1" hangingPunct="1">
              <a:lnSpc>
                <a:spcPct val="80000"/>
              </a:lnSpc>
              <a:spcBef>
                <a:spcPct val="0"/>
              </a:spcBef>
              <a:spcAft>
                <a:spcPct val="105000"/>
              </a:spcAft>
              <a:buFontTx/>
              <a:buNone/>
            </a:pPr>
            <a:r>
              <a:rPr lang="ru-RU" sz="2800" smtClean="0">
                <a:latin typeface="Copperplate Gothic Bold" pitchFamily="34" charset="0"/>
              </a:rPr>
              <a:t>Дуги, имеющие общую вершину, также называются </a:t>
            </a:r>
            <a:r>
              <a:rPr lang="ru-RU" sz="2800" i="1" smtClean="0">
                <a:latin typeface="Copperplate Gothic Bold" pitchFamily="34" charset="0"/>
              </a:rPr>
              <a:t>смежными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spcAft>
                <a:spcPct val="55000"/>
              </a:spcAft>
              <a:buFontTx/>
              <a:buNone/>
            </a:pPr>
            <a:endParaRPr lang="ru-RU" sz="2800" smtClean="0">
              <a:latin typeface="Copperplate Gothic Bold" pitchFamily="34" charset="0"/>
            </a:endParaRPr>
          </a:p>
          <a:p>
            <a:pPr algn="ctr" eaLnBrk="1" hangingPunct="1">
              <a:lnSpc>
                <a:spcPct val="80000"/>
              </a:lnSpc>
              <a:spcBef>
                <a:spcPct val="0"/>
              </a:spcBef>
              <a:spcAft>
                <a:spcPct val="55000"/>
              </a:spcAft>
              <a:buFontTx/>
              <a:buNone/>
            </a:pPr>
            <a:r>
              <a:rPr lang="ru-RU" sz="2800" smtClean="0">
                <a:latin typeface="Copperplate Gothic Bold" pitchFamily="34" charset="0"/>
              </a:rPr>
              <a:t>Дуга и любая из ее вершин называются </a:t>
            </a:r>
            <a:r>
              <a:rPr lang="ru-RU" sz="2800" i="1" smtClean="0">
                <a:latin typeface="Copperplate Gothic Bold" pitchFamily="34" charset="0"/>
              </a:rPr>
              <a:t>инцидентными</a:t>
            </a:r>
          </a:p>
        </p:txBody>
      </p:sp>
      <p:grpSp>
        <p:nvGrpSpPr>
          <p:cNvPr id="8195" name="Group 5"/>
          <p:cNvGrpSpPr>
            <a:grpSpLocks/>
          </p:cNvGrpSpPr>
          <p:nvPr/>
        </p:nvGrpSpPr>
        <p:grpSpPr bwMode="auto">
          <a:xfrm>
            <a:off x="2916238" y="2133600"/>
            <a:ext cx="2303462" cy="431800"/>
            <a:chOff x="1837" y="1344"/>
            <a:chExt cx="1451" cy="272"/>
          </a:xfrm>
        </p:grpSpPr>
        <p:sp>
          <p:nvSpPr>
            <p:cNvPr id="8202" name="Oval 6"/>
            <p:cNvSpPr>
              <a:spLocks noChangeArrowheads="1"/>
            </p:cNvSpPr>
            <p:nvPr/>
          </p:nvSpPr>
          <p:spPr bwMode="auto">
            <a:xfrm>
              <a:off x="1837" y="1344"/>
              <a:ext cx="136" cy="136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7" rIns="92075" bIns="46037" anchor="ctr"/>
            <a:lstStyle/>
            <a:p>
              <a:endParaRPr lang="ru-RU"/>
            </a:p>
          </p:txBody>
        </p:sp>
        <p:sp>
          <p:nvSpPr>
            <p:cNvPr id="8203" name="Oval 7"/>
            <p:cNvSpPr>
              <a:spLocks noChangeArrowheads="1"/>
            </p:cNvSpPr>
            <p:nvPr/>
          </p:nvSpPr>
          <p:spPr bwMode="auto">
            <a:xfrm>
              <a:off x="3152" y="1480"/>
              <a:ext cx="136" cy="136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7" rIns="92075" bIns="46037" anchor="ctr"/>
            <a:lstStyle/>
            <a:p>
              <a:endParaRPr lang="ru-RU"/>
            </a:p>
          </p:txBody>
        </p:sp>
        <p:cxnSp>
          <p:nvCxnSpPr>
            <p:cNvPr id="8204" name="AutoShape 8"/>
            <p:cNvCxnSpPr>
              <a:cxnSpLocks noChangeShapeType="1"/>
              <a:stCxn id="8202" idx="6"/>
              <a:endCxn id="8203" idx="2"/>
            </p:cNvCxnSpPr>
            <p:nvPr/>
          </p:nvCxnSpPr>
          <p:spPr bwMode="auto">
            <a:xfrm>
              <a:off x="1973" y="1412"/>
              <a:ext cx="1179" cy="13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8196" name="AutoShape 9"/>
          <p:cNvCxnSpPr>
            <a:cxnSpLocks noChangeShapeType="1"/>
            <a:stCxn id="8198" idx="6"/>
          </p:cNvCxnSpPr>
          <p:nvPr/>
        </p:nvCxnSpPr>
        <p:spPr bwMode="auto">
          <a:xfrm>
            <a:off x="4427538" y="3897313"/>
            <a:ext cx="1871662" cy="2159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197" name="Line 10"/>
          <p:cNvSpPr>
            <a:spLocks noChangeShapeType="1"/>
          </p:cNvSpPr>
          <p:nvPr/>
        </p:nvSpPr>
        <p:spPr bwMode="auto">
          <a:xfrm flipH="1">
            <a:off x="2700338" y="3860800"/>
            <a:ext cx="1584325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7" rIns="92075" bIns="46037"/>
          <a:lstStyle/>
          <a:p>
            <a:endParaRPr lang="ru-RU"/>
          </a:p>
        </p:txBody>
      </p:sp>
      <p:sp>
        <p:nvSpPr>
          <p:cNvPr id="8198" name="Oval 11"/>
          <p:cNvSpPr>
            <a:spLocks noChangeArrowheads="1"/>
          </p:cNvSpPr>
          <p:nvPr/>
        </p:nvSpPr>
        <p:spPr bwMode="auto">
          <a:xfrm>
            <a:off x="4211638" y="3789363"/>
            <a:ext cx="215900" cy="2159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7" rIns="92075" bIns="46037" anchor="ctr"/>
          <a:lstStyle/>
          <a:p>
            <a:endParaRPr lang="ru-RU"/>
          </a:p>
        </p:txBody>
      </p:sp>
      <p:sp>
        <p:nvSpPr>
          <p:cNvPr id="8199" name="Oval 12"/>
          <p:cNvSpPr>
            <a:spLocks noChangeArrowheads="1"/>
          </p:cNvSpPr>
          <p:nvPr/>
        </p:nvSpPr>
        <p:spPr bwMode="auto">
          <a:xfrm rot="-1208086">
            <a:off x="3825875" y="5876925"/>
            <a:ext cx="215900" cy="2159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7" rIns="92075" bIns="46037" anchor="ctr"/>
          <a:lstStyle/>
          <a:p>
            <a:endParaRPr lang="ru-RU"/>
          </a:p>
        </p:txBody>
      </p:sp>
      <p:cxnSp>
        <p:nvCxnSpPr>
          <p:cNvPr id="8200" name="AutoShape 13"/>
          <p:cNvCxnSpPr>
            <a:cxnSpLocks noChangeShapeType="1"/>
            <a:stCxn id="8199" idx="6"/>
          </p:cNvCxnSpPr>
          <p:nvPr/>
        </p:nvCxnSpPr>
        <p:spPr bwMode="auto">
          <a:xfrm flipV="1">
            <a:off x="4033838" y="5505450"/>
            <a:ext cx="1833562" cy="4413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201" name="Rectangle 1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600" b="1" smtClean="0">
                <a:solidFill>
                  <a:schemeClr val="tx1"/>
                </a:solidFill>
                <a:latin typeface="Arial Unicode MS" pitchFamily="34" charset="-128"/>
              </a:rPr>
              <a:t>СМЕЖНОСТЬ и</a:t>
            </a:r>
            <a:r>
              <a:rPr lang="ru-RU" sz="3600" b="1" smtClean="0">
                <a:solidFill>
                  <a:schemeClr val="bg1"/>
                </a:solidFill>
                <a:latin typeface="Arial Unicode MS" pitchFamily="34" charset="-128"/>
              </a:rPr>
              <a:t> </a:t>
            </a:r>
            <a:r>
              <a:rPr lang="ru-RU" sz="3600" b="1" smtClean="0">
                <a:solidFill>
                  <a:schemeClr val="tx1"/>
                </a:solidFill>
                <a:latin typeface="Arial Unicode MS" pitchFamily="34" charset="-128"/>
              </a:rPr>
              <a:t>ИНЦИДЕНТНОСТЬ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Line 3"/>
          <p:cNvSpPr>
            <a:spLocks noChangeShapeType="1"/>
          </p:cNvSpPr>
          <p:nvPr/>
        </p:nvSpPr>
        <p:spPr bwMode="auto">
          <a:xfrm flipV="1">
            <a:off x="827088" y="1341438"/>
            <a:ext cx="0" cy="20161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19" name="Line 4"/>
          <p:cNvSpPr>
            <a:spLocks noChangeShapeType="1"/>
          </p:cNvSpPr>
          <p:nvPr/>
        </p:nvSpPr>
        <p:spPr bwMode="auto">
          <a:xfrm flipH="1" flipV="1">
            <a:off x="3779838" y="1341438"/>
            <a:ext cx="0" cy="20161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20" name="Line 5"/>
          <p:cNvSpPr>
            <a:spLocks noChangeShapeType="1"/>
          </p:cNvSpPr>
          <p:nvPr/>
        </p:nvSpPr>
        <p:spPr bwMode="auto">
          <a:xfrm flipH="1" flipV="1">
            <a:off x="2700338" y="2565400"/>
            <a:ext cx="1079500" cy="7921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lg" len="lg"/>
            <a:tailEnd type="oval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21" name="Line 6"/>
          <p:cNvSpPr>
            <a:spLocks noChangeShapeType="1"/>
          </p:cNvSpPr>
          <p:nvPr/>
        </p:nvSpPr>
        <p:spPr bwMode="auto">
          <a:xfrm flipV="1">
            <a:off x="2700338" y="1341438"/>
            <a:ext cx="1079500" cy="12239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lg" len="lg"/>
            <a:tailEnd type="oval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22" name="Line 7"/>
          <p:cNvSpPr>
            <a:spLocks noChangeShapeType="1"/>
          </p:cNvSpPr>
          <p:nvPr/>
        </p:nvSpPr>
        <p:spPr bwMode="auto">
          <a:xfrm>
            <a:off x="827088" y="1341438"/>
            <a:ext cx="29527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23" name="Line 8"/>
          <p:cNvSpPr>
            <a:spLocks noChangeShapeType="1"/>
          </p:cNvSpPr>
          <p:nvPr/>
        </p:nvSpPr>
        <p:spPr bwMode="auto">
          <a:xfrm flipH="1" flipV="1">
            <a:off x="827088" y="3357563"/>
            <a:ext cx="29527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24" name="Line 9"/>
          <p:cNvSpPr>
            <a:spLocks noChangeShapeType="1"/>
          </p:cNvSpPr>
          <p:nvPr/>
        </p:nvSpPr>
        <p:spPr bwMode="auto">
          <a:xfrm flipH="1">
            <a:off x="827088" y="2565400"/>
            <a:ext cx="1873250" cy="7921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lg" len="lg"/>
            <a:tailEnd type="oval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25" name="Line 10"/>
          <p:cNvSpPr>
            <a:spLocks noChangeShapeType="1"/>
          </p:cNvSpPr>
          <p:nvPr/>
        </p:nvSpPr>
        <p:spPr bwMode="auto">
          <a:xfrm flipH="1" flipV="1">
            <a:off x="827088" y="1341438"/>
            <a:ext cx="1873250" cy="12239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lg" len="lg"/>
            <a:tailEnd type="oval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26" name="Text Box 11"/>
          <p:cNvSpPr txBox="1">
            <a:spLocks noChangeArrowheads="1"/>
          </p:cNvSpPr>
          <p:nvPr/>
        </p:nvSpPr>
        <p:spPr bwMode="auto">
          <a:xfrm>
            <a:off x="3851275" y="3213100"/>
            <a:ext cx="5762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>
                <a:solidFill>
                  <a:srgbClr val="FF0000"/>
                </a:solidFill>
              </a:rPr>
              <a:t>v</a:t>
            </a:r>
            <a:r>
              <a:rPr lang="en-US" sz="2400" baseline="-25000">
                <a:solidFill>
                  <a:srgbClr val="FF0000"/>
                </a:solidFill>
              </a:rPr>
              <a:t>4</a:t>
            </a:r>
            <a:endParaRPr lang="ru-RU" sz="2400" baseline="-25000">
              <a:solidFill>
                <a:srgbClr val="FF0000"/>
              </a:solidFill>
            </a:endParaRPr>
          </a:p>
        </p:txBody>
      </p:sp>
      <p:sp>
        <p:nvSpPr>
          <p:cNvPr id="9227" name="Text Box 12"/>
          <p:cNvSpPr txBox="1">
            <a:spLocks noChangeArrowheads="1"/>
          </p:cNvSpPr>
          <p:nvPr/>
        </p:nvSpPr>
        <p:spPr bwMode="auto">
          <a:xfrm>
            <a:off x="3779838" y="955675"/>
            <a:ext cx="5762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>
                <a:solidFill>
                  <a:srgbClr val="FF0000"/>
                </a:solidFill>
              </a:rPr>
              <a:t>v</a:t>
            </a:r>
            <a:r>
              <a:rPr lang="en-US" sz="2400" baseline="-25000">
                <a:solidFill>
                  <a:srgbClr val="FF0000"/>
                </a:solidFill>
              </a:rPr>
              <a:t>1</a:t>
            </a:r>
            <a:endParaRPr lang="ru-RU" sz="2400" baseline="-25000">
              <a:solidFill>
                <a:srgbClr val="FF0000"/>
              </a:solidFill>
            </a:endParaRPr>
          </a:p>
        </p:txBody>
      </p:sp>
      <p:sp>
        <p:nvSpPr>
          <p:cNvPr id="9228" name="Text Box 13"/>
          <p:cNvSpPr txBox="1">
            <a:spLocks noChangeArrowheads="1"/>
          </p:cNvSpPr>
          <p:nvPr/>
        </p:nvSpPr>
        <p:spPr bwMode="auto">
          <a:xfrm>
            <a:off x="323850" y="955675"/>
            <a:ext cx="5762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>
                <a:solidFill>
                  <a:srgbClr val="FF0000"/>
                </a:solidFill>
              </a:rPr>
              <a:t>v</a:t>
            </a:r>
            <a:r>
              <a:rPr lang="en-US" sz="2400" baseline="-25000">
                <a:solidFill>
                  <a:srgbClr val="FF0000"/>
                </a:solidFill>
              </a:rPr>
              <a:t>2</a:t>
            </a:r>
            <a:endParaRPr lang="ru-RU" sz="2400" baseline="-25000">
              <a:solidFill>
                <a:srgbClr val="FF0000"/>
              </a:solidFill>
            </a:endParaRPr>
          </a:p>
        </p:txBody>
      </p:sp>
      <p:sp>
        <p:nvSpPr>
          <p:cNvPr id="9229" name="Text Box 14"/>
          <p:cNvSpPr txBox="1">
            <a:spLocks noChangeArrowheads="1"/>
          </p:cNvSpPr>
          <p:nvPr/>
        </p:nvSpPr>
        <p:spPr bwMode="auto">
          <a:xfrm>
            <a:off x="323850" y="3213100"/>
            <a:ext cx="5762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>
                <a:solidFill>
                  <a:srgbClr val="FF0000"/>
                </a:solidFill>
              </a:rPr>
              <a:t>v</a:t>
            </a:r>
            <a:r>
              <a:rPr lang="en-US" sz="2400" baseline="-25000">
                <a:solidFill>
                  <a:srgbClr val="FF0000"/>
                </a:solidFill>
              </a:rPr>
              <a:t>3</a:t>
            </a:r>
            <a:endParaRPr lang="ru-RU" sz="2400" baseline="-25000">
              <a:solidFill>
                <a:srgbClr val="FF0000"/>
              </a:solidFill>
            </a:endParaRPr>
          </a:p>
        </p:txBody>
      </p:sp>
      <p:sp>
        <p:nvSpPr>
          <p:cNvPr id="9230" name="Text Box 15"/>
          <p:cNvSpPr txBox="1">
            <a:spLocks noChangeArrowheads="1"/>
          </p:cNvSpPr>
          <p:nvPr/>
        </p:nvSpPr>
        <p:spPr bwMode="auto">
          <a:xfrm>
            <a:off x="2411413" y="1989138"/>
            <a:ext cx="5762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>
                <a:solidFill>
                  <a:srgbClr val="FF0000"/>
                </a:solidFill>
              </a:rPr>
              <a:t>v</a:t>
            </a:r>
            <a:r>
              <a:rPr lang="en-US" sz="2400" baseline="-25000">
                <a:solidFill>
                  <a:srgbClr val="FF0000"/>
                </a:solidFill>
              </a:rPr>
              <a:t>5</a:t>
            </a:r>
            <a:endParaRPr lang="ru-RU" sz="2400" baseline="-25000">
              <a:solidFill>
                <a:srgbClr val="FF0000"/>
              </a:solidFill>
            </a:endParaRPr>
          </a:p>
        </p:txBody>
      </p:sp>
      <p:sp>
        <p:nvSpPr>
          <p:cNvPr id="9231" name="Text Box 16"/>
          <p:cNvSpPr txBox="1">
            <a:spLocks noChangeArrowheads="1"/>
          </p:cNvSpPr>
          <p:nvPr/>
        </p:nvSpPr>
        <p:spPr bwMode="auto">
          <a:xfrm>
            <a:off x="2124075" y="1316038"/>
            <a:ext cx="7191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>
                <a:solidFill>
                  <a:schemeClr val="accent2"/>
                </a:solidFill>
              </a:rPr>
              <a:t>R</a:t>
            </a:r>
            <a:r>
              <a:rPr lang="en-US" sz="2400" baseline="-25000">
                <a:solidFill>
                  <a:schemeClr val="accent2"/>
                </a:solidFill>
              </a:rPr>
              <a:t>12</a:t>
            </a:r>
            <a:endParaRPr lang="ru-RU" sz="2400" baseline="-25000">
              <a:solidFill>
                <a:schemeClr val="accent2"/>
              </a:solidFill>
            </a:endParaRPr>
          </a:p>
        </p:txBody>
      </p:sp>
      <p:sp>
        <p:nvSpPr>
          <p:cNvPr id="9232" name="Text Box 17"/>
          <p:cNvSpPr txBox="1">
            <a:spLocks noChangeArrowheads="1"/>
          </p:cNvSpPr>
          <p:nvPr/>
        </p:nvSpPr>
        <p:spPr bwMode="auto">
          <a:xfrm>
            <a:off x="3779838" y="2133600"/>
            <a:ext cx="7191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>
                <a:solidFill>
                  <a:schemeClr val="accent2"/>
                </a:solidFill>
              </a:rPr>
              <a:t>R</a:t>
            </a:r>
            <a:r>
              <a:rPr lang="en-US" sz="2400" baseline="-25000">
                <a:solidFill>
                  <a:schemeClr val="accent2"/>
                </a:solidFill>
              </a:rPr>
              <a:t>14</a:t>
            </a:r>
            <a:endParaRPr lang="ru-RU" sz="2400" baseline="-25000">
              <a:solidFill>
                <a:schemeClr val="accent2"/>
              </a:solidFill>
            </a:endParaRPr>
          </a:p>
        </p:txBody>
      </p:sp>
      <p:sp>
        <p:nvSpPr>
          <p:cNvPr id="9233" name="Text Box 18"/>
          <p:cNvSpPr txBox="1">
            <a:spLocks noChangeArrowheads="1"/>
          </p:cNvSpPr>
          <p:nvPr/>
        </p:nvSpPr>
        <p:spPr bwMode="auto">
          <a:xfrm>
            <a:off x="2987675" y="2060575"/>
            <a:ext cx="7191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>
                <a:solidFill>
                  <a:schemeClr val="accent2"/>
                </a:solidFill>
              </a:rPr>
              <a:t>R</a:t>
            </a:r>
            <a:r>
              <a:rPr lang="en-US" sz="2400" baseline="-25000">
                <a:solidFill>
                  <a:schemeClr val="accent2"/>
                </a:solidFill>
              </a:rPr>
              <a:t>15</a:t>
            </a:r>
            <a:endParaRPr lang="ru-RU" sz="2400" baseline="-25000">
              <a:solidFill>
                <a:schemeClr val="accent2"/>
              </a:solidFill>
            </a:endParaRPr>
          </a:p>
        </p:txBody>
      </p:sp>
      <p:sp>
        <p:nvSpPr>
          <p:cNvPr id="9234" name="Text Box 19"/>
          <p:cNvSpPr txBox="1">
            <a:spLocks noChangeArrowheads="1"/>
          </p:cNvSpPr>
          <p:nvPr/>
        </p:nvSpPr>
        <p:spPr bwMode="auto">
          <a:xfrm>
            <a:off x="1187450" y="1844675"/>
            <a:ext cx="7191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>
                <a:solidFill>
                  <a:schemeClr val="accent2"/>
                </a:solidFill>
              </a:rPr>
              <a:t>R</a:t>
            </a:r>
            <a:r>
              <a:rPr lang="en-US" sz="2400" baseline="-25000">
                <a:solidFill>
                  <a:schemeClr val="accent2"/>
                </a:solidFill>
              </a:rPr>
              <a:t>25</a:t>
            </a:r>
            <a:endParaRPr lang="ru-RU" sz="2400" baseline="-25000">
              <a:solidFill>
                <a:schemeClr val="accent2"/>
              </a:solidFill>
            </a:endParaRPr>
          </a:p>
        </p:txBody>
      </p:sp>
      <p:sp>
        <p:nvSpPr>
          <p:cNvPr id="9235" name="Text Box 20"/>
          <p:cNvSpPr txBox="1">
            <a:spLocks noChangeArrowheads="1"/>
          </p:cNvSpPr>
          <p:nvPr/>
        </p:nvSpPr>
        <p:spPr bwMode="auto">
          <a:xfrm>
            <a:off x="179388" y="1989138"/>
            <a:ext cx="7191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>
                <a:solidFill>
                  <a:schemeClr val="accent2"/>
                </a:solidFill>
              </a:rPr>
              <a:t>R</a:t>
            </a:r>
            <a:r>
              <a:rPr lang="en-US" sz="2400" baseline="-25000">
                <a:solidFill>
                  <a:schemeClr val="accent2"/>
                </a:solidFill>
              </a:rPr>
              <a:t>23</a:t>
            </a:r>
            <a:endParaRPr lang="ru-RU" sz="2400" baseline="-25000">
              <a:solidFill>
                <a:schemeClr val="accent2"/>
              </a:solidFill>
            </a:endParaRPr>
          </a:p>
        </p:txBody>
      </p:sp>
      <p:sp>
        <p:nvSpPr>
          <p:cNvPr id="9236" name="Text Box 21"/>
          <p:cNvSpPr txBox="1">
            <a:spLocks noChangeArrowheads="1"/>
          </p:cNvSpPr>
          <p:nvPr/>
        </p:nvSpPr>
        <p:spPr bwMode="auto">
          <a:xfrm>
            <a:off x="1187450" y="2492375"/>
            <a:ext cx="7191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>
                <a:solidFill>
                  <a:schemeClr val="accent2"/>
                </a:solidFill>
              </a:rPr>
              <a:t>R</a:t>
            </a:r>
            <a:r>
              <a:rPr lang="en-US" sz="2400" baseline="-25000">
                <a:solidFill>
                  <a:schemeClr val="accent2"/>
                </a:solidFill>
              </a:rPr>
              <a:t>35</a:t>
            </a:r>
            <a:endParaRPr lang="ru-RU" sz="2400" baseline="-25000">
              <a:solidFill>
                <a:schemeClr val="accent2"/>
              </a:solidFill>
            </a:endParaRPr>
          </a:p>
        </p:txBody>
      </p:sp>
      <p:sp>
        <p:nvSpPr>
          <p:cNvPr id="9237" name="Text Box 22"/>
          <p:cNvSpPr txBox="1">
            <a:spLocks noChangeArrowheads="1"/>
          </p:cNvSpPr>
          <p:nvPr/>
        </p:nvSpPr>
        <p:spPr bwMode="auto">
          <a:xfrm>
            <a:off x="2987675" y="2492375"/>
            <a:ext cx="7191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>
                <a:solidFill>
                  <a:schemeClr val="accent2"/>
                </a:solidFill>
              </a:rPr>
              <a:t>R</a:t>
            </a:r>
            <a:r>
              <a:rPr lang="en-US" sz="2400" baseline="-25000">
                <a:solidFill>
                  <a:schemeClr val="accent2"/>
                </a:solidFill>
              </a:rPr>
              <a:t>45</a:t>
            </a:r>
            <a:endParaRPr lang="ru-RU" sz="2400" baseline="-25000">
              <a:solidFill>
                <a:schemeClr val="accent2"/>
              </a:solidFill>
            </a:endParaRPr>
          </a:p>
        </p:txBody>
      </p:sp>
      <p:sp>
        <p:nvSpPr>
          <p:cNvPr id="9238" name="Text Box 23"/>
          <p:cNvSpPr txBox="1">
            <a:spLocks noChangeArrowheads="1"/>
          </p:cNvSpPr>
          <p:nvPr/>
        </p:nvSpPr>
        <p:spPr bwMode="auto">
          <a:xfrm>
            <a:off x="2124075" y="2852738"/>
            <a:ext cx="7191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>
                <a:solidFill>
                  <a:schemeClr val="accent2"/>
                </a:solidFill>
              </a:rPr>
              <a:t>R</a:t>
            </a:r>
            <a:r>
              <a:rPr lang="en-US" sz="2400" baseline="-25000">
                <a:solidFill>
                  <a:schemeClr val="accent2"/>
                </a:solidFill>
              </a:rPr>
              <a:t>34</a:t>
            </a:r>
            <a:endParaRPr lang="ru-RU" sz="2400" baseline="-25000">
              <a:solidFill>
                <a:schemeClr val="accent2"/>
              </a:solidFill>
            </a:endParaRPr>
          </a:p>
        </p:txBody>
      </p:sp>
      <p:sp>
        <p:nvSpPr>
          <p:cNvPr id="9239" name="Text Box 24"/>
          <p:cNvSpPr txBox="1">
            <a:spLocks noChangeArrowheads="1"/>
          </p:cNvSpPr>
          <p:nvPr/>
        </p:nvSpPr>
        <p:spPr bwMode="auto">
          <a:xfrm>
            <a:off x="179388" y="668338"/>
            <a:ext cx="8964612" cy="366712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b="1"/>
              <a:t>Маршрут графа</a:t>
            </a:r>
            <a:r>
              <a:rPr lang="ru-RU"/>
              <a:t> – это последовательность чередующихся вершин и ребер</a:t>
            </a:r>
          </a:p>
        </p:txBody>
      </p:sp>
      <p:sp>
        <p:nvSpPr>
          <p:cNvPr id="9240" name="Text Box 25"/>
          <p:cNvSpPr txBox="1">
            <a:spLocks noChangeArrowheads="1"/>
          </p:cNvSpPr>
          <p:nvPr/>
        </p:nvSpPr>
        <p:spPr bwMode="auto">
          <a:xfrm>
            <a:off x="4356100" y="1125538"/>
            <a:ext cx="4787900" cy="5810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1600"/>
              <a:t>Маршрут является </a:t>
            </a:r>
            <a:r>
              <a:rPr lang="ru-RU" sz="1600" b="1"/>
              <a:t>замкнутым (циклом)</a:t>
            </a:r>
            <a:r>
              <a:rPr lang="ru-RU" sz="1600"/>
              <a:t> если его начальная и конечная вершины совпадают.</a:t>
            </a:r>
          </a:p>
        </p:txBody>
      </p:sp>
      <p:sp>
        <p:nvSpPr>
          <p:cNvPr id="9241" name="Text Box 26"/>
          <p:cNvSpPr txBox="1">
            <a:spLocks noChangeArrowheads="1"/>
          </p:cNvSpPr>
          <p:nvPr/>
        </p:nvSpPr>
        <p:spPr bwMode="auto">
          <a:xfrm>
            <a:off x="4356100" y="1773238"/>
            <a:ext cx="4787900" cy="5810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1600"/>
              <a:t>Маршрут называется </a:t>
            </a:r>
            <a:r>
              <a:rPr lang="ru-RU" sz="1600" b="1"/>
              <a:t>простой цепью</a:t>
            </a:r>
            <a:r>
              <a:rPr lang="ru-RU" sz="1600"/>
              <a:t>, если все его вершины и ребра различны.</a:t>
            </a:r>
          </a:p>
        </p:txBody>
      </p:sp>
      <p:sp>
        <p:nvSpPr>
          <p:cNvPr id="9242" name="Text Box 27"/>
          <p:cNvSpPr txBox="1">
            <a:spLocks noChangeArrowheads="1"/>
          </p:cNvSpPr>
          <p:nvPr/>
        </p:nvSpPr>
        <p:spPr bwMode="auto">
          <a:xfrm>
            <a:off x="4356100" y="3068638"/>
            <a:ext cx="4787900" cy="641350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/>
              <a:t>Граф считается </a:t>
            </a:r>
            <a:r>
              <a:rPr lang="ru-RU" b="1"/>
              <a:t>связным</a:t>
            </a:r>
            <a:r>
              <a:rPr lang="ru-RU"/>
              <a:t>, если каждая его вершина достижима из любой другой.</a:t>
            </a:r>
          </a:p>
        </p:txBody>
      </p:sp>
      <p:sp>
        <p:nvSpPr>
          <p:cNvPr id="9243" name="Text Box 28"/>
          <p:cNvSpPr txBox="1">
            <a:spLocks noChangeArrowheads="1"/>
          </p:cNvSpPr>
          <p:nvPr/>
        </p:nvSpPr>
        <p:spPr bwMode="auto">
          <a:xfrm>
            <a:off x="4356100" y="2420938"/>
            <a:ext cx="4787900" cy="5810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1600"/>
              <a:t>Одна вершина достижима из другой, если между ними проложен маршрут.</a:t>
            </a:r>
          </a:p>
        </p:txBody>
      </p:sp>
      <p:sp>
        <p:nvSpPr>
          <p:cNvPr id="9244" name="Text Box 29"/>
          <p:cNvSpPr txBox="1">
            <a:spLocks noChangeArrowheads="1"/>
          </p:cNvSpPr>
          <p:nvPr/>
        </p:nvSpPr>
        <p:spPr bwMode="auto">
          <a:xfrm>
            <a:off x="250825" y="3789363"/>
            <a:ext cx="8893175" cy="6413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/>
              <a:t>Вершины, которые не имеют инцидентных ребер, называются </a:t>
            </a:r>
            <a:r>
              <a:rPr lang="ru-RU" b="1"/>
              <a:t>изолированными вершинами</a:t>
            </a:r>
            <a:r>
              <a:rPr lang="ru-RU"/>
              <a:t>.</a:t>
            </a:r>
          </a:p>
        </p:txBody>
      </p:sp>
      <p:sp>
        <p:nvSpPr>
          <p:cNvPr id="9245" name="Rectangle 30"/>
          <p:cNvSpPr>
            <a:spLocks noChangeArrowheads="1"/>
          </p:cNvSpPr>
          <p:nvPr/>
        </p:nvSpPr>
        <p:spPr bwMode="auto">
          <a:xfrm>
            <a:off x="0" y="0"/>
            <a:ext cx="9144000" cy="5492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sz="2400" b="1">
                <a:solidFill>
                  <a:schemeClr val="accent2"/>
                </a:solidFill>
              </a:rPr>
              <a:t>ОСНОВНЫЕ ПОНЯТИЯ ТЕОРИИ ГРАФОВ</a:t>
            </a:r>
          </a:p>
        </p:txBody>
      </p:sp>
      <p:sp>
        <p:nvSpPr>
          <p:cNvPr id="9246" name="Text Box 31"/>
          <p:cNvSpPr txBox="1">
            <a:spLocks noChangeArrowheads="1"/>
          </p:cNvSpPr>
          <p:nvPr/>
        </p:nvSpPr>
        <p:spPr bwMode="auto">
          <a:xfrm>
            <a:off x="250825" y="4508500"/>
            <a:ext cx="8893175" cy="1190625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/>
              <a:t>В </a:t>
            </a:r>
            <a:r>
              <a:rPr lang="ru-RU" b="1"/>
              <a:t>ориентированном</a:t>
            </a:r>
            <a:r>
              <a:rPr lang="ru-RU"/>
              <a:t> </a:t>
            </a:r>
            <a:r>
              <a:rPr lang="ru-RU" b="1"/>
              <a:t>графе (орграфе)</a:t>
            </a:r>
            <a:r>
              <a:rPr lang="ru-RU"/>
              <a:t> каждое ребро (</a:t>
            </a:r>
            <a:r>
              <a:rPr lang="ru-RU" b="1"/>
              <a:t>дуга</a:t>
            </a:r>
            <a:r>
              <a:rPr lang="ru-RU"/>
              <a:t>) имеет одно направление. </a:t>
            </a:r>
          </a:p>
          <a:p>
            <a:pPr eaLnBrk="1" hangingPunct="1"/>
            <a:r>
              <a:rPr lang="ru-RU" b="1"/>
              <a:t>Входящая</a:t>
            </a:r>
            <a:r>
              <a:rPr lang="ru-RU"/>
              <a:t> и </a:t>
            </a:r>
            <a:r>
              <a:rPr lang="ru-RU" b="1"/>
              <a:t>исходящая степени вершины</a:t>
            </a:r>
            <a:r>
              <a:rPr lang="ru-RU"/>
              <a:t> – это соответственно число входящих в вершину дуг и исходящих из нее дуг</a:t>
            </a:r>
          </a:p>
        </p:txBody>
      </p:sp>
      <p:sp>
        <p:nvSpPr>
          <p:cNvPr id="9247" name="Text Box 32"/>
          <p:cNvSpPr txBox="1">
            <a:spLocks noChangeArrowheads="1"/>
          </p:cNvSpPr>
          <p:nvPr/>
        </p:nvSpPr>
        <p:spPr bwMode="auto">
          <a:xfrm>
            <a:off x="250825" y="5826125"/>
            <a:ext cx="8893175" cy="915988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b="1"/>
              <a:t>Взвешенный граф (сеть)</a:t>
            </a:r>
            <a:r>
              <a:rPr lang="ru-RU"/>
              <a:t> – это такой граф, ребрам или дугам которого поставлены в соответствие числовые величины.</a:t>
            </a:r>
          </a:p>
          <a:p>
            <a:pPr eaLnBrk="1" hangingPunct="1"/>
            <a:r>
              <a:rPr lang="ru-RU" b="1"/>
              <a:t>Вес</a:t>
            </a:r>
            <a:r>
              <a:rPr lang="ru-RU"/>
              <a:t> сети равен сумме весов ее ребер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2" name="Group 3"/>
          <p:cNvGrpSpPr>
            <a:grpSpLocks/>
          </p:cNvGrpSpPr>
          <p:nvPr/>
        </p:nvGrpSpPr>
        <p:grpSpPr bwMode="auto">
          <a:xfrm>
            <a:off x="250825" y="765175"/>
            <a:ext cx="3241675" cy="1831975"/>
            <a:chOff x="113" y="602"/>
            <a:chExt cx="2721" cy="1741"/>
          </a:xfrm>
        </p:grpSpPr>
        <p:sp>
          <p:nvSpPr>
            <p:cNvPr id="10288" name="Line 4"/>
            <p:cNvSpPr>
              <a:spLocks noChangeShapeType="1"/>
            </p:cNvSpPr>
            <p:nvPr/>
          </p:nvSpPr>
          <p:spPr bwMode="auto">
            <a:xfrm flipV="1">
              <a:off x="521" y="845"/>
              <a:ext cx="0" cy="127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289" name="Line 5"/>
            <p:cNvSpPr>
              <a:spLocks noChangeShapeType="1"/>
            </p:cNvSpPr>
            <p:nvPr/>
          </p:nvSpPr>
          <p:spPr bwMode="auto">
            <a:xfrm flipH="1" flipV="1">
              <a:off x="2381" y="845"/>
              <a:ext cx="0" cy="127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290" name="Line 6"/>
            <p:cNvSpPr>
              <a:spLocks noChangeShapeType="1"/>
            </p:cNvSpPr>
            <p:nvPr/>
          </p:nvSpPr>
          <p:spPr bwMode="auto">
            <a:xfrm flipH="1" flipV="1">
              <a:off x="1701" y="1616"/>
              <a:ext cx="680" cy="49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oval" w="lg" len="lg"/>
              <a:tailEnd type="oval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291" name="Line 7"/>
            <p:cNvSpPr>
              <a:spLocks noChangeShapeType="1"/>
            </p:cNvSpPr>
            <p:nvPr/>
          </p:nvSpPr>
          <p:spPr bwMode="auto">
            <a:xfrm flipV="1">
              <a:off x="1701" y="845"/>
              <a:ext cx="680" cy="77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oval" w="lg" len="lg"/>
              <a:tailEnd type="oval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292" name="Line 8"/>
            <p:cNvSpPr>
              <a:spLocks noChangeShapeType="1"/>
            </p:cNvSpPr>
            <p:nvPr/>
          </p:nvSpPr>
          <p:spPr bwMode="auto">
            <a:xfrm>
              <a:off x="521" y="845"/>
              <a:ext cx="186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293" name="Line 9"/>
            <p:cNvSpPr>
              <a:spLocks noChangeShapeType="1"/>
            </p:cNvSpPr>
            <p:nvPr/>
          </p:nvSpPr>
          <p:spPr bwMode="auto">
            <a:xfrm flipH="1" flipV="1">
              <a:off x="521" y="2115"/>
              <a:ext cx="186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294" name="Line 10"/>
            <p:cNvSpPr>
              <a:spLocks noChangeShapeType="1"/>
            </p:cNvSpPr>
            <p:nvPr/>
          </p:nvSpPr>
          <p:spPr bwMode="auto">
            <a:xfrm flipH="1">
              <a:off x="521" y="1616"/>
              <a:ext cx="1180" cy="49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oval" w="lg" len="lg"/>
              <a:tailEnd type="oval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295" name="Line 11"/>
            <p:cNvSpPr>
              <a:spLocks noChangeShapeType="1"/>
            </p:cNvSpPr>
            <p:nvPr/>
          </p:nvSpPr>
          <p:spPr bwMode="auto">
            <a:xfrm flipH="1" flipV="1">
              <a:off x="521" y="845"/>
              <a:ext cx="1180" cy="77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oval" w="lg" len="lg"/>
              <a:tailEnd type="oval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296" name="Text Box 12"/>
            <p:cNvSpPr txBox="1">
              <a:spLocks noChangeArrowheads="1"/>
            </p:cNvSpPr>
            <p:nvPr/>
          </p:nvSpPr>
          <p:spPr bwMode="auto">
            <a:xfrm>
              <a:off x="2428" y="2023"/>
              <a:ext cx="361" cy="3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600">
                  <a:solidFill>
                    <a:srgbClr val="FF0000"/>
                  </a:solidFill>
                </a:rPr>
                <a:t>v</a:t>
              </a:r>
              <a:r>
                <a:rPr lang="en-US" sz="1600" baseline="-25000">
                  <a:solidFill>
                    <a:srgbClr val="FF0000"/>
                  </a:solidFill>
                </a:rPr>
                <a:t>4</a:t>
              </a:r>
              <a:endParaRPr lang="ru-RU" sz="1600" baseline="-25000">
                <a:solidFill>
                  <a:srgbClr val="FF0000"/>
                </a:solidFill>
              </a:endParaRPr>
            </a:p>
          </p:txBody>
        </p:sp>
        <p:sp>
          <p:nvSpPr>
            <p:cNvPr id="10297" name="Text Box 13"/>
            <p:cNvSpPr txBox="1">
              <a:spLocks noChangeArrowheads="1"/>
            </p:cNvSpPr>
            <p:nvPr/>
          </p:nvSpPr>
          <p:spPr bwMode="auto">
            <a:xfrm>
              <a:off x="2382" y="602"/>
              <a:ext cx="361" cy="3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600">
                  <a:solidFill>
                    <a:srgbClr val="FF0000"/>
                  </a:solidFill>
                </a:rPr>
                <a:t>v</a:t>
              </a:r>
              <a:r>
                <a:rPr lang="en-US" sz="1600" baseline="-25000">
                  <a:solidFill>
                    <a:srgbClr val="FF0000"/>
                  </a:solidFill>
                </a:rPr>
                <a:t>1</a:t>
              </a:r>
              <a:endParaRPr lang="ru-RU" sz="1600" baseline="-25000">
                <a:solidFill>
                  <a:srgbClr val="FF0000"/>
                </a:solidFill>
              </a:endParaRPr>
            </a:p>
          </p:txBody>
        </p:sp>
        <p:sp>
          <p:nvSpPr>
            <p:cNvPr id="10298" name="Text Box 14"/>
            <p:cNvSpPr txBox="1">
              <a:spLocks noChangeArrowheads="1"/>
            </p:cNvSpPr>
            <p:nvPr/>
          </p:nvSpPr>
          <p:spPr bwMode="auto">
            <a:xfrm>
              <a:off x="204" y="602"/>
              <a:ext cx="363" cy="3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600">
                  <a:solidFill>
                    <a:srgbClr val="FF0000"/>
                  </a:solidFill>
                </a:rPr>
                <a:t>v</a:t>
              </a:r>
              <a:r>
                <a:rPr lang="en-US" sz="1600" baseline="-25000">
                  <a:solidFill>
                    <a:srgbClr val="FF0000"/>
                  </a:solidFill>
                </a:rPr>
                <a:t>2</a:t>
              </a:r>
              <a:endParaRPr lang="ru-RU" sz="1600" baseline="-25000">
                <a:solidFill>
                  <a:srgbClr val="FF0000"/>
                </a:solidFill>
              </a:endParaRPr>
            </a:p>
          </p:txBody>
        </p:sp>
        <p:sp>
          <p:nvSpPr>
            <p:cNvPr id="10299" name="Text Box 15"/>
            <p:cNvSpPr txBox="1">
              <a:spLocks noChangeArrowheads="1"/>
            </p:cNvSpPr>
            <p:nvPr/>
          </p:nvSpPr>
          <p:spPr bwMode="auto">
            <a:xfrm>
              <a:off x="204" y="2023"/>
              <a:ext cx="363" cy="3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600">
                  <a:solidFill>
                    <a:srgbClr val="FF0000"/>
                  </a:solidFill>
                </a:rPr>
                <a:t>v</a:t>
              </a:r>
              <a:r>
                <a:rPr lang="en-US" sz="1600" baseline="-25000">
                  <a:solidFill>
                    <a:srgbClr val="FF0000"/>
                  </a:solidFill>
                </a:rPr>
                <a:t>3</a:t>
              </a:r>
              <a:endParaRPr lang="ru-RU" sz="1600" baseline="-25000">
                <a:solidFill>
                  <a:srgbClr val="FF0000"/>
                </a:solidFill>
              </a:endParaRPr>
            </a:p>
          </p:txBody>
        </p:sp>
        <p:sp>
          <p:nvSpPr>
            <p:cNvPr id="10300" name="Text Box 16"/>
            <p:cNvSpPr txBox="1">
              <a:spLocks noChangeArrowheads="1"/>
            </p:cNvSpPr>
            <p:nvPr/>
          </p:nvSpPr>
          <p:spPr bwMode="auto">
            <a:xfrm>
              <a:off x="1519" y="1251"/>
              <a:ext cx="364" cy="3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600">
                  <a:solidFill>
                    <a:srgbClr val="FF0000"/>
                  </a:solidFill>
                </a:rPr>
                <a:t>v</a:t>
              </a:r>
              <a:r>
                <a:rPr lang="en-US" sz="1600" baseline="-25000">
                  <a:solidFill>
                    <a:srgbClr val="FF0000"/>
                  </a:solidFill>
                </a:rPr>
                <a:t>5</a:t>
              </a:r>
              <a:endParaRPr lang="ru-RU" sz="1600" baseline="-25000">
                <a:solidFill>
                  <a:srgbClr val="FF0000"/>
                </a:solidFill>
              </a:endParaRPr>
            </a:p>
          </p:txBody>
        </p:sp>
        <p:sp>
          <p:nvSpPr>
            <p:cNvPr id="10301" name="Text Box 17"/>
            <p:cNvSpPr txBox="1">
              <a:spLocks noChangeArrowheads="1"/>
            </p:cNvSpPr>
            <p:nvPr/>
          </p:nvSpPr>
          <p:spPr bwMode="auto">
            <a:xfrm>
              <a:off x="1338" y="828"/>
              <a:ext cx="454" cy="3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600">
                  <a:solidFill>
                    <a:schemeClr val="accent2"/>
                  </a:solidFill>
                </a:rPr>
                <a:t>R</a:t>
              </a:r>
              <a:r>
                <a:rPr lang="en-US" sz="1600" baseline="-25000">
                  <a:solidFill>
                    <a:schemeClr val="accent2"/>
                  </a:solidFill>
                </a:rPr>
                <a:t>12</a:t>
              </a:r>
              <a:endParaRPr lang="ru-RU" sz="1600" baseline="-25000">
                <a:solidFill>
                  <a:schemeClr val="accent2"/>
                </a:solidFill>
              </a:endParaRPr>
            </a:p>
          </p:txBody>
        </p:sp>
        <p:sp>
          <p:nvSpPr>
            <p:cNvPr id="10302" name="Text Box 18"/>
            <p:cNvSpPr txBox="1">
              <a:spLocks noChangeArrowheads="1"/>
            </p:cNvSpPr>
            <p:nvPr/>
          </p:nvSpPr>
          <p:spPr bwMode="auto">
            <a:xfrm>
              <a:off x="2382" y="1346"/>
              <a:ext cx="452" cy="3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600">
                  <a:solidFill>
                    <a:schemeClr val="accent2"/>
                  </a:solidFill>
                </a:rPr>
                <a:t>R</a:t>
              </a:r>
              <a:r>
                <a:rPr lang="en-US" sz="1600" baseline="-25000">
                  <a:solidFill>
                    <a:schemeClr val="accent2"/>
                  </a:solidFill>
                </a:rPr>
                <a:t>14</a:t>
              </a:r>
              <a:endParaRPr lang="ru-RU" sz="1600" baseline="-25000">
                <a:solidFill>
                  <a:schemeClr val="accent2"/>
                </a:solidFill>
              </a:endParaRPr>
            </a:p>
          </p:txBody>
        </p:sp>
        <p:sp>
          <p:nvSpPr>
            <p:cNvPr id="10303" name="Text Box 19"/>
            <p:cNvSpPr txBox="1">
              <a:spLocks noChangeArrowheads="1"/>
            </p:cNvSpPr>
            <p:nvPr/>
          </p:nvSpPr>
          <p:spPr bwMode="auto">
            <a:xfrm>
              <a:off x="1883" y="1298"/>
              <a:ext cx="453" cy="3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600">
                  <a:solidFill>
                    <a:schemeClr val="accent2"/>
                  </a:solidFill>
                </a:rPr>
                <a:t>R</a:t>
              </a:r>
              <a:r>
                <a:rPr lang="en-US" sz="1600" baseline="-25000">
                  <a:solidFill>
                    <a:schemeClr val="accent2"/>
                  </a:solidFill>
                </a:rPr>
                <a:t>15</a:t>
              </a:r>
              <a:endParaRPr lang="ru-RU" sz="1600" baseline="-25000">
                <a:solidFill>
                  <a:schemeClr val="accent2"/>
                </a:solidFill>
              </a:endParaRPr>
            </a:p>
          </p:txBody>
        </p:sp>
        <p:sp>
          <p:nvSpPr>
            <p:cNvPr id="10304" name="Text Box 20"/>
            <p:cNvSpPr txBox="1">
              <a:spLocks noChangeArrowheads="1"/>
            </p:cNvSpPr>
            <p:nvPr/>
          </p:nvSpPr>
          <p:spPr bwMode="auto">
            <a:xfrm>
              <a:off x="749" y="1162"/>
              <a:ext cx="451" cy="3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600">
                  <a:solidFill>
                    <a:schemeClr val="accent2"/>
                  </a:solidFill>
                </a:rPr>
                <a:t>R</a:t>
              </a:r>
              <a:r>
                <a:rPr lang="en-US" sz="1600" baseline="-25000">
                  <a:solidFill>
                    <a:schemeClr val="accent2"/>
                  </a:solidFill>
                </a:rPr>
                <a:t>25</a:t>
              </a:r>
              <a:endParaRPr lang="ru-RU" sz="1600" baseline="-25000">
                <a:solidFill>
                  <a:schemeClr val="accent2"/>
                </a:solidFill>
              </a:endParaRPr>
            </a:p>
          </p:txBody>
        </p:sp>
        <p:sp>
          <p:nvSpPr>
            <p:cNvPr id="10305" name="Text Box 21"/>
            <p:cNvSpPr txBox="1">
              <a:spLocks noChangeArrowheads="1"/>
            </p:cNvSpPr>
            <p:nvPr/>
          </p:nvSpPr>
          <p:spPr bwMode="auto">
            <a:xfrm>
              <a:off x="113" y="1251"/>
              <a:ext cx="452" cy="3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600">
                  <a:solidFill>
                    <a:schemeClr val="accent2"/>
                  </a:solidFill>
                </a:rPr>
                <a:t>R</a:t>
              </a:r>
              <a:r>
                <a:rPr lang="en-US" sz="1600" baseline="-25000">
                  <a:solidFill>
                    <a:schemeClr val="accent2"/>
                  </a:solidFill>
                </a:rPr>
                <a:t>23</a:t>
              </a:r>
              <a:endParaRPr lang="ru-RU" sz="1600" baseline="-25000">
                <a:solidFill>
                  <a:schemeClr val="accent2"/>
                </a:solidFill>
              </a:endParaRPr>
            </a:p>
          </p:txBody>
        </p:sp>
        <p:sp>
          <p:nvSpPr>
            <p:cNvPr id="10306" name="Text Box 22"/>
            <p:cNvSpPr txBox="1">
              <a:spLocks noChangeArrowheads="1"/>
            </p:cNvSpPr>
            <p:nvPr/>
          </p:nvSpPr>
          <p:spPr bwMode="auto">
            <a:xfrm>
              <a:off x="749" y="1568"/>
              <a:ext cx="451" cy="3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600">
                  <a:solidFill>
                    <a:schemeClr val="accent2"/>
                  </a:solidFill>
                </a:rPr>
                <a:t>R</a:t>
              </a:r>
              <a:r>
                <a:rPr lang="en-US" sz="1600" baseline="-25000">
                  <a:solidFill>
                    <a:schemeClr val="accent2"/>
                  </a:solidFill>
                </a:rPr>
                <a:t>35</a:t>
              </a:r>
              <a:endParaRPr lang="ru-RU" sz="1600" baseline="-25000">
                <a:solidFill>
                  <a:schemeClr val="accent2"/>
                </a:solidFill>
              </a:endParaRPr>
            </a:p>
          </p:txBody>
        </p:sp>
        <p:sp>
          <p:nvSpPr>
            <p:cNvPr id="10307" name="Text Box 23"/>
            <p:cNvSpPr txBox="1">
              <a:spLocks noChangeArrowheads="1"/>
            </p:cNvSpPr>
            <p:nvPr/>
          </p:nvSpPr>
          <p:spPr bwMode="auto">
            <a:xfrm>
              <a:off x="1883" y="1568"/>
              <a:ext cx="453" cy="3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600">
                  <a:solidFill>
                    <a:schemeClr val="accent2"/>
                  </a:solidFill>
                </a:rPr>
                <a:t>R</a:t>
              </a:r>
              <a:r>
                <a:rPr lang="en-US" sz="1600" baseline="-25000">
                  <a:solidFill>
                    <a:schemeClr val="accent2"/>
                  </a:solidFill>
                </a:rPr>
                <a:t>45</a:t>
              </a:r>
              <a:endParaRPr lang="ru-RU" sz="1600" baseline="-25000">
                <a:solidFill>
                  <a:schemeClr val="accent2"/>
                </a:solidFill>
              </a:endParaRPr>
            </a:p>
          </p:txBody>
        </p:sp>
        <p:sp>
          <p:nvSpPr>
            <p:cNvPr id="10308" name="Text Box 24"/>
            <p:cNvSpPr txBox="1">
              <a:spLocks noChangeArrowheads="1"/>
            </p:cNvSpPr>
            <p:nvPr/>
          </p:nvSpPr>
          <p:spPr bwMode="auto">
            <a:xfrm>
              <a:off x="1338" y="1797"/>
              <a:ext cx="454" cy="3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600">
                  <a:solidFill>
                    <a:schemeClr val="accent2"/>
                  </a:solidFill>
                </a:rPr>
                <a:t>R</a:t>
              </a:r>
              <a:r>
                <a:rPr lang="en-US" sz="1600" baseline="-25000">
                  <a:solidFill>
                    <a:schemeClr val="accent2"/>
                  </a:solidFill>
                </a:rPr>
                <a:t>34</a:t>
              </a:r>
              <a:endParaRPr lang="ru-RU" sz="1600" baseline="-25000">
                <a:solidFill>
                  <a:schemeClr val="accent2"/>
                </a:solidFill>
              </a:endParaRPr>
            </a:p>
          </p:txBody>
        </p:sp>
      </p:grpSp>
      <p:sp>
        <p:nvSpPr>
          <p:cNvPr id="10243" name="Rectangle 25"/>
          <p:cNvSpPr>
            <a:spLocks noChangeArrowheads="1"/>
          </p:cNvSpPr>
          <p:nvPr/>
        </p:nvSpPr>
        <p:spPr bwMode="auto">
          <a:xfrm>
            <a:off x="0" y="0"/>
            <a:ext cx="9144000" cy="5492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sz="2400" b="1">
                <a:solidFill>
                  <a:schemeClr val="accent2"/>
                </a:solidFill>
              </a:rPr>
              <a:t>ПОДГРАФЫ И ДЕРЕВЬЯ</a:t>
            </a:r>
          </a:p>
        </p:txBody>
      </p:sp>
      <p:sp>
        <p:nvSpPr>
          <p:cNvPr id="10244" name="Text Box 26"/>
          <p:cNvSpPr txBox="1">
            <a:spLocks noChangeArrowheads="1"/>
          </p:cNvSpPr>
          <p:nvPr/>
        </p:nvSpPr>
        <p:spPr bwMode="auto">
          <a:xfrm>
            <a:off x="3492500" y="692150"/>
            <a:ext cx="5651500" cy="641350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b="1"/>
              <a:t>Подграфом</a:t>
            </a:r>
            <a:r>
              <a:rPr lang="ru-RU"/>
              <a:t> графа </a:t>
            </a:r>
            <a:r>
              <a:rPr lang="en-US"/>
              <a:t>G</a:t>
            </a:r>
            <a:r>
              <a:rPr lang="ru-RU"/>
              <a:t> называется граф, у которого все вершины и ребра принадлежат графу </a:t>
            </a:r>
            <a:r>
              <a:rPr lang="en-US"/>
              <a:t>G</a:t>
            </a:r>
            <a:r>
              <a:rPr lang="ru-RU"/>
              <a:t>.</a:t>
            </a:r>
            <a:endParaRPr lang="ru-RU" b="1"/>
          </a:p>
        </p:txBody>
      </p:sp>
      <p:sp>
        <p:nvSpPr>
          <p:cNvPr id="10245" name="Text Box 27"/>
          <p:cNvSpPr txBox="1">
            <a:spLocks noChangeArrowheads="1"/>
          </p:cNvSpPr>
          <p:nvPr/>
        </p:nvSpPr>
        <p:spPr bwMode="auto">
          <a:xfrm>
            <a:off x="250825" y="4005263"/>
            <a:ext cx="23050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>
                <a:solidFill>
                  <a:schemeClr val="accent2"/>
                </a:solidFill>
              </a:rPr>
              <a:t>а) подгаф графа </a:t>
            </a:r>
            <a:r>
              <a:rPr lang="en-US">
                <a:solidFill>
                  <a:schemeClr val="accent2"/>
                </a:solidFill>
              </a:rPr>
              <a:t>G</a:t>
            </a:r>
            <a:endParaRPr lang="ru-RU">
              <a:solidFill>
                <a:schemeClr val="accent2"/>
              </a:solidFill>
            </a:endParaRPr>
          </a:p>
        </p:txBody>
      </p:sp>
      <p:sp>
        <p:nvSpPr>
          <p:cNvPr id="10246" name="Text Box 28"/>
          <p:cNvSpPr txBox="1">
            <a:spLocks noChangeArrowheads="1"/>
          </p:cNvSpPr>
          <p:nvPr/>
        </p:nvSpPr>
        <p:spPr bwMode="auto">
          <a:xfrm>
            <a:off x="3492500" y="1412875"/>
            <a:ext cx="5651500" cy="915988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b="1"/>
              <a:t>Остовной связный подграф </a:t>
            </a:r>
            <a:r>
              <a:rPr lang="ru-RU"/>
              <a:t>– это подграф  графа </a:t>
            </a:r>
            <a:r>
              <a:rPr lang="en-US"/>
              <a:t>G</a:t>
            </a:r>
            <a:r>
              <a:rPr lang="ru-RU"/>
              <a:t>, который содержит все его вершины и каждая его вершина достижима из любой другой.</a:t>
            </a:r>
            <a:endParaRPr lang="ru-RU" b="1"/>
          </a:p>
        </p:txBody>
      </p:sp>
      <p:sp>
        <p:nvSpPr>
          <p:cNvPr id="10247" name="Text Box 29"/>
          <p:cNvSpPr txBox="1">
            <a:spLocks noChangeArrowheads="1"/>
          </p:cNvSpPr>
          <p:nvPr/>
        </p:nvSpPr>
        <p:spPr bwMode="auto">
          <a:xfrm>
            <a:off x="3492500" y="2420938"/>
            <a:ext cx="5651500" cy="3667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b="1"/>
              <a:t>Дерево</a:t>
            </a:r>
            <a:r>
              <a:rPr lang="ru-RU"/>
              <a:t> – это граф, в котором нет циклов. </a:t>
            </a:r>
          </a:p>
        </p:txBody>
      </p:sp>
      <p:sp>
        <p:nvSpPr>
          <p:cNvPr id="10248" name="Text Box 30"/>
          <p:cNvSpPr txBox="1">
            <a:spLocks noChangeArrowheads="1"/>
          </p:cNvSpPr>
          <p:nvPr/>
        </p:nvSpPr>
        <p:spPr bwMode="auto">
          <a:xfrm>
            <a:off x="250825" y="2924175"/>
            <a:ext cx="8642350" cy="915988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b="1"/>
              <a:t>Остовным связным деревом </a:t>
            </a:r>
            <a:r>
              <a:rPr lang="ru-RU"/>
              <a:t>называется подграф, включающий все вершины исходного графа </a:t>
            </a:r>
            <a:r>
              <a:rPr lang="en-US"/>
              <a:t>G</a:t>
            </a:r>
            <a:r>
              <a:rPr lang="ru-RU"/>
              <a:t>, каждая вершина которого достижима из любой другой, и при этом не содержит циклов.</a:t>
            </a:r>
            <a:endParaRPr lang="ru-RU" b="1"/>
          </a:p>
        </p:txBody>
      </p:sp>
      <p:sp>
        <p:nvSpPr>
          <p:cNvPr id="10249" name="Line 31"/>
          <p:cNvSpPr>
            <a:spLocks noChangeShapeType="1"/>
          </p:cNvSpPr>
          <p:nvPr/>
        </p:nvSpPr>
        <p:spPr bwMode="auto">
          <a:xfrm flipV="1">
            <a:off x="454025" y="4865688"/>
            <a:ext cx="0" cy="14811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250" name="Line 32"/>
          <p:cNvSpPr>
            <a:spLocks noChangeShapeType="1"/>
          </p:cNvSpPr>
          <p:nvPr/>
        </p:nvSpPr>
        <p:spPr bwMode="auto">
          <a:xfrm flipH="1">
            <a:off x="454025" y="5764213"/>
            <a:ext cx="1311275" cy="5826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lg" len="lg"/>
            <a:tailEnd type="oval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251" name="Line 33"/>
          <p:cNvSpPr>
            <a:spLocks noChangeShapeType="1"/>
          </p:cNvSpPr>
          <p:nvPr/>
        </p:nvSpPr>
        <p:spPr bwMode="auto">
          <a:xfrm flipH="1" flipV="1">
            <a:off x="454025" y="4865688"/>
            <a:ext cx="1311275" cy="8985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lg" len="lg"/>
            <a:tailEnd type="oval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252" name="Text Box 34"/>
          <p:cNvSpPr txBox="1">
            <a:spLocks noChangeArrowheads="1"/>
          </p:cNvSpPr>
          <p:nvPr/>
        </p:nvSpPr>
        <p:spPr bwMode="auto">
          <a:xfrm>
            <a:off x="34925" y="4581525"/>
            <a:ext cx="4048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>
                <a:solidFill>
                  <a:srgbClr val="FF0000"/>
                </a:solidFill>
              </a:rPr>
              <a:t>v</a:t>
            </a:r>
            <a:r>
              <a:rPr lang="en-US" sz="1600" baseline="-25000">
                <a:solidFill>
                  <a:srgbClr val="FF0000"/>
                </a:solidFill>
              </a:rPr>
              <a:t>2</a:t>
            </a:r>
            <a:endParaRPr lang="ru-RU" sz="1600" baseline="-25000">
              <a:solidFill>
                <a:srgbClr val="FF0000"/>
              </a:solidFill>
            </a:endParaRPr>
          </a:p>
        </p:txBody>
      </p:sp>
      <p:sp>
        <p:nvSpPr>
          <p:cNvPr id="10253" name="Text Box 35"/>
          <p:cNvSpPr txBox="1">
            <a:spLocks noChangeArrowheads="1"/>
          </p:cNvSpPr>
          <p:nvPr/>
        </p:nvSpPr>
        <p:spPr bwMode="auto">
          <a:xfrm>
            <a:off x="34925" y="6240463"/>
            <a:ext cx="4048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>
                <a:solidFill>
                  <a:srgbClr val="FF0000"/>
                </a:solidFill>
              </a:rPr>
              <a:t>v</a:t>
            </a:r>
            <a:r>
              <a:rPr lang="en-US" sz="1600" baseline="-25000">
                <a:solidFill>
                  <a:srgbClr val="FF0000"/>
                </a:solidFill>
              </a:rPr>
              <a:t>3</a:t>
            </a:r>
            <a:endParaRPr lang="ru-RU" sz="1600" baseline="-25000">
              <a:solidFill>
                <a:srgbClr val="FF0000"/>
              </a:solidFill>
            </a:endParaRPr>
          </a:p>
        </p:txBody>
      </p:sp>
      <p:sp>
        <p:nvSpPr>
          <p:cNvPr id="10254" name="Text Box 36"/>
          <p:cNvSpPr txBox="1">
            <a:spLocks noChangeArrowheads="1"/>
          </p:cNvSpPr>
          <p:nvPr/>
        </p:nvSpPr>
        <p:spPr bwMode="auto">
          <a:xfrm>
            <a:off x="1562100" y="5340350"/>
            <a:ext cx="4032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>
                <a:solidFill>
                  <a:srgbClr val="FF0000"/>
                </a:solidFill>
              </a:rPr>
              <a:t>v</a:t>
            </a:r>
            <a:r>
              <a:rPr lang="en-US" sz="1600" baseline="-25000">
                <a:solidFill>
                  <a:srgbClr val="FF0000"/>
                </a:solidFill>
              </a:rPr>
              <a:t>5</a:t>
            </a:r>
            <a:endParaRPr lang="ru-RU" sz="1600" baseline="-25000">
              <a:solidFill>
                <a:srgbClr val="FF0000"/>
              </a:solidFill>
            </a:endParaRPr>
          </a:p>
        </p:txBody>
      </p:sp>
      <p:sp>
        <p:nvSpPr>
          <p:cNvPr id="10255" name="Text Box 37"/>
          <p:cNvSpPr txBox="1">
            <a:spLocks noChangeArrowheads="1"/>
          </p:cNvSpPr>
          <p:nvPr/>
        </p:nvSpPr>
        <p:spPr bwMode="auto">
          <a:xfrm>
            <a:off x="1116013" y="4941888"/>
            <a:ext cx="50323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>
                <a:solidFill>
                  <a:schemeClr val="accent2"/>
                </a:solidFill>
              </a:rPr>
              <a:t>R</a:t>
            </a:r>
            <a:r>
              <a:rPr lang="en-US" sz="1600" baseline="-25000">
                <a:solidFill>
                  <a:schemeClr val="accent2"/>
                </a:solidFill>
              </a:rPr>
              <a:t>25</a:t>
            </a:r>
            <a:endParaRPr lang="ru-RU" sz="1600" baseline="-25000">
              <a:solidFill>
                <a:schemeClr val="accent2"/>
              </a:solidFill>
            </a:endParaRPr>
          </a:p>
        </p:txBody>
      </p:sp>
      <p:sp>
        <p:nvSpPr>
          <p:cNvPr id="10256" name="Text Box 38"/>
          <p:cNvSpPr txBox="1">
            <a:spLocks noChangeArrowheads="1"/>
          </p:cNvSpPr>
          <p:nvPr/>
        </p:nvSpPr>
        <p:spPr bwMode="auto">
          <a:xfrm>
            <a:off x="468313" y="5445125"/>
            <a:ext cx="50323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>
                <a:solidFill>
                  <a:schemeClr val="accent2"/>
                </a:solidFill>
              </a:rPr>
              <a:t>R</a:t>
            </a:r>
            <a:r>
              <a:rPr lang="en-US" sz="1600" baseline="-25000">
                <a:solidFill>
                  <a:schemeClr val="accent2"/>
                </a:solidFill>
              </a:rPr>
              <a:t>23</a:t>
            </a:r>
            <a:endParaRPr lang="ru-RU" sz="1600" baseline="-25000">
              <a:solidFill>
                <a:schemeClr val="accent2"/>
              </a:solidFill>
            </a:endParaRPr>
          </a:p>
        </p:txBody>
      </p:sp>
      <p:sp>
        <p:nvSpPr>
          <p:cNvPr id="10257" name="Text Box 39"/>
          <p:cNvSpPr txBox="1">
            <a:spLocks noChangeArrowheads="1"/>
          </p:cNvSpPr>
          <p:nvPr/>
        </p:nvSpPr>
        <p:spPr bwMode="auto">
          <a:xfrm>
            <a:off x="1187450" y="6092825"/>
            <a:ext cx="5032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>
                <a:solidFill>
                  <a:schemeClr val="accent2"/>
                </a:solidFill>
              </a:rPr>
              <a:t>R</a:t>
            </a:r>
            <a:r>
              <a:rPr lang="en-US" sz="1600" baseline="-25000">
                <a:solidFill>
                  <a:schemeClr val="accent2"/>
                </a:solidFill>
              </a:rPr>
              <a:t>35</a:t>
            </a:r>
            <a:endParaRPr lang="ru-RU" sz="1600" baseline="-25000">
              <a:solidFill>
                <a:schemeClr val="accent2"/>
              </a:solidFill>
            </a:endParaRPr>
          </a:p>
        </p:txBody>
      </p:sp>
      <p:sp>
        <p:nvSpPr>
          <p:cNvPr id="10258" name="Line 40"/>
          <p:cNvSpPr>
            <a:spLocks noChangeShapeType="1"/>
          </p:cNvSpPr>
          <p:nvPr/>
        </p:nvSpPr>
        <p:spPr bwMode="auto">
          <a:xfrm flipV="1">
            <a:off x="3009900" y="4792663"/>
            <a:ext cx="0" cy="14811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259" name="Line 41"/>
          <p:cNvSpPr>
            <a:spLocks noChangeShapeType="1"/>
          </p:cNvSpPr>
          <p:nvPr/>
        </p:nvSpPr>
        <p:spPr bwMode="auto">
          <a:xfrm flipH="1" flipV="1">
            <a:off x="5076825" y="4792663"/>
            <a:ext cx="0" cy="14811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260" name="Line 42"/>
          <p:cNvSpPr>
            <a:spLocks noChangeShapeType="1"/>
          </p:cNvSpPr>
          <p:nvPr/>
        </p:nvSpPr>
        <p:spPr bwMode="auto">
          <a:xfrm>
            <a:off x="3009900" y="4792663"/>
            <a:ext cx="20669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lg" len="lg"/>
            <a:tailEnd type="oval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261" name="Line 43"/>
          <p:cNvSpPr>
            <a:spLocks noChangeShapeType="1"/>
          </p:cNvSpPr>
          <p:nvPr/>
        </p:nvSpPr>
        <p:spPr bwMode="auto">
          <a:xfrm flipH="1" flipV="1">
            <a:off x="3009900" y="6273800"/>
            <a:ext cx="20669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lg" len="lg"/>
            <a:tailEnd type="oval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262" name="Line 44"/>
          <p:cNvSpPr>
            <a:spLocks noChangeShapeType="1"/>
          </p:cNvSpPr>
          <p:nvPr/>
        </p:nvSpPr>
        <p:spPr bwMode="auto">
          <a:xfrm flipH="1">
            <a:off x="3009900" y="5691188"/>
            <a:ext cx="1311275" cy="5826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lg" len="lg"/>
            <a:tailEnd type="oval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263" name="Text Box 45"/>
          <p:cNvSpPr txBox="1">
            <a:spLocks noChangeArrowheads="1"/>
          </p:cNvSpPr>
          <p:nvPr/>
        </p:nvSpPr>
        <p:spPr bwMode="auto">
          <a:xfrm>
            <a:off x="5126038" y="6167438"/>
            <a:ext cx="4032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>
                <a:solidFill>
                  <a:srgbClr val="FF0000"/>
                </a:solidFill>
              </a:rPr>
              <a:t>v</a:t>
            </a:r>
            <a:r>
              <a:rPr lang="en-US" sz="1600" baseline="-25000">
                <a:solidFill>
                  <a:srgbClr val="FF0000"/>
                </a:solidFill>
              </a:rPr>
              <a:t>4</a:t>
            </a:r>
            <a:endParaRPr lang="ru-RU" sz="1600" baseline="-25000">
              <a:solidFill>
                <a:srgbClr val="FF0000"/>
              </a:solidFill>
            </a:endParaRPr>
          </a:p>
        </p:txBody>
      </p:sp>
      <p:sp>
        <p:nvSpPr>
          <p:cNvPr id="10264" name="Text Box 46"/>
          <p:cNvSpPr txBox="1">
            <a:spLocks noChangeArrowheads="1"/>
          </p:cNvSpPr>
          <p:nvPr/>
        </p:nvSpPr>
        <p:spPr bwMode="auto">
          <a:xfrm>
            <a:off x="5076825" y="4508500"/>
            <a:ext cx="4032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>
                <a:solidFill>
                  <a:srgbClr val="FF0000"/>
                </a:solidFill>
              </a:rPr>
              <a:t>v</a:t>
            </a:r>
            <a:r>
              <a:rPr lang="en-US" sz="1600" baseline="-25000">
                <a:solidFill>
                  <a:srgbClr val="FF0000"/>
                </a:solidFill>
              </a:rPr>
              <a:t>1</a:t>
            </a:r>
            <a:endParaRPr lang="ru-RU" sz="1600" baseline="-25000">
              <a:solidFill>
                <a:srgbClr val="FF0000"/>
              </a:solidFill>
            </a:endParaRPr>
          </a:p>
        </p:txBody>
      </p:sp>
      <p:sp>
        <p:nvSpPr>
          <p:cNvPr id="10265" name="Text Box 47"/>
          <p:cNvSpPr txBox="1">
            <a:spLocks noChangeArrowheads="1"/>
          </p:cNvSpPr>
          <p:nvPr/>
        </p:nvSpPr>
        <p:spPr bwMode="auto">
          <a:xfrm>
            <a:off x="2627313" y="4508500"/>
            <a:ext cx="40481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>
                <a:solidFill>
                  <a:srgbClr val="FF0000"/>
                </a:solidFill>
              </a:rPr>
              <a:t>v</a:t>
            </a:r>
            <a:r>
              <a:rPr lang="en-US" sz="1600" baseline="-25000">
                <a:solidFill>
                  <a:srgbClr val="FF0000"/>
                </a:solidFill>
              </a:rPr>
              <a:t>2</a:t>
            </a:r>
            <a:endParaRPr lang="ru-RU" sz="1600" baseline="-25000">
              <a:solidFill>
                <a:srgbClr val="FF0000"/>
              </a:solidFill>
            </a:endParaRPr>
          </a:p>
        </p:txBody>
      </p:sp>
      <p:sp>
        <p:nvSpPr>
          <p:cNvPr id="10266" name="Text Box 48"/>
          <p:cNvSpPr txBox="1">
            <a:spLocks noChangeArrowheads="1"/>
          </p:cNvSpPr>
          <p:nvPr/>
        </p:nvSpPr>
        <p:spPr bwMode="auto">
          <a:xfrm>
            <a:off x="2627313" y="6167438"/>
            <a:ext cx="40481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>
                <a:solidFill>
                  <a:srgbClr val="FF0000"/>
                </a:solidFill>
              </a:rPr>
              <a:t>v</a:t>
            </a:r>
            <a:r>
              <a:rPr lang="en-US" sz="1600" baseline="-25000">
                <a:solidFill>
                  <a:srgbClr val="FF0000"/>
                </a:solidFill>
              </a:rPr>
              <a:t>3</a:t>
            </a:r>
            <a:endParaRPr lang="ru-RU" sz="1600" baseline="-25000">
              <a:solidFill>
                <a:srgbClr val="FF0000"/>
              </a:solidFill>
            </a:endParaRPr>
          </a:p>
        </p:txBody>
      </p:sp>
      <p:sp>
        <p:nvSpPr>
          <p:cNvPr id="10267" name="Text Box 49"/>
          <p:cNvSpPr txBox="1">
            <a:spLocks noChangeArrowheads="1"/>
          </p:cNvSpPr>
          <p:nvPr/>
        </p:nvSpPr>
        <p:spPr bwMode="auto">
          <a:xfrm>
            <a:off x="4117975" y="5267325"/>
            <a:ext cx="4032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>
                <a:solidFill>
                  <a:srgbClr val="FF0000"/>
                </a:solidFill>
              </a:rPr>
              <a:t>v</a:t>
            </a:r>
            <a:r>
              <a:rPr lang="en-US" sz="1600" baseline="-25000">
                <a:solidFill>
                  <a:srgbClr val="FF0000"/>
                </a:solidFill>
              </a:rPr>
              <a:t>5</a:t>
            </a:r>
            <a:endParaRPr lang="ru-RU" sz="1600" baseline="-25000">
              <a:solidFill>
                <a:srgbClr val="FF0000"/>
              </a:solidFill>
            </a:endParaRPr>
          </a:p>
        </p:txBody>
      </p:sp>
      <p:sp>
        <p:nvSpPr>
          <p:cNvPr id="10268" name="Text Box 50"/>
          <p:cNvSpPr txBox="1">
            <a:spLocks noChangeArrowheads="1"/>
          </p:cNvSpPr>
          <p:nvPr/>
        </p:nvSpPr>
        <p:spPr bwMode="auto">
          <a:xfrm>
            <a:off x="3917950" y="4773613"/>
            <a:ext cx="5032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>
                <a:solidFill>
                  <a:schemeClr val="accent2"/>
                </a:solidFill>
              </a:rPr>
              <a:t>R</a:t>
            </a:r>
            <a:r>
              <a:rPr lang="en-US" sz="1600" baseline="-25000">
                <a:solidFill>
                  <a:schemeClr val="accent2"/>
                </a:solidFill>
              </a:rPr>
              <a:t>12</a:t>
            </a:r>
            <a:endParaRPr lang="ru-RU" sz="1600" baseline="-25000">
              <a:solidFill>
                <a:schemeClr val="accent2"/>
              </a:solidFill>
            </a:endParaRPr>
          </a:p>
        </p:txBody>
      </p:sp>
      <p:sp>
        <p:nvSpPr>
          <p:cNvPr id="10269" name="Text Box 51"/>
          <p:cNvSpPr txBox="1">
            <a:spLocks noChangeArrowheads="1"/>
          </p:cNvSpPr>
          <p:nvPr/>
        </p:nvSpPr>
        <p:spPr bwMode="auto">
          <a:xfrm>
            <a:off x="5076825" y="5373688"/>
            <a:ext cx="5032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>
                <a:solidFill>
                  <a:schemeClr val="accent2"/>
                </a:solidFill>
              </a:rPr>
              <a:t>R</a:t>
            </a:r>
            <a:r>
              <a:rPr lang="en-US" sz="1600" baseline="-25000">
                <a:solidFill>
                  <a:schemeClr val="accent2"/>
                </a:solidFill>
              </a:rPr>
              <a:t>14</a:t>
            </a:r>
            <a:endParaRPr lang="ru-RU" sz="1600" baseline="-25000">
              <a:solidFill>
                <a:schemeClr val="accent2"/>
              </a:solidFill>
            </a:endParaRPr>
          </a:p>
        </p:txBody>
      </p:sp>
      <p:sp>
        <p:nvSpPr>
          <p:cNvPr id="10270" name="Text Box 52"/>
          <p:cNvSpPr txBox="1">
            <a:spLocks noChangeArrowheads="1"/>
          </p:cNvSpPr>
          <p:nvPr/>
        </p:nvSpPr>
        <p:spPr bwMode="auto">
          <a:xfrm>
            <a:off x="2555875" y="5267325"/>
            <a:ext cx="5032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>
                <a:solidFill>
                  <a:schemeClr val="accent2"/>
                </a:solidFill>
              </a:rPr>
              <a:t>R</a:t>
            </a:r>
            <a:r>
              <a:rPr lang="en-US" sz="1600" baseline="-25000">
                <a:solidFill>
                  <a:schemeClr val="accent2"/>
                </a:solidFill>
              </a:rPr>
              <a:t>23</a:t>
            </a:r>
            <a:endParaRPr lang="ru-RU" sz="1600" baseline="-25000">
              <a:solidFill>
                <a:schemeClr val="accent2"/>
              </a:solidFill>
            </a:endParaRPr>
          </a:p>
        </p:txBody>
      </p:sp>
      <p:sp>
        <p:nvSpPr>
          <p:cNvPr id="10271" name="Text Box 53"/>
          <p:cNvSpPr txBox="1">
            <a:spLocks noChangeArrowheads="1"/>
          </p:cNvSpPr>
          <p:nvPr/>
        </p:nvSpPr>
        <p:spPr bwMode="auto">
          <a:xfrm>
            <a:off x="3260725" y="5637213"/>
            <a:ext cx="5032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>
                <a:solidFill>
                  <a:schemeClr val="accent2"/>
                </a:solidFill>
              </a:rPr>
              <a:t>R</a:t>
            </a:r>
            <a:r>
              <a:rPr lang="en-US" sz="1600" baseline="-25000">
                <a:solidFill>
                  <a:schemeClr val="accent2"/>
                </a:solidFill>
              </a:rPr>
              <a:t>35</a:t>
            </a:r>
            <a:endParaRPr lang="ru-RU" sz="1600" baseline="-25000">
              <a:solidFill>
                <a:schemeClr val="accent2"/>
              </a:solidFill>
            </a:endParaRPr>
          </a:p>
        </p:txBody>
      </p:sp>
      <p:sp>
        <p:nvSpPr>
          <p:cNvPr id="10272" name="Text Box 54"/>
          <p:cNvSpPr txBox="1">
            <a:spLocks noChangeArrowheads="1"/>
          </p:cNvSpPr>
          <p:nvPr/>
        </p:nvSpPr>
        <p:spPr bwMode="auto">
          <a:xfrm>
            <a:off x="3924300" y="6308725"/>
            <a:ext cx="5032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>
                <a:solidFill>
                  <a:schemeClr val="accent2"/>
                </a:solidFill>
              </a:rPr>
              <a:t>R</a:t>
            </a:r>
            <a:r>
              <a:rPr lang="en-US" sz="1600" baseline="-25000">
                <a:solidFill>
                  <a:schemeClr val="accent2"/>
                </a:solidFill>
              </a:rPr>
              <a:t>34</a:t>
            </a:r>
            <a:endParaRPr lang="ru-RU" sz="1600" baseline="-25000">
              <a:solidFill>
                <a:schemeClr val="accent2"/>
              </a:solidFill>
            </a:endParaRPr>
          </a:p>
        </p:txBody>
      </p:sp>
      <p:sp>
        <p:nvSpPr>
          <p:cNvPr id="10273" name="Line 55"/>
          <p:cNvSpPr>
            <a:spLocks noChangeShapeType="1"/>
          </p:cNvSpPr>
          <p:nvPr/>
        </p:nvSpPr>
        <p:spPr bwMode="auto">
          <a:xfrm flipV="1">
            <a:off x="6394450" y="4792663"/>
            <a:ext cx="0" cy="14811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lg" len="lg"/>
            <a:tailEnd type="oval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274" name="Line 56"/>
          <p:cNvSpPr>
            <a:spLocks noChangeShapeType="1"/>
          </p:cNvSpPr>
          <p:nvPr/>
        </p:nvSpPr>
        <p:spPr bwMode="auto">
          <a:xfrm flipH="1" flipV="1">
            <a:off x="8461375" y="4792663"/>
            <a:ext cx="0" cy="14811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lg" len="lg"/>
            <a:tailEnd type="oval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275" name="Line 57"/>
          <p:cNvSpPr>
            <a:spLocks noChangeShapeType="1"/>
          </p:cNvSpPr>
          <p:nvPr/>
        </p:nvSpPr>
        <p:spPr bwMode="auto">
          <a:xfrm flipH="1" flipV="1">
            <a:off x="6394450" y="6273800"/>
            <a:ext cx="20669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276" name="Line 58"/>
          <p:cNvSpPr>
            <a:spLocks noChangeShapeType="1"/>
          </p:cNvSpPr>
          <p:nvPr/>
        </p:nvSpPr>
        <p:spPr bwMode="auto">
          <a:xfrm flipH="1">
            <a:off x="6394450" y="5691188"/>
            <a:ext cx="1311275" cy="5826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lg" len="lg"/>
            <a:tailEnd type="oval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277" name="Text Box 59"/>
          <p:cNvSpPr txBox="1">
            <a:spLocks noChangeArrowheads="1"/>
          </p:cNvSpPr>
          <p:nvPr/>
        </p:nvSpPr>
        <p:spPr bwMode="auto">
          <a:xfrm>
            <a:off x="8510588" y="6167438"/>
            <a:ext cx="4032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>
                <a:solidFill>
                  <a:srgbClr val="FF0000"/>
                </a:solidFill>
              </a:rPr>
              <a:t>v</a:t>
            </a:r>
            <a:r>
              <a:rPr lang="en-US" sz="1600" baseline="-25000">
                <a:solidFill>
                  <a:srgbClr val="FF0000"/>
                </a:solidFill>
              </a:rPr>
              <a:t>4</a:t>
            </a:r>
            <a:endParaRPr lang="ru-RU" sz="1600" baseline="-25000">
              <a:solidFill>
                <a:srgbClr val="FF0000"/>
              </a:solidFill>
            </a:endParaRPr>
          </a:p>
        </p:txBody>
      </p:sp>
      <p:sp>
        <p:nvSpPr>
          <p:cNvPr id="10278" name="Text Box 60"/>
          <p:cNvSpPr txBox="1">
            <a:spLocks noChangeArrowheads="1"/>
          </p:cNvSpPr>
          <p:nvPr/>
        </p:nvSpPr>
        <p:spPr bwMode="auto">
          <a:xfrm>
            <a:off x="8461375" y="4508500"/>
            <a:ext cx="4032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>
                <a:solidFill>
                  <a:srgbClr val="FF0000"/>
                </a:solidFill>
              </a:rPr>
              <a:t>v</a:t>
            </a:r>
            <a:r>
              <a:rPr lang="en-US" sz="1600" baseline="-25000">
                <a:solidFill>
                  <a:srgbClr val="FF0000"/>
                </a:solidFill>
              </a:rPr>
              <a:t>1</a:t>
            </a:r>
            <a:endParaRPr lang="ru-RU" sz="1600" baseline="-25000">
              <a:solidFill>
                <a:srgbClr val="FF0000"/>
              </a:solidFill>
            </a:endParaRPr>
          </a:p>
        </p:txBody>
      </p:sp>
      <p:sp>
        <p:nvSpPr>
          <p:cNvPr id="10279" name="Text Box 61"/>
          <p:cNvSpPr txBox="1">
            <a:spLocks noChangeArrowheads="1"/>
          </p:cNvSpPr>
          <p:nvPr/>
        </p:nvSpPr>
        <p:spPr bwMode="auto">
          <a:xfrm>
            <a:off x="6011863" y="4508500"/>
            <a:ext cx="40481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>
                <a:solidFill>
                  <a:srgbClr val="FF0000"/>
                </a:solidFill>
              </a:rPr>
              <a:t>v</a:t>
            </a:r>
            <a:r>
              <a:rPr lang="en-US" sz="1600" baseline="-25000">
                <a:solidFill>
                  <a:srgbClr val="FF0000"/>
                </a:solidFill>
              </a:rPr>
              <a:t>2</a:t>
            </a:r>
            <a:endParaRPr lang="ru-RU" sz="1600" baseline="-25000">
              <a:solidFill>
                <a:srgbClr val="FF0000"/>
              </a:solidFill>
            </a:endParaRPr>
          </a:p>
        </p:txBody>
      </p:sp>
      <p:sp>
        <p:nvSpPr>
          <p:cNvPr id="10280" name="Text Box 62"/>
          <p:cNvSpPr txBox="1">
            <a:spLocks noChangeArrowheads="1"/>
          </p:cNvSpPr>
          <p:nvPr/>
        </p:nvSpPr>
        <p:spPr bwMode="auto">
          <a:xfrm>
            <a:off x="6011863" y="6167438"/>
            <a:ext cx="40481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>
                <a:solidFill>
                  <a:srgbClr val="FF0000"/>
                </a:solidFill>
              </a:rPr>
              <a:t>v</a:t>
            </a:r>
            <a:r>
              <a:rPr lang="en-US" sz="1600" baseline="-25000">
                <a:solidFill>
                  <a:srgbClr val="FF0000"/>
                </a:solidFill>
              </a:rPr>
              <a:t>3</a:t>
            </a:r>
            <a:endParaRPr lang="ru-RU" sz="1600" baseline="-25000">
              <a:solidFill>
                <a:srgbClr val="FF0000"/>
              </a:solidFill>
            </a:endParaRPr>
          </a:p>
        </p:txBody>
      </p:sp>
      <p:sp>
        <p:nvSpPr>
          <p:cNvPr id="10281" name="Text Box 63"/>
          <p:cNvSpPr txBox="1">
            <a:spLocks noChangeArrowheads="1"/>
          </p:cNvSpPr>
          <p:nvPr/>
        </p:nvSpPr>
        <p:spPr bwMode="auto">
          <a:xfrm>
            <a:off x="7502525" y="5267325"/>
            <a:ext cx="4032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>
                <a:solidFill>
                  <a:srgbClr val="FF0000"/>
                </a:solidFill>
              </a:rPr>
              <a:t>v</a:t>
            </a:r>
            <a:r>
              <a:rPr lang="en-US" sz="1600" baseline="-25000">
                <a:solidFill>
                  <a:srgbClr val="FF0000"/>
                </a:solidFill>
              </a:rPr>
              <a:t>5</a:t>
            </a:r>
            <a:endParaRPr lang="ru-RU" sz="1600" baseline="-25000">
              <a:solidFill>
                <a:srgbClr val="FF0000"/>
              </a:solidFill>
            </a:endParaRPr>
          </a:p>
        </p:txBody>
      </p:sp>
      <p:sp>
        <p:nvSpPr>
          <p:cNvPr id="10282" name="Text Box 64"/>
          <p:cNvSpPr txBox="1">
            <a:spLocks noChangeArrowheads="1"/>
          </p:cNvSpPr>
          <p:nvPr/>
        </p:nvSpPr>
        <p:spPr bwMode="auto">
          <a:xfrm>
            <a:off x="8461375" y="5373688"/>
            <a:ext cx="5032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>
                <a:solidFill>
                  <a:schemeClr val="accent2"/>
                </a:solidFill>
              </a:rPr>
              <a:t>R</a:t>
            </a:r>
            <a:r>
              <a:rPr lang="en-US" sz="1600" baseline="-25000">
                <a:solidFill>
                  <a:schemeClr val="accent2"/>
                </a:solidFill>
              </a:rPr>
              <a:t>14</a:t>
            </a:r>
            <a:endParaRPr lang="ru-RU" sz="1600" baseline="-25000">
              <a:solidFill>
                <a:schemeClr val="accent2"/>
              </a:solidFill>
            </a:endParaRPr>
          </a:p>
        </p:txBody>
      </p:sp>
      <p:sp>
        <p:nvSpPr>
          <p:cNvPr id="10283" name="Text Box 65"/>
          <p:cNvSpPr txBox="1">
            <a:spLocks noChangeArrowheads="1"/>
          </p:cNvSpPr>
          <p:nvPr/>
        </p:nvSpPr>
        <p:spPr bwMode="auto">
          <a:xfrm>
            <a:off x="5940425" y="5267325"/>
            <a:ext cx="5032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>
                <a:solidFill>
                  <a:schemeClr val="accent2"/>
                </a:solidFill>
              </a:rPr>
              <a:t>R</a:t>
            </a:r>
            <a:r>
              <a:rPr lang="en-US" sz="1600" baseline="-25000">
                <a:solidFill>
                  <a:schemeClr val="accent2"/>
                </a:solidFill>
              </a:rPr>
              <a:t>23</a:t>
            </a:r>
            <a:endParaRPr lang="ru-RU" sz="1600" baseline="-25000">
              <a:solidFill>
                <a:schemeClr val="accent2"/>
              </a:solidFill>
            </a:endParaRPr>
          </a:p>
        </p:txBody>
      </p:sp>
      <p:sp>
        <p:nvSpPr>
          <p:cNvPr id="10284" name="Text Box 66"/>
          <p:cNvSpPr txBox="1">
            <a:spLocks noChangeArrowheads="1"/>
          </p:cNvSpPr>
          <p:nvPr/>
        </p:nvSpPr>
        <p:spPr bwMode="auto">
          <a:xfrm>
            <a:off x="6645275" y="5637213"/>
            <a:ext cx="5032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>
                <a:solidFill>
                  <a:schemeClr val="accent2"/>
                </a:solidFill>
              </a:rPr>
              <a:t>R</a:t>
            </a:r>
            <a:r>
              <a:rPr lang="en-US" sz="1600" baseline="-25000">
                <a:solidFill>
                  <a:schemeClr val="accent2"/>
                </a:solidFill>
              </a:rPr>
              <a:t>35</a:t>
            </a:r>
            <a:endParaRPr lang="ru-RU" sz="1600" baseline="-25000">
              <a:solidFill>
                <a:schemeClr val="accent2"/>
              </a:solidFill>
            </a:endParaRPr>
          </a:p>
        </p:txBody>
      </p:sp>
      <p:sp>
        <p:nvSpPr>
          <p:cNvPr id="10285" name="Text Box 67"/>
          <p:cNvSpPr txBox="1">
            <a:spLocks noChangeArrowheads="1"/>
          </p:cNvSpPr>
          <p:nvPr/>
        </p:nvSpPr>
        <p:spPr bwMode="auto">
          <a:xfrm>
            <a:off x="7308850" y="6308725"/>
            <a:ext cx="5032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>
                <a:solidFill>
                  <a:schemeClr val="accent2"/>
                </a:solidFill>
              </a:rPr>
              <a:t>R</a:t>
            </a:r>
            <a:r>
              <a:rPr lang="en-US" sz="1600" baseline="-25000">
                <a:solidFill>
                  <a:schemeClr val="accent2"/>
                </a:solidFill>
              </a:rPr>
              <a:t>34</a:t>
            </a:r>
            <a:endParaRPr lang="ru-RU" sz="1600" baseline="-25000">
              <a:solidFill>
                <a:schemeClr val="accent2"/>
              </a:solidFill>
            </a:endParaRPr>
          </a:p>
        </p:txBody>
      </p:sp>
      <p:sp>
        <p:nvSpPr>
          <p:cNvPr id="10286" name="Text Box 68"/>
          <p:cNvSpPr txBox="1">
            <a:spLocks noChangeArrowheads="1"/>
          </p:cNvSpPr>
          <p:nvPr/>
        </p:nvSpPr>
        <p:spPr bwMode="auto">
          <a:xfrm>
            <a:off x="2916238" y="4005263"/>
            <a:ext cx="24479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>
                <a:solidFill>
                  <a:schemeClr val="accent2"/>
                </a:solidFill>
              </a:rPr>
              <a:t>б</a:t>
            </a:r>
            <a:r>
              <a:rPr lang="en-US">
                <a:solidFill>
                  <a:schemeClr val="accent2"/>
                </a:solidFill>
              </a:rPr>
              <a:t>)</a:t>
            </a:r>
            <a:r>
              <a:rPr lang="ru-RU">
                <a:solidFill>
                  <a:schemeClr val="accent2"/>
                </a:solidFill>
              </a:rPr>
              <a:t> остовной связный </a:t>
            </a:r>
          </a:p>
          <a:p>
            <a:pPr algn="ctr" eaLnBrk="1" hangingPunct="1"/>
            <a:r>
              <a:rPr lang="ru-RU">
                <a:solidFill>
                  <a:schemeClr val="accent2"/>
                </a:solidFill>
              </a:rPr>
              <a:t>подграф графа </a:t>
            </a:r>
            <a:r>
              <a:rPr lang="en-US">
                <a:solidFill>
                  <a:schemeClr val="accent2"/>
                </a:solidFill>
              </a:rPr>
              <a:t>G</a:t>
            </a:r>
            <a:endParaRPr lang="ru-RU">
              <a:solidFill>
                <a:schemeClr val="accent2"/>
              </a:solidFill>
            </a:endParaRPr>
          </a:p>
        </p:txBody>
      </p:sp>
      <p:sp>
        <p:nvSpPr>
          <p:cNvPr id="10287" name="Text Box 69"/>
          <p:cNvSpPr txBox="1">
            <a:spLocks noChangeArrowheads="1"/>
          </p:cNvSpPr>
          <p:nvPr/>
        </p:nvSpPr>
        <p:spPr bwMode="auto">
          <a:xfrm>
            <a:off x="6156325" y="4005263"/>
            <a:ext cx="24479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>
                <a:solidFill>
                  <a:schemeClr val="accent2"/>
                </a:solidFill>
              </a:rPr>
              <a:t>в</a:t>
            </a:r>
            <a:r>
              <a:rPr lang="en-US">
                <a:solidFill>
                  <a:schemeClr val="accent2"/>
                </a:solidFill>
              </a:rPr>
              <a:t>)</a:t>
            </a:r>
            <a:r>
              <a:rPr lang="ru-RU">
                <a:solidFill>
                  <a:schemeClr val="accent2"/>
                </a:solidFill>
              </a:rPr>
              <a:t> остовное связное </a:t>
            </a:r>
          </a:p>
          <a:p>
            <a:pPr algn="ctr" eaLnBrk="1" hangingPunct="1"/>
            <a:r>
              <a:rPr lang="ru-RU">
                <a:solidFill>
                  <a:schemeClr val="accent2"/>
                </a:solidFill>
              </a:rPr>
              <a:t>дерево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Оформление по умолчанию">
  <a:themeElements>
    <a:clrScheme name="1_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Оформление по умолчанию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2624</TotalTime>
  <Words>3212</Words>
  <Application>Microsoft Office PowerPoint</Application>
  <PresentationFormat>Экран (4:3)</PresentationFormat>
  <Paragraphs>1449</Paragraphs>
  <Slides>29</Slides>
  <Notes>20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7" baseType="lpstr">
      <vt:lpstr>Arial</vt:lpstr>
      <vt:lpstr>Courier New</vt:lpstr>
      <vt:lpstr>Copperplate Gothic Light</vt:lpstr>
      <vt:lpstr>Copperplate Gothic Bold</vt:lpstr>
      <vt:lpstr>Arial Unicode MS</vt:lpstr>
      <vt:lpstr>Wingdings</vt:lpstr>
      <vt:lpstr>Arial Black</vt:lpstr>
      <vt:lpstr>1_Оформление по умолчанию</vt:lpstr>
      <vt:lpstr>Теория алгоритмов</vt:lpstr>
      <vt:lpstr>Презентация PowerPoint</vt:lpstr>
      <vt:lpstr>Презентация PowerPoint</vt:lpstr>
      <vt:lpstr>Использование в прикладных задачах</vt:lpstr>
      <vt:lpstr>ПОИСК КРАТЧАЙШЕГО ПУТИ</vt:lpstr>
      <vt:lpstr>Презентация PowerPoint</vt:lpstr>
      <vt:lpstr>СМЕЖНОСТЬ и ИНЦИДЕНТНОСТЬ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Дом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Алгоритмы на графах</dc:title>
  <dc:subject>Академия Борланд. Введение в алгоритмы.</dc:subject>
  <dc:creator>Александр Кубенский</dc:creator>
  <cp:lastModifiedBy>Игорь</cp:lastModifiedBy>
  <cp:revision>48</cp:revision>
  <dcterms:created xsi:type="dcterms:W3CDTF">2006-01-09T16:16:52Z</dcterms:created>
  <dcterms:modified xsi:type="dcterms:W3CDTF">2022-09-19T14:58:40Z</dcterms:modified>
</cp:coreProperties>
</file>