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4/lessons.us_s.html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2/lessons.color.html" Type="http://schemas.openxmlformats.org/officeDocument/2006/relationships/hyperlink" TargetMode="External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4/lessons.div_st.html" Type="http://schemas.openxmlformats.org/officeDocument/2006/relationships/hyperlink" TargetMode="External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4/lessons.div_mp.html" Type="http://schemas.openxmlformats.org/officeDocument/2006/relationships/hyperlink" TargetMode="External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4/lessons.block.html" Type="http://schemas.openxmlformats.org/officeDocument/2006/relationships/hyperlink" TargetMode="External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lesson4/lessons.bg.html" Type="http://schemas.openxmlformats.org/officeDocument/2006/relationships/hyperlink" TargetMode="External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249900" x="592050"/>
            <a:ext cy="1493399" cx="78663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Каскадные таблицы стилей(CSS)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156625" x="1100250"/>
            <a:ext cy="857400" cx="6943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Селектор псевдоклассов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331700" x="1447250"/>
            <a:ext cy="2977199" cx="6094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a { /*изначальный цвет ссылки*/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color:red;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a:visited {/*цвет посещенной ссылки*/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color:black;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a:hover { /*ссылка будет менять цвет при наведении на нее*/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ru"/>
              <a:t>	color:green</a:t>
            </a:r>
          </a:p>
          <a:p>
            <a:pPr>
              <a:spcBef>
                <a:spcPts val="0"/>
              </a:spcBef>
              <a:buNone/>
            </a:pPr>
            <a:r>
              <a:rPr sz="1400" lang="ru"/>
              <a:t>}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3807600" x="6157250"/>
            <a:ext cy="501299" cx="1384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22425" x="2835300"/>
            <a:ext cy="857400" cx="34733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Цвета в CSS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397500" x="1346850"/>
            <a:ext cy="2056200" cx="6450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1)color:rgb(0.0.255);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2)color:blue;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3)color:#fff; color:#ffffff;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3326550" x="6446250"/>
            <a:ext cy="1041000" cx="1350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Цветовая палитра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34175" x="2345250"/>
            <a:ext cy="857400" cx="4453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Создание блока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609375" x="3417750"/>
            <a:ext cy="1466999" cx="2308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width:200px;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height:200px;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border:2px solid gold;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  	}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y="1185325" x="2723450"/>
            <a:ext cy="424199" cx="3541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border:ширина стиль рамки цвет;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2483550" x="397950"/>
            <a:ext cy="2095499" cx="301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Также  есть такие правила для блоков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border-width;/*ширина рамки*/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border-style;/*стиль рамки*/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border-color/*цвет рамки*/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border-(top,left,bottom,right)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border-radius/*скругленные края*/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3076375" x="5431475"/>
            <a:ext cy="424199" cx="11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234250" x="2398050"/>
            <a:ext cy="857400" cx="4347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margin,padding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1091650" x="1450275"/>
            <a:ext cy="3436799" cx="2973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 </a:t>
            </a:r>
            <a:r>
              <a:rPr sz="1200" lang="ru"/>
              <a:t>.first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width:200px;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height:200px;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border:2px solid green;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margin:200px 100px;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	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	.two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width:200px;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height:200px;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border:2px solid red;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  padding:200px 100px;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  	}</a:t>
            </a:r>
          </a:p>
        </p:txBody>
      </p:sp>
      <p:sp>
        <p:nvSpPr>
          <p:cNvPr id="104" name="Shape 104"/>
          <p:cNvSpPr/>
          <p:nvPr/>
        </p:nvSpPr>
        <p:spPr>
          <a:xfrm>
            <a:off y="1597025" x="4776925"/>
            <a:ext cy="2572200" cx="41267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y="2091675" x="5200925"/>
            <a:ext cy="1483799" cx="33071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y="1955000" x="8154850"/>
            <a:ext cy="1540499" cx="268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padding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y="2216500" x="4833425"/>
            <a:ext cy="1359000" cx="268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margin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y="3194000" x="6236137"/>
            <a:ext cy="301500" cx="78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width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2063325" x="5195612"/>
            <a:ext cy="1540499" cx="268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heiight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y="3712525" x="3590425"/>
            <a:ext cy="301500" cx="118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191850" x="2098350"/>
            <a:ext cy="857400" cx="4947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Стили для текста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84825" x="1696200"/>
            <a:ext cy="2101800" cx="5751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font-family:verdana,Tahoma;-шрифт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font-size:12pt-размер шрифта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font-weight:bold;-жирность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font-style:(oblique-наклонный;italic-курсив);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text-indent:40px;красная строка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text-decoration:(none,overline;underline,line-through) подчеркивание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text-align:(center;right;center;left) выравнивание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3640900" x="5252425"/>
            <a:ext cy="584999" cx="1265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4142250" x="7878650"/>
            <a:ext cy="802199" cx="687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17900" x="1045200"/>
            <a:ext cy="857400" cx="705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Добавление фона на сайт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133250" x="1909650"/>
            <a:ext cy="2876999" cx="5324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body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background: #00ff00 url("smiley.gif") no-repeat fixed center;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h1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background-color: #00ff00;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div 	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background-image: url("paper.gif");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background-color: #cccccc;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4225825" x="7019150"/>
            <a:ext cy="346200" cx="1079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ru">
                <a:solidFill>
                  <a:schemeClr val="hlink"/>
                </a:solidFill>
                <a:hlinkClick r:id="rId3"/>
              </a:rPr>
              <a:t>Пример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34200" x="3608250"/>
            <a:ext cy="857400" cx="1927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sz="3000" lang="ru"/>
              <a:t>position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y="1016000" x="2398950"/>
            <a:ext cy="3894600" cx="434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sz="1300" lang="ru">
                <a:solidFill>
                  <a:schemeClr val="dk1"/>
                </a:solidFill>
              </a:rPr>
              <a:t>Синтаксис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>
                <a:solidFill>
                  <a:schemeClr val="dk1"/>
                </a:solidFill>
              </a:rPr>
              <a:t>position: absolute | fixed | relative | static | inherit</a:t>
            </a:r>
          </a:p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b="1" sz="1300" lang="ru">
                <a:solidFill>
                  <a:schemeClr val="dk1"/>
                </a:solidFill>
              </a:rPr>
              <a:t>Значения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>
                <a:solidFill>
                  <a:schemeClr val="dk1"/>
                </a:solidFill>
              </a:rPr>
              <a:t>absolute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sz="1100" lang="ru">
                <a:solidFill>
                  <a:schemeClr val="dk1"/>
                </a:solidFill>
              </a:rPr>
              <a:t>Указывает, что элемент абсолютно позиционирован, при этом другие элементы отображаются на веб-странице словно абсолютно позиционированного элемента и нет. Положение элемента задается свойствами left, top, right и bottom, также на положение влияет значение свойства position родительского элемента. Так, если у родителя значение position установлено как static или родителя нет, то отсчет координат ведется от края окна браузера. Если у родителя значение position задано как fixed, relative или absolute, то отсчет координат ведется от края родительского элемента.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6525" x="3544650"/>
            <a:ext cy="857400" cx="2054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sz="3000" lang="ru"/>
              <a:t>position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059025" x="2698050"/>
            <a:ext cy="2891999" cx="3747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fixed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По своему действию это значение близко к absolute, но в отличие от него привязывается к указанной свойствами left, top, right и bottom точке на экране и не меняет своего положения при прокрутке веб-страницы. Браузер Firefox вообще не отображает полосы прокрутки, если положение элемента задано фиксированным, и оно не помещается целиком в окно браузера. В браузере Opera хотя и показываются полосы прокрутки, но они никак не влияют на позицию элемента.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342750" x="3481200"/>
            <a:ext cy="857400" cx="2181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position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609375" x="2578050"/>
            <a:ext cy="2708699" cx="3987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relative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Положение элемента устанавливается относительно его исходного места. Добавление свойств left, top, right и bottom изменяет позицию элемента и сдвигает его в ту или иную сторону от первоначального расположения.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149550" x="3558750"/>
            <a:ext cy="857400" cx="2026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ru"/>
              <a:t>position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1259700" x="2352300"/>
            <a:ext cy="2624100" cx="4439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static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Элементы отображаются как обычно. Использование свойств left, top, right и bottom не приводит к каким-либо результатам.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inherit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Наследует значение родителя</a:t>
            </a:r>
            <a:r>
              <a:rPr lang="ru"/>
              <a:t>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22425" x="1675800"/>
            <a:ext cy="857400" cx="57923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Что же такое стиль?</a:t>
            </a:r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387500" x="786125"/>
            <a:ext cy="2368499" cx="2914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i="1"/>
              <a:t>Селектор</a:t>
            </a:r>
            <a:r>
              <a:rPr lang="ru"/>
              <a:t> {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Правило 1;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Правило 2;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}</a:t>
            </a:r>
          </a:p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1387500" x="4770450"/>
            <a:ext cy="2674800" cx="3403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 i="1"/>
              <a:t>p </a:t>
            </a:r>
            <a:r>
              <a:rPr lang="ru"/>
              <a:t>{</a:t>
            </a:r>
          </a:p>
          <a:p>
            <a:pPr rtl="0" lvl="0">
              <a:spcBef>
                <a:spcPts val="0"/>
              </a:spcBef>
              <a:buNone/>
            </a:pPr>
            <a:r>
              <a:rPr lang="ru"/>
              <a:t>color:red;</a:t>
            </a:r>
          </a:p>
          <a:p>
            <a:pPr rtl="0" lvl="0">
              <a:spcBef>
                <a:spcPts val="0"/>
              </a:spcBef>
              <a:buNone/>
            </a:pPr>
            <a:r>
              <a:rPr lang="ru"/>
              <a:t>font-size:60px;</a:t>
            </a:r>
          </a:p>
          <a:p>
            <a:pPr rtl="0" lvl="0">
              <a:spcBef>
                <a:spcPts val="0"/>
              </a:spcBef>
              <a:buNone/>
            </a:pPr>
            <a:r>
              <a:rPr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y="64875" x="5000975"/>
            <a:ext cy="857400" cx="2322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Пример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349200" x="126975"/>
            <a:ext cy="4445099" cx="4405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sz="1000" lang="ru"/>
              <a:t>&lt;!DOCTYPE html&gt;</a:t>
            </a:r>
            <a:br>
              <a:rPr sz="1000" lang="ru"/>
            </a:br>
            <a:r>
              <a:rPr sz="1000" lang="ru"/>
              <a:t>&lt;html&gt;</a:t>
            </a:r>
            <a:br>
              <a:rPr sz="1000" lang="ru"/>
            </a:br>
            <a:r>
              <a:rPr sz="1000" lang="ru"/>
              <a:t> &lt;head&gt;</a:t>
            </a:r>
            <a:br>
              <a:rPr sz="1000" lang="ru"/>
            </a:br>
            <a:r>
              <a:rPr sz="1000" lang="ru"/>
              <a:t>  &lt;meta charset="utf-8"&gt;</a:t>
            </a:r>
            <a:br>
              <a:rPr sz="1000" lang="ru"/>
            </a:br>
            <a:r>
              <a:rPr sz="1000" lang="ru"/>
              <a:t>  &lt;title&gt;position&lt;/title&gt;</a:t>
            </a:r>
            <a:br>
              <a:rPr sz="1000" lang="ru"/>
            </a:br>
            <a:r>
              <a:rPr sz="1000" lang="ru"/>
              <a:t>  &lt;style&gt;</a:t>
            </a:r>
            <a:br>
              <a:rPr sz="1000" lang="ru"/>
            </a:br>
            <a:r>
              <a:rPr sz="1000" lang="ru"/>
              <a:t>   .layer1 {</a:t>
            </a:r>
            <a:br>
              <a:rPr sz="1000" lang="ru"/>
            </a:br>
            <a:r>
              <a:rPr sz="1000" lang="ru"/>
              <a:t>    position: relative; /* Относительное позиционирование */</a:t>
            </a:r>
            <a:br>
              <a:rPr sz="1000" lang="ru"/>
            </a:br>
            <a:r>
              <a:rPr sz="1000" lang="ru"/>
              <a:t>    background: #f0f0f0; /* Цвет фона */</a:t>
            </a:r>
            <a:br>
              <a:rPr sz="1000" lang="ru"/>
            </a:br>
            <a:r>
              <a:rPr sz="1000" lang="ru"/>
              <a:t>    height: 200px; /* Высота блока */</a:t>
            </a:r>
            <a:br>
              <a:rPr sz="1000" lang="ru"/>
            </a:br>
            <a:r>
              <a:rPr sz="1000" lang="ru"/>
              <a:t>   }</a:t>
            </a:r>
            <a:br>
              <a:rPr sz="1000" lang="ru"/>
            </a:br>
            <a:r>
              <a:rPr sz="1000" lang="ru"/>
              <a:t>   .layer2 {</a:t>
            </a:r>
            <a:br>
              <a:rPr sz="1000" lang="ru"/>
            </a:br>
            <a:r>
              <a:rPr sz="1000" lang="ru"/>
              <a:t>    position: absolute; /* Абсолютное позиционирование */</a:t>
            </a:r>
            <a:br>
              <a:rPr sz="1000" lang="ru"/>
            </a:br>
            <a:r>
              <a:rPr sz="1000" lang="ru"/>
              <a:t>    bottom: 15px; /* Положение от нижнего края */</a:t>
            </a:r>
            <a:br>
              <a:rPr sz="1000" lang="ru"/>
            </a:br>
            <a:r>
              <a:rPr sz="1000" lang="ru"/>
              <a:t>    right: 15px; /* Положение от правого края */</a:t>
            </a:r>
            <a:br>
              <a:rPr sz="1000" lang="ru"/>
            </a:br>
            <a:r>
              <a:rPr sz="1000" lang="ru"/>
              <a:t>    line-height: 1px;</a:t>
            </a:r>
            <a:br>
              <a:rPr sz="1000" lang="ru"/>
            </a:br>
            <a:r>
              <a:rPr sz="1000" lang="ru"/>
              <a:t>   }</a:t>
            </a:r>
            <a:br>
              <a:rPr sz="1000" lang="ru"/>
            </a:br>
            <a:r>
              <a:rPr sz="1000" lang="ru"/>
              <a:t>  &lt;/style&gt;</a:t>
            </a:r>
            <a:br>
              <a:rPr sz="1000" lang="ru"/>
            </a:br>
            <a:r>
              <a:rPr sz="1000" lang="ru"/>
              <a:t> &lt;/head&gt;</a:t>
            </a:r>
            <a:br>
              <a:rPr sz="1000" lang="ru"/>
            </a:br>
            <a:r>
              <a:rPr sz="1000" lang="ru"/>
              <a:t> &lt;body&gt;</a:t>
            </a:r>
            <a:br>
              <a:rPr sz="1000" lang="ru"/>
            </a:br>
            <a:r>
              <a:rPr sz="1000" lang="ru"/>
              <a:t>  &lt;div class="layer1"&gt;</a:t>
            </a:r>
            <a:br>
              <a:rPr sz="1000" lang="ru"/>
            </a:br>
            <a:r>
              <a:rPr sz="1000" lang="ru"/>
              <a:t>   &lt;div class="layer2"&gt;</a:t>
            </a:r>
            <a:br>
              <a:rPr sz="1000" lang="ru"/>
            </a:br>
            <a:r>
              <a:rPr sz="1000" lang="ru"/>
              <a:t>     &lt;img src="images/girl.jpg" alt="Девочка" /&gt;</a:t>
            </a:r>
            <a:br>
              <a:rPr sz="1000" lang="ru"/>
            </a:br>
            <a:r>
              <a:rPr sz="1000" lang="ru"/>
              <a:t>   &lt;/div&gt;</a:t>
            </a:r>
            <a:br>
              <a:rPr sz="1000" lang="ru"/>
            </a:br>
            <a:r>
              <a:rPr sz="1000" lang="ru"/>
              <a:t>  &lt;/div&gt;</a:t>
            </a:r>
            <a:br>
              <a:rPr sz="1000" lang="ru"/>
            </a:br>
            <a:r>
              <a:rPr sz="1000" lang="ru"/>
              <a:t> &lt;/body&gt;</a:t>
            </a:r>
            <a:br>
              <a:rPr sz="1000" lang="ru"/>
            </a:br>
            <a:r>
              <a:rPr sz="1000" lang="ru"/>
              <a:t>&lt;/html&gt;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98225" x="4653400"/>
            <a:ext cy="3264450" cx="440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342750" x="2695500"/>
            <a:ext cy="857400" cx="3753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Виды стилей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352550" x="0"/>
            <a:ext cy="3240300" cx="3078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1)Внедренные в страницу HTML5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&lt;!DOCTYPE 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&lt;html&gt;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&lt;head&gt;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&lt;title&gt;&lt;/title&gt;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&lt;meta content=""&gt;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	&lt;style&gt;&lt;/style&gt;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&lt;/head&gt;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 &lt;body&gt;&lt;/body&gt;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&lt;/html&gt;</a:t>
            </a:r>
          </a:p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1352550" x="2862725"/>
            <a:ext cy="3240300" cx="3078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ru"/>
              <a:t>2)</a:t>
            </a:r>
            <a:r>
              <a:rPr sz="1200" lang="ru">
                <a:solidFill>
                  <a:schemeClr val="dk1"/>
                </a:solidFill>
              </a:rPr>
              <a:t>Встроенные в страницу</a:t>
            </a:r>
            <a:r>
              <a:rPr sz="1200" lang="ru"/>
              <a:t>  HTML5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&lt;!DOCTYPE html&gt;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&lt;html&gt;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  &lt;head&gt;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	&lt;title&gt;&lt;/title&gt;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	&lt;meta content=""&gt;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  &lt;/head&gt;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  &lt;body&gt;&lt;/body&gt;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&lt;/html&gt;</a:t>
            </a:r>
          </a:p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y="1352550" x="5728700"/>
            <a:ext cy="3240300" cx="3078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ru"/>
              <a:t>3)Внешние 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&lt;!DOCTYPE html&gt;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&lt;html&gt;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&lt;head&gt;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&lt;title&gt;&lt;/title&gt;</a:t>
            </a:r>
          </a:p>
          <a:p>
            <a:pPr rtl="0" lvl="0">
              <a:spcBef>
                <a:spcPts val="0"/>
              </a:spcBef>
              <a:buNone/>
            </a:pPr>
            <a:r>
              <a:rPr sz="1400" lang="ru">
                <a:solidFill>
                  <a:schemeClr val="dk1"/>
                </a:solidFill>
              </a:rPr>
              <a:t>&lt;link rel='stylesheet' href='css/contact.css'/&gt;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  &lt;/head&gt;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  &lt;body&gt;&lt;/body&gt;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&lt;/html&gt;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173075" x="2216925"/>
            <a:ext cy="857400" cx="4953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Типы селекторов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33050" x="1887975"/>
            <a:ext cy="3725699" cx="5611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1)универсальный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2)типа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3)класса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4)ID-селектор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5)потомков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6)селектор псевдоклассов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Универсальный селектор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16600" x="1988250"/>
            <a:ext cy="2483699" cx="5167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* - применяется ко всем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*{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color:orange;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22425" x="1708800"/>
            <a:ext cy="857400" cx="5726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Селектор типа(тега)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381075" x="2432350"/>
            <a:ext cy="2121900" cx="473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p {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text-align: center;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361800" x="1996500"/>
            <a:ext cy="734400" cx="5151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Селектор класса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49500" x="3114900"/>
            <a:ext cy="1727099" cx="2914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.blue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	color:blue;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55300" x="2827050"/>
            <a:ext cy="857400" cx="3489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ID селектор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65925" x="2531100"/>
            <a:ext cy="1908299" cx="408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#abzac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	font-weight:bold;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5" x="1856700"/>
            <a:ext cy="857400" cx="5430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Селектор потомков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413950" x="2843550"/>
            <a:ext cy="1891799" cx="3456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 div &gt; p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	color:green;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