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87296-D7F1-4689-ADC5-AF7D4C6D2986}">
  <a:tblStyle styleId="{E6787296-D7F1-4689-ADC5-AF7D4C6D2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58d8d87981f2d1fd" providerId="LiveId" clId="{87628A93-3E15-455D-B4E0-333A07A3F90B}"/>
    <pc:docChg chg="undo custSel addSld modSld sldOrd">
      <pc:chgData name=" " userId="58d8d87981f2d1fd" providerId="LiveId" clId="{87628A93-3E15-455D-B4E0-333A07A3F90B}" dt="2022-11-01T08:01:09.607" v="379" actId="207"/>
      <pc:docMkLst>
        <pc:docMk/>
      </pc:docMkLst>
      <pc:sldChg chg="addSp delSp modSp add mod ord">
        <pc:chgData name=" " userId="58d8d87981f2d1fd" providerId="LiveId" clId="{87628A93-3E15-455D-B4E0-333A07A3F90B}" dt="2022-11-01T08:01:09.607" v="379" actId="207"/>
        <pc:sldMkLst>
          <pc:docMk/>
          <pc:sldMk cId="2672731779" sldId="270"/>
        </pc:sldMkLst>
        <pc:spChg chg="add del mod">
          <ac:chgData name=" " userId="58d8d87981f2d1fd" providerId="LiveId" clId="{87628A93-3E15-455D-B4E0-333A07A3F90B}" dt="2022-11-01T06:12:48.163" v="269" actId="478"/>
          <ac:spMkLst>
            <pc:docMk/>
            <pc:sldMk cId="2672731779" sldId="270"/>
            <ac:spMk id="3" creationId="{D9D05339-BBF0-AC31-B0E4-35972A636ED5}"/>
          </ac:spMkLst>
        </pc:spChg>
        <pc:spChg chg="del">
          <ac:chgData name=" " userId="58d8d87981f2d1fd" providerId="LiveId" clId="{87628A93-3E15-455D-B4E0-333A07A3F90B}" dt="2022-11-01T06:12:40.296" v="268" actId="478"/>
          <ac:spMkLst>
            <pc:docMk/>
            <pc:sldMk cId="2672731779" sldId="270"/>
            <ac:spMk id="179" creationId="{00000000-0000-0000-0000-000000000000}"/>
          </ac:spMkLst>
        </pc:spChg>
        <pc:spChg chg="mod">
          <ac:chgData name=" " userId="58d8d87981f2d1fd" providerId="LiveId" clId="{87628A93-3E15-455D-B4E0-333A07A3F90B}" dt="2022-11-01T08:01:09.607" v="379" actId="207"/>
          <ac:spMkLst>
            <pc:docMk/>
            <pc:sldMk cId="2672731779" sldId="270"/>
            <ac:spMk id="180" creationId="{00000000-0000-0000-0000-000000000000}"/>
          </ac:spMkLst>
        </pc:spChg>
        <pc:spChg chg="del">
          <ac:chgData name=" " userId="58d8d87981f2d1fd" providerId="LiveId" clId="{87628A93-3E15-455D-B4E0-333A07A3F90B}" dt="2022-10-31T12:25:45.523" v="2" actId="478"/>
          <ac:spMkLst>
            <pc:docMk/>
            <pc:sldMk cId="2672731779" sldId="270"/>
            <ac:spMk id="182" creationId="{00000000-0000-0000-0000-000000000000}"/>
          </ac:spMkLst>
        </pc:spChg>
        <pc:spChg chg="del">
          <ac:chgData name=" " userId="58d8d87981f2d1fd" providerId="LiveId" clId="{87628A93-3E15-455D-B4E0-333A07A3F90B}" dt="2022-10-31T12:25:47.111" v="4" actId="478"/>
          <ac:spMkLst>
            <pc:docMk/>
            <pc:sldMk cId="2672731779" sldId="270"/>
            <ac:spMk id="183" creationId="{00000000-0000-0000-0000-000000000000}"/>
          </ac:spMkLst>
        </pc:spChg>
        <pc:spChg chg="del">
          <ac:chgData name=" " userId="58d8d87981f2d1fd" providerId="LiveId" clId="{87628A93-3E15-455D-B4E0-333A07A3F90B}" dt="2022-10-31T12:25:48.328" v="5" actId="478"/>
          <ac:spMkLst>
            <pc:docMk/>
            <pc:sldMk cId="2672731779" sldId="270"/>
            <ac:spMk id="184" creationId="{00000000-0000-0000-0000-000000000000}"/>
          </ac:spMkLst>
        </pc:spChg>
        <pc:graphicFrameChg chg="del modGraphic">
          <ac:chgData name=" " userId="58d8d87981f2d1fd" providerId="LiveId" clId="{87628A93-3E15-455D-B4E0-333A07A3F90B}" dt="2022-10-31T12:25:46.339" v="3" actId="478"/>
          <ac:graphicFrameMkLst>
            <pc:docMk/>
            <pc:sldMk cId="2672731779" sldId="270"/>
            <ac:graphicFrameMk id="181" creationId="{00000000-0000-0000-0000-000000000000}"/>
          </ac:graphicFrameMkLst>
        </pc:graphicFrameChg>
      </pc:sldChg>
      <pc:sldChg chg="addSp delSp modSp add mod">
        <pc:chgData name=" " userId="58d8d87981f2d1fd" providerId="LiveId" clId="{87628A93-3E15-455D-B4E0-333A07A3F90B}" dt="2022-11-01T06:48:12.427" v="378" actId="1076"/>
        <pc:sldMkLst>
          <pc:docMk/>
          <pc:sldMk cId="133106466" sldId="271"/>
        </pc:sldMkLst>
        <pc:spChg chg="add mod">
          <ac:chgData name=" " userId="58d8d87981f2d1fd" providerId="LiveId" clId="{87628A93-3E15-455D-B4E0-333A07A3F90B}" dt="2022-11-01T06:45:49.438" v="371" actId="20577"/>
          <ac:spMkLst>
            <pc:docMk/>
            <pc:sldMk cId="133106466" sldId="271"/>
            <ac:spMk id="2" creationId="{5B4CF193-9D77-7ED5-6DC0-D4CD916E7659}"/>
          </ac:spMkLst>
        </pc:spChg>
        <pc:spChg chg="mod">
          <ac:chgData name=" " userId="58d8d87981f2d1fd" providerId="LiveId" clId="{87628A93-3E15-455D-B4E0-333A07A3F90B}" dt="2022-11-01T06:45:25.265" v="322" actId="14100"/>
          <ac:spMkLst>
            <pc:docMk/>
            <pc:sldMk cId="133106466" sldId="271"/>
            <ac:spMk id="143" creationId="{00000000-0000-0000-0000-000000000000}"/>
          </ac:spMkLst>
        </pc:spChg>
        <pc:spChg chg="del">
          <ac:chgData name=" " userId="58d8d87981f2d1fd" providerId="LiveId" clId="{87628A93-3E15-455D-B4E0-333A07A3F90B}" dt="2022-11-01T06:43:46.521" v="277" actId="478"/>
          <ac:spMkLst>
            <pc:docMk/>
            <pc:sldMk cId="133106466" sldId="271"/>
            <ac:spMk id="145" creationId="{00000000-0000-0000-0000-000000000000}"/>
          </ac:spMkLst>
        </pc:spChg>
        <pc:picChg chg="add mod">
          <ac:chgData name=" " userId="58d8d87981f2d1fd" providerId="LiveId" clId="{87628A93-3E15-455D-B4E0-333A07A3F90B}" dt="2022-11-01T06:47:54.446" v="373" actId="1076"/>
          <ac:picMkLst>
            <pc:docMk/>
            <pc:sldMk cId="133106466" sldId="271"/>
            <ac:picMk id="3" creationId="{35EA601C-A504-4F5D-EF19-841BABD8BFCA}"/>
          </ac:picMkLst>
        </pc:picChg>
        <pc:picChg chg="add mod">
          <ac:chgData name=" " userId="58d8d87981f2d1fd" providerId="LiveId" clId="{87628A93-3E15-455D-B4E0-333A07A3F90B}" dt="2022-11-01T06:48:12.427" v="378" actId="1076"/>
          <ac:picMkLst>
            <pc:docMk/>
            <pc:sldMk cId="133106466" sldId="271"/>
            <ac:picMk id="4" creationId="{0870BC1C-DD5F-2A00-1631-2E995705D82E}"/>
          </ac:picMkLst>
        </pc:picChg>
        <pc:picChg chg="del">
          <ac:chgData name=" " userId="58d8d87981f2d1fd" providerId="LiveId" clId="{87628A93-3E15-455D-B4E0-333A07A3F90B}" dt="2022-11-01T06:43:41.044" v="276" actId="478"/>
          <ac:picMkLst>
            <pc:docMk/>
            <pc:sldMk cId="133106466" sldId="271"/>
            <ac:picMk id="14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1fdc02c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1fdc02c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1fdc02c4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1fdc02c4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1fdc02c4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1fdc02c4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015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b2896a8d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b2896a8d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1fdc02c4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1fdc02c4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1fdc02c4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61fdc02c4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7a52770e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7a52770e4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7a52770e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7a52770e4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52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b6a72184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b6a72184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d446d487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d446d487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a5bc6a0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a5bc6a0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b496a46b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b496a46b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a52770e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a52770e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a52770e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7a52770e4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1fdc02c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61fdc02c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34443"/>
          <a:stretch/>
        </p:blipFill>
        <p:spPr>
          <a:xfrm>
            <a:off x="236375" y="241325"/>
            <a:ext cx="1363399" cy="3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0" y="1425600"/>
            <a:ext cx="58380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1695875"/>
            <a:ext cx="85206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34443"/>
          <a:stretch/>
        </p:blipFill>
        <p:spPr>
          <a:xfrm>
            <a:off x="236375" y="241325"/>
            <a:ext cx="1363399" cy="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806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33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l="34443"/>
          <a:stretch/>
        </p:blipFill>
        <p:spPr>
          <a:xfrm>
            <a:off x="236375" y="241325"/>
            <a:ext cx="1363399" cy="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808125"/>
            <a:ext cx="85206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533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533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l="34443"/>
          <a:stretch/>
        </p:blipFill>
        <p:spPr>
          <a:xfrm>
            <a:off x="236375" y="241325"/>
            <a:ext cx="1363399" cy="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806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l="34443"/>
          <a:stretch/>
        </p:blipFill>
        <p:spPr>
          <a:xfrm>
            <a:off x="236375" y="241325"/>
            <a:ext cx="1363399" cy="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l="34443"/>
          <a:stretch/>
        </p:blipFill>
        <p:spPr>
          <a:xfrm>
            <a:off x="236375" y="241325"/>
            <a:ext cx="1363399" cy="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buNone/>
              <a:defRPr sz="13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текст 1">
  <p:cSld name="Заголовок и текст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95536" y="1581640"/>
            <a:ext cx="8352900" cy="2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roxima Nova"/>
              <a:buNone/>
              <a:defRPr sz="32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28600" algn="l" rtl="0">
              <a:spcBef>
                <a:spcPts val="110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Clr>
                <a:srgbClr val="F4740A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95536" y="987574"/>
            <a:ext cx="83529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3700" b="1" i="0" u="none" strike="noStrike" cap="none">
                <a:solidFill>
                  <a:srgbClr val="F36D2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3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3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3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3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9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9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9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9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395536" y="4240375"/>
            <a:ext cx="5808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Proxima Nova"/>
              <a:buNone/>
              <a:defRPr sz="2400" b="1">
                <a:solidFill>
                  <a:srgbClr val="004A8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roxima Nova"/>
              <a:buNone/>
              <a:defRPr sz="32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28600" algn="l" rtl="0">
              <a:spcBef>
                <a:spcPts val="110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Clr>
                <a:srgbClr val="F4740A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972268" y="4299942"/>
            <a:ext cx="17760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457200" lvl="0" indent="-228600" algn="r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Proxima Nova"/>
              <a:buNone/>
              <a:defRPr sz="1900" b="1">
                <a:solidFill>
                  <a:srgbClr val="004A8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roxima Nova"/>
              <a:buNone/>
              <a:defRPr sz="32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28600" algn="l" rtl="0">
              <a:spcBef>
                <a:spcPts val="110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Clr>
                <a:srgbClr val="F4740A"/>
              </a:buClr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0475" y="343600"/>
            <a:ext cx="1497800" cy="2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B">
            <a:alpha val="37060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238700" y="1425600"/>
            <a:ext cx="6105900" cy="21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336699"/>
                </a:solidFill>
              </a:rPr>
              <a:t>Цифровизация бизнес-процессов</a:t>
            </a:r>
            <a:endParaRPr sz="2300">
              <a:solidFill>
                <a:srgbClr val="336699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336699"/>
                </a:solidFill>
              </a:rPr>
              <a:t> производственных предприятий на базе </a:t>
            </a:r>
            <a:endParaRPr sz="2300">
              <a:solidFill>
                <a:srgbClr val="336699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rgbClr val="336699"/>
                </a:solidFill>
              </a:rPr>
              <a:t>1С: Управление нашей фирмой</a:t>
            </a:r>
            <a:endParaRPr sz="2300">
              <a:solidFill>
                <a:srgbClr val="336699"/>
              </a:solidFill>
            </a:endParaRPr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800" y="471200"/>
            <a:ext cx="2494000" cy="2609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7" name="Google Shape;57;p11"/>
          <p:cNvSpPr txBox="1">
            <a:spLocks noGrp="1"/>
          </p:cNvSpPr>
          <p:nvPr>
            <p:ph type="ctrTitle"/>
          </p:nvPr>
        </p:nvSpPr>
        <p:spPr>
          <a:xfrm>
            <a:off x="238700" y="3550800"/>
            <a:ext cx="2747700" cy="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Font typeface="Tahoma"/>
              <a:buNone/>
            </a:pPr>
            <a:r>
              <a:rPr lang="ru" sz="1300">
                <a:solidFill>
                  <a:srgbClr val="0B5394"/>
                </a:solidFill>
              </a:rPr>
              <a:t>Специалист по внедрению</a:t>
            </a:r>
            <a:endParaRPr sz="130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Font typeface="Tahoma"/>
              <a:buNone/>
            </a:pPr>
            <a:r>
              <a:rPr lang="ru" sz="1300">
                <a:solidFill>
                  <a:srgbClr val="0B5394"/>
                </a:solidFill>
              </a:rPr>
              <a:t>Карчевская Екатерина</a:t>
            </a:r>
            <a:endParaRPr sz="130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Font typeface="Tahoma"/>
              <a:buNone/>
            </a:pPr>
            <a:r>
              <a:rPr lang="ru" sz="1300">
                <a:solidFill>
                  <a:srgbClr val="0B5394"/>
                </a:solidFill>
              </a:rPr>
              <a:t>1С-Рарус, г.Москва</a:t>
            </a:r>
            <a:endParaRPr sz="130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Font typeface="Tahoma"/>
              <a:buNone/>
            </a:pPr>
            <a:endParaRPr sz="1100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Font typeface="Tahoma"/>
              <a:buNone/>
            </a:pPr>
            <a:endParaRPr sz="45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Справочник</a:t>
            </a: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Документ</a:t>
            </a: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Отчет</a:t>
            </a: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Регистр</a:t>
            </a:r>
            <a:endParaRPr sz="16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3455300" y="1359250"/>
            <a:ext cx="4803000" cy="6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Данные с одинаковой структурой списочного характера</a:t>
            </a:r>
            <a:endParaRPr sz="15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3455300" y="2123675"/>
            <a:ext cx="4803000" cy="630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Информация о совершенных хозяйственных операциях</a:t>
            </a:r>
            <a:endParaRPr sz="15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3455300" y="2896050"/>
            <a:ext cx="4803000" cy="57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Обработка информации, получение сводных данных</a:t>
            </a:r>
            <a:endParaRPr sz="15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2548525" y="1519750"/>
            <a:ext cx="645900" cy="3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2548525" y="2284175"/>
            <a:ext cx="645900" cy="3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2548525" y="3027600"/>
            <a:ext cx="645900" cy="3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2548525" y="3749325"/>
            <a:ext cx="645900" cy="3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3455300" y="3610525"/>
            <a:ext cx="4803000" cy="57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6699"/>
                </a:solidFill>
                <a:latin typeface="Open Sans"/>
                <a:ea typeface="Open Sans"/>
                <a:cs typeface="Open Sans"/>
                <a:sym typeface="Open Sans"/>
              </a:rPr>
              <a:t>Информация об изменении объектов</a:t>
            </a:r>
            <a:endParaRPr sz="1500">
              <a:solidFill>
                <a:srgbClr val="3366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r="33497"/>
          <a:stretch/>
        </p:blipFill>
        <p:spPr>
          <a:xfrm>
            <a:off x="4365475" y="1041975"/>
            <a:ext cx="3830951" cy="37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597300" y="1430850"/>
            <a:ext cx="3695100" cy="29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Конфигурация — это программа, которая исполняется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База данных — это данные, которые вводят и изменяют пользователи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Административная информация — это, например, список пользователей, которые имеют те или иные права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378274" y="935700"/>
            <a:ext cx="4101577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Схема работы в файловом режиме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143;p20">
            <a:extLst>
              <a:ext uri="{FF2B5EF4-FFF2-40B4-BE49-F238E27FC236}">
                <a16:creationId xmlns:a16="http://schemas.microsoft.com/office/drawing/2014/main" id="{5B4CF193-9D77-7ED5-6DC0-D4CD916E7659}"/>
              </a:ext>
            </a:extLst>
          </p:cNvPr>
          <p:cNvSpPr/>
          <p:nvPr/>
        </p:nvSpPr>
        <p:spPr>
          <a:xfrm>
            <a:off x="4664151" y="935700"/>
            <a:ext cx="4194524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Схема работы в клиент-серверном режиме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EA601C-A504-4F5D-EF19-841BABD8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7" y="1760864"/>
            <a:ext cx="3402203" cy="2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70BC1C-DD5F-2A00-1631-2E995705D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44" y="2189223"/>
            <a:ext cx="3934138" cy="1855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0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4747075" y="1233175"/>
            <a:ext cx="43011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454150" y="809700"/>
            <a:ext cx="3661800" cy="132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2.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Сравнительный анализ типовых решений 1С.</a:t>
            </a: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5066725" y="809700"/>
            <a:ext cx="3661800" cy="386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Обзор типовых решений 1С.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Бухгалтерия предприятия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Зарплата и управление персоналом.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Управление торговлей.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Управление нашей фирмой.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Комплексная автоматизация.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ERP Управление предприятием.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563" y="2826582"/>
            <a:ext cx="2730972" cy="184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2. Программа</a:t>
            </a:r>
            <a:endParaRPr sz="1400"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4745300" y="0"/>
            <a:ext cx="4398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</a:t>
            </a:r>
            <a:r>
              <a:rPr lang="ru" sz="1400">
                <a:solidFill>
                  <a:srgbClr val="336699"/>
                </a:solidFill>
              </a:rPr>
              <a:t>2</a:t>
            </a:r>
            <a:r>
              <a:rPr lang="ru" sz="1400" b="1">
                <a:solidFill>
                  <a:srgbClr val="336699"/>
                </a:solidFill>
              </a:rPr>
              <a:t>. </a:t>
            </a:r>
            <a:r>
              <a:rPr lang="ru" sz="1300">
                <a:solidFill>
                  <a:srgbClr val="336699"/>
                </a:solidFill>
              </a:rPr>
              <a:t>Сравнительный анализ типовых решений 1С.</a:t>
            </a:r>
            <a:r>
              <a:rPr lang="ru" sz="1200">
                <a:solidFill>
                  <a:srgbClr val="336699"/>
                </a:solidFill>
              </a:rPr>
              <a:t> 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378275" y="935700"/>
            <a:ext cx="38028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Бухгалтерия предприятия</a:t>
            </a: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Профессиональный инструмент бухгалтера</a:t>
            </a:r>
            <a:endParaRPr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Ведение бухгалтерского и налогового учета</a:t>
            </a:r>
            <a:endParaRPr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Учет в соответствии с законодательством и потребностями бизнеса </a:t>
            </a:r>
            <a:endParaRPr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Экономия времени при расчетах налогов </a:t>
            </a:r>
            <a:endParaRPr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Оформлении документов и хозяйственных операций</a:t>
            </a: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950775" y="935700"/>
            <a:ext cx="3802800" cy="18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Зарплата и управление персоналом</a:t>
            </a: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Комплексная система эффективного управления человеческими ресурсами 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4950775" y="3092700"/>
            <a:ext cx="3802800" cy="183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Управление торговлей</a:t>
            </a: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Инструмент для повышения эффективности бизнеса торгового предприятия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745300" y="0"/>
            <a:ext cx="4398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</a:t>
            </a:r>
            <a:r>
              <a:rPr lang="ru" sz="1400">
                <a:solidFill>
                  <a:srgbClr val="336699"/>
                </a:solidFill>
              </a:rPr>
              <a:t>2</a:t>
            </a:r>
            <a:r>
              <a:rPr lang="ru" sz="1400" b="1">
                <a:solidFill>
                  <a:srgbClr val="336699"/>
                </a:solidFill>
              </a:rPr>
              <a:t>. </a:t>
            </a:r>
            <a:r>
              <a:rPr lang="ru" sz="1300">
                <a:solidFill>
                  <a:srgbClr val="336699"/>
                </a:solidFill>
              </a:rPr>
              <a:t>Сравнительный анализ типовых решений 1С.</a:t>
            </a:r>
            <a:r>
              <a:rPr lang="ru" sz="1200">
                <a:solidFill>
                  <a:srgbClr val="336699"/>
                </a:solidFill>
              </a:rPr>
              <a:t> 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6590313" y="1745500"/>
            <a:ext cx="1745400" cy="34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</a:rPr>
              <a:t>1С:УНФ</a:t>
            </a:r>
            <a:endParaRPr b="1">
              <a:solidFill>
                <a:srgbClr val="336699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1021825" y="1745500"/>
            <a:ext cx="1745400" cy="34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</a:rPr>
              <a:t>1С:КА</a:t>
            </a:r>
            <a:endParaRPr b="1">
              <a:solidFill>
                <a:srgbClr val="336699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699300" y="3729875"/>
            <a:ext cx="1745400" cy="34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</a:rPr>
              <a:t>1С:ERP</a:t>
            </a:r>
            <a:endParaRPr b="1">
              <a:solidFill>
                <a:srgbClr val="336699"/>
              </a:solidFill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75" y="2468875"/>
            <a:ext cx="2740499" cy="18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775" y="2303812"/>
            <a:ext cx="2168524" cy="21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3375" y="1455825"/>
            <a:ext cx="2770188" cy="207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4745300" y="0"/>
            <a:ext cx="4398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</a:t>
            </a:r>
            <a:r>
              <a:rPr lang="ru" sz="1400">
                <a:solidFill>
                  <a:srgbClr val="336699"/>
                </a:solidFill>
              </a:rPr>
              <a:t>2</a:t>
            </a:r>
            <a:r>
              <a:rPr lang="ru" sz="1400" b="1">
                <a:solidFill>
                  <a:srgbClr val="336699"/>
                </a:solidFill>
              </a:rPr>
              <a:t>. </a:t>
            </a:r>
            <a:r>
              <a:rPr lang="ru" sz="1300">
                <a:solidFill>
                  <a:srgbClr val="336699"/>
                </a:solidFill>
              </a:rPr>
              <a:t>Сравнительный анализ типовых решений 1С.</a:t>
            </a:r>
            <a:r>
              <a:rPr lang="ru" sz="1200">
                <a:solidFill>
                  <a:srgbClr val="336699"/>
                </a:solidFill>
              </a:rPr>
              <a:t> 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81" name="Google Shape;181;p24"/>
          <p:cNvGraphicFramePr/>
          <p:nvPr/>
        </p:nvGraphicFramePr>
        <p:xfrm>
          <a:off x="952500" y="1619250"/>
          <a:ext cx="7239000" cy="3048000"/>
        </p:xfrm>
        <a:graphic>
          <a:graphicData uri="http://schemas.openxmlformats.org/drawingml/2006/table">
            <a:tbl>
              <a:tblPr>
                <a:noFill/>
                <a:tableStyleId>{E6787296-D7F1-4689-ADC5-AF7D4C6D2986}</a:tableStyleId>
              </a:tblPr>
              <a:tblGrid>
                <a:gridCol w="201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Бухгалтерский учет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Бюджетирование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сокращенно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сокращенно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Закупки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Продажи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Производство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сокращенно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Ремонты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Расчет ЗП 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сокращенно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МСФО</a:t>
                      </a:r>
                      <a:endParaRPr sz="1200" b="1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rgbClr val="3366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1200">
                        <a:solidFill>
                          <a:srgbClr val="3366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9CB9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2" name="Google Shape;182;p24"/>
          <p:cNvSpPr/>
          <p:nvPr/>
        </p:nvSpPr>
        <p:spPr>
          <a:xfrm>
            <a:off x="2787450" y="1181350"/>
            <a:ext cx="1745400" cy="34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</a:rPr>
              <a:t>1С:УНФ</a:t>
            </a:r>
            <a:endParaRPr b="1">
              <a:solidFill>
                <a:srgbClr val="336699"/>
              </a:solidFill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4599050" y="1181350"/>
            <a:ext cx="1745400" cy="34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</a:rPr>
              <a:t>1С:КА</a:t>
            </a:r>
            <a:endParaRPr b="1">
              <a:solidFill>
                <a:srgbClr val="336699"/>
              </a:solidFill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6446100" y="1181350"/>
            <a:ext cx="1745400" cy="34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</a:rPr>
              <a:t>1С:ERP</a:t>
            </a:r>
            <a:endParaRPr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7000"/>
              </a:spcBef>
              <a:spcAft>
                <a:spcPts val="0"/>
              </a:spcAft>
              <a:buNone/>
            </a:pPr>
            <a:endParaRPr lang="ru-RU" sz="1500" dirty="0">
              <a:solidFill>
                <a:srgbClr val="0099CC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70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Инструкция для записи на курс в официальном телеграмм-канале обучения.</a:t>
            </a:r>
          </a:p>
          <a:p>
            <a:pPr>
              <a:spcBef>
                <a:spcPts val="7000"/>
              </a:spcBef>
            </a:pPr>
            <a:r>
              <a:rPr lang="ru" sz="1500" dirty="0">
                <a:solidFill>
                  <a:schemeClr val="tx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Запись занятий и методические материалы - </a:t>
            </a:r>
            <a:r>
              <a:rPr lang="ru-RU" sz="1500" b="0" i="0" dirty="0">
                <a:solidFill>
                  <a:schemeClr val="tx1"/>
                </a:solidFill>
                <a:effectLst/>
                <a:latin typeface="Proxima Nova" panose="020B0604020202020204" charset="0"/>
              </a:rPr>
              <a:t>Учебный портал РХТУ им. Д.И. Менделеева.</a:t>
            </a:r>
            <a:endParaRPr lang="ru-RU" sz="1500" dirty="0">
              <a:solidFill>
                <a:schemeClr val="tx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700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По всем организационным вопросам – </a:t>
            </a:r>
            <a:r>
              <a:rPr lang="en-US" sz="1500" b="1" u="sng" dirty="0">
                <a:solidFill>
                  <a:schemeClr val="tx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dd@muctr.ru</a:t>
            </a:r>
            <a:endParaRPr lang="ru-RU" sz="1500" b="1" u="sng" dirty="0">
              <a:solidFill>
                <a:schemeClr val="tx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Aft>
                <a:spcPts val="0"/>
              </a:spcAft>
              <a:buNone/>
            </a:pPr>
            <a:endParaRPr lang="ru-RU" sz="2400" dirty="0">
              <a:solidFill>
                <a:srgbClr val="222222"/>
              </a:solidFill>
              <a:latin typeface="Arial" panose="020B06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67273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311700" y="975600"/>
            <a:ext cx="8520600" cy="3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36699"/>
                </a:solidFill>
              </a:rPr>
              <a:t>1С: Управление нашей фирмой 3.0.</a:t>
            </a:r>
            <a:endParaRPr dirty="0">
              <a:solidFill>
                <a:srgbClr val="33669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3669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336699"/>
                </a:solidFill>
              </a:rPr>
              <a:t>В рамках курса:</a:t>
            </a:r>
            <a:endParaRPr dirty="0">
              <a:solidFill>
                <a:srgbClr val="336699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800"/>
              <a:buChar char="➔"/>
            </a:pPr>
            <a:r>
              <a:rPr lang="ru" dirty="0">
                <a:solidFill>
                  <a:srgbClr val="336699"/>
                </a:solidFill>
              </a:rPr>
              <a:t>Узнаем, для чего предназначена                                                              1С: Управление нашей фирмой;</a:t>
            </a:r>
            <a:endParaRPr dirty="0">
              <a:solidFill>
                <a:srgbClr val="336699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800"/>
              <a:buChar char="➔"/>
            </a:pPr>
            <a:r>
              <a:rPr lang="ru" dirty="0">
                <a:solidFill>
                  <a:srgbClr val="336699"/>
                </a:solidFill>
              </a:rPr>
              <a:t>Изучим особенности работы в программе;</a:t>
            </a:r>
            <a:endParaRPr dirty="0">
              <a:solidFill>
                <a:srgbClr val="336699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800"/>
              <a:buChar char="➔"/>
            </a:pPr>
            <a:r>
              <a:rPr lang="ru" dirty="0">
                <a:solidFill>
                  <a:srgbClr val="336699"/>
                </a:solidFill>
              </a:rPr>
              <a:t>Создадим цепочку бизнес-процессов работы                      производственной компании.</a:t>
            </a:r>
            <a:endParaRPr dirty="0">
              <a:solidFill>
                <a:srgbClr val="336699"/>
              </a:solidFill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125" y="1205550"/>
            <a:ext cx="2639174" cy="27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6699"/>
                </a:solidFill>
              </a:rPr>
              <a:t>С чем познакомимся в рамках курса</a:t>
            </a:r>
            <a:endParaRPr sz="1400"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99550" y="1081775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1.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Архитектура системы 1С:Предприятие.</a:t>
            </a:r>
            <a:endParaRPr sz="13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2369100" y="1081775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2.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Сравнительный анализ типовых решений 1С. 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4638650" y="1081775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3.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Первичная настройка системы.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6908200" y="1081775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4.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Управление продажами и маркетинг.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2369100" y="2162350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5.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Управление закупками и складские операции.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4678150" y="2162400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6.</a:t>
            </a:r>
            <a:endParaRPr sz="12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Производсто и выполнение работ.</a:t>
            </a:r>
            <a:endParaRPr sz="12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Программа занятий</a:t>
            </a:r>
            <a:endParaRPr sz="1400" b="1">
              <a:solidFill>
                <a:srgbClr val="336699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6908200" y="3242925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10.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Разбор автоматизации бизнес-процессов.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4678150" y="3224100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9.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Финансовый анализ и отчетность. 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2369100" y="3242925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8.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Кадровый учет и зарплата.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99550" y="3224100"/>
            <a:ext cx="1991100" cy="90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7.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Казначейство и взаиморасчеты.</a:t>
            </a: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4747075" y="1233175"/>
            <a:ext cx="43011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475" y="2402500"/>
            <a:ext cx="1694536" cy="23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/>
          <p:nvPr/>
        </p:nvSpPr>
        <p:spPr>
          <a:xfrm>
            <a:off x="454150" y="809700"/>
            <a:ext cx="3661800" cy="132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Тема 1.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Архитектура системы 1С:Предприятие.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066725" y="809700"/>
            <a:ext cx="3661800" cy="386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Предназначение системы 1С:Предприятие.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Виды прикладных решений 1С.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Основные компоненты системы.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Понятие информационной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базы. 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➔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Состав информационной базы.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 Предприятие - единая платформа для автоматизации деятельности организации.</a:t>
            </a:r>
            <a:endParaRPr b="1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100% настраиваемость рабочих процессов в соответствии с потребностями бизнеса;</a:t>
            </a:r>
            <a:endParaRPr dirty="0"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Удобный интерфейс;</a:t>
            </a:r>
            <a:endParaRPr dirty="0"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Большая библиотека универсальных подсистем;</a:t>
            </a:r>
            <a:endParaRPr dirty="0"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Возможность вести отчетность для нескольких предприятий в одной базе;</a:t>
            </a:r>
            <a:endParaRPr dirty="0"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Масштабируемость прикладных решений в зависимости от объемов задач;</a:t>
            </a:r>
            <a:endParaRPr dirty="0"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Оформление и интерактивная работа с отчетами, печатными формами.</a:t>
            </a:r>
            <a:endParaRPr dirty="0">
              <a:solidFill>
                <a:srgbClr val="336699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325" y="3551975"/>
            <a:ext cx="1174300" cy="11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Платформа 1С предназначена для разработки приложений. </a:t>
            </a:r>
            <a:endParaRPr b="1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Для какого бизнеса: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Финансы;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Логистика;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Управление;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Планирование;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Производство;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Документооборот;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Кадры;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Клиенты;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ERP.</a:t>
            </a:r>
            <a:endParaRPr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325" y="1567575"/>
            <a:ext cx="2725050" cy="27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F1C2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Цели автоматизации в системе 1С:Предприятие. </a:t>
            </a: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Proxima Nova"/>
              <a:buChar char="●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Анализ и управление эффективностью работы организации;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350"/>
              <a:buFont typeface="Proxima Nova"/>
              <a:buChar char="●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Учет и управление оперативной деятельностью;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350"/>
              <a:buFont typeface="Proxima Nova"/>
              <a:buChar char="●"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Регламентированный учет и отчетность.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7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875" y="1918675"/>
            <a:ext cx="2022850" cy="2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877700" y="0"/>
            <a:ext cx="4266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336699"/>
                </a:solidFill>
              </a:rPr>
              <a:t>Тема 1. Архитектура системы 1С:Предприятие.</a:t>
            </a:r>
            <a:endParaRPr sz="1500" b="1">
              <a:solidFill>
                <a:srgbClr val="336699"/>
              </a:solidFill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378275" y="935700"/>
            <a:ext cx="8480400" cy="398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Программные продукты 1С</a:t>
            </a:r>
            <a:endParaRPr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67000"/>
              </a:lnSpc>
              <a:spcBef>
                <a:spcPts val="2300"/>
              </a:spcBef>
              <a:spcAft>
                <a:spcPts val="0"/>
              </a:spcAft>
              <a:buNone/>
            </a:pP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endParaRPr sz="1800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</a:t>
            </a:r>
            <a:r>
              <a:rPr lang="ru" b="1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Режимы запуска 1С</a:t>
            </a:r>
            <a:endParaRPr sz="1800" b="1"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3165750" y="1645925"/>
            <a:ext cx="1393800" cy="49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Типовые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605975" y="1645925"/>
            <a:ext cx="1393800" cy="49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Нетиповые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8"/>
          <p:cNvSpPr/>
          <p:nvPr/>
        </p:nvSpPr>
        <p:spPr>
          <a:xfrm flipH="1">
            <a:off x="6178800" y="1300925"/>
            <a:ext cx="1221300" cy="8361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831600" y="1300925"/>
            <a:ext cx="1221300" cy="8361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9CB9C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1625850" y="3205425"/>
            <a:ext cx="1221300" cy="8361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A99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2903650" y="3550425"/>
            <a:ext cx="1655700" cy="49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1С:Предприятие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4606100" y="3550425"/>
            <a:ext cx="1729800" cy="49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6699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Конфигуратор</a:t>
            </a:r>
            <a:endParaRPr>
              <a:solidFill>
                <a:srgbClr val="3366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18"/>
          <p:cNvSpPr/>
          <p:nvPr/>
        </p:nvSpPr>
        <p:spPr>
          <a:xfrm flipH="1">
            <a:off x="6400200" y="3205425"/>
            <a:ext cx="1221300" cy="8361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A99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675</Words>
  <Application>Microsoft Office PowerPoint</Application>
  <PresentationFormat>Экран (16:9)</PresentationFormat>
  <Paragraphs>197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Proxima Nova</vt:lpstr>
      <vt:lpstr>Arial</vt:lpstr>
      <vt:lpstr>Tahoma</vt:lpstr>
      <vt:lpstr>Open Sans</vt:lpstr>
      <vt:lpstr>Simple Light</vt:lpstr>
      <vt:lpstr>Цифровизация бизнес-процессов  производственных предприятий на базе  1С: Управление нашей фирмой</vt:lpstr>
      <vt:lpstr>Презентация PowerPoint</vt:lpstr>
      <vt:lpstr>С чем познакомимся в рамках курса</vt:lpstr>
      <vt:lpstr>Программа занятий</vt:lpstr>
      <vt:lpstr>Тема 1. Архитектура системы 1С:Предприятие.</vt:lpstr>
      <vt:lpstr>Тема 1. Архитектура системы 1С:Предприятие.</vt:lpstr>
      <vt:lpstr>Тема 1. Архитектура системы 1С:Предприятие.</vt:lpstr>
      <vt:lpstr>Тема 1. Архитектура системы 1С:Предприятие.</vt:lpstr>
      <vt:lpstr>Тема 1. Архитектура системы 1С:Предприятие.</vt:lpstr>
      <vt:lpstr>Тема 1. Архитектура системы 1С:Предприятие.</vt:lpstr>
      <vt:lpstr>Тема 1. Архитектура системы 1С:Предприятие.</vt:lpstr>
      <vt:lpstr>Тема 1. Архитектура системы 1С:Предприятие.</vt:lpstr>
      <vt:lpstr>Тема 2. Программа</vt:lpstr>
      <vt:lpstr>Тема 2. Сравнительный анализ типовых решений 1С. </vt:lpstr>
      <vt:lpstr>Тема 2. Сравнительный анализ типовых решений 1С. </vt:lpstr>
      <vt:lpstr>Тема 2. Сравнительный анализ типовых решений 1С.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бизнес-процессов  производственных предприятий на базе  1С: Управление нашей фирмой</dc:title>
  <dc:creator>Катерина Карчевская</dc:creator>
  <cp:lastModifiedBy> </cp:lastModifiedBy>
  <cp:revision>2</cp:revision>
  <dcterms:modified xsi:type="dcterms:W3CDTF">2022-11-01T08:02:00Z</dcterms:modified>
</cp:coreProperties>
</file>