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2" r:id="rId5"/>
    <p:sldId id="260" r:id="rId6"/>
    <p:sldId id="263" r:id="rId7"/>
    <p:sldId id="266" r:id="rId8"/>
    <p:sldId id="264" r:id="rId9"/>
    <p:sldId id="265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83FAD-9771-44BD-96CB-6D3B79CF6E9B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B192E-5D44-4038-9F42-BF5999F489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782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966CDB-776E-425C-9FE6-68CAE0CAE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743EC3F-1494-4992-9D06-F7E1802E9E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A6B61A-D270-42AE-BEC0-0A8E23BE4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0415-64EE-4199-B8BA-BAF12AF2464A}" type="datetime1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4378BD-E4F6-49CA-93F3-10DEFB5DB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255A37-79E3-439C-8831-0B0A74736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D57E-44E5-4553-8D33-370BAC5B9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128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7E05FC-2128-424F-B76F-A6601841E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6B381D4-FB97-4D97-BC54-D44A0DAE5C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99CC2A-8993-44BB-BDF6-E1BB5F570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B8BB-4F5F-49B7-8F64-AD38B903187E}" type="datetime1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1BF1FA-D5E4-438F-9941-D7496B57F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3A0AA5-E750-4AF4-86EE-EF990A0E5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D57E-44E5-4553-8D33-370BAC5B9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6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99982B8-7A7C-43D3-A712-880517125E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4BD3FA6-C6A0-423B-9B0E-B78F2456B0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4DDA3F-CB4C-4463-90A0-BFB350C9B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FBEB-AA6B-456F-8203-DA6B35601AED}" type="datetime1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6257A3-4359-4C45-B00B-AAECFA3D1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055EFE-E4FA-4098-AF79-630F9EF02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D57E-44E5-4553-8D33-370BAC5B9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919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8B9791-20AF-4CF9-9F76-9FA0DC369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5C436C-5248-4414-A430-E87ACA351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CCF6BF-78C0-4FEF-B6FE-84DEA9825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85EE6-BFE8-4B5D-8C33-867FCCD152CD}" type="datetime1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7DF277-BAE1-43DB-9A25-BEFEE8082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12C72E-0DDB-4F58-98A8-C5A8988D1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D57E-44E5-4553-8D33-370BAC5B9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17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54BC1A-677E-45A2-AA55-368FDC6A3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E11BD69-A754-41AF-AFD7-4B741EAED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86D630-205E-4B03-B9F5-C2E452A55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2C91-9D2C-4B55-A9BF-6E4B6F484D71}" type="datetime1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981587-FFB1-4DCB-BD45-C10166B44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D44832-2C30-453E-BD7A-D21F6ECF9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D57E-44E5-4553-8D33-370BAC5B9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22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65D3C9-7047-4F80-A8F3-C822E621E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7F52BF-6EFC-437E-A104-FF24D77A3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86132D4-41E6-492F-8E1D-02481EF2BD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30447A2-7A93-4566-89E2-BDEB3D4D5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1C0ED-189F-44BF-AD7A-8BA6E47CE7D5}" type="datetime1">
              <a:rPr lang="ru-RU" smtClean="0"/>
              <a:t>04.04.2021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4F42DB7-9756-4FDE-B39E-6DD5522EE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A7A822-EAED-4D4D-A3DF-AB6829645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D57E-44E5-4553-8D33-370BAC5B9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746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60CBC8-75A9-4BDC-A939-62AFB2132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768A82-42C8-4A0B-9862-D8C9A1612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D7F8815-7C28-4D38-B937-BF7D3C3E1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5C711CC-1A79-43DC-9311-0C3E813D94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41B18E1-031D-4B5D-8144-5CEB3C710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0A040C3-CABA-4BEB-9C72-22E4497FD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3D21E-291A-4E8B-8FCE-A338F0A4BAAE}" type="datetime1">
              <a:rPr lang="ru-RU" smtClean="0"/>
              <a:t>04.04.2021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CD991C3-DC31-4C2A-84B1-485F24CE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CA715A4-0B22-4023-B13A-BC8C890D5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D57E-44E5-4553-8D33-370BAC5B9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550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1265CF-F983-423F-9D00-BCB5F97B6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FA8C6CC-1DAE-4ADD-916B-E668CA0CA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9E06-0E9B-45D1-A131-56DEE2B680CE}" type="datetime1">
              <a:rPr lang="ru-RU" smtClean="0"/>
              <a:t>04.04.2021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56941DD-6D37-48D1-8F54-ABB80186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D06265C-9835-4CA7-BAC3-84FC65FA2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D57E-44E5-4553-8D33-370BAC5B9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811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6FF5E32-4306-42D6-9B55-B1084E533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A107-C826-4CC5-81A6-492981023B36}" type="datetime1">
              <a:rPr lang="ru-RU" smtClean="0"/>
              <a:t>04.04.2021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70C3DA2-CA60-4386-80C4-85D34717D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BD41FAA-5716-43B4-ACF9-BF2BEC7B6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D57E-44E5-4553-8D33-370BAC5B9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952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63ECC8-1A40-435B-B053-1EB1E0BF7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BE23A-DDDE-4849-A9B1-7E2EB6BD9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0D6DBAB-804E-41AB-8310-992117A24B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C1A2784-F68C-4D31-B773-A5962D3F0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726A6-D3E5-416D-A1C3-04ED4CD1F17D}" type="datetime1">
              <a:rPr lang="ru-RU" smtClean="0"/>
              <a:t>04.04.2021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F715FF3-EEE9-48DF-ACFF-A54E3FBB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73E398F-87A4-4D35-84EA-84913AB5F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D57E-44E5-4553-8D33-370BAC5B9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874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B795C1-131F-4CD1-B8AF-44AC3F828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622B745-C145-4B00-8E87-B47A60BD3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FF2391-C858-41B6-8100-7CD8216B2B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7E6D8C8-9339-4F89-8ADE-4CB3E8BF0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E8C1-F049-42E5-ADEA-1A85B6A284D4}" type="datetime1">
              <a:rPr lang="ru-RU" smtClean="0"/>
              <a:t>04.04.2021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BCAA1E0-F111-4594-BD9B-565E04FE4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71D6A0D-2AB9-4F02-AD0A-F177EBB2B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D57E-44E5-4553-8D33-370BAC5B9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41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51350F-6989-428E-B4D1-E913649C2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77BADDD-D503-4645-89ED-23B54C82A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C75661-5FC2-40F3-9562-AF0F4D10ED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B9F86-0C4D-4C1B-AA83-5BD789B73673}" type="datetime1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7B0EF3-287F-4F52-87C0-5F787ABB0B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FEF051-C818-41D3-ADDF-119207E3BF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BD57E-44E5-4553-8D33-370BAC5B9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753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250AA0-DDA9-4B07-B789-23F1C2B74C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Решение задач оптимизации</a:t>
            </a:r>
            <a:endParaRPr lang="ru-RU" sz="4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17CC0AB-335E-431A-9ECB-7064AC55FF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246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F8E4C-3257-4209-866B-AFCC4E2DE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B833F9-1D14-4FAC-B997-344DB0A67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Кроме описанных выше универсальных возможностей подбора аппроксимирующих зависимостей, в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MathCAD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существуют следующие функции для подбора параметров специального вида: </a:t>
            </a: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Во всех этих функциях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x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массив абсцисс экспериментальных точек,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y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массив ординат экспериментальных точек,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g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вектор, задающий начальное приближение параметров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b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и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c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(). 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0498A66-809F-452D-8B3F-9ABECE45B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D57E-44E5-4553-8D33-370BAC5B9E0C}" type="slidenum">
              <a:rPr lang="ru-RU" smtClean="0"/>
              <a:t>10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0EE8D8F-B8A2-4695-A73E-6F00FA6D59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279" y="2493033"/>
            <a:ext cx="9894498" cy="2517872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5D35FAE-33C1-4987-8BD0-F460DACD60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172" y="4687324"/>
            <a:ext cx="9720712" cy="497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767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DCEAFF-FCAF-444E-A50C-FB30FD0C8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211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000000"/>
                </a:solidFill>
                <a:latin typeface="Arial" panose="020B0604020202020204" pitchFamily="34" charset="0"/>
              </a:rPr>
              <a:t>Поиск экстремума функции одной переменной </a:t>
            </a:r>
            <a:b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4A9A35-8EE3-49E5-B538-5327254B3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90" y="897147"/>
            <a:ext cx="11402683" cy="4486186"/>
          </a:xfrm>
        </p:spPr>
        <p:txBody>
          <a:bodyPr/>
          <a:lstStyle/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При решении задач максимума и минимума одной переменной выделяют задачи локального (на каком-либо интервале) и глобального экстремума (на всей числовой оси). Однако в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MathCAD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функции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Minimize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и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Maximize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предназначены только для поиска локального экстремума. 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Д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ля поиска глобального экстремума – необходимо как можно более точно задать точку начального приближения.</a:t>
            </a: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Minimize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(f,x1,x2,….,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xn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здесь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f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функция, экстремум которой ищется,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x1,x2,…,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xn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аргументы, по которым осуществляется поиск минимума или максимума.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Функции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Minimize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и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Maximize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возвращают координаты точки, в которой функция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f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достигает наименьшего (наибольшего) значения: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При одномерной оптимизации функции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Minimize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и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Maximize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возвращает скалярное значение, 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при двумерной оптимизации – точку на плоскости (массив из двух элементов), 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при трехмерной оптимизации – точку в пространстве (массив из трех элементов), 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при n-мерной оптимизации – массив из n элементов. 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М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огут использоваться и самостоятельно, вне решающего блока.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8DE619B-D61F-4B6C-9A08-98035715B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D57E-44E5-4553-8D33-370BAC5B9E0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834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E8BB6E6-04CF-4019-AAAB-F5BB426AF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495" y="44539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Найти локальные экстремумы функции 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D547A45-DABE-4102-A7CD-BE5814438F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8791" y="379473"/>
            <a:ext cx="3419475" cy="46672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5803258-A2AF-436E-8E22-E1123EA089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228" y="1674603"/>
            <a:ext cx="3400425" cy="26289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EA1D124-E215-43C9-A225-2E0081A36F86}"/>
              </a:ext>
            </a:extLst>
          </p:cNvPr>
          <p:cNvSpPr txBox="1"/>
          <p:nvPr/>
        </p:nvSpPr>
        <p:spPr>
          <a:xfrm>
            <a:off x="346494" y="775749"/>
            <a:ext cx="1149901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ри поиске экстремума, как и при решении нелинейных уравнений, необходимо задавать начальное приближение, его правильный выбор оказывает большое влияние на найденное значение </a:t>
            </a:r>
            <a:endParaRPr lang="ru-RU" dirty="0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121273E-1F9C-4A51-92D3-7B3C420A8F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3133" y="1706749"/>
            <a:ext cx="3657600" cy="3089987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6181E58E-CA40-4FDF-AE18-5BDE42E436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34213" y="1674602"/>
            <a:ext cx="4057650" cy="2931903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4861C1B1-73B5-45B3-B69B-E0990C1CAA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53133" y="4891174"/>
            <a:ext cx="3927658" cy="1681790"/>
          </a:xfrm>
          <a:prstGeom prst="rect">
            <a:avLst/>
          </a:prstGeom>
        </p:spPr>
      </p:pic>
      <p:sp>
        <p:nvSpPr>
          <p:cNvPr id="16" name="Номер слайда 15">
            <a:extLst>
              <a:ext uri="{FF2B5EF4-FFF2-40B4-BE49-F238E27FC236}">
                <a16:creationId xmlns:a16="http://schemas.microsoft.com/office/drawing/2014/main" id="{0907A3F0-BADD-4731-9F1F-A20012489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D57E-44E5-4553-8D33-370BAC5B9E0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578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0CAEBC-34C0-485D-8901-AFEF63F1A8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Обработка результатов эксперимента в </a:t>
            </a:r>
            <a:r>
              <a:rPr lang="ru-RU" sz="60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MathCAD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2AE0B03-FC52-44A6-856C-BBAA00BB7C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520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AB39A8-6F26-454D-8EF3-1AA763B3A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Метод наименьших квадратов. Построение линейной зависимости. Определение коэффициента корреляции 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AAF2A8-6DD6-46AF-A157-CA8E19680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92132" cy="4351338"/>
          </a:xfrm>
        </p:spPr>
        <p:txBody>
          <a:bodyPr/>
          <a:lstStyle/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Одной из наиболее часто используемых в методе наименьших квадратов функций является прямая, описываемая уравнением вида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y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=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ru-RU" sz="1800" b="0" i="0" u="none" strike="noStrike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+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ru-RU" sz="1800" b="0" i="0" u="none" strike="noStrike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которая называется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линией регрессии y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на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x.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Параметры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ru-RU" sz="1800" b="0" i="0" u="none" strike="noStrike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и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ru-RU" sz="1800" b="0" i="0" u="none" strike="noStrike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называются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коэффициентами регрессии.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Для определения коэффициентов регрессии a0, a1 в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MathCAD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существуют следующие функции: 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line(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x,y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возвращает массив                 коэффициентов регрессии;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intercept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x,y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возвращает коэффициент регрессии a</a:t>
            </a:r>
            <a:r>
              <a:rPr lang="ru-RU" sz="1800" b="0" i="0" u="none" strike="noStrike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slope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x,y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возвращает коэффициент регрессии a</a:t>
            </a:r>
            <a:r>
              <a:rPr lang="ru-RU" sz="1800" b="0" i="0" u="none" strike="noStrike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Для вычисления коэффициента корреляции в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MathCAD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предназначена функция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corr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x,y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 этих функциях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x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массив абсцисс экспериментальных точек,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y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массив ординат экспериментальных точек.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2984704-EAE1-4033-AB53-A1556D5BA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D57E-44E5-4553-8D33-370BAC5B9E0C}" type="slidenum">
              <a:rPr lang="ru-RU" smtClean="0"/>
              <a:t>5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17B8DDE-F84E-4E6A-AE87-4B43A1F0BE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0896" y="2863968"/>
            <a:ext cx="812591" cy="82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780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E3FCE4E-5642-4E1C-917D-1208CDE24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2737" y="0"/>
            <a:ext cx="4743089" cy="677227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7369E4-85E6-42A1-A116-838FA97FD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174" y="136525"/>
            <a:ext cx="10515600" cy="1325563"/>
          </a:xfrm>
        </p:spPr>
        <p:txBody>
          <a:bodyPr/>
          <a:lstStyle/>
          <a:p>
            <a:r>
              <a:rPr lang="ru-RU" b="1" dirty="0"/>
              <a:t>Пример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FC007A-400B-4556-B84D-56325C661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219" y="1170017"/>
            <a:ext cx="6796178" cy="5411937"/>
          </a:xfrm>
        </p:spPr>
        <p:txBody>
          <a:bodyPr/>
          <a:lstStyle/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 «Основах химии» Д. И. Менделеева приводятся данные о растворимости азотнокислого натрия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NaNO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 в зависимости от температуры воды. В 100 частях воды растворяется следующее число условных частей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NaNO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 при соответствующих температурах: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Данные о растворимости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NaNO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 в зависимости от температуры воды</a:t>
            </a: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Необходимо определить, какова будет растворимость азотнокислого натрия при температуре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= 32 градусах в случае линейной зависимости, и определить коэффициент корреляции.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731EC2B-6134-4590-A43E-04148C763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D57E-44E5-4553-8D33-370BAC5B9E0C}" type="slidenum">
              <a:rPr lang="ru-RU" smtClean="0"/>
              <a:t>6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2A44CE1-8AD9-42A3-8B04-C5BE25E82B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219" y="3164681"/>
            <a:ext cx="6630837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009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AB39A8-6F26-454D-8EF3-1AA763B3A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Метод наименьших квадратов. Построение нелинейной зависимости. 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AAF2A8-6DD6-46AF-A157-CA8E19680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804" y="1690688"/>
            <a:ext cx="11602528" cy="4486275"/>
          </a:xfrm>
        </p:spPr>
        <p:txBody>
          <a:bodyPr/>
          <a:lstStyle/>
          <a:p>
            <a:pPr marL="0" indent="361950" algn="just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Функция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regress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x,y,k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возвращает вектор коэффициентов полинома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k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-й степени, подобранного методом наименьших квадратов по экспериментальным точкам (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x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массив абсцисс,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y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массив ординат экспериментальных точек). </a:t>
            </a:r>
          </a:p>
          <a:p>
            <a:pPr marL="0" indent="0" algn="just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Элементы массива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х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должны быть упорядочены по возрастанию. После определения коэффициентов полинома для вычисления значения полинома в конкретных точках можно воспользоваться функцией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interp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Функция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interp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s,x,y,t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вычисляет значения полинома в точке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t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x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массив абсцисс,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y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массив ординат экспериментальных точек,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s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массив коэффициентов полинома, найденный с помощью функции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regress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 помощью функций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regress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и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interp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можно подобрать коэффициенты полного полинома любой степени. </a:t>
            </a:r>
          </a:p>
          <a:p>
            <a:pPr marL="0" indent="0" algn="just">
              <a:buNone/>
            </a:pP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Внимание!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Функция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regress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возвращает специальным образом сформированный массив, предназначенный для использования в функции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interp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первые три элемента которого являются специальными значениями, используемыми функцией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interp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а последующие элементы массива - коэффициентами подобранного полинома. 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2984704-EAE1-4033-AB53-A1556D5BA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D57E-44E5-4553-8D33-370BAC5B9E0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976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Объект 8">
            <a:extLst>
              <a:ext uri="{FF2B5EF4-FFF2-40B4-BE49-F238E27FC236}">
                <a16:creationId xmlns:a16="http://schemas.microsoft.com/office/drawing/2014/main" id="{95BA0178-C18A-4546-98F9-725075AF2F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756" y="1065183"/>
            <a:ext cx="5736177" cy="2454395"/>
          </a:xfr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43C1234-91E0-49C1-B3CA-3039CFCCB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D57E-44E5-4553-8D33-370BAC5B9E0C}" type="slidenum">
              <a:rPr lang="ru-RU" smtClean="0"/>
              <a:t>8</a:t>
            </a:fld>
            <a:endParaRPr 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80B336D2-C127-47D5-A470-10578A4E3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756" y="86446"/>
            <a:ext cx="10515600" cy="1325563"/>
          </a:xfrm>
        </p:spPr>
        <p:txBody>
          <a:bodyPr/>
          <a:lstStyle/>
          <a:p>
            <a:r>
              <a:rPr lang="ru-RU" b="1" dirty="0"/>
              <a:t>Пример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86DA498-11D5-48A9-9639-F3843A6F8C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3557" y="465828"/>
            <a:ext cx="4622321" cy="562487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EEE990E-11AA-424D-B4E4-190D15E42B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969" y="3717985"/>
            <a:ext cx="485775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846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97C7FE3-389B-4873-B3E3-08C195546D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495" y="1462089"/>
            <a:ext cx="4416227" cy="5076824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5BCB04-1567-4B3A-B7C4-A03E286FC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24" y="136525"/>
            <a:ext cx="11376804" cy="1325563"/>
          </a:xfrm>
        </p:spPr>
        <p:txBody>
          <a:bodyPr>
            <a:normAutofit/>
          </a:bodyPr>
          <a:lstStyle/>
          <a:p>
            <a: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Подбор зависимости с использованием функции </a:t>
            </a:r>
            <a:r>
              <a:rPr lang="ru-RU" sz="3200" b="1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linfit</a:t>
            </a:r>
            <a:r>
              <a:rPr lang="ru-RU" sz="32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ru-RU" sz="32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6AB091-7B4F-4358-9E66-02A6FC744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277" y="1138685"/>
            <a:ext cx="7608498" cy="4339537"/>
          </a:xfrm>
        </p:spPr>
        <p:txBody>
          <a:bodyPr/>
          <a:lstStyle/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Кроме рассмотренных выше методов аппроксимации, в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MathCAD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существует возможность подбора параметров приближающей функции следующего вида: </a:t>
            </a: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где </a:t>
            </a:r>
            <a:r>
              <a:rPr lang="ru-RU" sz="1800" b="0" i="1" u="none" strike="noStrike" baseline="0" dirty="0" err="1">
                <a:latin typeface="Times New Roman" panose="02020603050405020304" pitchFamily="18" charset="0"/>
              </a:rPr>
              <a:t>Fi</a:t>
            </a:r>
            <a:r>
              <a:rPr lang="ru-RU" sz="1800" b="0" i="1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(</a:t>
            </a:r>
            <a:r>
              <a:rPr lang="ru-RU" sz="1800" b="0" i="1" u="none" strike="noStrike" baseline="0" dirty="0">
                <a:latin typeface="Times New Roman" panose="02020603050405020304" pitchFamily="18" charset="0"/>
              </a:rPr>
              <a:t>x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) – любые известные функции с помощью функции </a:t>
            </a:r>
            <a:r>
              <a:rPr lang="ru-RU" sz="1800" b="0" i="0" u="none" strike="noStrike" baseline="0" dirty="0" err="1">
                <a:latin typeface="Courier New" panose="02070309020205020404" pitchFamily="49" charset="0"/>
              </a:rPr>
              <a:t>linfit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, обращение к которой имеет вид </a:t>
            </a:r>
            <a:r>
              <a:rPr lang="ru-RU" sz="1800" b="0" i="0" u="none" strike="noStrike" baseline="0" dirty="0" err="1">
                <a:latin typeface="Courier New" panose="02070309020205020404" pitchFamily="49" charset="0"/>
              </a:rPr>
              <a:t>linfit</a:t>
            </a:r>
            <a:r>
              <a:rPr lang="ru-RU" sz="1800" b="0" i="0" u="none" strike="noStrike" baseline="0" dirty="0">
                <a:latin typeface="Courier New" panose="02070309020205020404" pitchFamily="49" charset="0"/>
              </a:rPr>
              <a:t> (</a:t>
            </a:r>
            <a:r>
              <a:rPr lang="ru-RU" sz="1800" b="0" i="0" u="none" strike="noStrike" baseline="0" dirty="0" err="1">
                <a:latin typeface="Courier New" panose="02070309020205020404" pitchFamily="49" charset="0"/>
              </a:rPr>
              <a:t>x,y,F</a:t>
            </a:r>
            <a:r>
              <a:rPr lang="ru-RU" sz="1800" b="0" i="0" u="none" strike="noStrike" baseline="0" dirty="0">
                <a:latin typeface="Courier New" panose="02070309020205020404" pitchFamily="49" charset="0"/>
              </a:rPr>
              <a:t>)</a:t>
            </a:r>
          </a:p>
          <a:p>
            <a:pPr marL="0" indent="0" algn="l">
              <a:buNone/>
            </a:pP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здесь </a:t>
            </a:r>
            <a:r>
              <a:rPr lang="ru-RU" sz="1800" b="0" i="0" u="none" strike="noStrike" baseline="0" dirty="0">
                <a:latin typeface="Courier New" panose="02070309020205020404" pitchFamily="49" charset="0"/>
              </a:rPr>
              <a:t>x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– массив абсцисс экспериментальных точек, </a:t>
            </a:r>
            <a:r>
              <a:rPr lang="ru-RU" sz="1800" b="0" i="0" u="none" strike="noStrike" baseline="0" dirty="0">
                <a:latin typeface="Courier New" panose="02070309020205020404" pitchFamily="49" charset="0"/>
              </a:rPr>
              <a:t>y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– массив ординат экспериментальных точек, </a:t>
            </a:r>
            <a:r>
              <a:rPr lang="ru-RU" sz="1800" b="0" i="0" u="none" strike="noStrike" baseline="0" dirty="0">
                <a:latin typeface="Courier New" panose="02070309020205020404" pitchFamily="49" charset="0"/>
              </a:rPr>
              <a:t>F–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вектор, содержащий функции </a:t>
            </a:r>
            <a:r>
              <a:rPr lang="ru-RU" sz="1800" b="0" i="1" u="none" strike="noStrike" baseline="0" dirty="0" err="1">
                <a:latin typeface="Times New Roman" panose="02020603050405020304" pitchFamily="18" charset="0"/>
              </a:rPr>
              <a:t>Fi</a:t>
            </a:r>
            <a:r>
              <a:rPr lang="ru-RU" sz="1800" b="0" i="1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(</a:t>
            </a:r>
            <a:r>
              <a:rPr lang="ru-RU" sz="1800" b="0" i="1" u="none" strike="noStrike" baseline="0" dirty="0">
                <a:latin typeface="Times New Roman" panose="02020603050405020304" pitchFamily="18" charset="0"/>
              </a:rPr>
              <a:t>x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) </a:t>
            </a:r>
            <a:r>
              <a:rPr lang="ru-RU" sz="1800" b="1" i="0" u="none" strike="noStrike" baseline="0" dirty="0">
                <a:latin typeface="Times New Roman" panose="02020603050405020304" pitchFamily="18" charset="0"/>
              </a:rPr>
              <a:t>в символьном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виде. Функция </a:t>
            </a:r>
            <a:r>
              <a:rPr lang="ru-RU" sz="1800" b="0" i="0" u="none" strike="noStrike" baseline="0" dirty="0" err="1">
                <a:latin typeface="Courier New" panose="02070309020205020404" pitchFamily="49" charset="0"/>
              </a:rPr>
              <a:t>linfit</a:t>
            </a:r>
            <a:r>
              <a:rPr lang="ru-RU" sz="1800" b="0" i="0" u="none" strike="noStrike" baseline="0" dirty="0">
                <a:latin typeface="Courier New" panose="02070309020205020404" pitchFamily="49" charset="0"/>
              </a:rPr>
              <a:t>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возвращает вектор коэффициентов </a:t>
            </a:r>
            <a:r>
              <a:rPr lang="ru-RU" sz="1800" b="0" i="0" u="none" strike="noStrike" baseline="0" dirty="0">
                <a:latin typeface="Courier New" panose="02070309020205020404" pitchFamily="49" charset="0"/>
              </a:rPr>
              <a:t>K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A21739E-B18E-429F-B689-A0B960D5B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D57E-44E5-4553-8D33-370BAC5B9E0C}" type="slidenum">
              <a:rPr lang="ru-RU" smtClean="0"/>
              <a:t>9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DC314F4-4A02-4B6E-8B80-F499EC9103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153" y="1888556"/>
            <a:ext cx="3276600" cy="483709"/>
          </a:xfrm>
          <a:prstGeom prst="rect">
            <a:avLst/>
          </a:prstGeom>
        </p:spPr>
      </p:pic>
      <p:pic>
        <p:nvPicPr>
          <p:cNvPr id="7" name="Объект 8">
            <a:extLst>
              <a:ext uri="{FF2B5EF4-FFF2-40B4-BE49-F238E27FC236}">
                <a16:creationId xmlns:a16="http://schemas.microsoft.com/office/drawing/2014/main" id="{F843605D-A550-4A0D-9D66-7DB7B6433C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791130"/>
            <a:ext cx="5736177" cy="245439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EE6EC8-9298-4305-8029-4C93E6DDA0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6291262"/>
            <a:ext cx="2524125" cy="49530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478908E-72BD-4431-861C-9C3513F89D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08723" y="2644176"/>
            <a:ext cx="127635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9299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715</Words>
  <Application>Microsoft Office PowerPoint</Application>
  <PresentationFormat>Широкоэкранный</PresentationFormat>
  <Paragraphs>59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Times New Roman</vt:lpstr>
      <vt:lpstr>Тема Office</vt:lpstr>
      <vt:lpstr>Решение задач оптимизации</vt:lpstr>
      <vt:lpstr>Поиск экстремума функции одной переменной  </vt:lpstr>
      <vt:lpstr>Презентация PowerPoint</vt:lpstr>
      <vt:lpstr>Обработка результатов эксперимента в MathCAD</vt:lpstr>
      <vt:lpstr>Метод наименьших квадратов. Построение линейной зависимости. Определение коэффициента корреляции </vt:lpstr>
      <vt:lpstr>Пример</vt:lpstr>
      <vt:lpstr>Метод наименьших квадратов. Построение нелинейной зависимости. </vt:lpstr>
      <vt:lpstr>Пример</vt:lpstr>
      <vt:lpstr>Подбор зависимости с использованием функции linfit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оптимизации</dc:title>
  <dc:creator>Pavla Mikhaylova</dc:creator>
  <cp:lastModifiedBy>Pavla Mikhaylova</cp:lastModifiedBy>
  <cp:revision>13</cp:revision>
  <dcterms:created xsi:type="dcterms:W3CDTF">2021-04-04T19:49:14Z</dcterms:created>
  <dcterms:modified xsi:type="dcterms:W3CDTF">2021-04-04T22:08:09Z</dcterms:modified>
</cp:coreProperties>
</file>