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747" r:id="rId2"/>
  </p:sldMasterIdLst>
  <p:notesMasterIdLst>
    <p:notesMasterId r:id="rId45"/>
  </p:notesMasterIdLst>
  <p:sldIdLst>
    <p:sldId id="316" r:id="rId3"/>
    <p:sldId id="395" r:id="rId4"/>
    <p:sldId id="389" r:id="rId5"/>
    <p:sldId id="375" r:id="rId6"/>
    <p:sldId id="387" r:id="rId7"/>
    <p:sldId id="388" r:id="rId8"/>
    <p:sldId id="396" r:id="rId9"/>
    <p:sldId id="397" r:id="rId10"/>
    <p:sldId id="398" r:id="rId11"/>
    <p:sldId id="399" r:id="rId12"/>
    <p:sldId id="386" r:id="rId13"/>
    <p:sldId id="376" r:id="rId14"/>
    <p:sldId id="377" r:id="rId15"/>
    <p:sldId id="378" r:id="rId16"/>
    <p:sldId id="379" r:id="rId17"/>
    <p:sldId id="380" r:id="rId18"/>
    <p:sldId id="381" r:id="rId19"/>
    <p:sldId id="408" r:id="rId20"/>
    <p:sldId id="382" r:id="rId21"/>
    <p:sldId id="385" r:id="rId22"/>
    <p:sldId id="393" r:id="rId23"/>
    <p:sldId id="394" r:id="rId24"/>
    <p:sldId id="406" r:id="rId25"/>
    <p:sldId id="407" r:id="rId26"/>
    <p:sldId id="384" r:id="rId27"/>
    <p:sldId id="383" r:id="rId28"/>
    <p:sldId id="390" r:id="rId29"/>
    <p:sldId id="392" r:id="rId30"/>
    <p:sldId id="391" r:id="rId31"/>
    <p:sldId id="400" r:id="rId32"/>
    <p:sldId id="405" r:id="rId33"/>
    <p:sldId id="401" r:id="rId34"/>
    <p:sldId id="413" r:id="rId35"/>
    <p:sldId id="414" r:id="rId36"/>
    <p:sldId id="402" r:id="rId37"/>
    <p:sldId id="403" r:id="rId38"/>
    <p:sldId id="404" r:id="rId39"/>
    <p:sldId id="409" r:id="rId40"/>
    <p:sldId id="410" r:id="rId41"/>
    <p:sldId id="411" r:id="rId42"/>
    <p:sldId id="412" r:id="rId43"/>
    <p:sldId id="360" r:id="rId44"/>
  </p:sldIdLst>
  <p:sldSz cx="9144000" cy="5143500" type="screen16x9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917"/>
    <a:srgbClr val="000000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68" autoAdjust="0"/>
    <p:restoredTop sz="95165" autoAdjust="0"/>
  </p:normalViewPr>
  <p:slideViewPr>
    <p:cSldViewPr>
      <p:cViewPr varScale="1">
        <p:scale>
          <a:sx n="151" d="100"/>
          <a:sy n="151" d="100"/>
        </p:scale>
        <p:origin x="900" y="138"/>
      </p:cViewPr>
      <p:guideLst>
        <p:guide orient="horz" pos="162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61DA1F6-5CF6-4AD9-A4D7-BCC2FB0559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D93E554-4301-4C78-A2E5-E526288E44F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21654303-001A-4916-8136-16E112823B8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2FF3839-B3CE-47A1-B111-83C89C054D9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1A9EE301-8F3C-478B-BE78-CA5D3F7831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476BDF8-A753-45E8-BEC9-F257380CC9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8D806D0-C902-4C10-9530-F3C6342135D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>
            <a:extLst>
              <a:ext uri="{FF2B5EF4-FFF2-40B4-BE49-F238E27FC236}">
                <a16:creationId xmlns:a16="http://schemas.microsoft.com/office/drawing/2014/main" id="{0673ED6B-C470-4E58-88F4-B85FA66DD6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>
            <a:extLst>
              <a:ext uri="{FF2B5EF4-FFF2-40B4-BE49-F238E27FC236}">
                <a16:creationId xmlns:a16="http://schemas.microsoft.com/office/drawing/2014/main" id="{88B8C7F5-4321-44DB-BE05-E6868930B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Номер слайда 3">
            <a:extLst>
              <a:ext uri="{FF2B5EF4-FFF2-40B4-BE49-F238E27FC236}">
                <a16:creationId xmlns:a16="http://schemas.microsoft.com/office/drawing/2014/main" id="{B568A22F-33C2-4036-9023-1AEBDACA8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54047F-D521-493F-BCAA-44241BD0263E}" type="slidenum">
              <a:rPr lang="ru-RU" altLang="ru-RU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A75B1520-FD49-4B08-AFE8-54F8DABE35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2D621636-40BC-4E56-8A60-BD11A639F5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097BD-4F57-4BA0-A61D-3E94D6552E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516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F29F2852-BDED-46D6-AF02-9DCDBB2BA26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90B9D429-AAF6-46A7-B33E-670D504104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221CC-629A-4AFD-9FBB-657B73E6BE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38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4028" y="33340"/>
            <a:ext cx="2232025" cy="48601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7955" y="33340"/>
            <a:ext cx="6543675" cy="48601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E9ACE68F-BF0A-4069-8665-777E77E043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D91CF127-9F7E-43A5-A9A2-A37CB53343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605A80-0883-4DEF-942A-907E2D7647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362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7CE0EC-27F2-46C3-94A2-126F72C20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B86D98-A232-4EC2-8FEC-32DF6949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73C8FA-D3BE-4E64-B0F4-EB6331E98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70918-632A-46A0-8C75-A34C096AF4F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7460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2B8A50-16DC-4E82-A3A6-45DF8919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C99F8-874B-44C2-8A3C-F8D922CA9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CBEB5-0C36-4D1B-921F-119BB1F51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98DFA-19E2-4EB9-A438-C1FEF91A270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6828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50B99-9CD7-4CB9-AD58-9DDBD2F38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2FDB7-5716-4312-9D29-897E8C49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964A4-1B3A-4FD7-B9A7-66C4D9DE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FEAD2-90FD-4BC1-A3BA-1B1139401B1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3482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87B76F-A039-405D-9FD1-9535A26E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7936F3-CA0C-4073-85A6-D4806DA70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CC10E6-16A8-4CA0-8832-B6BADF43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58EDC-3813-4E7F-9CFC-0B32CBC37F7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785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AD43D5-3F7D-468B-94D3-9932F5BB9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C7F4CE-E676-4887-9410-2B9464E0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F3A1C98-2B70-462D-BC6A-ACA5BB9C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89BF6-9C96-437A-8426-A219A675B7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22352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77C94F7-ECCA-4810-A87F-A16E0321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760219-6A3B-415B-A64E-8F700940D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9CD1EF-E160-459C-A691-B4B1ABD4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BCDF2-B93D-4542-B02A-DF84E6ED98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30347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7F13FCE-DCD7-4F32-8C31-17B2CCBF1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5B65FF2-B201-4188-9D0C-A419E90D3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D2A04B-2C9D-4F87-AC88-A977A2D4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BE680-034C-4AF3-9AE2-5A9E1E740FB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3386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06DBA-98BD-475E-87D2-F9C78A172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69031F-3B83-46E2-A410-F017075A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9A3E3B-2DE2-493E-99C5-FC269957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CC64D-6C3D-4666-8A31-7E86BA14EE8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9219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3E5A6A96-5F58-441C-B086-540EFB733F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56FEB363-66A3-44FD-B69A-89FF5916A67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B7584-6639-4F1F-9F22-E2607C5A1B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5444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3217A-B73C-42BD-B9AD-04D8DF94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ADFA06-8948-4B4E-8436-11E1C34D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AF8A01-77A8-49D4-B1B3-71E3B163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9B78-CAFA-4F60-9DB3-B3BF84E3F20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70426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38585D-E34E-4569-ADA6-F82938A3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FB8762-3FE7-4091-8B83-120BD0AA9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C138A-E69B-46DC-8244-680E374A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C8587-7698-4D44-96D3-F0A15697A4C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1581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CD26A-826D-49CC-A9D1-D80E6E913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6D45C2-0E4A-43B5-87F6-47841C0A8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9B17D0-44C5-49AB-BAE8-1C00405F9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D23EC-D3D3-478C-BC63-16DDB924C9D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58401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98FCC830-787B-4744-9B38-F6824A0BF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F93FDBD8-1D36-47D1-9646-D349D1ACCF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7BC42-7054-47CD-B669-0AC1CE6DDD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14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950" y="951311"/>
            <a:ext cx="4387850" cy="3942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51311"/>
            <a:ext cx="4387850" cy="39421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EA682462-3B2C-43B3-B3B5-7FF470BEF9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5EAFA04E-E20D-48A0-89FF-F8714546198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55E65-E09D-4E4F-905C-D5E8068B05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6215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2">
            <a:extLst>
              <a:ext uri="{FF2B5EF4-FFF2-40B4-BE49-F238E27FC236}">
                <a16:creationId xmlns:a16="http://schemas.microsoft.com/office/drawing/2014/main" id="{FFD55299-9594-4668-A6AD-8F6FF96684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5">
            <a:extLst>
              <a:ext uri="{FF2B5EF4-FFF2-40B4-BE49-F238E27FC236}">
                <a16:creationId xmlns:a16="http://schemas.microsoft.com/office/drawing/2014/main" id="{81C33778-89D3-42D7-95D7-532FC1866C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EC5447-B0EB-4C61-BBAD-0F1EB811A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757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18486819-EF5A-4A88-BAF2-EBB23E078E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5">
            <a:extLst>
              <a:ext uri="{FF2B5EF4-FFF2-40B4-BE49-F238E27FC236}">
                <a16:creationId xmlns:a16="http://schemas.microsoft.com/office/drawing/2014/main" id="{D00E5B2E-9EB0-4ECE-946D-2C30F3DC85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A00AA-B560-4245-A5A3-6D36647C5D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525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2">
            <a:extLst>
              <a:ext uri="{FF2B5EF4-FFF2-40B4-BE49-F238E27FC236}">
                <a16:creationId xmlns:a16="http://schemas.microsoft.com/office/drawing/2014/main" id="{A54AB585-6FCF-4B43-AC0E-BE044E9BB1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5">
            <a:extLst>
              <a:ext uri="{FF2B5EF4-FFF2-40B4-BE49-F238E27FC236}">
                <a16:creationId xmlns:a16="http://schemas.microsoft.com/office/drawing/2014/main" id="{217C409C-1B49-4747-BB2B-D7D09E9C22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6C4D9-1EA0-4E7B-82F6-1E22B4889C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650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52B8684E-AFD5-45D7-AF92-E2964DD2CC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23188B73-41A6-4581-8727-48A92F67676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1B409-410F-4CD8-B530-55313038B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638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099CBD17-0AAE-416F-BD7E-B188BCD0ED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5">
            <a:extLst>
              <a:ext uri="{FF2B5EF4-FFF2-40B4-BE49-F238E27FC236}">
                <a16:creationId xmlns:a16="http://schemas.microsoft.com/office/drawing/2014/main" id="{28789471-9FA8-4A2C-BA83-D85C73B92AB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31E32-4FF2-4519-9658-5CEF066F2D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29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1C_06">
            <a:extLst>
              <a:ext uri="{FF2B5EF4-FFF2-40B4-BE49-F238E27FC236}">
                <a16:creationId xmlns:a16="http://schemas.microsoft.com/office/drawing/2014/main" id="{88AC3F2A-B9EB-4D23-BBB4-2D6374694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88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1C_06_n">
            <a:extLst>
              <a:ext uri="{FF2B5EF4-FFF2-40B4-BE49-F238E27FC236}">
                <a16:creationId xmlns:a16="http://schemas.microsoft.com/office/drawing/2014/main" id="{B1F3C20A-F765-42AC-97B1-042890604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411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Line 7">
            <a:extLst>
              <a:ext uri="{FF2B5EF4-FFF2-40B4-BE49-F238E27FC236}">
                <a16:creationId xmlns:a16="http://schemas.microsoft.com/office/drawing/2014/main" id="{06F84E52-9E88-4E92-B412-0B7A7FE46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87313"/>
            <a:ext cx="0" cy="647700"/>
          </a:xfrm>
          <a:prstGeom prst="line">
            <a:avLst/>
          </a:prstGeom>
          <a:noFill/>
          <a:ln w="12699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029" name="Line 8">
            <a:extLst>
              <a:ext uri="{FF2B5EF4-FFF2-40B4-BE49-F238E27FC236}">
                <a16:creationId xmlns:a16="http://schemas.microsoft.com/office/drawing/2014/main" id="{43C3D87B-B4AB-4FA1-A350-5CB633B89E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258888" y="87313"/>
            <a:ext cx="0" cy="649287"/>
          </a:xfrm>
          <a:prstGeom prst="line">
            <a:avLst/>
          </a:prstGeom>
          <a:noFill/>
          <a:ln w="12699">
            <a:solidFill>
              <a:srgbClr val="FFCC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30" name="Picture 44" descr="лого2">
            <a:extLst>
              <a:ext uri="{FF2B5EF4-FFF2-40B4-BE49-F238E27FC236}">
                <a16:creationId xmlns:a16="http://schemas.microsoft.com/office/drawing/2014/main" id="{93959862-66E2-4467-BF45-CE0EF4E7C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63"/>
            <a:ext cx="8096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46">
            <a:extLst>
              <a:ext uri="{FF2B5EF4-FFF2-40B4-BE49-F238E27FC236}">
                <a16:creationId xmlns:a16="http://schemas.microsoft.com/office/drawing/2014/main" id="{E721FB71-2009-47DA-A28A-C434A38373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33338"/>
            <a:ext cx="5618162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2" name="Rectangle 48">
            <a:extLst>
              <a:ext uri="{FF2B5EF4-FFF2-40B4-BE49-F238E27FC236}">
                <a16:creationId xmlns:a16="http://schemas.microsoft.com/office/drawing/2014/main" id="{11698541-905C-4643-A112-6DAE61D50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950913"/>
            <a:ext cx="89281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53652" name="Rectangle 52">
            <a:extLst>
              <a:ext uri="{FF2B5EF4-FFF2-40B4-BE49-F238E27FC236}">
                <a16:creationId xmlns:a16="http://schemas.microsoft.com/office/drawing/2014/main" id="{3EF321DC-B7B9-4EDF-9F81-76C014F94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4975225"/>
            <a:ext cx="8172450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5B0917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5" name="Rectangle 55">
            <a:extLst>
              <a:ext uri="{FF2B5EF4-FFF2-40B4-BE49-F238E27FC236}">
                <a16:creationId xmlns:a16="http://schemas.microsoft.com/office/drawing/2014/main" id="{807297C5-2771-448B-A408-4E5A59581E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4948238"/>
            <a:ext cx="7667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5B0917"/>
                </a:solidFill>
              </a:defRPr>
            </a:lvl1pPr>
          </a:lstStyle>
          <a:p>
            <a:fld id="{036390EE-81D7-494C-A2D2-2EA9D7C1536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3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anose="05000000000000000000" pitchFamily="2" charset="2"/>
        <a:buChar char="n"/>
        <a:defRPr sz="2200">
          <a:solidFill>
            <a:srgbClr val="5B091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30000"/>
        </a:spcAft>
        <a:buClr>
          <a:srgbClr val="CC0000"/>
        </a:buClr>
        <a:buFont typeface="Wingdings" panose="05000000000000000000" pitchFamily="2" charset="2"/>
        <a:buChar char="§"/>
        <a:defRPr sz="2000">
          <a:solidFill>
            <a:srgbClr val="5B091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anose="05000000000000000000" pitchFamily="2" charset="2"/>
        <a:buChar char="§"/>
        <a:defRPr>
          <a:solidFill>
            <a:srgbClr val="5B091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CC0000"/>
        </a:buClr>
        <a:buFont typeface="Times New Roman" panose="02020603050405020304" pitchFamily="18" charset="0"/>
        <a:buChar char="▪"/>
        <a:defRPr sz="1600">
          <a:solidFill>
            <a:srgbClr val="5B091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panose="020B0604020202020204" pitchFamily="34" charset="0"/>
        <a:buChar char="∙"/>
        <a:defRPr sz="1400">
          <a:solidFill>
            <a:srgbClr val="5B0917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400">
          <a:solidFill>
            <a:srgbClr val="5B0917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id="{8B07458C-ECC4-450E-A2A9-24FE80AA31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id="{731A7FDB-16F1-4BC6-95D3-FEC7B8C9A4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BC0BB-8317-4C78-9DC5-C6D920878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A4C65D-E861-4EF9-9344-006F25036F9F}" type="datetimeFigureOut">
              <a:rPr lang="ru-RU"/>
              <a:pPr>
                <a:defRPr/>
              </a:pPr>
              <a:t>07.03.2023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D77BE-4195-43C2-8E1D-408040C27A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E1970A-D026-4B62-8754-CCBE7518C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5036A64-7570-476F-BE77-E98B90D588E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ru.wikipedia.org/wiki/%D0%A1%D0%B5%D1%82%D0%B5%D0%B2%D0%BE%D0%B9_%D0%BF%D1%80%D0%BE%D1%82%D0%BE%D0%BA%D0%BE%D0%BB" TargetMode="External"/><Relationship Id="rId7" Type="http://schemas.openxmlformats.org/officeDocument/2006/relationships/image" Target="../media/image25.png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XML" TargetMode="External"/><Relationship Id="rId5" Type="http://schemas.openxmlformats.org/officeDocument/2006/relationships/hyperlink" Target="https://ru.wikipedia.org/wiki/Remote_Procedure_Call" TargetMode="External"/><Relationship Id="rId4" Type="http://schemas.openxmlformats.org/officeDocument/2006/relationships/hyperlink" Target="https://ru.wikipedia.org/wiki/%D0%A0%D0%B0%D1%81%D0%BF%D1%80%D0%B5%D0%B4%D0%B5%D0%BB%D1%91%D0%BD%D0%BD%D0%B0%D1%8F_%D0%B2%D1%8B%D1%87%D0%B8%D1%81%D0%BB%D0%B8%D1%82%D0%B5%D0%BB%D1%8C%D0%BD%D0%B0%D1%8F_%D1%81%D1%80%D0%B5%D0%B4%D0%B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onderland.v8.1c.ru/blog/avtomaticheskiy-rest-interfeys-prikladnykh-resheniy/" TargetMode="External"/><Relationship Id="rId2" Type="http://schemas.openxmlformats.org/officeDocument/2006/relationships/hyperlink" Target="https://ru.wikipedia.org/wiki/JSO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nderland.v8.1c.ru/blog/http-servisy-v-prikladnom-resheni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programmist1s.ru/web-servisyi-v-1s/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32D5C-804C-4CAC-AB24-521D97438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352276"/>
            <a:ext cx="8642350" cy="1726952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b="1" dirty="0"/>
              <a:t>Интеграция 1С с другими системами</a:t>
            </a:r>
            <a:endParaRPr lang="en-US" altLang="ru-RU" b="1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7C4C80-C658-4FAA-9A5D-B35C3E98711B}"/>
              </a:ext>
            </a:extLst>
          </p:cNvPr>
          <p:cNvSpPr txBox="1"/>
          <p:nvPr/>
        </p:nvSpPr>
        <p:spPr>
          <a:xfrm>
            <a:off x="3779912" y="3579862"/>
            <a:ext cx="5270016" cy="1211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Маркин Иван Сергеевич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Начальник Отдела веб-разработки и внедрения портальных решений, Департамент информационных технологий</a:t>
            </a:r>
          </a:p>
        </p:txBody>
      </p:sp>
      <p:pic>
        <p:nvPicPr>
          <p:cNvPr id="6" name="Google Shape;98;p15">
            <a:extLst>
              <a:ext uri="{FF2B5EF4-FFF2-40B4-BE49-F238E27FC236}">
                <a16:creationId xmlns:a16="http://schemas.microsoft.com/office/drawing/2014/main" id="{CEE840D1-624B-4400-B139-61A875BA7D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139702"/>
            <a:ext cx="3101787" cy="2553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РИБ. Особенности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95886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706A01-D95D-472D-AA79-F912BA366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54075"/>
            <a:ext cx="7786084" cy="400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668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en-US" sz="2800" b="1" i="0" dirty="0">
                <a:solidFill>
                  <a:srgbClr val="333333"/>
                </a:solidFill>
                <a:effectLst/>
                <a:latin typeface="Inter"/>
              </a:rPr>
              <a:t>WEB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и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Inter"/>
              </a:rPr>
              <a:t>HTTP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сервисы 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9BE92-70C6-49B1-9688-BC8F3E0B1A23}"/>
              </a:ext>
            </a:extLst>
          </p:cNvPr>
          <p:cNvSpPr txBox="1"/>
          <p:nvPr/>
        </p:nvSpPr>
        <p:spPr>
          <a:xfrm>
            <a:off x="323528" y="1059582"/>
            <a:ext cx="518132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WEB и HTTP сервисы — две технологии, позволяющие получить доступ к 1С из внешней системы 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С точки зрения 1С, это два объекта метаданных, которые позволяют нам выполнять эти операции. Реализовывается доступ по классической трехзвенной схеме: это СУБД, в качестве сервера выступают кластер серверов 1С и веб-серверы, и клиент, подключающийся к сервису.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BBA9D7-713C-4267-8061-71CA72BCB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942" y="1059582"/>
            <a:ext cx="3742841" cy="299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2373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Зачем это нужно?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9BE92-70C6-49B1-9688-BC8F3E0B1A23}"/>
              </a:ext>
            </a:extLst>
          </p:cNvPr>
          <p:cNvSpPr txBox="1"/>
          <p:nvPr/>
        </p:nvSpPr>
        <p:spPr>
          <a:xfrm>
            <a:off x="323528" y="1059583"/>
            <a:ext cx="84969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Изначально сервисы разрабатывались для поддержки внешних систем: сайтов, интернет-магазинов, корпоративных порталов. В дальнейшем технология получила широкое распространение и сейчас используется в широком спектре схожих задач: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Обмен с внешними системами (сайты, магазины, мобильные приложения),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Обмен данными между базами 1С (гетерогенные, РИБ),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Работа с внешним оборудованием (телефония, ТСД, весы),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Предоставление упрощенного интерфейса для пользователей,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Предоставление API для сторонних систем или 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27782886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Зачем это нужно?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9BE92-70C6-49B1-9688-BC8F3E0B1A23}"/>
              </a:ext>
            </a:extLst>
          </p:cNvPr>
          <p:cNvSpPr txBox="1"/>
          <p:nvPr/>
        </p:nvSpPr>
        <p:spPr>
          <a:xfrm>
            <a:off x="323528" y="1059582"/>
            <a:ext cx="403244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Благодаря HTTP сервисам мы можем использовать мощь технологий HTML, PHP, JavaScript для того, чтобы предоставлять интерфейс для конечных пользователей. Причем интерфейс может быть быстрым и легким, для него не потребуется загружать всю платформу. Нам необходимо будет сделать всего лишь страничку, которая будет передавать данные на сервис HTTP. 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2A1699-0184-4A26-9EBB-388E4F00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75606"/>
            <a:ext cx="4461197" cy="21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6573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Зачем это нужно?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9BE92-70C6-49B1-9688-BC8F3E0B1A23}"/>
              </a:ext>
            </a:extLst>
          </p:cNvPr>
          <p:cNvSpPr txBox="1"/>
          <p:nvPr/>
        </p:nvSpPr>
        <p:spPr>
          <a:xfrm>
            <a:off x="179512" y="1059582"/>
            <a:ext cx="45365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HTTP сервисы, поскольку они достаточно просты, могут выполняться на несложных и недорогих устройствах: таких как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Inter"/>
              </a:rPr>
              <a:t>микрооборудование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, телефония, терминалы сбора данных, электронные весы и так далее. Например, из 1С можно обратиться к IP-телефону, АТС или системе контроля доступа.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9140471-1B0B-4D86-9F7D-E352292FF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64" b="42726"/>
          <a:stretch/>
        </p:blipFill>
        <p:spPr bwMode="auto">
          <a:xfrm>
            <a:off x="5364088" y="840971"/>
            <a:ext cx="3447958" cy="381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150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WEB и HTTP сервисы: сходства и различия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09BE92-70C6-49B1-9688-BC8F3E0B1A23}"/>
              </a:ext>
            </a:extLst>
          </p:cNvPr>
          <p:cNvSpPr txBox="1"/>
          <p:nvPr/>
        </p:nvSpPr>
        <p:spPr>
          <a:xfrm>
            <a:off x="439098" y="2178101"/>
            <a:ext cx="82809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WEB и HTTP сервисы очень сходны между собой, но все же в них есть кардинальные отличия. Сходны они тем, что: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Предназначены для доступа к базе данных снаружи,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Работают посредством веб-технологий, поверх протокола TCP,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Оба поддерживают технологии XML и JSON. 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50649A-C656-4D5E-A0B7-3E661851B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04744"/>
            <a:ext cx="2763721" cy="95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2FC969-6DBB-4458-99A6-384AEEE9A92F}"/>
              </a:ext>
            </a:extLst>
          </p:cNvPr>
          <p:cNvSpPr txBox="1"/>
          <p:nvPr/>
        </p:nvSpPr>
        <p:spPr>
          <a:xfrm>
            <a:off x="440126" y="1105456"/>
            <a:ext cx="78042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Если выбор в пользу веб-сервисов уже сделан, далее необходимо определиться с архитектурой —- SOAP или HTTP (в терминологии 1С — Web-сервисы и HTTP-сервисы). И надо учитывать ограничения обоих форматов.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08656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WEB и HTTP сервисы: сходства и различия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0F5B7-E216-4B39-8A16-266AB0C53C5D}"/>
              </a:ext>
            </a:extLst>
          </p:cNvPr>
          <p:cNvSpPr txBox="1"/>
          <p:nvPr/>
        </p:nvSpPr>
        <p:spPr>
          <a:xfrm>
            <a:off x="107504" y="1090828"/>
            <a:ext cx="792088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WEB технология — это сервисно-ориентированная технология, она по сути является удаленным вызовом процедур. Мы проектируем описание процедур, описание передаваемых параметров, и с помощью WEB сервисов мы эти процедуры можем вызывать. 1С со своей стороны также предоставляет технологию XDTO, которая позволяет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Inter"/>
              </a:rPr>
              <a:t>валидировать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 входящие и исходящие данные, передаваемые в формате XML. </a:t>
            </a:r>
          </a:p>
          <a:p>
            <a:pPr algn="l"/>
            <a:endParaRPr lang="ru-RU" b="0" i="0" dirty="0">
              <a:solidFill>
                <a:srgbClr val="333333"/>
              </a:solidFill>
              <a:effectLst/>
              <a:latin typeface="Inter"/>
            </a:endParaRP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HTTP сервисы же основаны практически на голом HTTP, и эта технология  ресурсно-ориентированная. Нет описания, нет проверки типов, нет проверки входящих и исходящих данных — есть только заголовки, параметры и тело запроса. И исторически используется формат данных JSON. </a:t>
            </a:r>
          </a:p>
        </p:txBody>
      </p:sp>
    </p:spTree>
    <p:extLst>
      <p:ext uri="{BB962C8B-B14F-4D97-AF65-F5344CB8AC3E}">
        <p14:creationId xmlns:p14="http://schemas.microsoft.com/office/powerpoint/2010/main" val="311785730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WEB и HTTP сервисы: сходства и различия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273DD47-2E3A-4DA1-B990-B70A50E6E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71550"/>
            <a:ext cx="7805190" cy="317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DCBE0A-6C0A-462B-A4ED-7D00D56248AE}"/>
              </a:ext>
            </a:extLst>
          </p:cNvPr>
          <p:cNvSpPr txBox="1"/>
          <p:nvPr/>
        </p:nvSpPr>
        <p:spPr>
          <a:xfrm>
            <a:off x="539552" y="3935269"/>
            <a:ext cx="8136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Логично, что WEB-сервисы потенциально сложнее в реализации, потенциально используют больший объем передаваемых данных и дают потенциально большую вычислительную нагрузку.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1680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Поддерживаемые веб-сервера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367F16-7782-4E98-BB2D-13E7D26E6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47438"/>
            <a:ext cx="4804609" cy="3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586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О форматах данных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8E0289D-BC03-423F-BE0E-DA5AF2967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6"/>
            <a:ext cx="56749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7F4010B-CD32-4781-9638-4C4A0EECB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787774"/>
            <a:ext cx="5757651" cy="2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61455B-7B41-46FC-868B-F3B8359B803E}"/>
              </a:ext>
            </a:extLst>
          </p:cNvPr>
          <p:cNvSpPr txBox="1"/>
          <p:nvPr/>
        </p:nvSpPr>
        <p:spPr>
          <a:xfrm>
            <a:off x="6588224" y="1266926"/>
            <a:ext cx="1277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Inter"/>
              </a:rPr>
              <a:t>XML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0F1568-D6A2-4250-B6C2-52B016EA3BBB}"/>
              </a:ext>
            </a:extLst>
          </p:cNvPr>
          <p:cNvSpPr txBox="1"/>
          <p:nvPr/>
        </p:nvSpPr>
        <p:spPr>
          <a:xfrm>
            <a:off x="6516216" y="3075806"/>
            <a:ext cx="8458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Inter"/>
              </a:rPr>
              <a:t>JSON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7101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Механизмы обмена данными 1С-1С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0E6D27-969D-48B6-9405-8D10DB389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3" y="1358264"/>
            <a:ext cx="5617612" cy="22835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2ECB94-35DF-428F-9D4A-AC2929857A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58" t="4551" r="12266" b="4283"/>
          <a:stretch/>
        </p:blipFill>
        <p:spPr>
          <a:xfrm>
            <a:off x="5673885" y="1246336"/>
            <a:ext cx="338437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5866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О форматах данных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77381D-77DE-4498-AD42-EE45A4CC09E9}"/>
              </a:ext>
            </a:extLst>
          </p:cNvPr>
          <p:cNvSpPr txBox="1"/>
          <p:nvPr/>
        </p:nvSpPr>
        <p:spPr>
          <a:xfrm>
            <a:off x="179512" y="1007120"/>
            <a:ext cx="84249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SOAP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(от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Английский язык"/>
              </a:rPr>
              <a:t>англ.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Simple Object Access Protocol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 простой протокол доступа к объектам) —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Сетевой протокол"/>
              </a:rPr>
              <a:t>протокол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обмена структурированными сообщениями в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Распределённая вычислительная среда"/>
              </a:rPr>
              <a:t>распределённой вычислительной среде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Первоначально SOAP предназначался в основном для реализации удалённого вызова процедур (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Remote Procedure Call"/>
              </a:rPr>
              <a:t>RPC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). Сейчас протокол используется для обмена произвольными сообщениями в формате </a:t>
            </a:r>
            <a:r>
              <a:rPr lang="ru-RU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XML"/>
              </a:rPr>
              <a:t>XML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а не только для вызова процедур. 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6C290E-9CBF-47FC-8BDD-C02604E6DB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2914490"/>
            <a:ext cx="5328592" cy="1819977"/>
          </a:xfrm>
          <a:prstGeom prst="rect">
            <a:avLst/>
          </a:prstGeom>
        </p:spPr>
      </p:pic>
      <p:pic>
        <p:nvPicPr>
          <p:cNvPr id="9218" name="Picture 2" descr="undefined">
            <a:extLst>
              <a:ext uri="{FF2B5EF4-FFF2-40B4-BE49-F238E27FC236}">
                <a16:creationId xmlns:a16="http://schemas.microsoft.com/office/drawing/2014/main" id="{CB299B7E-8B59-4560-A66E-8D35BCF97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15162"/>
            <a:ext cx="2051373" cy="218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61762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en-US" altLang="ru-RU" sz="2800" dirty="0">
                <a:solidFill>
                  <a:srgbClr val="333333"/>
                </a:solidFill>
                <a:latin typeface="Inter"/>
              </a:rPr>
              <a:t>XML-</a:t>
            </a:r>
            <a:r>
              <a:rPr lang="ru-RU" altLang="ru-RU" sz="2800" dirty="0" err="1">
                <a:solidFill>
                  <a:srgbClr val="333333"/>
                </a:solidFill>
                <a:latin typeface="Inter"/>
              </a:rPr>
              <a:t>серилиализация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95886"/>
            <a:ext cx="685859" cy="716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BB463E-FAF7-47D0-A7D3-0915371E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11739"/>
            <a:ext cx="5898290" cy="36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031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en-US" altLang="ru-RU" sz="2800" dirty="0">
                <a:solidFill>
                  <a:srgbClr val="333333"/>
                </a:solidFill>
                <a:latin typeface="Inter"/>
              </a:rPr>
              <a:t>XML-</a:t>
            </a:r>
            <a:r>
              <a:rPr lang="ru-RU" altLang="ru-RU" sz="2800" dirty="0" err="1">
                <a:solidFill>
                  <a:srgbClr val="333333"/>
                </a:solidFill>
                <a:latin typeface="Inter"/>
              </a:rPr>
              <a:t>серилиализация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95886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DBA59-F7AF-4332-9D94-B057313EA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975442"/>
            <a:ext cx="4608512" cy="202097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DB1520-41BA-4CE7-BC7D-8B816277E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24" y="917440"/>
            <a:ext cx="6048672" cy="199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3272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Средства работы с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Inter"/>
              </a:rPr>
              <a:t>JSON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 </a:t>
            </a:r>
            <a:endParaRPr lang="ru-RU" altLang="ru-RU" sz="28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A02BC-2CC7-473D-ACFD-69FD02026F42}"/>
              </a:ext>
            </a:extLst>
          </p:cNvPr>
          <p:cNvSpPr txBox="1"/>
          <p:nvPr/>
        </p:nvSpPr>
        <p:spPr>
          <a:xfrm>
            <a:off x="133350" y="915567"/>
            <a:ext cx="8759130" cy="3528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u="sng" dirty="0">
                <a:solidFill>
                  <a:srgbClr val="D63D26"/>
                </a:solidFill>
                <a:effectLst/>
                <a:latin typeface="ProximaNova"/>
                <a:hlinkClick r:id="rId2"/>
              </a:rPr>
              <a:t>JSON (JavaScript Object </a:t>
            </a:r>
            <a:r>
              <a:rPr lang="ru-RU" b="0" i="0" u="sng" dirty="0" err="1">
                <a:solidFill>
                  <a:srgbClr val="D63D26"/>
                </a:solidFill>
                <a:effectLst/>
                <a:latin typeface="ProximaNova"/>
                <a:hlinkClick r:id="rId2"/>
              </a:rPr>
              <a:t>Notation</a:t>
            </a:r>
            <a:r>
              <a:rPr lang="ru-RU" b="0" i="0" u="sng" dirty="0">
                <a:solidFill>
                  <a:srgbClr val="D63D26"/>
                </a:solidFill>
                <a:effectLst/>
                <a:latin typeface="ProximaNova"/>
                <a:hlinkClick r:id="rId2"/>
              </a:rPr>
              <a:t>)</a:t>
            </a:r>
            <a:r>
              <a:rPr lang="ru-RU" b="0" i="0" dirty="0">
                <a:solidFill>
                  <a:srgbClr val="333333"/>
                </a:solidFill>
                <a:effectLst/>
                <a:latin typeface="ProximaNova"/>
              </a:rPr>
              <a:t> это текстовый формат обмена данными, широко используемый в веб-приложениях. По сравнению с XML он является более лаконичным и занимает меньше места. Кроме этого все браузеры имеют встроенные средства для работы с JSON.</a:t>
            </a:r>
          </a:p>
          <a:p>
            <a:pPr algn="l"/>
            <a:r>
              <a:rPr lang="ru-RU" b="0" i="0" dirty="0">
                <a:solidFill>
                  <a:srgbClr val="333333"/>
                </a:solidFill>
                <a:effectLst/>
                <a:latin typeface="ProximaNova"/>
              </a:rPr>
              <a:t>Необходимость работы с этим форматом на уровне платформы обусловлена не только тем, что это «модный современный» формат, который прикладные решения 1С:Предприятия сами по себе могут использовать для интеграции со сторонними приложениями. Другая причина заключается ещё и в том, что JSON активно используется в HTTP интерфейсах. А в 1С:Предприятии как раз есть такие механизмы, в которых хочется использовать этот формат. Это </a:t>
            </a:r>
            <a:r>
              <a:rPr lang="ru-RU" b="0" i="0" u="sng" dirty="0">
                <a:solidFill>
                  <a:srgbClr val="D63D26"/>
                </a:solidFill>
                <a:effectLst/>
                <a:latin typeface="ProximaNova"/>
                <a:hlinkClick r:id="rId3"/>
              </a:rPr>
              <a:t>REST интерфейс приложения</a:t>
            </a:r>
            <a:r>
              <a:rPr lang="ru-RU" b="0" i="0" dirty="0">
                <a:solidFill>
                  <a:srgbClr val="333333"/>
                </a:solidFill>
                <a:effectLst/>
                <a:latin typeface="ProximaNova"/>
              </a:rPr>
              <a:t>, автоматически генерируемый платформой, и </a:t>
            </a:r>
            <a:r>
              <a:rPr lang="ru-RU" b="0" i="0" u="sng" dirty="0">
                <a:solidFill>
                  <a:srgbClr val="D63D26"/>
                </a:solidFill>
                <a:effectLst/>
                <a:latin typeface="ProximaNova"/>
                <a:hlinkClick r:id="rId4"/>
              </a:rPr>
              <a:t>HTTP-сервисы</a:t>
            </a:r>
            <a:r>
              <a:rPr lang="ru-RU" b="0" i="0" dirty="0">
                <a:solidFill>
                  <a:srgbClr val="333333"/>
                </a:solidFill>
                <a:effectLst/>
                <a:latin typeface="ProximaNova"/>
              </a:rPr>
              <a:t>, которые вы можете создавать самостоятельно.</a:t>
            </a:r>
          </a:p>
        </p:txBody>
      </p:sp>
    </p:spTree>
    <p:extLst>
      <p:ext uri="{BB962C8B-B14F-4D97-AF65-F5344CB8AC3E}">
        <p14:creationId xmlns:p14="http://schemas.microsoft.com/office/powerpoint/2010/main" val="92291776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000" b="1" i="0" dirty="0" err="1">
                <a:solidFill>
                  <a:srgbClr val="333333"/>
                </a:solidFill>
                <a:effectLst/>
                <a:latin typeface="Inter"/>
              </a:rPr>
              <a:t>Сериализация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Inter"/>
              </a:rPr>
              <a:t> примитивных типов и коллекций в JSON</a:t>
            </a:r>
            <a:endParaRPr lang="ru-RU" altLang="ru-RU" sz="20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5D890D-52F3-4EF6-B3AF-3526EC44D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2531"/>
            <a:ext cx="5544616" cy="24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3244DDE-14AF-4739-B82A-92474515C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05" y="922531"/>
            <a:ext cx="336232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8185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О форматах данных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3B224D-5C2D-497C-A068-04F0B93C23D2}"/>
              </a:ext>
            </a:extLst>
          </p:cNvPr>
          <p:cNvSpPr txBox="1"/>
          <p:nvPr/>
        </p:nvSpPr>
        <p:spPr>
          <a:xfrm>
            <a:off x="251520" y="915566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Данные для HTTP-сервиса передаются в виде запроса HTTP, схематично изображенного ниже: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5CC1875-7090-4318-AF53-D95755144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3388"/>
            <a:ext cx="7020272" cy="282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8006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Про проектирование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A1BEAC5-27A7-4136-994D-95087D93E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54075"/>
            <a:ext cx="7416824" cy="385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02548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en-US" altLang="ru-RU" sz="2800" dirty="0">
                <a:solidFill>
                  <a:srgbClr val="333333"/>
                </a:solidFill>
                <a:latin typeface="Inter"/>
              </a:rPr>
              <a:t>API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61548A-5305-4787-B7E5-86519442E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9542"/>
            <a:ext cx="8087343" cy="286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276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Общий порядок работы с </a:t>
            </a:r>
            <a:r>
              <a:rPr lang="en-US" altLang="ru-RU" sz="2800" dirty="0">
                <a:solidFill>
                  <a:srgbClr val="333333"/>
                </a:solidFill>
                <a:latin typeface="Inter"/>
              </a:rPr>
              <a:t>API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F94E31-2D11-4095-8242-88C3C9D14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9582"/>
            <a:ext cx="7003387" cy="33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385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en-US" altLang="ru-RU" sz="2800" dirty="0">
                <a:solidFill>
                  <a:srgbClr val="333333"/>
                </a:solidFill>
                <a:latin typeface="Inter"/>
              </a:rPr>
              <a:t>API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130890-F6E6-4BA6-9671-1FBA33871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" t="415" r="6597" b="3421"/>
          <a:stretch/>
        </p:blipFill>
        <p:spPr>
          <a:xfrm>
            <a:off x="31458" y="1059582"/>
            <a:ext cx="5616624" cy="33123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9A7059-078B-418D-9458-FAF65039E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832830"/>
            <a:ext cx="3520805" cy="19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316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Универсальный обмен в формате </a:t>
            </a:r>
            <a:r>
              <a:rPr lang="en-US" sz="2800" b="1" i="0" dirty="0">
                <a:solidFill>
                  <a:srgbClr val="333333"/>
                </a:solidFill>
                <a:effectLst/>
                <a:latin typeface="Inter"/>
              </a:rPr>
              <a:t>xml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95886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CA5572-5A45-464E-A50B-B34CF93F1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275606"/>
            <a:ext cx="5961640" cy="298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4644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Работа с HTTP в 1С 8.2 и 8.3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5EB0E-8D74-4314-A622-3900D056DD23}"/>
              </a:ext>
            </a:extLst>
          </p:cNvPr>
          <p:cNvSpPr txBox="1"/>
          <p:nvPr/>
        </p:nvSpPr>
        <p:spPr>
          <a:xfrm>
            <a:off x="251520" y="987573"/>
            <a:ext cx="84969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HTTPСоединение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отвечает за соединение с сервером — в свойствах объекта, помимо обязательного адреса, можно указать порт, прокси, логин, пароль, таймаут, защищенное соединение и флаг аутентификации ОС, а методы повторяют основные методы HTTP.</a:t>
            </a:r>
          </a:p>
          <a:p>
            <a:pPr algn="l"/>
            <a:r>
              <a:rPr lang="ru-RU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HTTPЗапрос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позволяет описать что именно мы хотим от сервера — в свойствах нужно обязательно указать адрес ресурса к которому мы обращаемся, кроме этого имеется возможность указать какие-либо заголовки, методы же, в свою очередь, позволяют различными способами установить и получить тело запроса.</a:t>
            </a:r>
          </a:p>
          <a:p>
            <a:pPr algn="l"/>
            <a:r>
              <a:rPr lang="ru-RU" b="1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HTTPОтвет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является результатом выполнения запроса к серверу — из свойств мы можем узнать ответные заголовки и код состояния, а методы позволяют получить тело ответа различными способами.</a:t>
            </a:r>
          </a:p>
        </p:txBody>
      </p:sp>
    </p:spTree>
    <p:extLst>
      <p:ext uri="{BB962C8B-B14F-4D97-AF65-F5344CB8AC3E}">
        <p14:creationId xmlns:p14="http://schemas.microsoft.com/office/powerpoint/2010/main" val="395713948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Работа с HTTP в 1С 8.2 и 8.3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5EB0E-8D74-4314-A622-3900D056DD23}"/>
              </a:ext>
            </a:extLst>
          </p:cNvPr>
          <p:cNvSpPr txBox="1"/>
          <p:nvPr/>
        </p:nvSpPr>
        <p:spPr>
          <a:xfrm>
            <a:off x="251520" y="987573"/>
            <a:ext cx="849694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 платформе 1С 8.3 и 8.2 реализована возможность использования HTTP запросов, а именно GET и POST запросов. Это очень удобный инструмент для реализации обмена данными с различными веб-ресурсами, взаимодействия с 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2"/>
              </a:rPr>
              <a:t>веб-сервисами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и прочими службами или системами.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GET запросы в 1С 8.3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Самым распространенным HTTP запросом является GET запрос. Как правило, данный запрос используется для получения какого-либо ресурса или содержимого указанного ресурса. Например, файла.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Принцип работы GET запроса очень прост. После соединения с сервером происходит отправка заголовка запроса, и, если запрос одобрен, отправителю возвращается ответ, содержащий тело с содержимым запрашиваемого ресурса.</a:t>
            </a:r>
          </a:p>
        </p:txBody>
      </p:sp>
    </p:spTree>
    <p:extLst>
      <p:ext uri="{BB962C8B-B14F-4D97-AF65-F5344CB8AC3E}">
        <p14:creationId xmlns:p14="http://schemas.microsoft.com/office/powerpoint/2010/main" val="111742717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Практические задачи при работе с HTTP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C7257-38B1-447E-A833-FD0325366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31590"/>
            <a:ext cx="6736664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01438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Практические задачи при работе с HTTP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33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B02113-238D-49EF-BB2B-F5C1F69E8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08" y="1417881"/>
            <a:ext cx="6598949" cy="349110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A4717B-4DD0-4047-B88C-382AE7224B1A}"/>
              </a:ext>
            </a:extLst>
          </p:cNvPr>
          <p:cNvSpPr/>
          <p:nvPr/>
        </p:nvSpPr>
        <p:spPr>
          <a:xfrm>
            <a:off x="179512" y="77155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A3A3A"/>
                </a:solidFill>
                <a:latin typeface="Roboto"/>
              </a:rPr>
              <a:t>Рассмотрим простой пример передачи одного файла при помощи </a:t>
            </a:r>
            <a:r>
              <a:rPr lang="ru-RU" dirty="0" err="1">
                <a:solidFill>
                  <a:srgbClr val="3A3A3A"/>
                </a:solidFill>
                <a:latin typeface="Roboto"/>
              </a:rPr>
              <a:t>http</a:t>
            </a:r>
            <a:r>
              <a:rPr lang="ru-RU" dirty="0">
                <a:solidFill>
                  <a:srgbClr val="3A3A3A"/>
                </a:solidFill>
                <a:latin typeface="Roboto"/>
              </a:rPr>
              <a:t> запроса POST средствами языка 1С.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05006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Практические задачи при работе с HTTP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6A4717B-4DD0-4047-B88C-382AE7224B1A}"/>
              </a:ext>
            </a:extLst>
          </p:cNvPr>
          <p:cNvSpPr/>
          <p:nvPr/>
        </p:nvSpPr>
        <p:spPr>
          <a:xfrm>
            <a:off x="179512" y="771550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A3A3A"/>
                </a:solidFill>
                <a:latin typeface="Roboto"/>
              </a:rPr>
              <a:t>Рассмотрим простой пример передачи одного файла при помощи </a:t>
            </a:r>
            <a:r>
              <a:rPr lang="ru-RU" dirty="0" err="1">
                <a:solidFill>
                  <a:srgbClr val="3A3A3A"/>
                </a:solidFill>
                <a:latin typeface="Roboto"/>
              </a:rPr>
              <a:t>http</a:t>
            </a:r>
            <a:r>
              <a:rPr lang="ru-RU" dirty="0">
                <a:solidFill>
                  <a:srgbClr val="3A3A3A"/>
                </a:solidFill>
                <a:latin typeface="Roboto"/>
              </a:rPr>
              <a:t> запроса POST средствами языка 1С.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52EAD-F85B-412E-A4F9-74672D3AE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54037"/>
            <a:ext cx="7030431" cy="21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402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Практические задачи при работе с HTTP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B5D3B6-4B41-4965-AE39-E82A55A6D5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566"/>
          <a:stretch/>
        </p:blipFill>
        <p:spPr>
          <a:xfrm>
            <a:off x="475928" y="1060344"/>
            <a:ext cx="5370091" cy="359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6FA23-63AB-45D9-BC21-234C8C0060C0}"/>
              </a:ext>
            </a:extLst>
          </p:cNvPr>
          <p:cNvSpPr txBox="1"/>
          <p:nvPr/>
        </p:nvSpPr>
        <p:spPr>
          <a:xfrm>
            <a:off x="475928" y="1625891"/>
            <a:ext cx="853472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&amp;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НаКлиенте</a:t>
            </a:r>
            <a:endParaRPr lang="ru-RU" sz="1000" b="0" i="0" dirty="0">
              <a:solidFill>
                <a:srgbClr val="0000FF"/>
              </a:solidFill>
              <a:effectLst/>
              <a:latin typeface="Courier New" panose="02070309020205020404" pitchFamily="49" charset="0"/>
            </a:endParaRP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Процедура HTTPSЗапросИз1С(Команда)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Соединение = Новый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HTTPСоединение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("yandex.ru");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Запрос = Новый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HTTPЗапрос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("/");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Ответ =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Соединение.Получить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(Запрос);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Если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Ответ.КодСостояния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= 302 Тогда 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URI =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СтруктураURI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Ответ.Заголовки.Получить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("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Location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"));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Если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URI.Схема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= "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https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" Тогда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//создадим новое, на этот раз безопасное, соединение</a:t>
            </a:r>
          </a:p>
          <a:p>
            <a:pPr algn="l"/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БезопасноеСоединение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= Новый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HTTPСоединение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(URI.ИмяСервера,443,,,,,Новый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ЗащищенноеСоединениеOpenSSL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());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//путь к ресурсу также возьмем из структуры URI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Ответ =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БезопасноеСоединение.Получить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(Новый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HTTPЗапрос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URI.ПутьНаСервере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));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Если 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Ответ.КодСостояния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 = 200 Тогда</a:t>
            </a:r>
          </a:p>
          <a:p>
            <a:pPr algn="l"/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Сообщить(</a:t>
            </a:r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Ответ.ПолучитьТелоКакСтроку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());</a:t>
            </a:r>
          </a:p>
          <a:p>
            <a:pPr algn="l"/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КонецЕсли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КонецЕсли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КонецЕсли</a:t>
            </a:r>
            <a:r>
              <a:rPr lang="ru-RU" sz="1000" b="0" i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;</a:t>
            </a:r>
          </a:p>
          <a:p>
            <a:pPr algn="l"/>
            <a:r>
              <a:rPr lang="ru-RU" sz="1000" b="0" i="0" dirty="0" err="1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КонецПроцедуры</a:t>
            </a:r>
            <a:endParaRPr lang="ru-RU" sz="1000" b="0" i="0" dirty="0">
              <a:solidFill>
                <a:srgbClr val="0000FF"/>
              </a:solidFill>
              <a:effectLst/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0869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Практические задачи при работе с HTTP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72E72-65FD-43A6-B53D-DD57F5A4D7C4}"/>
              </a:ext>
            </a:extLst>
          </p:cNvPr>
          <p:cNvSpPr txBox="1"/>
          <p:nvPr/>
        </p:nvSpPr>
        <p:spPr>
          <a:xfrm>
            <a:off x="323528" y="890294"/>
            <a:ext cx="78488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Как установить заголовки в HTTP-запросе из 1С?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53405BF-C0D3-474D-BA72-51E7299083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05470"/>
              </p:ext>
            </p:extLst>
          </p:nvPr>
        </p:nvGraphicFramePr>
        <p:xfrm>
          <a:off x="395536" y="1491630"/>
          <a:ext cx="8856983" cy="2834640"/>
        </p:xfrm>
        <a:graphic>
          <a:graphicData uri="http://schemas.openxmlformats.org/drawingml/2006/table">
            <a:tbl>
              <a:tblPr/>
              <a:tblGrid>
                <a:gridCol w="435585">
                  <a:extLst>
                    <a:ext uri="{9D8B030D-6E8A-4147-A177-3AD203B41FA5}">
                      <a16:colId xmlns:a16="http://schemas.microsoft.com/office/drawing/2014/main" val="3662518519"/>
                    </a:ext>
                  </a:extLst>
                </a:gridCol>
                <a:gridCol w="8421398">
                  <a:extLst>
                    <a:ext uri="{9D8B030D-6E8A-4147-A177-3AD203B41FA5}">
                      <a16:colId xmlns:a16="http://schemas.microsoft.com/office/drawing/2014/main" val="3986527306"/>
                    </a:ext>
                  </a:extLst>
                </a:gridCol>
              </a:tblGrid>
              <a:tr h="2213844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3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5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6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7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8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9</a:t>
                      </a:r>
                    </a:p>
                    <a:p>
                      <a:pPr algn="ctr" fontAlgn="t"/>
                      <a:r>
                        <a:rPr lang="ru-RU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10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&amp;</a:t>
                      </a:r>
                      <a:r>
                        <a:rPr lang="ru-RU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НаКлиенте</a:t>
                      </a:r>
                      <a:endParaRPr lang="ru-RU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Процедура </a:t>
                      </a:r>
                      <a:r>
                        <a:rPr lang="ru-RU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УстановкаЗаголовковВ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HTTP</a:t>
                      </a:r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ЗапросеИз1С(Команда)</a:t>
                      </a:r>
                    </a:p>
                    <a:p>
                      <a:pPr algn="l" fontAlgn="t"/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Соединение = Новый 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HTTP</a:t>
                      </a:r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Соединение("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yandex.ru",443,,,,,</a:t>
                      </a:r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Новый </a:t>
                      </a:r>
                      <a:r>
                        <a:rPr lang="ru-RU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ЗащищенноеСоединение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OpenSSL());</a:t>
                      </a:r>
                    </a:p>
                    <a:p>
                      <a:pPr algn="l" fontAlgn="t"/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Заголовки = Новый Соответствие;</a:t>
                      </a:r>
                    </a:p>
                    <a:p>
                      <a:pPr algn="l" fontAlgn="t"/>
                      <a:r>
                        <a:rPr lang="ru-RU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Заголовки.Вставить</a:t>
                      </a:r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("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User-Agent", "Mozilla/5.0 (X11; Linux i686; rv:2.0.1) Gecko/20100101 Firefox/4.0.1");</a:t>
                      </a:r>
                    </a:p>
                    <a:p>
                      <a:pPr algn="l" fontAlgn="t"/>
                      <a:r>
                        <a:rPr lang="ru-RU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Заголовки.Вставить</a:t>
                      </a:r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("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Cookie", "id=1");</a:t>
                      </a:r>
                    </a:p>
                    <a:p>
                      <a:pPr algn="l" fontAlgn="t"/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Ответ = </a:t>
                      </a:r>
                      <a:r>
                        <a:rPr lang="ru-RU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Соединение.Получить</a:t>
                      </a:r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(Новый </a:t>
                      </a:r>
                      <a:r>
                        <a:rPr lang="en-US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HTTP</a:t>
                      </a:r>
                      <a:r>
                        <a:rPr lang="ru-RU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Запрос("", Заголовки));</a:t>
                      </a:r>
                    </a:p>
                    <a:p>
                      <a:pPr algn="l" fontAlgn="t"/>
                      <a:r>
                        <a:rPr lang="ru-RU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КонецПроцедуры</a:t>
                      </a:r>
                      <a:endParaRPr lang="ru-RU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06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8045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Практические задачи при работе с HTTP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D72E72-65FD-43A6-B53D-DD57F5A4D7C4}"/>
              </a:ext>
            </a:extLst>
          </p:cNvPr>
          <p:cNvSpPr txBox="1"/>
          <p:nvPr/>
        </p:nvSpPr>
        <p:spPr>
          <a:xfrm>
            <a:off x="323528" y="890294"/>
            <a:ext cx="8496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Как сохранить картинку или скачать файл с сайта HTTP-запросом из 1С?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D55EDDC-6EDD-4DFA-A511-6B0CC6D92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852158"/>
              </p:ext>
            </p:extLst>
          </p:nvPr>
        </p:nvGraphicFramePr>
        <p:xfrm>
          <a:off x="323528" y="1428105"/>
          <a:ext cx="8424936" cy="2196901"/>
        </p:xfrm>
        <a:graphic>
          <a:graphicData uri="http://schemas.openxmlformats.org/drawingml/2006/table">
            <a:tbl>
              <a:tblPr/>
              <a:tblGrid>
                <a:gridCol w="581716">
                  <a:extLst>
                    <a:ext uri="{9D8B030D-6E8A-4147-A177-3AD203B41FA5}">
                      <a16:colId xmlns:a16="http://schemas.microsoft.com/office/drawing/2014/main" val="83294845"/>
                    </a:ext>
                  </a:extLst>
                </a:gridCol>
                <a:gridCol w="7843220">
                  <a:extLst>
                    <a:ext uri="{9D8B030D-6E8A-4147-A177-3AD203B41FA5}">
                      <a16:colId xmlns:a16="http://schemas.microsoft.com/office/drawing/2014/main" val="570475585"/>
                    </a:ext>
                  </a:extLst>
                </a:gridCol>
              </a:tblGrid>
              <a:tr h="219690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1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2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3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4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5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6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7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8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9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317CC5"/>
                          </a:solidFill>
                          <a:effectLst/>
                          <a:latin typeface="inherit"/>
                        </a:rPr>
                        <a:t>10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srgbClr val="5499DE"/>
                          </a:solidFill>
                          <a:effectLst/>
                          <a:latin typeface="inherit"/>
                        </a:rPr>
                        <a:t>11</a:t>
                      </a:r>
                    </a:p>
                  </a:txBody>
                  <a:tcPr marL="61615" marR="61615" marT="30807" marB="30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&amp;</a:t>
                      </a:r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НаКлиенте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Процедура СохранитьКартинкуСкачатьФайлЧерезHTTPв1С(Команда)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Соединение = Новый </a:t>
                      </a:r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HTTPСоединение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("static.1c.ru");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Запрос = Новый </a:t>
                      </a:r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HTTPЗапрос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("/</a:t>
                      </a:r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images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/logo.png");</a:t>
                      </a:r>
                    </a:p>
                    <a:p>
                      <a:pPr algn="l" fontAlgn="t"/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ПутьДляСохранения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 = "C:\1.png";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//записываем на диск, так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Ответ = </a:t>
                      </a:r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Соединение.Получить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(Запрос, </a:t>
                      </a:r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ПутьДляСохранения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);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//либо так</a:t>
                      </a:r>
                    </a:p>
                    <a:p>
                      <a:pPr algn="l" fontAlgn="t"/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Ответ = </a:t>
                      </a:r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Соединение.Получить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(Запрос);</a:t>
                      </a:r>
                    </a:p>
                    <a:p>
                      <a:pPr algn="l" fontAlgn="t"/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Ответ.ПолучитьТелоКакДвоичныеДанные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().Записать(</a:t>
                      </a:r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ПутьДляСохранения</a:t>
                      </a:r>
                      <a:r>
                        <a:rPr lang="ru-RU" sz="1200" dirty="0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);</a:t>
                      </a:r>
                    </a:p>
                    <a:p>
                      <a:pPr algn="l" fontAlgn="t"/>
                      <a:r>
                        <a:rPr lang="ru-RU" sz="1200" dirty="0" err="1">
                          <a:solidFill>
                            <a:srgbClr val="0000FF"/>
                          </a:solidFill>
                          <a:effectLst/>
                          <a:latin typeface="inherit"/>
                        </a:rPr>
                        <a:t>КонецПроцедуры</a:t>
                      </a:r>
                      <a:endParaRPr lang="ru-RU" sz="1200" dirty="0">
                        <a:solidFill>
                          <a:srgbClr val="0000FF"/>
                        </a:solidFill>
                        <a:effectLst/>
                        <a:latin typeface="inherit"/>
                      </a:endParaRPr>
                    </a:p>
                  </a:txBody>
                  <a:tcPr marL="61615" marR="61615" marT="30807" marB="3080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F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614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70317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Создание </a:t>
            </a:r>
            <a:r>
              <a:rPr lang="en-US" altLang="ru-RU" sz="2800" dirty="0">
                <a:solidFill>
                  <a:srgbClr val="333333"/>
                </a:solidFill>
                <a:latin typeface="Inter"/>
              </a:rPr>
              <a:t>http </a:t>
            </a:r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сервиса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43DF5DA0-D8C8-42BB-AE07-EE5C0589C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0389"/>
            <a:ext cx="4941168" cy="37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A02D40-B303-4DBA-A0C5-7DB0E460FDC8}"/>
              </a:ext>
            </a:extLst>
          </p:cNvPr>
          <p:cNvSpPr txBox="1"/>
          <p:nvPr/>
        </p:nvSpPr>
        <p:spPr>
          <a:xfrm>
            <a:off x="5724253" y="2571750"/>
            <a:ext cx="34198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Закладка «Основные» поле «Имя». Задаем имя. Имя может быть любым. Желательно чтобы имя сервиса отражало его суть. Закладка «Основные» поле «Корневой URL». Необходимо задать имя корневого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Inter"/>
              </a:rPr>
              <a:t>url</a:t>
            </a:r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32C54-E8F1-48E8-901D-A181EC0F798B}"/>
              </a:ext>
            </a:extLst>
          </p:cNvPr>
          <p:cNvSpPr txBox="1"/>
          <p:nvPr/>
        </p:nvSpPr>
        <p:spPr>
          <a:xfrm>
            <a:off x="5796136" y="1203598"/>
            <a:ext cx="3096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Открываем дерево метаданных ветка «Общие» - «HTTP-сервисы».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19439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Создание </a:t>
            </a:r>
            <a:r>
              <a:rPr lang="en-US" altLang="ru-RU" sz="2800" dirty="0">
                <a:solidFill>
                  <a:srgbClr val="333333"/>
                </a:solidFill>
                <a:latin typeface="Inter"/>
              </a:rPr>
              <a:t>http </a:t>
            </a:r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сервиса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A02D40-B303-4DBA-A0C5-7DB0E460FDC8}"/>
              </a:ext>
            </a:extLst>
          </p:cNvPr>
          <p:cNvSpPr txBox="1"/>
          <p:nvPr/>
        </p:nvSpPr>
        <p:spPr>
          <a:xfrm>
            <a:off x="5756943" y="2820607"/>
            <a:ext cx="3419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В шаблоне добавляем метод. В данном методе будем программный код шаблона.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032C54-E8F1-48E8-901D-A181EC0F798B}"/>
              </a:ext>
            </a:extLst>
          </p:cNvPr>
          <p:cNvSpPr txBox="1"/>
          <p:nvPr/>
        </p:nvSpPr>
        <p:spPr>
          <a:xfrm>
            <a:off x="5796136" y="926599"/>
            <a:ext cx="30963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Inter"/>
              </a:rPr>
              <a:t>Закладка «Шаблоны URL». Добавляем новый шаблон. Задаем ему имя. Имя может быть любым. Желательно, чтобы имя отражало предназначение шаблона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A3BCEE6-8E1B-48D5-8D3E-2D710BA5D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0002"/>
            <a:ext cx="5222596" cy="391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6016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1С Конвертация данных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C7E210-B733-4315-A88F-2F9BB612E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869013"/>
            <a:ext cx="4599100" cy="303102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90608"/>
            <a:ext cx="685859" cy="7163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2DA552-7E23-4471-9220-67E2B6AC5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4001" y="2041948"/>
            <a:ext cx="4305673" cy="20423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119DF3-E5DB-4752-8700-16FCB2533FB4}"/>
              </a:ext>
            </a:extLst>
          </p:cNvPr>
          <p:cNvSpPr txBox="1"/>
          <p:nvPr/>
        </p:nvSpPr>
        <p:spPr>
          <a:xfrm>
            <a:off x="5364088" y="1331551"/>
            <a:ext cx="2156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Этапы интеграции</a:t>
            </a:r>
          </a:p>
        </p:txBody>
      </p:sp>
    </p:spTree>
    <p:extLst>
      <p:ext uri="{BB962C8B-B14F-4D97-AF65-F5344CB8AC3E}">
        <p14:creationId xmlns:p14="http://schemas.microsoft.com/office/powerpoint/2010/main" val="3394885436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Создание </a:t>
            </a:r>
            <a:r>
              <a:rPr lang="en-US" altLang="ru-RU" sz="2800" dirty="0">
                <a:solidFill>
                  <a:srgbClr val="333333"/>
                </a:solidFill>
                <a:latin typeface="Inter"/>
              </a:rPr>
              <a:t>http </a:t>
            </a:r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сервиса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40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EAEC4-3627-40A1-B58B-CDEDFA3D059D}"/>
              </a:ext>
            </a:extLst>
          </p:cNvPr>
          <p:cNvSpPr txBox="1"/>
          <p:nvPr/>
        </p:nvSpPr>
        <p:spPr>
          <a:xfrm>
            <a:off x="251520" y="1347614"/>
            <a:ext cx="7200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Функция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ШаблонURL1ПолучитьДанныеПоНоменклатуре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Запрос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Ответ 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Новый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ru-RU" b="0" i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HTTPСервисОтвет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ru-RU" b="0" i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200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ru-RU" b="0" i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СтрокаJSON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ru-RU" b="0" i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ОбщегоНазначения.ПолучитьНоменклатуру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();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ru-RU" b="0" i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Ответ.УстановитьТелоИзСтроки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ru-RU" b="0" i="0" dirty="0" err="1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СтрокаJSON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Возврат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Ответ</a:t>
            </a:r>
            <a:r>
              <a:rPr lang="ru-RU" b="0" i="0" dirty="0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ru-RU" b="0" i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ru-RU" b="0" i="0" dirty="0" err="1">
                <a:solidFill>
                  <a:srgbClr val="FF0000"/>
                </a:solidFill>
                <a:effectLst/>
                <a:latin typeface="Consolas" panose="020B0609020204030204" pitchFamily="49" charset="0"/>
              </a:rPr>
              <a:t>КонецФункции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892736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Создание </a:t>
            </a:r>
            <a:r>
              <a:rPr lang="en-US" altLang="ru-RU" sz="2800" dirty="0">
                <a:solidFill>
                  <a:srgbClr val="333333"/>
                </a:solidFill>
                <a:latin typeface="Inter"/>
              </a:rPr>
              <a:t>http </a:t>
            </a:r>
            <a:r>
              <a:rPr lang="ru-RU" altLang="ru-RU" sz="2800" dirty="0">
                <a:solidFill>
                  <a:srgbClr val="333333"/>
                </a:solidFill>
                <a:latin typeface="Inter"/>
              </a:rPr>
              <a:t>сервиса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41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79F63E51-20CA-4837-A768-CA1AE200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5880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7464C2-665C-4E2A-9C59-32D6BEDEFA1F}"/>
              </a:ext>
            </a:extLst>
          </p:cNvPr>
          <p:cNvSpPr txBox="1"/>
          <p:nvPr/>
        </p:nvSpPr>
        <p:spPr>
          <a:xfrm>
            <a:off x="467544" y="4515618"/>
            <a:ext cx="540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localhost/</a:t>
            </a:r>
            <a:r>
              <a:rPr lang="en-US" dirty="0" err="1"/>
              <a:t>my_name</a:t>
            </a:r>
            <a:r>
              <a:rPr lang="en-US" dirty="0"/>
              <a:t>/</a:t>
            </a:r>
            <a:r>
              <a:rPr lang="en-US" dirty="0" err="1"/>
              <a:t>hs</a:t>
            </a:r>
            <a:r>
              <a:rPr lang="en-US" dirty="0"/>
              <a:t>/products/</a:t>
            </a:r>
            <a:r>
              <a:rPr lang="en-US" dirty="0" err="1"/>
              <a:t>get_product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4B3294-31C3-4AE5-BC4C-BB9209AA36D8}"/>
              </a:ext>
            </a:extLst>
          </p:cNvPr>
          <p:cNvSpPr txBox="1"/>
          <p:nvPr/>
        </p:nvSpPr>
        <p:spPr>
          <a:xfrm>
            <a:off x="5039543" y="1207518"/>
            <a:ext cx="41320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Таким образом получаем формулу по которой собираем адрес</a:t>
            </a:r>
          </a:p>
          <a:p>
            <a:endParaRPr lang="ru-RU" dirty="0"/>
          </a:p>
          <a:p>
            <a:r>
              <a:rPr lang="ru-RU" dirty="0" err="1"/>
              <a:t>Ip</a:t>
            </a:r>
            <a:r>
              <a:rPr lang="ru-RU" dirty="0"/>
              <a:t> адрес / имя публикации / </a:t>
            </a:r>
            <a:r>
              <a:rPr lang="ru-RU" dirty="0" err="1"/>
              <a:t>hs</a:t>
            </a:r>
            <a:r>
              <a:rPr lang="ru-RU" dirty="0"/>
              <a:t> / корневой каталог / шаблон/</a:t>
            </a:r>
          </a:p>
        </p:txBody>
      </p:sp>
    </p:spTree>
    <p:extLst>
      <p:ext uri="{BB962C8B-B14F-4D97-AF65-F5344CB8AC3E}">
        <p14:creationId xmlns:p14="http://schemas.microsoft.com/office/powerpoint/2010/main" val="66161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42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0421" name="Содержимое 2">
            <a:extLst>
              <a:ext uri="{FF2B5EF4-FFF2-40B4-BE49-F238E27FC236}">
                <a16:creationId xmlns:a16="http://schemas.microsoft.com/office/drawing/2014/main" id="{FE227C38-B9D8-4F42-B812-690A0122118E}"/>
              </a:ext>
            </a:extLst>
          </p:cNvPr>
          <p:cNvSpPr txBox="1">
            <a:spLocks/>
          </p:cNvSpPr>
          <p:nvPr/>
        </p:nvSpPr>
        <p:spPr bwMode="auto">
          <a:xfrm>
            <a:off x="1547664" y="2067719"/>
            <a:ext cx="64801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4400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312189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Этапы разработки правил обмена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95886"/>
            <a:ext cx="685859" cy="716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765CFB-6338-43C1-AAE8-905291A95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002803"/>
            <a:ext cx="6078983" cy="31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31864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Этапы разработки правил обмена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95886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6FB21F-2E00-4301-A557-D8F7FE5E0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0697"/>
            <a:ext cx="5998578" cy="36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608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Распределенная информационная система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95886"/>
            <a:ext cx="685859" cy="716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9EB2CD-E2BE-4CCB-B28A-6CC368C5F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54075"/>
            <a:ext cx="6633883" cy="350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362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Распределенная информационная система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95886"/>
            <a:ext cx="685859" cy="71634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9D0EC8-49EF-453E-8248-635654ED5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059582"/>
            <a:ext cx="5796848" cy="32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7654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0A7E4B96-2D54-40A0-8F68-354493F998B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9525"/>
            <a:ext cx="9144000" cy="844550"/>
          </a:xfrm>
        </p:spPr>
        <p:txBody>
          <a:bodyPr/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Inter"/>
              </a:rPr>
              <a:t>РИБ. Схема обмена данными</a:t>
            </a:r>
            <a:endParaRPr lang="ru-RU" altLang="ru-RU" sz="3600" dirty="0"/>
          </a:p>
        </p:txBody>
      </p:sp>
      <p:sp>
        <p:nvSpPr>
          <p:cNvPr id="60419" name="Номер слайда 5">
            <a:extLst>
              <a:ext uri="{FF2B5EF4-FFF2-40B4-BE49-F238E27FC236}">
                <a16:creationId xmlns:a16="http://schemas.microsoft.com/office/drawing/2014/main" id="{57CE9448-03B4-4CFE-AA75-87BA905D9529}"/>
              </a:ext>
            </a:extLst>
          </p:cNvPr>
          <p:cNvSpPr txBox="1">
            <a:spLocks/>
          </p:cNvSpPr>
          <p:nvPr/>
        </p:nvSpPr>
        <p:spPr bwMode="auto">
          <a:xfrm>
            <a:off x="8459788" y="4806950"/>
            <a:ext cx="550862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rgbClr val="5B091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30000"/>
              </a:spcAft>
              <a:buClr>
                <a:srgbClr val="CC0000"/>
              </a:buClr>
              <a:buFont typeface="Wingdings" panose="05000000000000000000" pitchFamily="2" charset="2"/>
              <a:buChar char="§"/>
              <a:defRPr sz="2000">
                <a:solidFill>
                  <a:srgbClr val="5B091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anose="05000000000000000000" pitchFamily="2" charset="2"/>
              <a:buChar char="§"/>
              <a:defRPr>
                <a:solidFill>
                  <a:srgbClr val="5B091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20000"/>
              </a:spcAft>
              <a:buClr>
                <a:srgbClr val="CC0000"/>
              </a:buClr>
              <a:buFont typeface="Times New Roman" panose="02020603050405020304" pitchFamily="18" charset="0"/>
              <a:buChar char="▪"/>
              <a:defRPr sz="1600">
                <a:solidFill>
                  <a:srgbClr val="5B091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Arial" panose="020B0604020202020204" pitchFamily="34" charset="0"/>
              <a:buChar char="∙"/>
              <a:defRPr sz="1400">
                <a:solidFill>
                  <a:srgbClr val="5B0917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23B2920-12D1-4AE4-8879-46927FF0E769}" type="slidenum">
              <a:rPr lang="ru-RU" altLang="ru-RU" sz="1400" b="1">
                <a:solidFill>
                  <a:srgbClr val="C00000"/>
                </a:solidFill>
                <a:latin typeface="Calibri" panose="020F0502020204030204" pitchFamily="34" charset="0"/>
              </a:rPr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ru-RU" altLang="ru-RU" sz="1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BF36A-2653-4BDC-A519-7B3CF30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795886"/>
            <a:ext cx="685859" cy="71634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AE8A95-742C-4DF7-A9AB-21BF060C5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48997"/>
            <a:ext cx="7645101" cy="37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6626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i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4051</TotalTime>
  <Words>1636</Words>
  <Application>Microsoft Office PowerPoint</Application>
  <PresentationFormat>Экран (16:9)</PresentationFormat>
  <Paragraphs>194</Paragraphs>
  <Slides>42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6" baseType="lpstr">
      <vt:lpstr>-apple-system</vt:lpstr>
      <vt:lpstr>Arial</vt:lpstr>
      <vt:lpstr>Calibri</vt:lpstr>
      <vt:lpstr>Consolas</vt:lpstr>
      <vt:lpstr>Courier New</vt:lpstr>
      <vt:lpstr>inherit</vt:lpstr>
      <vt:lpstr>Inter</vt:lpstr>
      <vt:lpstr>Open Sans</vt:lpstr>
      <vt:lpstr>ProximaNova</vt:lpstr>
      <vt:lpstr>Roboto</vt:lpstr>
      <vt:lpstr>Times New Roman</vt:lpstr>
      <vt:lpstr>Wingdings</vt:lpstr>
      <vt:lpstr>white</vt:lpstr>
      <vt:lpstr>Тема Office</vt:lpstr>
      <vt:lpstr>Интеграция 1С с другими системами</vt:lpstr>
      <vt:lpstr>Механизмы обмена данными 1С-1С</vt:lpstr>
      <vt:lpstr>Универсальный обмен в формате xml</vt:lpstr>
      <vt:lpstr>1С Конвертация данных</vt:lpstr>
      <vt:lpstr>Этапы разработки правил обмена</vt:lpstr>
      <vt:lpstr>Этапы разработки правил обмена</vt:lpstr>
      <vt:lpstr>Распределенная информационная система</vt:lpstr>
      <vt:lpstr>Распределенная информационная система</vt:lpstr>
      <vt:lpstr>РИБ. Схема обмена данными</vt:lpstr>
      <vt:lpstr>РИБ. Особенности</vt:lpstr>
      <vt:lpstr>WEB и HTTP сервисы </vt:lpstr>
      <vt:lpstr>Зачем это нужно?</vt:lpstr>
      <vt:lpstr>Зачем это нужно?</vt:lpstr>
      <vt:lpstr>Зачем это нужно?</vt:lpstr>
      <vt:lpstr>WEB и HTTP сервисы: сходства и различия</vt:lpstr>
      <vt:lpstr>WEB и HTTP сервисы: сходства и различия</vt:lpstr>
      <vt:lpstr>WEB и HTTP сервисы: сходства и различия</vt:lpstr>
      <vt:lpstr>Поддерживаемые веб-сервера</vt:lpstr>
      <vt:lpstr>О форматах данных</vt:lpstr>
      <vt:lpstr>О форматах данных</vt:lpstr>
      <vt:lpstr>XML-серилиализация</vt:lpstr>
      <vt:lpstr>XML-серилиализация</vt:lpstr>
      <vt:lpstr>Средства работы с JSON </vt:lpstr>
      <vt:lpstr>Сериализация примитивных типов и коллекций в JSON</vt:lpstr>
      <vt:lpstr>О форматах данных</vt:lpstr>
      <vt:lpstr>Про проектирование</vt:lpstr>
      <vt:lpstr>API</vt:lpstr>
      <vt:lpstr>Общий порядок работы с API</vt:lpstr>
      <vt:lpstr>API</vt:lpstr>
      <vt:lpstr>Работа с HTTP в 1С 8.2 и 8.3</vt:lpstr>
      <vt:lpstr>Работа с HTTP в 1С 8.2 и 8.3</vt:lpstr>
      <vt:lpstr>Практические задачи при работе с HTTP</vt:lpstr>
      <vt:lpstr>Практические задачи при работе с HTTP</vt:lpstr>
      <vt:lpstr>Практические задачи при работе с HTTP</vt:lpstr>
      <vt:lpstr>Практические задачи при работе с HTTP</vt:lpstr>
      <vt:lpstr>Практические задачи при работе с HTTP</vt:lpstr>
      <vt:lpstr>Практические задачи при работе с HTTP</vt:lpstr>
      <vt:lpstr>Создание http сервиса</vt:lpstr>
      <vt:lpstr>Создание http сервиса</vt:lpstr>
      <vt:lpstr>Создание http сервиса</vt:lpstr>
      <vt:lpstr>Создание http сервиса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Многослойная модель сети</dc:title>
  <dc:creator>Кисточка</dc:creator>
  <cp:lastModifiedBy>Маркин Иван Сергеевич</cp:lastModifiedBy>
  <cp:revision>321</cp:revision>
  <dcterms:created xsi:type="dcterms:W3CDTF">2010-03-09T13:02:41Z</dcterms:created>
  <dcterms:modified xsi:type="dcterms:W3CDTF">2023-03-07T11:13:40Z</dcterms:modified>
</cp:coreProperties>
</file>