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sldIdLst>
    <p:sldId id="256" r:id="rId2"/>
    <p:sldId id="266" r:id="rId3"/>
    <p:sldId id="262" r:id="rId4"/>
    <p:sldId id="263" r:id="rId5"/>
    <p:sldId id="264" r:id="rId6"/>
    <p:sldId id="265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>
        <p:scale>
          <a:sx n="106" d="100"/>
          <a:sy n="106" d="100"/>
        </p:scale>
        <p:origin x="654" y="21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BEC753-DE06-4D3A-83DA-1683E4ADED17}" type="datetimeFigureOut">
              <a:rPr lang="ru-RU" smtClean="0"/>
              <a:t>24.11.2020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F2BF96-EF9E-438E-A900-85AD74DE12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25534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B61A441-0F01-4859-A84D-E0892B8804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AD4F6E8F-2339-4266-9CAB-4279E69A7C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E9F7659-8B8A-4A07-9DB0-56E2200F3F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0CCB3-B5A1-44BD-8E97-408EE9539C90}" type="datetime1">
              <a:rPr lang="ru-RU" smtClean="0"/>
              <a:t>24.11.2020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80EA229-4B72-466B-A642-5816E7D93B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1848650-E18E-4312-8121-C859310917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E64F9-4BDE-42E5-888C-33649137AC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16610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FDF9809-06C1-4352-8410-200935B250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7443C377-94A3-42C5-A336-F232819DDE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7AB491C-14AC-4FEC-A7D3-92F6BCBB3F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2D9C0-EE80-40AE-9BF7-C1ED2A59ED12}" type="datetime1">
              <a:rPr lang="ru-RU" smtClean="0"/>
              <a:t>24.11.2020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6CA69FC-9A87-4E86-B39A-B0314FE943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D49F31C-903E-4FAC-BDD0-643F5B897C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E64F9-4BDE-42E5-888C-33649137AC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60420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76A18BD8-4356-4F3A-90AF-E22736F287D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A1B3E38B-1B3B-45B0-B2F4-2A695B58CA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8C8A459-2448-4978-A39F-93D58D7157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8CB04-A549-42F6-98BF-DFF859A24F50}" type="datetime1">
              <a:rPr lang="ru-RU" smtClean="0"/>
              <a:t>24.11.2020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7AB5F10-902E-44FA-82E0-8116AB0BDB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B89E5F2-DBB7-4F7D-9A96-A1B6DD5453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E64F9-4BDE-42E5-888C-33649137AC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31593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4F4736A-1CD0-4D38-9545-945B8BBD50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7F5B853-1C8A-48D2-8A27-D77941A376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B09BB71-1B04-4B24-B692-F22BC51F3A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60356-C0BC-4D06-913F-7EC87F6142FB}" type="datetime1">
              <a:rPr lang="ru-RU" smtClean="0"/>
              <a:t>24.11.2020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F295A51-7133-49E0-ABBA-1C38815E95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FCE337E-CAD8-4F01-B8DE-DBFD78A5EC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E64F9-4BDE-42E5-888C-33649137AC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23065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2707371-7273-4F6D-8297-A0D386D31C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BB0E0CE-CF70-46C7-9766-3E44B9A920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E6D176C-3B7C-4B66-8908-A05BA82679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6CD87-DAE1-48CF-A65D-B30BB2FEF70B}" type="datetime1">
              <a:rPr lang="ru-RU" smtClean="0"/>
              <a:t>24.11.2020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98CE0D5-E193-47F2-8D9E-07D12D4C40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2B15FE6-0C8B-4555-A866-D5F2C92777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E64F9-4BDE-42E5-888C-33649137AC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63032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A8E98AE-C060-471C-91B1-FF18B5511E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5133772-AEEF-4448-82A1-D9C4A84AE93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879FA25E-EB15-423B-BFD1-9C335C7CCE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23CD0BE-03F8-4398-91D7-0EA960C1B3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0F720-D4FF-4040-ADF7-AA91CEE2A129}" type="datetime1">
              <a:rPr lang="ru-RU" smtClean="0"/>
              <a:t>24.11.2020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FEA6B7B-32E6-4999-9986-FE300C004D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F96BAB2-FC3D-4708-B997-79DB3AF63F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E64F9-4BDE-42E5-888C-33649137AC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74657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0292364-6EF5-4CD0-8759-A5685D4B7C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4A8A757-D056-45B1-9685-DBD8B7146B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DD8D935-6D82-45CC-8BBA-201685289C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AF648686-29B7-420C-8299-AE63999D8DC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61E1BB10-5557-434E-B5B5-199CEA00EAF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E75CDA52-DF8D-47AB-BB82-6CA3C15F86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688B2-63BA-4F36-A1E1-9EEE2C0532A8}" type="datetime1">
              <a:rPr lang="ru-RU" smtClean="0"/>
              <a:t>24.11.2020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B72CE7AA-78FF-41EF-95C2-C12CFEDADE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50CBE7D4-3AF4-4DC0-A935-B8DE8348FD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E64F9-4BDE-42E5-888C-33649137AC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01628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EDF2905-28B7-4916-B009-D14B5FD740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660461A6-C45D-4B48-956F-645A8DBD9F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AFB7C-8879-4645-BCC2-32173C12353A}" type="datetime1">
              <a:rPr lang="ru-RU" smtClean="0"/>
              <a:t>24.11.2020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FF5DBB36-2839-427E-A1A5-E3B119AF8F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DD82B734-882E-488F-9E6F-ECF24B47DF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E64F9-4BDE-42E5-888C-33649137AC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46339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69150F92-5BB9-4951-9358-02A13305DB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28B4B-4E0A-486B-86AF-B2682C28DE8E}" type="datetime1">
              <a:rPr lang="ru-RU" smtClean="0"/>
              <a:t>24.11.2020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749ED4B8-C227-4069-A2A6-B35A923B1E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3E258583-2B43-4803-8DF6-B273925435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E64F9-4BDE-42E5-888C-33649137AC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22894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0522E45-029E-4767-8D52-0EA40060B2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9406C59-4435-4D76-A27A-D7AC7FC733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A8833655-D98D-4126-A6B0-CD9BA2CFCD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8EE97B9-490C-4F0B-8BCC-29713285C9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C40F0-3E1A-4029-BEF3-5EB0AE92B8F2}" type="datetime1">
              <a:rPr lang="ru-RU" smtClean="0"/>
              <a:t>24.11.2020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3650416-1654-4F9D-A781-AA664A68DC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982DCFB-2F17-4235-A19B-EEA912BCC1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E64F9-4BDE-42E5-888C-33649137AC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82415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9B0B20A-D72B-4DE8-8E38-7E1EB08E66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798BD738-6FFF-46A4-BAA6-BBFE5F25CA3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EB5838EE-5B9D-4EEA-B3C7-B657D62C61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9002889-42CF-438D-9DAE-5A467E2650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09142-FD47-47E9-A3AA-FF8B5518A958}" type="datetime1">
              <a:rPr lang="ru-RU" smtClean="0"/>
              <a:t>24.11.2020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FDC4AB2-A002-4945-9608-42B79D059E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DB26C20-437A-41EC-A0B4-06426E53DA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E64F9-4BDE-42E5-888C-33649137AC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63462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5E8145C-32DD-4B28-91F4-0CB27383E3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E10AA9E-74CF-4D7C-9960-99D2662481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15A1F4F-FE92-4322-9089-3ED1EDB911D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24E341-A4B3-476A-8725-455F1CD589E9}" type="datetime1">
              <a:rPr lang="ru-RU" smtClean="0"/>
              <a:t>24.11.2020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8EA5AC6-7E8D-48CB-9E63-D9BE8BF3B2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CB66A75-7A04-4C43-A1F6-1E3EDD1EF4E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7E64F9-4BDE-42E5-888C-33649137AC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06613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CA132BD-5077-4BFD-9118-27690B00011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Многослойные перцептроны. Алгоритм обратного распространения ошибки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B209B601-1C17-49C1-A4ED-04EA5CB3685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74202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4E6129A-F90E-4511-9A6F-40B58984A0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136525"/>
            <a:ext cx="10515600" cy="1325563"/>
          </a:xfrm>
        </p:spPr>
        <p:txBody>
          <a:bodyPr/>
          <a:lstStyle/>
          <a:p>
            <a:pPr algn="ctr"/>
            <a:r>
              <a:rPr lang="ru-RU" b="1" dirty="0"/>
              <a:t>Многослойные перцептроны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C4CDBC46-32BA-4D23-BB69-B6EAC2FA9D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E64F9-4BDE-42E5-888C-33649137AC90}" type="slidenum">
              <a:rPr lang="ru-RU" smtClean="0"/>
              <a:t>2</a:t>
            </a:fld>
            <a:endParaRPr lang="ru-RU"/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5B8CB27C-3D9F-49B5-BD2C-41045BEAC96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223851" y="2835354"/>
            <a:ext cx="6287112" cy="3230468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0A935122-DBDF-4724-A36E-FA351625895C}"/>
              </a:ext>
            </a:extLst>
          </p:cNvPr>
          <p:cNvSpPr txBox="1"/>
          <p:nvPr/>
        </p:nvSpPr>
        <p:spPr>
          <a:xfrm>
            <a:off x="477570" y="1193721"/>
            <a:ext cx="6097508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ru-RU" b="1" dirty="0"/>
              <a:t>Многослойные перцептроны </a:t>
            </a:r>
            <a:r>
              <a:rPr lang="ru-RU" dirty="0"/>
              <a:t>представляют собой:</a:t>
            </a:r>
          </a:p>
          <a:p>
            <a:pPr>
              <a:buFont typeface="Wingdings" pitchFamily="2" charset="2"/>
              <a:buChar char="§"/>
            </a:pPr>
            <a:r>
              <a:rPr lang="ru-RU" dirty="0"/>
              <a:t>многослойные искусственные нейронные сети </a:t>
            </a:r>
          </a:p>
          <a:p>
            <a:pPr>
              <a:buFont typeface="Wingdings" pitchFamily="2" charset="2"/>
              <a:buChar char="§"/>
            </a:pPr>
            <a:r>
              <a:rPr lang="ru-RU" dirty="0"/>
              <a:t>прямого распространения</a:t>
            </a:r>
          </a:p>
          <a:p>
            <a:pPr>
              <a:buFont typeface="Wingdings" pitchFamily="2" charset="2"/>
              <a:buChar char="§"/>
            </a:pPr>
            <a:r>
              <a:rPr lang="ru-RU" dirty="0"/>
              <a:t>с бинарными или аналоговыми выходными сигналами,</a:t>
            </a:r>
          </a:p>
          <a:p>
            <a:pPr>
              <a:buFont typeface="Wingdings" pitchFamily="2" charset="2"/>
              <a:buChar char="§"/>
            </a:pPr>
            <a:r>
              <a:rPr lang="ru-RU" dirty="0"/>
              <a:t>обучающиеся с учителем. </a:t>
            </a:r>
          </a:p>
        </p:txBody>
      </p:sp>
    </p:spTree>
    <p:extLst>
      <p:ext uri="{BB962C8B-B14F-4D97-AF65-F5344CB8AC3E}">
        <p14:creationId xmlns:p14="http://schemas.microsoft.com/office/powerpoint/2010/main" val="3369135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6431" y="274638"/>
            <a:ext cx="11507637" cy="490066"/>
          </a:xfrm>
        </p:spPr>
        <p:txBody>
          <a:bodyPr>
            <a:noAutofit/>
          </a:bodyPr>
          <a:lstStyle/>
          <a:p>
            <a:r>
              <a:rPr lang="ru-RU" sz="2800" b="1" dirty="0"/>
              <a:t>Рекомендации по определению структуры </a:t>
            </a:r>
            <a:r>
              <a:rPr lang="ru-RU" sz="28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м</a:t>
            </a:r>
            <a:r>
              <a:rPr lang="ru-RU" sz="2800" b="1" spc="-1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н</a:t>
            </a:r>
            <a:r>
              <a:rPr lang="ru-RU" sz="28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о</a:t>
            </a:r>
            <a:r>
              <a:rPr lang="ru-RU" sz="2800" b="1" spc="-15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г</a:t>
            </a:r>
            <a:r>
              <a:rPr lang="ru-RU" sz="28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ос</a:t>
            </a:r>
            <a:r>
              <a:rPr lang="ru-RU" sz="2800" b="1" spc="-2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л</a:t>
            </a:r>
            <a:r>
              <a:rPr lang="ru-RU" sz="2800" b="1" spc="-1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о</a:t>
            </a:r>
            <a:r>
              <a:rPr lang="ru-RU" sz="28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й</a:t>
            </a:r>
            <a:r>
              <a:rPr lang="ru-RU" sz="2800" b="1" spc="-1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н</a:t>
            </a:r>
            <a:r>
              <a:rPr lang="ru-RU" sz="28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ых</a:t>
            </a:r>
            <a:r>
              <a:rPr lang="ru-RU" sz="2800" b="1" spc="24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п</a:t>
            </a:r>
            <a:r>
              <a:rPr lang="ru-RU" sz="2800" b="1" spc="3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е</a:t>
            </a:r>
            <a:r>
              <a:rPr lang="ru-RU" sz="2800" b="1" spc="5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р</a:t>
            </a:r>
            <a:r>
              <a:rPr lang="ru-RU" sz="28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цеп</a:t>
            </a:r>
            <a:r>
              <a:rPr lang="ru-RU" sz="2800" b="1" spc="-15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т</a:t>
            </a:r>
            <a:r>
              <a:rPr lang="ru-RU" sz="2800" b="1" spc="-1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р</a:t>
            </a:r>
            <a:r>
              <a:rPr lang="ru-RU" sz="28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о</a:t>
            </a:r>
            <a:r>
              <a:rPr lang="ru-RU" sz="2800" b="1" spc="-1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н</a:t>
            </a:r>
            <a:r>
              <a:rPr lang="ru-RU" sz="28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ов</a:t>
            </a: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8408" y="836761"/>
            <a:ext cx="11895825" cy="5953337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5600" dirty="0"/>
              <a:t>Наиболее распространенный метод обучения многослойного </a:t>
            </a:r>
            <a:r>
              <a:rPr lang="ru-RU" sz="5600" dirty="0" err="1"/>
              <a:t>перцептрона</a:t>
            </a:r>
            <a:r>
              <a:rPr lang="ru-RU" sz="5600" dirty="0"/>
              <a:t> – </a:t>
            </a:r>
            <a:r>
              <a:rPr lang="ru-RU" sz="5600" b="1" dirty="0"/>
              <a:t>метод обратного распространения ошибки</a:t>
            </a:r>
            <a:r>
              <a:rPr lang="ru-RU" sz="5600" dirty="0"/>
              <a:t>. Суть данного метода заключается в том, что сигнал ошибки каждого выходного значения, рассчитанный на текущем такте обучения, распространяется по слоям в обратном направлении (от выходного к первому) с учетом тех же весовых коэффициентов, которые использовались при прямом прохождении входных сигналов по нейронной сети и расчете выходных значений.</a:t>
            </a:r>
          </a:p>
          <a:p>
            <a:pPr marL="0" marR="73025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56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Ко</a:t>
            </a:r>
            <a:r>
              <a:rPr lang="ru-RU" sz="5600" spc="-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r>
              <a:rPr lang="ru-RU" sz="56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56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ч</a:t>
            </a:r>
            <a:r>
              <a:rPr lang="ru-RU" sz="56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ест</a:t>
            </a:r>
            <a:r>
              <a:rPr lang="ru-RU" sz="5600" spc="-2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56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5600" spc="6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ве</a:t>
            </a:r>
            <a:r>
              <a:rPr lang="ru-RU" sz="5600" spc="-1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56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ов</a:t>
            </a:r>
            <a:r>
              <a:rPr lang="ru-RU" sz="56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ы</a:t>
            </a:r>
            <a:r>
              <a:rPr lang="ru-RU" sz="56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х</a:t>
            </a:r>
            <a:r>
              <a:rPr lang="ru-RU" sz="5600" spc="6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56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оэ</a:t>
            </a:r>
            <a:r>
              <a:rPr lang="ru-RU" sz="5600" spc="-1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ф</a:t>
            </a:r>
            <a:r>
              <a:rPr lang="ru-RU" sz="56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ф</a:t>
            </a:r>
            <a:r>
              <a:rPr lang="ru-RU" sz="56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56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ци</a:t>
            </a:r>
            <a:r>
              <a:rPr lang="ru-RU" sz="5600" spc="-1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56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5600" spc="-1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z="56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ов </a:t>
            </a:r>
            <a:r>
              <a:rPr lang="en-US" sz="5600" i="1" spc="85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5600" i="1" baseline="-250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ru-RU" sz="56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5600" spc="5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56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астр</a:t>
            </a:r>
            <a:r>
              <a:rPr lang="ru-RU" sz="5600" spc="-1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56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ивае</a:t>
            </a:r>
            <a:r>
              <a:rPr lang="ru-RU" sz="5600" spc="-1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RU" sz="56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ы</a:t>
            </a:r>
            <a:r>
              <a:rPr lang="ru-RU" sz="56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х</a:t>
            </a:r>
            <a:r>
              <a:rPr lang="ru-RU" sz="5600" spc="6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5600" spc="4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56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ро</a:t>
            </a:r>
            <a:r>
              <a:rPr lang="ru-RU" sz="56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цессе</a:t>
            </a:r>
            <a:r>
              <a:rPr lang="ru-RU" sz="5600" spc="4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5600" spc="4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r>
              <a:rPr lang="ru-RU" sz="5600" spc="-2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sz="56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че</a:t>
            </a:r>
            <a:r>
              <a:rPr lang="ru-RU" sz="5600" spc="-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56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ия</a:t>
            </a:r>
            <a:r>
              <a:rPr lang="ru-RU" sz="5600" spc="8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RU" sz="56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56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5600" spc="-1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ru-RU" sz="56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осл</a:t>
            </a:r>
            <a:r>
              <a:rPr lang="ru-RU" sz="56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56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й</a:t>
            </a:r>
            <a:r>
              <a:rPr lang="ru-RU" sz="56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но</a:t>
            </a:r>
            <a:r>
              <a:rPr lang="ru-RU" sz="56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го</a:t>
            </a:r>
            <a:r>
              <a:rPr lang="ru-RU" sz="5600" spc="8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5600" spc="-1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56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56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ц</a:t>
            </a:r>
            <a:r>
              <a:rPr lang="ru-RU" sz="56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еп</a:t>
            </a:r>
            <a:r>
              <a:rPr lang="ru-RU" sz="5600" spc="-1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z="56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56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56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lang="ru-RU" sz="5600" spc="8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5600" spc="10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600" i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5600" i="1" spc="8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скры</a:t>
            </a:r>
            <a:r>
              <a:rPr lang="ru-RU" sz="5600" spc="-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z="56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ы</a:t>
            </a:r>
            <a:r>
              <a:rPr lang="ru-RU" sz="56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ми</a:t>
            </a:r>
            <a:r>
              <a:rPr lang="ru-RU" sz="5600" spc="8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сл</a:t>
            </a:r>
            <a:r>
              <a:rPr lang="ru-RU" sz="56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56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ями</a:t>
            </a:r>
            <a:r>
              <a:rPr lang="ru-RU" sz="5600" spc="8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56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5600" spc="9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600" i="1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5600" i="1" baseline="-25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5600" i="1" spc="20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не</a:t>
            </a:r>
            <a:r>
              <a:rPr lang="ru-RU" sz="56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й</a:t>
            </a:r>
            <a:r>
              <a:rPr lang="ru-RU" sz="56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56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56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нов</a:t>
            </a:r>
            <a:r>
              <a:rPr lang="ru-RU" sz="5600" spc="6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в ка</a:t>
            </a:r>
            <a:r>
              <a:rPr lang="ru-RU" sz="56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ж</a:t>
            </a:r>
            <a:r>
              <a:rPr lang="ru-RU" sz="56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дом,</a:t>
            </a:r>
            <a:r>
              <a:rPr lang="ru-RU" sz="5600" spc="-2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рас</a:t>
            </a:r>
            <a:r>
              <a:rPr lang="ru-RU" sz="56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56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ч</a:t>
            </a:r>
            <a:r>
              <a:rPr lang="ru-RU" sz="5600" spc="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5600" spc="-1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z="56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ыв</a:t>
            </a:r>
            <a:r>
              <a:rPr lang="ru-RU" sz="5600" spc="-1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56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ется с</a:t>
            </a:r>
            <a:r>
              <a:rPr lang="ru-RU" sz="56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r>
              <a:rPr lang="ru-RU" sz="56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ед</a:t>
            </a:r>
            <a:r>
              <a:rPr lang="ru-RU" sz="5600" spc="-2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sz="5600" spc="-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ю</a:t>
            </a:r>
            <a:r>
              <a:rPr lang="ru-RU" sz="56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щим </a:t>
            </a:r>
            <a:r>
              <a:rPr lang="ru-RU" sz="56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об</a:t>
            </a:r>
            <a:r>
              <a:rPr lang="ru-RU" sz="56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раз</a:t>
            </a:r>
            <a:r>
              <a:rPr lang="ru-RU" sz="56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56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м:</a:t>
            </a:r>
          </a:p>
          <a:p>
            <a:pPr marL="0" marR="607695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56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endParaRPr lang="ru-RU" sz="5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5600" i="1" spc="8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5600" i="1" baseline="-25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US" sz="56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600" i="1" spc="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600" dirty="0">
                <a:effectLst/>
                <a:latin typeface="Symbol" panose="05050102010706020507" pitchFamily="18" charset="2"/>
                <a:ea typeface="Symbol" panose="05050102010706020507" pitchFamily="18" charset="2"/>
                <a:cs typeface="Symbol" panose="05050102010706020507" pitchFamily="18" charset="2"/>
              </a:rPr>
              <a:t>=</a:t>
            </a:r>
            <a:r>
              <a:rPr lang="en-US" sz="5600" spc="-105" dirty="0">
                <a:effectLst/>
                <a:latin typeface="Symbol" panose="05050102010706020507" pitchFamily="18" charset="2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5600" spc="-20" dirty="0">
                <a:effectLst/>
                <a:latin typeface="Symbol" panose="05050102010706020507" pitchFamily="18" charset="2"/>
                <a:ea typeface="Symbol" panose="05050102010706020507" pitchFamily="18" charset="2"/>
                <a:cs typeface="Symbol" panose="05050102010706020507" pitchFamily="18" charset="2"/>
              </a:rPr>
              <a:t>(</a:t>
            </a:r>
            <a:r>
              <a:rPr lang="en-US" sz="56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5600" i="1" spc="6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600" dirty="0">
                <a:effectLst/>
                <a:latin typeface="Symbol" panose="05050102010706020507" pitchFamily="18" charset="2"/>
                <a:ea typeface="Symbol" panose="05050102010706020507" pitchFamily="18" charset="2"/>
                <a:cs typeface="Symbol" panose="05050102010706020507" pitchFamily="18" charset="2"/>
              </a:rPr>
              <a:t>+</a:t>
            </a:r>
            <a:r>
              <a:rPr lang="en-US" sz="5600" spc="-245" dirty="0">
                <a:effectLst/>
                <a:latin typeface="Symbol" panose="05050102010706020507" pitchFamily="18" charset="2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5600" spc="-9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5600" spc="-115" dirty="0">
                <a:effectLst/>
                <a:latin typeface="Symbol" panose="05050102010706020507" pitchFamily="18" charset="2"/>
                <a:ea typeface="Symbol" panose="05050102010706020507" pitchFamily="18" charset="2"/>
                <a:cs typeface="Symbol" panose="05050102010706020507" pitchFamily="18" charset="2"/>
              </a:rPr>
              <a:t>)</a:t>
            </a:r>
            <a:r>
              <a:rPr lang="ru-RU" sz="5600" spc="-115" dirty="0">
                <a:effectLst/>
                <a:ea typeface="Symbol" panose="05050102010706020507" pitchFamily="18" charset="2"/>
                <a:cs typeface="Symbol" panose="05050102010706020507" pitchFamily="18" charset="2"/>
              </a:rPr>
              <a:t>*</a:t>
            </a:r>
            <a:r>
              <a:rPr lang="en-US" sz="5600" i="1" spc="-1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ru-RU" sz="5600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5600" spc="1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600" dirty="0">
                <a:effectLst/>
                <a:latin typeface="Symbol" panose="05050102010706020507" pitchFamily="18" charset="2"/>
                <a:ea typeface="Symbol" panose="05050102010706020507" pitchFamily="18" charset="2"/>
                <a:cs typeface="Symbol" panose="05050102010706020507" pitchFamily="18" charset="2"/>
              </a:rPr>
              <a:t>+</a:t>
            </a:r>
            <a:r>
              <a:rPr lang="en-US" sz="5600" spc="-115" dirty="0">
                <a:effectLst/>
                <a:latin typeface="Symbol" panose="05050102010706020507" pitchFamily="18" charset="2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5600" spc="90" dirty="0">
                <a:effectLst/>
                <a:latin typeface="Symbol" panose="05050102010706020507" pitchFamily="18" charset="2"/>
                <a:ea typeface="Symbol" panose="05050102010706020507" pitchFamily="18" charset="2"/>
                <a:cs typeface="Symbol" panose="05050102010706020507" pitchFamily="18" charset="2"/>
              </a:rPr>
              <a:t>å</a:t>
            </a:r>
            <a:r>
              <a:rPr lang="en-US" sz="5600" spc="-50" dirty="0">
                <a:effectLst/>
                <a:latin typeface="Symbol" panose="05050102010706020507" pitchFamily="18" charset="2"/>
                <a:ea typeface="Symbol" panose="05050102010706020507" pitchFamily="18" charset="2"/>
                <a:cs typeface="Symbol" panose="05050102010706020507" pitchFamily="18" charset="2"/>
              </a:rPr>
              <a:t>(</a:t>
            </a:r>
            <a:r>
              <a:rPr lang="en-US" sz="5600" i="1" spc="-5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5600" i="1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5600" i="1" spc="-115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600" spc="-50" baseline="-25000" dirty="0">
                <a:effectLst/>
                <a:latin typeface="Symbol" panose="05050102010706020507" pitchFamily="18" charset="2"/>
                <a:ea typeface="Symbol" panose="05050102010706020507" pitchFamily="18" charset="2"/>
                <a:cs typeface="Symbol" panose="05050102010706020507" pitchFamily="18" charset="2"/>
              </a:rPr>
              <a:t>-</a:t>
            </a:r>
            <a:r>
              <a:rPr lang="ru-RU" sz="5600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5600" spc="130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600" dirty="0">
                <a:effectLst/>
                <a:latin typeface="Symbol" panose="05050102010706020507" pitchFamily="18" charset="2"/>
                <a:ea typeface="Symbol" panose="05050102010706020507" pitchFamily="18" charset="2"/>
                <a:cs typeface="Symbol" panose="05050102010706020507" pitchFamily="18" charset="2"/>
              </a:rPr>
              <a:t>+</a:t>
            </a:r>
            <a:r>
              <a:rPr lang="en-US" sz="5600" spc="-245" dirty="0">
                <a:effectLst/>
                <a:latin typeface="Symbol" panose="05050102010706020507" pitchFamily="18" charset="2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5600" spc="-9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5600" spc="-115" dirty="0">
                <a:effectLst/>
                <a:latin typeface="Symbol" panose="05050102010706020507" pitchFamily="18" charset="2"/>
                <a:ea typeface="Symbol" panose="05050102010706020507" pitchFamily="18" charset="2"/>
                <a:cs typeface="Symbol" panose="05050102010706020507" pitchFamily="18" charset="2"/>
              </a:rPr>
              <a:t>)</a:t>
            </a:r>
            <a:r>
              <a:rPr lang="ru-RU" sz="5600" spc="-115" dirty="0">
                <a:effectLst/>
                <a:ea typeface="Symbol" panose="05050102010706020507" pitchFamily="18" charset="2"/>
                <a:cs typeface="Symbol" panose="05050102010706020507" pitchFamily="18" charset="2"/>
              </a:rPr>
              <a:t>*</a:t>
            </a:r>
            <a:r>
              <a:rPr lang="en-US" sz="5600" i="1" spc="-5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5600" i="1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56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600" i="1" spc="4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600" dirty="0">
                <a:effectLst/>
                <a:latin typeface="Symbol" panose="05050102010706020507" pitchFamily="18" charset="2"/>
                <a:ea typeface="Symbol" panose="05050102010706020507" pitchFamily="18" charset="2"/>
                <a:cs typeface="Symbol" panose="05050102010706020507" pitchFamily="18" charset="2"/>
              </a:rPr>
              <a:t>+</a:t>
            </a:r>
            <a:r>
              <a:rPr lang="en-US" sz="5600" spc="-135" dirty="0">
                <a:effectLst/>
                <a:latin typeface="Symbol" panose="05050102010706020507" pitchFamily="18" charset="2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5600" spc="-50" dirty="0">
                <a:effectLst/>
                <a:latin typeface="Symbol" panose="05050102010706020507" pitchFamily="18" charset="2"/>
                <a:ea typeface="Symbol" panose="05050102010706020507" pitchFamily="18" charset="2"/>
                <a:cs typeface="Symbol" panose="05050102010706020507" pitchFamily="18" charset="2"/>
              </a:rPr>
              <a:t>(</a:t>
            </a:r>
            <a:r>
              <a:rPr lang="en-US" sz="5600" i="1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5600" i="1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56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600" i="1" spc="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600" dirty="0">
                <a:effectLst/>
                <a:latin typeface="Symbol" panose="05050102010706020507" pitchFamily="18" charset="2"/>
                <a:ea typeface="Symbol" panose="05050102010706020507" pitchFamily="18" charset="2"/>
                <a:cs typeface="Symbol" panose="05050102010706020507" pitchFamily="18" charset="2"/>
              </a:rPr>
              <a:t>+</a:t>
            </a:r>
            <a:r>
              <a:rPr lang="en-US" sz="5600" spc="-250" dirty="0">
                <a:effectLst/>
                <a:latin typeface="Symbol" panose="05050102010706020507" pitchFamily="18" charset="2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5600" spc="-9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5600" spc="-60" dirty="0">
                <a:effectLst/>
                <a:latin typeface="Symbol" panose="05050102010706020507" pitchFamily="18" charset="2"/>
                <a:ea typeface="Symbol" panose="05050102010706020507" pitchFamily="18" charset="2"/>
                <a:cs typeface="Symbol" panose="05050102010706020507" pitchFamily="18" charset="2"/>
              </a:rPr>
              <a:t>)</a:t>
            </a:r>
            <a:r>
              <a:rPr lang="ru-RU" sz="5600" spc="-60" dirty="0">
                <a:effectLst/>
                <a:ea typeface="Symbol" panose="05050102010706020507" pitchFamily="18" charset="2"/>
                <a:cs typeface="Symbol" panose="05050102010706020507" pitchFamily="18" charset="2"/>
              </a:rPr>
              <a:t>*</a:t>
            </a:r>
            <a:r>
              <a:rPr lang="en-US" sz="5600" i="1" spc="-60" dirty="0">
                <a:latin typeface="Times New Roman" panose="02020603050405020304" pitchFamily="18" charset="0"/>
                <a:ea typeface="Symbol" panose="05050102010706020507" pitchFamily="18" charset="2"/>
                <a:cs typeface="Times New Roman" panose="02020603050405020304" pitchFamily="18" charset="0"/>
              </a:rPr>
              <a:t>N</a:t>
            </a:r>
            <a:r>
              <a:rPr lang="en-US" sz="5600" i="1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5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32155" marR="141986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56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5600" i="1" spc="-1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600" spc="45" dirty="0">
                <a:effectLst/>
                <a:latin typeface="Symbol" panose="05050102010706020507" pitchFamily="18" charset="2"/>
                <a:ea typeface="Symbol" panose="05050102010706020507" pitchFamily="18" charset="2"/>
                <a:cs typeface="Symbol" panose="05050102010706020507" pitchFamily="18" charset="2"/>
              </a:rPr>
              <a:t>=</a:t>
            </a:r>
            <a:r>
              <a:rPr lang="ru-RU" sz="5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sz="56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32155" marR="1419860" indent="0" algn="ctr">
              <a:lnSpc>
                <a:spcPct val="120000"/>
              </a:lnSpc>
              <a:spcBef>
                <a:spcPts val="0"/>
              </a:spcBef>
              <a:buNone/>
            </a:pPr>
            <a:endParaRPr lang="ru-RU" sz="5600" i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32155" marR="141986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56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M – </a:t>
            </a:r>
            <a:r>
              <a:rPr lang="ru-RU" sz="56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число входов сети</a:t>
            </a:r>
          </a:p>
          <a:p>
            <a:pPr marL="732155" marR="141986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56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</a:t>
            </a:r>
            <a:r>
              <a:rPr lang="ru-RU" sz="56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– число выходов</a:t>
            </a:r>
          </a:p>
          <a:p>
            <a:pPr marL="732155" marR="141986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56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</a:t>
            </a:r>
            <a:r>
              <a:rPr lang="en-US" sz="5600" i="1" spc="8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– </a:t>
            </a:r>
            <a:r>
              <a:rPr lang="ru-RU" sz="5600" i="1" spc="8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число </a:t>
            </a:r>
            <a:r>
              <a:rPr lang="ru-RU" sz="5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скры</a:t>
            </a:r>
            <a:r>
              <a:rPr lang="ru-RU" sz="5600" spc="-5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</a:t>
            </a:r>
            <a:r>
              <a:rPr lang="ru-RU" sz="5600" spc="-1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ы</a:t>
            </a:r>
            <a:r>
              <a:rPr lang="ru-RU" sz="5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х</a:t>
            </a:r>
            <a:r>
              <a:rPr lang="ru-RU" sz="5600" spc="85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5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сл</a:t>
            </a:r>
            <a:r>
              <a:rPr lang="ru-RU" sz="5600" spc="-1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</a:t>
            </a:r>
            <a:r>
              <a:rPr lang="ru-RU" sz="5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ев</a:t>
            </a:r>
          </a:p>
          <a:p>
            <a:pPr marL="732155" marR="141986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5600" i="1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5600" i="1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ru-RU" sz="5600" i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число нейронов в </a:t>
            </a:r>
            <a:r>
              <a:rPr lang="en-US" sz="5600" i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ru-RU" sz="5600" i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-ом скрытом слое</a:t>
            </a:r>
            <a:endParaRPr lang="ru-RU" sz="5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76835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56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Для</a:t>
            </a:r>
            <a:r>
              <a:rPr lang="ru-RU" sz="5600" spc="33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ка</a:t>
            </a:r>
            <a:r>
              <a:rPr lang="ru-RU" sz="56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жд</a:t>
            </a:r>
            <a:r>
              <a:rPr lang="ru-RU" sz="56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ого</a:t>
            </a:r>
            <a:r>
              <a:rPr lang="ru-RU" sz="5600" spc="32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5600" spc="-1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56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й</a:t>
            </a:r>
            <a:r>
              <a:rPr lang="ru-RU" sz="56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ро</a:t>
            </a:r>
            <a:r>
              <a:rPr lang="ru-RU" sz="56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lang="ru-RU" sz="5600" spc="33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се</a:t>
            </a:r>
            <a:r>
              <a:rPr lang="ru-RU" sz="5600" spc="-1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z="56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5600" spc="33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56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ом</a:t>
            </a:r>
            <a:r>
              <a:rPr lang="ru-RU" sz="56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56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мо</a:t>
            </a:r>
            <a:r>
              <a:rPr lang="ru-RU" sz="5600" spc="33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spc="-1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56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56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нап</a:t>
            </a:r>
            <a:r>
              <a:rPr lang="ru-RU" sz="5600" spc="-1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z="56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ич</a:t>
            </a:r>
            <a:r>
              <a:rPr lang="ru-RU" sz="56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56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56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56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их</a:t>
            </a:r>
            <a:r>
              <a:rPr lang="ru-RU" sz="5600" spc="33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свя</a:t>
            </a:r>
            <a:r>
              <a:rPr lang="ru-RU" sz="5600" spc="-1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ru-RU" sz="56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ей</a:t>
            </a:r>
            <a:r>
              <a:rPr lang="ru-RU" sz="5600" spc="32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5600" spc="33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э</a:t>
            </a:r>
            <a:r>
              <a:rPr lang="ru-RU" sz="56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r>
              <a:rPr lang="ru-RU" sz="56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емента</a:t>
            </a:r>
            <a:r>
              <a:rPr lang="ru-RU" sz="5600" spc="-1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RU" sz="56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и вход</a:t>
            </a:r>
            <a:r>
              <a:rPr lang="ru-RU" sz="5600" spc="-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56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5600" spc="-1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ru-RU" sz="56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5600" spc="34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век</a:t>
            </a:r>
            <a:r>
              <a:rPr lang="ru-RU" sz="5600" spc="-1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z="56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ора</a:t>
            </a:r>
            <a:r>
              <a:rPr lang="ru-RU" sz="5600" spc="33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56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астр</a:t>
            </a:r>
            <a:r>
              <a:rPr lang="ru-RU" sz="5600" spc="-1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56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ивает</a:t>
            </a:r>
            <a:r>
              <a:rPr lang="ru-RU" sz="5600" spc="-1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56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я</a:t>
            </a:r>
            <a:r>
              <a:rPr lang="ru-RU" sz="5600" spc="34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связь</a:t>
            </a:r>
            <a:r>
              <a:rPr lang="ru-RU" sz="5600" spc="33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5600" spc="34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ф</a:t>
            </a:r>
            <a:r>
              <a:rPr lang="ru-RU" sz="5600" spc="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56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5600" spc="-1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z="56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ив</a:t>
            </a:r>
            <a:r>
              <a:rPr lang="ru-RU" sz="56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56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ым</a:t>
            </a:r>
            <a:r>
              <a:rPr lang="ru-RU" sz="5600" spc="34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56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sz="56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56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56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ич</a:t>
            </a:r>
            <a:r>
              <a:rPr lang="ru-RU" sz="56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56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ым</a:t>
            </a:r>
            <a:r>
              <a:rPr lang="ru-RU" sz="5600" spc="34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56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хо</a:t>
            </a:r>
            <a:r>
              <a:rPr lang="ru-RU" sz="56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sz="56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56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м (к</a:t>
            </a:r>
            <a:r>
              <a:rPr lang="ru-RU" sz="5600" spc="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56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э</a:t>
            </a:r>
            <a:r>
              <a:rPr lang="ru-RU" sz="5600" spc="-1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ф</a:t>
            </a:r>
            <a:r>
              <a:rPr lang="ru-RU" sz="56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ф</a:t>
            </a:r>
            <a:r>
              <a:rPr lang="ru-RU" sz="56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иц</a:t>
            </a:r>
            <a:r>
              <a:rPr lang="ru-RU" sz="56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иент</a:t>
            </a:r>
            <a:r>
              <a:rPr lang="ru-RU" sz="5600" spc="-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spc="-1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56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ме</a:t>
            </a:r>
            <a:r>
              <a:rPr lang="ru-RU" sz="5600" spc="-1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щ</a:t>
            </a:r>
            <a:r>
              <a:rPr lang="ru-RU" sz="56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ен</a:t>
            </a:r>
            <a:r>
              <a:rPr lang="ru-RU" sz="56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56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я).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5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Для</a:t>
            </a:r>
            <a:r>
              <a:rPr lang="ru-RU" sz="5600" spc="25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5600" spc="-1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б</a:t>
            </a:r>
            <a:r>
              <a:rPr lang="ru-RU" sz="5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о</a:t>
            </a:r>
            <a:r>
              <a:rPr lang="ru-RU" sz="5600" spc="-5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ль</a:t>
            </a:r>
            <a:r>
              <a:rPr lang="ru-RU" sz="5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ш</a:t>
            </a:r>
            <a:r>
              <a:rPr lang="ru-RU" sz="5600" spc="-1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и</a:t>
            </a:r>
            <a:r>
              <a:rPr lang="ru-RU" sz="5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нства</a:t>
            </a:r>
            <a:r>
              <a:rPr lang="ru-RU" sz="5600" spc="245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5600" spc="-15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з</a:t>
            </a:r>
            <a:r>
              <a:rPr lang="ru-RU" sz="5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адач,</a:t>
            </a:r>
            <a:r>
              <a:rPr lang="ru-RU" sz="5600" spc="235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5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реш</a:t>
            </a:r>
            <a:r>
              <a:rPr lang="ru-RU" sz="5600" spc="-15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а</a:t>
            </a:r>
            <a:r>
              <a:rPr lang="ru-RU" sz="5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ем</a:t>
            </a:r>
            <a:r>
              <a:rPr lang="ru-RU" sz="5600" spc="-1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ы</a:t>
            </a:r>
            <a:r>
              <a:rPr lang="ru-RU" sz="5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х</a:t>
            </a:r>
            <a:r>
              <a:rPr lang="ru-RU" sz="5600" spc="25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5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с</a:t>
            </a:r>
            <a:r>
              <a:rPr lang="ru-RU" sz="5600" spc="235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5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по</a:t>
            </a:r>
            <a:r>
              <a:rPr lang="ru-RU" sz="5600" spc="-15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м</a:t>
            </a:r>
            <a:r>
              <a:rPr lang="ru-RU" sz="5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ощ</a:t>
            </a:r>
            <a:r>
              <a:rPr lang="ru-RU" sz="5600" spc="-1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ь</a:t>
            </a:r>
            <a:r>
              <a:rPr lang="ru-RU" sz="5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ю</a:t>
            </a:r>
            <a:r>
              <a:rPr lang="ru-RU" sz="5600" spc="24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5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м</a:t>
            </a:r>
            <a:r>
              <a:rPr lang="ru-RU" sz="5600" spc="-1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н</a:t>
            </a:r>
            <a:r>
              <a:rPr lang="ru-RU" sz="5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о</a:t>
            </a:r>
            <a:r>
              <a:rPr lang="ru-RU" sz="5600" spc="-15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г</a:t>
            </a:r>
            <a:r>
              <a:rPr lang="ru-RU" sz="5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ос</a:t>
            </a:r>
            <a:r>
              <a:rPr lang="ru-RU" sz="5600" spc="-2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л</a:t>
            </a:r>
            <a:r>
              <a:rPr lang="ru-RU" sz="5600" spc="-1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о</a:t>
            </a:r>
            <a:r>
              <a:rPr lang="ru-RU" sz="5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й</a:t>
            </a:r>
            <a:r>
              <a:rPr lang="ru-RU" sz="5600" spc="-1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н</a:t>
            </a:r>
            <a:r>
              <a:rPr lang="ru-RU" sz="5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ых</a:t>
            </a:r>
            <a:r>
              <a:rPr lang="ru-RU" sz="5600" spc="24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5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п</a:t>
            </a:r>
            <a:r>
              <a:rPr lang="ru-RU" sz="5600" spc="3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е</a:t>
            </a:r>
            <a:r>
              <a:rPr lang="ru-RU" sz="5600" spc="5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р</a:t>
            </a:r>
            <a:r>
              <a:rPr lang="ru-RU" sz="5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цеп</a:t>
            </a:r>
            <a:r>
              <a:rPr lang="ru-RU" sz="5600" spc="-15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т</a:t>
            </a:r>
            <a:r>
              <a:rPr lang="ru-RU" sz="5600" spc="-1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р</a:t>
            </a:r>
            <a:r>
              <a:rPr lang="ru-RU" sz="5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о</a:t>
            </a:r>
            <a:r>
              <a:rPr lang="ru-RU" sz="5600" spc="-1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н</a:t>
            </a:r>
            <a:r>
              <a:rPr lang="ru-RU" sz="5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ов,</a:t>
            </a:r>
            <a:r>
              <a:rPr lang="ru-RU" sz="5600" spc="275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5600" spc="-15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в</a:t>
            </a:r>
            <a:r>
              <a:rPr lang="ru-RU" sz="5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ы</a:t>
            </a:r>
            <a:r>
              <a:rPr lang="ru-RU" sz="5600" spc="-1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бо</a:t>
            </a:r>
            <a:r>
              <a:rPr lang="ru-RU" sz="5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р</a:t>
            </a:r>
            <a:r>
              <a:rPr lang="ru-RU" sz="5600" spc="285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5600" spc="-15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с</a:t>
            </a:r>
            <a:r>
              <a:rPr lang="ru-RU" sz="5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тр</a:t>
            </a:r>
            <a:r>
              <a:rPr lang="ru-RU" sz="5600" spc="-2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у</a:t>
            </a:r>
            <a:r>
              <a:rPr lang="ru-RU" sz="5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к</a:t>
            </a:r>
            <a:r>
              <a:rPr lang="ru-RU" sz="5600" spc="1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т</a:t>
            </a:r>
            <a:r>
              <a:rPr lang="ru-RU" sz="5600" spc="-2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у</a:t>
            </a:r>
            <a:r>
              <a:rPr lang="ru-RU" sz="5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ры</a:t>
            </a:r>
            <a:r>
              <a:rPr lang="ru-RU" sz="5600" spc="27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5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не</a:t>
            </a:r>
            <a:r>
              <a:rPr lang="ru-RU" sz="5600" spc="-1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йр</a:t>
            </a:r>
            <a:r>
              <a:rPr lang="ru-RU" sz="5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о</a:t>
            </a:r>
            <a:r>
              <a:rPr lang="ru-RU" sz="5600" spc="-1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н</a:t>
            </a:r>
            <a:r>
              <a:rPr lang="ru-RU" sz="5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н</a:t>
            </a:r>
            <a:r>
              <a:rPr lang="ru-RU" sz="5600" spc="-1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о</a:t>
            </a:r>
            <a:r>
              <a:rPr lang="ru-RU" sz="5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й</a:t>
            </a:r>
            <a:r>
              <a:rPr lang="ru-RU" sz="5600" spc="285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5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се</a:t>
            </a:r>
            <a:r>
              <a:rPr lang="ru-RU" sz="5600" spc="-15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т</a:t>
            </a:r>
            <a:r>
              <a:rPr lang="ru-RU" sz="5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и</a:t>
            </a:r>
            <a:r>
              <a:rPr lang="ru-RU" sz="5600" spc="27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5600" spc="-1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д</a:t>
            </a:r>
            <a:r>
              <a:rPr lang="ru-RU" sz="5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о</a:t>
            </a:r>
            <a:r>
              <a:rPr lang="ru-RU" sz="5600" spc="-5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л</a:t>
            </a:r>
            <a:r>
              <a:rPr lang="ru-RU" sz="5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ж</a:t>
            </a:r>
            <a:r>
              <a:rPr lang="ru-RU" sz="5600" spc="-1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е</a:t>
            </a:r>
            <a:r>
              <a:rPr lang="ru-RU" sz="5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н</a:t>
            </a:r>
            <a:r>
              <a:rPr lang="ru-RU" sz="5600" spc="27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5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ос</a:t>
            </a:r>
            <a:r>
              <a:rPr lang="ru-RU" sz="5600" spc="-2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у</a:t>
            </a:r>
            <a:r>
              <a:rPr lang="ru-RU" sz="5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ществ</a:t>
            </a:r>
            <a:r>
              <a:rPr lang="ru-RU" sz="5600" spc="-1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л</a:t>
            </a:r>
            <a:r>
              <a:rPr lang="ru-RU" sz="5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яться</a:t>
            </a:r>
            <a:r>
              <a:rPr lang="ru-RU" sz="5600" spc="27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5600" spc="-1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н</a:t>
            </a:r>
            <a:r>
              <a:rPr lang="ru-RU" sz="5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а ос</a:t>
            </a:r>
            <a:r>
              <a:rPr lang="ru-RU" sz="5600" spc="-1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н</a:t>
            </a:r>
            <a:r>
              <a:rPr lang="ru-RU" sz="5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ове</a:t>
            </a:r>
            <a:r>
              <a:rPr lang="ru-RU" sz="5600" spc="11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5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сл</a:t>
            </a:r>
            <a:r>
              <a:rPr lang="ru-RU" sz="5600" spc="-2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е</a:t>
            </a:r>
            <a:r>
              <a:rPr lang="ru-RU" sz="5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д</a:t>
            </a:r>
            <a:r>
              <a:rPr lang="ru-RU" sz="5600" spc="-2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у</a:t>
            </a:r>
            <a:r>
              <a:rPr lang="ru-RU" sz="5600" spc="-5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ю</a:t>
            </a:r>
            <a:r>
              <a:rPr lang="ru-RU" sz="5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щего</a:t>
            </a:r>
            <a:r>
              <a:rPr lang="ru-RU" sz="5600" spc="12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5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пра</a:t>
            </a:r>
            <a:r>
              <a:rPr lang="ru-RU" sz="5600" spc="-15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в</a:t>
            </a:r>
            <a:r>
              <a:rPr lang="ru-RU" sz="5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и</a:t>
            </a:r>
            <a:r>
              <a:rPr lang="ru-RU" sz="5600" spc="-5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л</a:t>
            </a:r>
            <a:r>
              <a:rPr lang="ru-RU" sz="5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а</a:t>
            </a:r>
            <a:r>
              <a:rPr lang="ru-RU" sz="5600" spc="115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5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ru-RU" sz="5600" spc="-1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«П</a:t>
            </a:r>
            <a:r>
              <a:rPr lang="ru-RU" sz="5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равила</a:t>
            </a:r>
            <a:r>
              <a:rPr lang="ru-RU" sz="5600" spc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5600" spc="3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ru-RU" sz="5600" spc="-1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–</a:t>
            </a:r>
            <a:r>
              <a:rPr lang="ru-RU" sz="5600" dirty="0">
                <a:effectLst/>
                <a:ea typeface="Times New Roman" panose="02020603050405020304" pitchFamily="18" charset="0"/>
              </a:rPr>
              <a:t>5</a:t>
            </a:r>
            <a:r>
              <a:rPr lang="ru-RU" sz="5600" spc="-10" dirty="0">
                <a:effectLst/>
                <a:ea typeface="Times New Roman" panose="02020603050405020304" pitchFamily="18" charset="0"/>
              </a:rPr>
              <a:t>»</a:t>
            </a:r>
            <a:r>
              <a:rPr lang="ru-RU" sz="5600" dirty="0">
                <a:effectLst/>
                <a:ea typeface="Times New Roman" panose="02020603050405020304" pitchFamily="18" charset="0"/>
              </a:rPr>
              <a:t>):</a:t>
            </a:r>
            <a:r>
              <a:rPr lang="ru-RU" sz="5600" spc="125" dirty="0">
                <a:effectLst/>
                <a:ea typeface="Times New Roman" panose="02020603050405020304" pitchFamily="18" charset="0"/>
              </a:rPr>
              <a:t> </a:t>
            </a:r>
            <a:r>
              <a:rPr lang="ru-RU" sz="5600" b="1" i="1" spc="-10" dirty="0">
                <a:effectLst/>
                <a:ea typeface="Times New Roman" panose="02020603050405020304" pitchFamily="18" charset="0"/>
              </a:rPr>
              <a:t>к</a:t>
            </a:r>
            <a:r>
              <a:rPr lang="ru-RU" sz="5600" b="1" i="1" dirty="0">
                <a:effectLst/>
                <a:ea typeface="Times New Roman" panose="02020603050405020304" pitchFamily="18" charset="0"/>
              </a:rPr>
              <a:t>о</a:t>
            </a:r>
            <a:r>
              <a:rPr lang="ru-RU" sz="5600" b="1" i="1" spc="-15" dirty="0">
                <a:effectLst/>
                <a:ea typeface="Times New Roman" panose="02020603050405020304" pitchFamily="18" charset="0"/>
              </a:rPr>
              <a:t>л</a:t>
            </a:r>
            <a:r>
              <a:rPr lang="ru-RU" sz="5600" b="1" i="1" dirty="0">
                <a:effectLst/>
                <a:ea typeface="Times New Roman" panose="02020603050405020304" pitchFamily="18" charset="0"/>
              </a:rPr>
              <a:t>ич</a:t>
            </a:r>
            <a:r>
              <a:rPr lang="ru-RU" sz="5600" b="1" i="1" spc="-10" dirty="0">
                <a:effectLst/>
                <a:ea typeface="Times New Roman" panose="02020603050405020304" pitchFamily="18" charset="0"/>
              </a:rPr>
              <a:t>е</a:t>
            </a:r>
            <a:r>
              <a:rPr lang="ru-RU" sz="5600" b="1" i="1" dirty="0">
                <a:effectLst/>
                <a:ea typeface="Times New Roman" panose="02020603050405020304" pitchFamily="18" charset="0"/>
              </a:rPr>
              <a:t>с</a:t>
            </a:r>
            <a:r>
              <a:rPr lang="ru-RU" sz="5600" b="1" i="1" spc="-10" dirty="0">
                <a:effectLst/>
                <a:ea typeface="Times New Roman" panose="02020603050405020304" pitchFamily="18" charset="0"/>
              </a:rPr>
              <a:t>т</a:t>
            </a:r>
            <a:r>
              <a:rPr lang="ru-RU" sz="5600" b="1" i="1" dirty="0">
                <a:effectLst/>
                <a:ea typeface="Times New Roman" panose="02020603050405020304" pitchFamily="18" charset="0"/>
              </a:rPr>
              <a:t>во</a:t>
            </a:r>
            <a:r>
              <a:rPr lang="ru-RU" sz="5600" b="1" i="1" spc="110" dirty="0">
                <a:effectLst/>
                <a:ea typeface="Times New Roman" panose="02020603050405020304" pitchFamily="18" charset="0"/>
              </a:rPr>
              <a:t> </a:t>
            </a:r>
            <a:r>
              <a:rPr lang="ru-RU" sz="5600" b="1" i="1" dirty="0">
                <a:effectLst/>
                <a:ea typeface="Times New Roman" panose="02020603050405020304" pitchFamily="18" charset="0"/>
              </a:rPr>
              <a:t>нас</a:t>
            </a:r>
            <a:r>
              <a:rPr lang="ru-RU" sz="5600" b="1" i="1" spc="-10" dirty="0">
                <a:effectLst/>
                <a:ea typeface="Times New Roman" panose="02020603050405020304" pitchFamily="18" charset="0"/>
              </a:rPr>
              <a:t>тра</a:t>
            </a:r>
            <a:r>
              <a:rPr lang="ru-RU" sz="5600" b="1" i="1" dirty="0">
                <a:effectLst/>
                <a:ea typeface="Times New Roman" panose="02020603050405020304" pitchFamily="18" charset="0"/>
              </a:rPr>
              <a:t>и</a:t>
            </a:r>
            <a:r>
              <a:rPr lang="ru-RU" sz="5600" b="1" i="1" spc="-10" dirty="0">
                <a:effectLst/>
                <a:ea typeface="Times New Roman" panose="02020603050405020304" pitchFamily="18" charset="0"/>
              </a:rPr>
              <a:t>в</a:t>
            </a:r>
            <a:r>
              <a:rPr lang="ru-RU" sz="5600" b="1" i="1" dirty="0">
                <a:effectLst/>
                <a:ea typeface="Times New Roman" panose="02020603050405020304" pitchFamily="18" charset="0"/>
              </a:rPr>
              <a:t>ае</a:t>
            </a:r>
            <a:r>
              <a:rPr lang="ru-RU" sz="5600" b="1" i="1" spc="-10" dirty="0">
                <a:effectLst/>
                <a:ea typeface="Times New Roman" panose="02020603050405020304" pitchFamily="18" charset="0"/>
              </a:rPr>
              <a:t>м</a:t>
            </a:r>
            <a:r>
              <a:rPr lang="ru-RU" sz="5600" b="1" i="1" spc="-15" dirty="0">
                <a:effectLst/>
                <a:ea typeface="Times New Roman" panose="02020603050405020304" pitchFamily="18" charset="0"/>
              </a:rPr>
              <a:t>ы</a:t>
            </a:r>
            <a:r>
              <a:rPr lang="ru-RU" sz="5600" b="1" i="1" dirty="0">
                <a:effectLst/>
                <a:ea typeface="Times New Roman" panose="02020603050405020304" pitchFamily="18" charset="0"/>
              </a:rPr>
              <a:t>х в</a:t>
            </a:r>
            <a:r>
              <a:rPr lang="ru-RU" sz="5600" b="1" i="1" spc="80" dirty="0">
                <a:effectLst/>
                <a:ea typeface="Times New Roman" panose="02020603050405020304" pitchFamily="18" charset="0"/>
              </a:rPr>
              <a:t> </a:t>
            </a:r>
            <a:r>
              <a:rPr lang="ru-RU" sz="5600" b="1" i="1" spc="-10" dirty="0">
                <a:effectLst/>
                <a:ea typeface="Times New Roman" panose="02020603050405020304" pitchFamily="18" charset="0"/>
              </a:rPr>
              <a:t>п</a:t>
            </a:r>
            <a:r>
              <a:rPr lang="ru-RU" sz="5600" b="1" i="1" dirty="0">
                <a:effectLst/>
                <a:ea typeface="Times New Roman" panose="02020603050405020304" pitchFamily="18" charset="0"/>
              </a:rPr>
              <a:t>р</a:t>
            </a:r>
            <a:r>
              <a:rPr lang="ru-RU" sz="5600" b="1" i="1" spc="-10" dirty="0">
                <a:effectLst/>
                <a:ea typeface="Times New Roman" panose="02020603050405020304" pitchFamily="18" charset="0"/>
              </a:rPr>
              <a:t>о</a:t>
            </a:r>
            <a:r>
              <a:rPr lang="ru-RU" sz="5600" b="1" i="1" dirty="0">
                <a:effectLst/>
                <a:ea typeface="Times New Roman" panose="02020603050405020304" pitchFamily="18" charset="0"/>
              </a:rPr>
              <a:t>ц</a:t>
            </a:r>
            <a:r>
              <a:rPr lang="ru-RU" sz="5600" b="1" i="1" spc="-15" dirty="0">
                <a:effectLst/>
                <a:ea typeface="Times New Roman" panose="02020603050405020304" pitchFamily="18" charset="0"/>
              </a:rPr>
              <a:t>е</a:t>
            </a:r>
            <a:r>
              <a:rPr lang="ru-RU" sz="5600" b="1" i="1" dirty="0">
                <a:effectLst/>
                <a:ea typeface="Times New Roman" panose="02020603050405020304" pitchFamily="18" charset="0"/>
              </a:rPr>
              <a:t>ссе</a:t>
            </a:r>
            <a:r>
              <a:rPr lang="ru-RU" sz="5600" b="1" i="1" spc="65" dirty="0">
                <a:effectLst/>
                <a:ea typeface="Times New Roman" panose="02020603050405020304" pitchFamily="18" charset="0"/>
              </a:rPr>
              <a:t> </a:t>
            </a:r>
            <a:r>
              <a:rPr lang="ru-RU" sz="5600" b="1" i="1" dirty="0">
                <a:effectLst/>
                <a:ea typeface="Times New Roman" panose="02020603050405020304" pitchFamily="18" charset="0"/>
              </a:rPr>
              <a:t>об</a:t>
            </a:r>
            <a:r>
              <a:rPr lang="ru-RU" sz="5600" b="1" i="1" spc="-10" dirty="0">
                <a:effectLst/>
                <a:ea typeface="Times New Roman" panose="02020603050405020304" pitchFamily="18" charset="0"/>
              </a:rPr>
              <a:t>у</a:t>
            </a:r>
            <a:r>
              <a:rPr lang="ru-RU" sz="5600" b="1" i="1" dirty="0">
                <a:effectLst/>
                <a:ea typeface="Times New Roman" panose="02020603050405020304" pitchFamily="18" charset="0"/>
              </a:rPr>
              <a:t>че</a:t>
            </a:r>
            <a:r>
              <a:rPr lang="ru-RU" sz="5600" b="1" i="1" spc="-10" dirty="0">
                <a:effectLst/>
                <a:ea typeface="Times New Roman" panose="02020603050405020304" pitchFamily="18" charset="0"/>
              </a:rPr>
              <a:t>ни</a:t>
            </a:r>
            <a:r>
              <a:rPr lang="ru-RU" sz="5600" b="1" i="1" dirty="0">
                <a:effectLst/>
                <a:ea typeface="Times New Roman" panose="02020603050405020304" pitchFamily="18" charset="0"/>
              </a:rPr>
              <a:t>я</a:t>
            </a:r>
            <a:r>
              <a:rPr lang="ru-RU" sz="5600" b="1" i="1" spc="75" dirty="0">
                <a:effectLst/>
                <a:ea typeface="Times New Roman" panose="02020603050405020304" pitchFamily="18" charset="0"/>
              </a:rPr>
              <a:t> </a:t>
            </a:r>
            <a:r>
              <a:rPr lang="ru-RU" sz="5600" b="1" i="1" dirty="0">
                <a:effectLst/>
                <a:ea typeface="Times New Roman" panose="02020603050405020304" pitchFamily="18" charset="0"/>
              </a:rPr>
              <a:t>весовых</a:t>
            </a:r>
            <a:r>
              <a:rPr lang="ru-RU" sz="5600" b="1" i="1" spc="75" dirty="0">
                <a:effectLst/>
                <a:ea typeface="Times New Roman" panose="02020603050405020304" pitchFamily="18" charset="0"/>
              </a:rPr>
              <a:t> </a:t>
            </a:r>
            <a:r>
              <a:rPr lang="ru-RU" sz="5600" b="1" i="1" spc="-10" dirty="0">
                <a:effectLst/>
                <a:ea typeface="Times New Roman" panose="02020603050405020304" pitchFamily="18" charset="0"/>
              </a:rPr>
              <a:t>ко</a:t>
            </a:r>
            <a:r>
              <a:rPr lang="ru-RU" sz="5600" b="1" i="1" dirty="0">
                <a:effectLst/>
                <a:ea typeface="Times New Roman" panose="02020603050405020304" pitchFamily="18" charset="0"/>
              </a:rPr>
              <a:t>эф</a:t>
            </a:r>
            <a:r>
              <a:rPr lang="ru-RU" sz="5600" b="1" i="1" spc="-15" dirty="0">
                <a:effectLst/>
                <a:ea typeface="Times New Roman" panose="02020603050405020304" pitchFamily="18" charset="0"/>
              </a:rPr>
              <a:t>ф</a:t>
            </a:r>
            <a:r>
              <a:rPr lang="ru-RU" sz="5600" b="1" i="1" spc="-10" dirty="0">
                <a:effectLst/>
                <a:ea typeface="Times New Roman" panose="02020603050405020304" pitchFamily="18" charset="0"/>
              </a:rPr>
              <a:t>и</a:t>
            </a:r>
            <a:r>
              <a:rPr lang="ru-RU" sz="5600" b="1" i="1" dirty="0">
                <a:effectLst/>
                <a:ea typeface="Times New Roman" panose="02020603050405020304" pitchFamily="18" charset="0"/>
              </a:rPr>
              <a:t>ц</a:t>
            </a:r>
            <a:r>
              <a:rPr lang="ru-RU" sz="5600" b="1" i="1" spc="-10" dirty="0">
                <a:effectLst/>
                <a:ea typeface="Times New Roman" panose="02020603050405020304" pitchFamily="18" charset="0"/>
              </a:rPr>
              <a:t>и</a:t>
            </a:r>
            <a:r>
              <a:rPr lang="ru-RU" sz="5600" b="1" i="1" dirty="0">
                <a:effectLst/>
                <a:ea typeface="Times New Roman" panose="02020603050405020304" pitchFamily="18" charset="0"/>
              </a:rPr>
              <a:t>ен</a:t>
            </a:r>
            <a:r>
              <a:rPr lang="ru-RU" sz="5600" b="1" i="1" spc="-10" dirty="0">
                <a:effectLst/>
                <a:ea typeface="Times New Roman" panose="02020603050405020304" pitchFamily="18" charset="0"/>
              </a:rPr>
              <a:t>т</a:t>
            </a:r>
            <a:r>
              <a:rPr lang="ru-RU" sz="5600" b="1" i="1" dirty="0">
                <a:effectLst/>
                <a:ea typeface="Times New Roman" panose="02020603050405020304" pitchFamily="18" charset="0"/>
              </a:rPr>
              <a:t>ов</a:t>
            </a:r>
            <a:r>
              <a:rPr lang="ru-RU" sz="5600" b="1" i="1" spc="65" dirty="0">
                <a:effectLst/>
                <a:ea typeface="Times New Roman" panose="02020603050405020304" pitchFamily="18" charset="0"/>
              </a:rPr>
              <a:t> </a:t>
            </a:r>
            <a:r>
              <a:rPr lang="en-US" sz="5600" i="1" spc="85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5600" i="1" baseline="-250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US" sz="5600" i="1" baseline="-25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i="1" baseline="-25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b="1" i="1" dirty="0">
                <a:effectLst/>
                <a:ea typeface="Times New Roman" panose="02020603050405020304" pitchFamily="18" charset="0"/>
              </a:rPr>
              <a:t>до</a:t>
            </a:r>
            <a:r>
              <a:rPr lang="ru-RU" sz="5600" b="1" i="1" spc="-10" dirty="0">
                <a:effectLst/>
                <a:ea typeface="Times New Roman" panose="02020603050405020304" pitchFamily="18" charset="0"/>
              </a:rPr>
              <a:t>л</a:t>
            </a:r>
            <a:r>
              <a:rPr lang="ru-RU" sz="5600" b="1" i="1" dirty="0">
                <a:effectLst/>
                <a:ea typeface="Times New Roman" panose="02020603050405020304" pitchFamily="18" charset="0"/>
              </a:rPr>
              <a:t>ж</a:t>
            </a:r>
            <a:r>
              <a:rPr lang="ru-RU" sz="5600" b="1" i="1" spc="-10" dirty="0">
                <a:effectLst/>
                <a:ea typeface="Times New Roman" panose="02020603050405020304" pitchFamily="18" charset="0"/>
              </a:rPr>
              <a:t>н</a:t>
            </a:r>
            <a:r>
              <a:rPr lang="ru-RU" sz="5600" b="1" i="1" dirty="0">
                <a:effectLst/>
                <a:ea typeface="Times New Roman" panose="02020603050405020304" pitchFamily="18" charset="0"/>
              </a:rPr>
              <a:t>о</a:t>
            </a:r>
            <a:r>
              <a:rPr lang="ru-RU" sz="5600" b="1" i="1" spc="80" dirty="0">
                <a:effectLst/>
                <a:ea typeface="Times New Roman" panose="02020603050405020304" pitchFamily="18" charset="0"/>
              </a:rPr>
              <a:t> </a:t>
            </a:r>
            <a:r>
              <a:rPr lang="ru-RU" sz="5600" b="1" i="1" spc="-10" dirty="0">
                <a:effectLst/>
                <a:ea typeface="Times New Roman" panose="02020603050405020304" pitchFamily="18" charset="0"/>
              </a:rPr>
              <a:t>б</a:t>
            </a:r>
            <a:r>
              <a:rPr lang="ru-RU" sz="5600" b="1" i="1" dirty="0">
                <a:effectLst/>
                <a:ea typeface="Times New Roman" panose="02020603050405020304" pitchFamily="18" charset="0"/>
              </a:rPr>
              <a:t>ы</a:t>
            </a:r>
            <a:r>
              <a:rPr lang="ru-RU" sz="5600" b="1" i="1" spc="-10" dirty="0">
                <a:effectLst/>
                <a:ea typeface="Times New Roman" panose="02020603050405020304" pitchFamily="18" charset="0"/>
              </a:rPr>
              <a:t>т</a:t>
            </a:r>
            <a:r>
              <a:rPr lang="ru-RU" sz="5600" b="1" i="1" dirty="0">
                <a:effectLst/>
                <a:ea typeface="Times New Roman" panose="02020603050405020304" pitchFamily="18" charset="0"/>
              </a:rPr>
              <a:t>ь</a:t>
            </a:r>
            <a:r>
              <a:rPr lang="ru-RU" sz="5600" b="1" i="1" spc="75" dirty="0">
                <a:effectLst/>
                <a:ea typeface="Times New Roman" panose="02020603050405020304" pitchFamily="18" charset="0"/>
              </a:rPr>
              <a:t> </a:t>
            </a:r>
            <a:r>
              <a:rPr lang="ru-RU" sz="5600" b="1" i="1" dirty="0">
                <a:effectLst/>
                <a:ea typeface="Times New Roman" panose="02020603050405020304" pitchFamily="18" charset="0"/>
              </a:rPr>
              <a:t>в</a:t>
            </a:r>
            <a:r>
              <a:rPr lang="ru-RU" sz="5600" b="1" i="1" spc="80" dirty="0">
                <a:effectLst/>
                <a:ea typeface="Times New Roman" panose="02020603050405020304" pitchFamily="18" charset="0"/>
              </a:rPr>
              <a:t> </a:t>
            </a:r>
            <a:r>
              <a:rPr lang="ru-RU" sz="5600" b="1" i="1" spc="20" dirty="0">
                <a:effectLst/>
                <a:ea typeface="Times New Roman" panose="02020603050405020304" pitchFamily="18" charset="0"/>
              </a:rPr>
              <a:t>2</a:t>
            </a:r>
            <a:r>
              <a:rPr lang="ru-RU" sz="5600" b="1" i="1" spc="5" dirty="0">
                <a:effectLst/>
                <a:ea typeface="Times New Roman" panose="02020603050405020304" pitchFamily="18" charset="0"/>
              </a:rPr>
              <a:t>–</a:t>
            </a:r>
            <a:r>
              <a:rPr lang="ru-RU" sz="5600" b="1" i="1" dirty="0">
                <a:effectLst/>
                <a:ea typeface="Times New Roman" panose="02020603050405020304" pitchFamily="18" charset="0"/>
              </a:rPr>
              <a:t>5</a:t>
            </a:r>
            <a:r>
              <a:rPr lang="ru-RU" sz="5600" b="1" i="1" spc="70" dirty="0">
                <a:effectLst/>
                <a:ea typeface="Times New Roman" panose="02020603050405020304" pitchFamily="18" charset="0"/>
              </a:rPr>
              <a:t> </a:t>
            </a:r>
            <a:r>
              <a:rPr lang="ru-RU" sz="5600" b="1" i="1" spc="-10" dirty="0">
                <a:effectLst/>
                <a:ea typeface="Times New Roman" panose="02020603050405020304" pitchFamily="18" charset="0"/>
              </a:rPr>
              <a:t>р</a:t>
            </a:r>
            <a:r>
              <a:rPr lang="ru-RU" sz="5600" b="1" i="1" dirty="0">
                <a:effectLst/>
                <a:ea typeface="Times New Roman" panose="02020603050405020304" pitchFamily="18" charset="0"/>
              </a:rPr>
              <a:t>аз мень</a:t>
            </a:r>
            <a:r>
              <a:rPr lang="ru-RU" sz="5600" b="1" i="1" spc="-10" dirty="0">
                <a:effectLst/>
                <a:ea typeface="Times New Roman" panose="02020603050405020304" pitchFamily="18" charset="0"/>
              </a:rPr>
              <a:t>ш</a:t>
            </a:r>
            <a:r>
              <a:rPr lang="ru-RU" sz="5600" b="1" i="1" dirty="0">
                <a:effectLst/>
                <a:ea typeface="Times New Roman" panose="02020603050405020304" pitchFamily="18" charset="0"/>
              </a:rPr>
              <a:t>е,</a:t>
            </a:r>
            <a:r>
              <a:rPr lang="ru-RU" sz="5600" b="1" i="1" spc="170" dirty="0">
                <a:effectLst/>
                <a:ea typeface="Times New Roman" panose="02020603050405020304" pitchFamily="18" charset="0"/>
              </a:rPr>
              <a:t> </a:t>
            </a:r>
            <a:r>
              <a:rPr lang="ru-RU" sz="5600" b="1" i="1" dirty="0">
                <a:effectLst/>
                <a:ea typeface="Times New Roman" panose="02020603050405020304" pitchFamily="18" charset="0"/>
              </a:rPr>
              <a:t>чем</a:t>
            </a:r>
            <a:r>
              <a:rPr lang="ru-RU" sz="5600" b="1" i="1" spc="180" dirty="0">
                <a:effectLst/>
                <a:ea typeface="Times New Roman" panose="02020603050405020304" pitchFamily="18" charset="0"/>
              </a:rPr>
              <a:t> </a:t>
            </a:r>
            <a:r>
              <a:rPr lang="ru-RU" sz="5600" b="1" i="1" spc="-10" dirty="0">
                <a:effectLst/>
                <a:ea typeface="Times New Roman" panose="02020603050405020304" pitchFamily="18" charset="0"/>
              </a:rPr>
              <a:t>к</a:t>
            </a:r>
            <a:r>
              <a:rPr lang="ru-RU" sz="5600" b="1" i="1" dirty="0">
                <a:effectLst/>
                <a:ea typeface="Times New Roman" panose="02020603050405020304" pitchFamily="18" charset="0"/>
              </a:rPr>
              <a:t>о</a:t>
            </a:r>
            <a:r>
              <a:rPr lang="ru-RU" sz="5600" b="1" i="1" spc="-15" dirty="0">
                <a:effectLst/>
                <a:ea typeface="Times New Roman" panose="02020603050405020304" pitchFamily="18" charset="0"/>
              </a:rPr>
              <a:t>л</a:t>
            </a:r>
            <a:r>
              <a:rPr lang="ru-RU" sz="5600" b="1" i="1" dirty="0">
                <a:effectLst/>
                <a:ea typeface="Times New Roman" panose="02020603050405020304" pitchFamily="18" charset="0"/>
              </a:rPr>
              <a:t>ич</a:t>
            </a:r>
            <a:r>
              <a:rPr lang="ru-RU" sz="5600" b="1" i="1" spc="-10" dirty="0">
                <a:effectLst/>
                <a:ea typeface="Times New Roman" panose="02020603050405020304" pitchFamily="18" charset="0"/>
              </a:rPr>
              <a:t>е</a:t>
            </a:r>
            <a:r>
              <a:rPr lang="ru-RU" sz="5600" b="1" i="1" dirty="0">
                <a:effectLst/>
                <a:ea typeface="Times New Roman" panose="02020603050405020304" pitchFamily="18" charset="0"/>
              </a:rPr>
              <a:t>с</a:t>
            </a:r>
            <a:r>
              <a:rPr lang="ru-RU" sz="5600" b="1" i="1" spc="-10" dirty="0">
                <a:effectLst/>
                <a:ea typeface="Times New Roman" panose="02020603050405020304" pitchFamily="18" charset="0"/>
              </a:rPr>
              <a:t>т</a:t>
            </a:r>
            <a:r>
              <a:rPr lang="ru-RU" sz="5600" b="1" i="1" dirty="0">
                <a:effectLst/>
                <a:ea typeface="Times New Roman" panose="02020603050405020304" pitchFamily="18" charset="0"/>
              </a:rPr>
              <a:t>во</a:t>
            </a:r>
            <a:r>
              <a:rPr lang="ru-RU" sz="5600" b="1" i="1" spc="180" dirty="0">
                <a:effectLst/>
                <a:ea typeface="Times New Roman" panose="02020603050405020304" pitchFamily="18" charset="0"/>
              </a:rPr>
              <a:t> </a:t>
            </a:r>
            <a:r>
              <a:rPr lang="ru-RU" sz="5600" b="1" i="1" spc="-10" dirty="0">
                <a:effectLst/>
                <a:ea typeface="Times New Roman" panose="02020603050405020304" pitchFamily="18" charset="0"/>
              </a:rPr>
              <a:t>пр</a:t>
            </a:r>
            <a:r>
              <a:rPr lang="ru-RU" sz="5600" b="1" i="1" dirty="0">
                <a:effectLst/>
                <a:ea typeface="Times New Roman" panose="02020603050405020304" pitchFamily="18" charset="0"/>
              </a:rPr>
              <a:t>им</a:t>
            </a:r>
            <a:r>
              <a:rPr lang="ru-RU" sz="5600" b="1" i="1" spc="-15" dirty="0">
                <a:effectLst/>
                <a:ea typeface="Times New Roman" panose="02020603050405020304" pitchFamily="18" charset="0"/>
              </a:rPr>
              <a:t>е</a:t>
            </a:r>
            <a:r>
              <a:rPr lang="ru-RU" sz="5600" b="1" i="1" spc="-10" dirty="0">
                <a:effectLst/>
                <a:ea typeface="Times New Roman" panose="02020603050405020304" pitchFamily="18" charset="0"/>
              </a:rPr>
              <a:t>р</a:t>
            </a:r>
            <a:r>
              <a:rPr lang="ru-RU" sz="5600" b="1" i="1" dirty="0">
                <a:effectLst/>
                <a:ea typeface="Times New Roman" panose="02020603050405020304" pitchFamily="18" charset="0"/>
              </a:rPr>
              <a:t>ов</a:t>
            </a:r>
            <a:r>
              <a:rPr lang="ru-RU" sz="5600" b="1" i="1" spc="175" dirty="0">
                <a:effectLst/>
                <a:ea typeface="Times New Roman" panose="02020603050405020304" pitchFamily="18" charset="0"/>
              </a:rPr>
              <a:t> </a:t>
            </a:r>
            <a:r>
              <a:rPr lang="ru-RU" sz="5600" b="1" i="1" dirty="0">
                <a:effectLst/>
                <a:ea typeface="Times New Roman" panose="02020603050405020304" pitchFamily="18" charset="0"/>
              </a:rPr>
              <a:t>о</a:t>
            </a:r>
            <a:r>
              <a:rPr lang="ru-RU" sz="5600" b="1" i="1" spc="-10" dirty="0">
                <a:effectLst/>
                <a:ea typeface="Times New Roman" panose="02020603050405020304" pitchFamily="18" charset="0"/>
              </a:rPr>
              <a:t>б</a:t>
            </a:r>
            <a:r>
              <a:rPr lang="ru-RU" sz="5600" b="1" i="1" spc="-15" dirty="0">
                <a:effectLst/>
                <a:ea typeface="Times New Roman" panose="02020603050405020304" pitchFamily="18" charset="0"/>
              </a:rPr>
              <a:t>у</a:t>
            </a:r>
            <a:r>
              <a:rPr lang="ru-RU" sz="5600" b="1" i="1" dirty="0">
                <a:effectLst/>
                <a:ea typeface="Times New Roman" panose="02020603050405020304" pitchFamily="18" charset="0"/>
              </a:rPr>
              <a:t>ч</a:t>
            </a:r>
            <a:r>
              <a:rPr lang="ru-RU" sz="5600" b="1" i="1" spc="5" dirty="0">
                <a:effectLst/>
                <a:ea typeface="Times New Roman" panose="02020603050405020304" pitchFamily="18" charset="0"/>
              </a:rPr>
              <a:t>а</a:t>
            </a:r>
            <a:r>
              <a:rPr lang="ru-RU" sz="5600" b="1" i="1" spc="-10" dirty="0">
                <a:effectLst/>
                <a:ea typeface="Times New Roman" panose="02020603050405020304" pitchFamily="18" charset="0"/>
              </a:rPr>
              <a:t>ю</a:t>
            </a:r>
            <a:r>
              <a:rPr lang="ru-RU" sz="5600" b="1" i="1" dirty="0">
                <a:effectLst/>
                <a:ea typeface="Times New Roman" panose="02020603050405020304" pitchFamily="18" charset="0"/>
              </a:rPr>
              <a:t>щ</a:t>
            </a:r>
            <a:r>
              <a:rPr lang="ru-RU" sz="5600" b="1" i="1" spc="-20" dirty="0">
                <a:effectLst/>
                <a:ea typeface="Times New Roman" panose="02020603050405020304" pitchFamily="18" charset="0"/>
              </a:rPr>
              <a:t>е</a:t>
            </a:r>
            <a:r>
              <a:rPr lang="ru-RU" sz="5600" b="1" i="1" dirty="0">
                <a:effectLst/>
                <a:ea typeface="Times New Roman" panose="02020603050405020304" pitchFamily="18" charset="0"/>
              </a:rPr>
              <a:t>й</a:t>
            </a:r>
            <a:r>
              <a:rPr lang="ru-RU" sz="5600" b="1" i="1" spc="180" dirty="0">
                <a:effectLst/>
                <a:ea typeface="Times New Roman" panose="02020603050405020304" pitchFamily="18" charset="0"/>
              </a:rPr>
              <a:t> </a:t>
            </a:r>
            <a:r>
              <a:rPr lang="ru-RU" sz="5600" b="1" i="1" dirty="0">
                <a:effectLst/>
                <a:ea typeface="Times New Roman" panose="02020603050405020304" pitchFamily="18" charset="0"/>
              </a:rPr>
              <a:t>выбор</a:t>
            </a:r>
            <a:r>
              <a:rPr lang="ru-RU" sz="5600" b="1" i="1" spc="-10" dirty="0">
                <a:effectLst/>
                <a:ea typeface="Times New Roman" panose="02020603050405020304" pitchFamily="18" charset="0"/>
              </a:rPr>
              <a:t>к</a:t>
            </a:r>
            <a:r>
              <a:rPr lang="ru-RU" sz="5600" b="1" i="1" spc="35" dirty="0">
                <a:effectLst/>
                <a:ea typeface="Times New Roman" panose="02020603050405020304" pitchFamily="18" charset="0"/>
              </a:rPr>
              <a:t>и</a:t>
            </a:r>
            <a:r>
              <a:rPr lang="ru-RU" sz="56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ru-RU" sz="5600" b="1" spc="17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0" indent="361950" algn="just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5600" spc="-1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Е</a:t>
            </a:r>
            <a:r>
              <a:rPr lang="ru-RU" sz="5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сли</a:t>
            </a:r>
            <a:r>
              <a:rPr lang="ru-RU" sz="5600" spc="175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5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это</a:t>
            </a:r>
            <a:r>
              <a:rPr lang="ru-RU" sz="5600" spc="175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5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с</a:t>
            </a:r>
            <a:r>
              <a:rPr lang="ru-RU" sz="5600" spc="-1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о</a:t>
            </a:r>
            <a:r>
              <a:rPr lang="ru-RU" sz="5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от</a:t>
            </a:r>
            <a:r>
              <a:rPr lang="ru-RU" sz="5600" spc="-5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н</a:t>
            </a:r>
            <a:r>
              <a:rPr lang="ru-RU" sz="5600" spc="5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о</a:t>
            </a:r>
            <a:r>
              <a:rPr lang="ru-RU" sz="5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шен</a:t>
            </a:r>
            <a:r>
              <a:rPr lang="ru-RU" sz="5600" spc="-1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и</a:t>
            </a:r>
            <a:r>
              <a:rPr lang="ru-RU" sz="5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е</a:t>
            </a:r>
            <a:r>
              <a:rPr lang="ru-RU" sz="5600" spc="26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56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м</a:t>
            </a:r>
            <a:r>
              <a:rPr lang="ru-RU" sz="5600" b="1" spc="-15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е</a:t>
            </a:r>
            <a:r>
              <a:rPr lang="ru-RU" sz="56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н</a:t>
            </a:r>
            <a:r>
              <a:rPr lang="ru-RU" sz="5600" b="1" spc="-5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ь</a:t>
            </a:r>
            <a:r>
              <a:rPr lang="ru-RU" sz="56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ше</a:t>
            </a:r>
            <a:r>
              <a:rPr lang="ru-RU" sz="5600" b="1" spc="26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56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ru-RU" sz="5600" b="1" dirty="0"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5600" spc="-15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с</a:t>
            </a:r>
            <a:r>
              <a:rPr lang="ru-RU" sz="5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еть</a:t>
            </a:r>
            <a:r>
              <a:rPr lang="ru-RU" sz="5600" spc="255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56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теряет</a:t>
            </a:r>
            <a:r>
              <a:rPr lang="ru-RU" sz="5600" b="1" spc="245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56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с</a:t>
            </a:r>
            <a:r>
              <a:rPr lang="ru-RU" sz="5600" b="1" spc="-1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п</a:t>
            </a:r>
            <a:r>
              <a:rPr lang="ru-RU" sz="56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о</a:t>
            </a:r>
            <a:r>
              <a:rPr lang="ru-RU" sz="5600" b="1" spc="-15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с</a:t>
            </a:r>
            <a:r>
              <a:rPr lang="ru-RU" sz="56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о</a:t>
            </a:r>
            <a:r>
              <a:rPr lang="ru-RU" sz="5600" b="1" spc="-1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бн</a:t>
            </a:r>
            <a:r>
              <a:rPr lang="ru-RU" sz="56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ость</a:t>
            </a:r>
            <a:r>
              <a:rPr lang="ru-RU" sz="5600" b="1" spc="255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56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к</a:t>
            </a:r>
            <a:r>
              <a:rPr lang="ru-RU" sz="5600" b="1" spc="25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56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о</a:t>
            </a:r>
            <a:r>
              <a:rPr lang="ru-RU" sz="5600" b="1" spc="-1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бо</a:t>
            </a:r>
            <a:r>
              <a:rPr lang="ru-RU" sz="56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бще</a:t>
            </a:r>
            <a:r>
              <a:rPr lang="ru-RU" sz="5600" b="1" spc="-1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н</a:t>
            </a:r>
            <a:r>
              <a:rPr lang="ru-RU" sz="56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ию</a:t>
            </a:r>
            <a:r>
              <a:rPr lang="ru-RU" sz="5600" b="1" spc="24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5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об</a:t>
            </a:r>
            <a:r>
              <a:rPr lang="ru-RU" sz="5600" spc="-2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у</a:t>
            </a:r>
            <a:r>
              <a:rPr lang="ru-RU" sz="5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чающей</a:t>
            </a:r>
            <a:r>
              <a:rPr lang="ru-RU" sz="5600" spc="25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5600" spc="4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и</a:t>
            </a:r>
            <a:r>
              <a:rPr lang="ru-RU" sz="5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нформ</a:t>
            </a:r>
            <a:r>
              <a:rPr lang="ru-RU" sz="5600" spc="-1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а</a:t>
            </a:r>
            <a:r>
              <a:rPr lang="ru-RU" sz="5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ц</a:t>
            </a:r>
            <a:r>
              <a:rPr lang="ru-RU" sz="5600" spc="-1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и</a:t>
            </a:r>
            <a:r>
              <a:rPr lang="ru-RU" sz="5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и.</a:t>
            </a:r>
          </a:p>
          <a:p>
            <a:pPr marL="0" indent="361950" algn="just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5600" spc="-1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Е</a:t>
            </a:r>
            <a:r>
              <a:rPr lang="ru-RU" sz="5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сли</a:t>
            </a:r>
            <a:r>
              <a:rPr lang="ru-RU" sz="5600" spc="175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5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это</a:t>
            </a:r>
            <a:r>
              <a:rPr lang="ru-RU" sz="5600" spc="175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5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с</a:t>
            </a:r>
            <a:r>
              <a:rPr lang="ru-RU" sz="5600" spc="-1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о</a:t>
            </a:r>
            <a:r>
              <a:rPr lang="ru-RU" sz="5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от</a:t>
            </a:r>
            <a:r>
              <a:rPr lang="ru-RU" sz="5600" spc="-5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н</a:t>
            </a:r>
            <a:r>
              <a:rPr lang="ru-RU" sz="5600" spc="5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о</a:t>
            </a:r>
            <a:r>
              <a:rPr lang="ru-RU" sz="5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шен</a:t>
            </a:r>
            <a:r>
              <a:rPr lang="ru-RU" sz="5600" spc="-1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и</a:t>
            </a:r>
            <a:r>
              <a:rPr lang="ru-RU" sz="5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е</a:t>
            </a:r>
            <a:r>
              <a:rPr lang="ru-RU" sz="5600" spc="26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56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м</a:t>
            </a:r>
            <a:r>
              <a:rPr lang="ru-RU" sz="5600" b="1" spc="-15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е</a:t>
            </a:r>
            <a:r>
              <a:rPr lang="ru-RU" sz="56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н</a:t>
            </a:r>
            <a:r>
              <a:rPr lang="ru-RU" sz="5600" b="1" spc="-5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ь</a:t>
            </a:r>
            <a:r>
              <a:rPr lang="ru-RU" sz="56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ше</a:t>
            </a:r>
            <a:r>
              <a:rPr lang="ru-RU" sz="5600" b="1" spc="26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56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ru-RU" sz="5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сеть</a:t>
            </a:r>
            <a:r>
              <a:rPr lang="ru-RU" sz="5600" spc="215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5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п</a:t>
            </a:r>
            <a:r>
              <a:rPr lang="ru-RU" sz="5600" spc="-1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р</a:t>
            </a:r>
            <a:r>
              <a:rPr lang="ru-RU" sz="5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осто</a:t>
            </a:r>
            <a:r>
              <a:rPr lang="ru-RU" sz="5600" spc="215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5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з</a:t>
            </a:r>
            <a:r>
              <a:rPr lang="ru-RU" sz="5600" spc="-15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а</a:t>
            </a:r>
            <a:r>
              <a:rPr lang="ru-RU" sz="5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по</a:t>
            </a:r>
            <a:r>
              <a:rPr lang="ru-RU" sz="5600" spc="-15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м</a:t>
            </a:r>
            <a:r>
              <a:rPr lang="ru-RU" sz="5600" spc="-1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и</a:t>
            </a:r>
            <a:r>
              <a:rPr lang="ru-RU" sz="5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нает</a:t>
            </a:r>
            <a:r>
              <a:rPr lang="ru-RU" sz="5600" spc="21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5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от</a:t>
            </a:r>
            <a:r>
              <a:rPr lang="ru-RU" sz="5600" spc="-5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в</a:t>
            </a:r>
            <a:r>
              <a:rPr lang="ru-RU" sz="5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е</a:t>
            </a:r>
            <a:r>
              <a:rPr lang="ru-RU" sz="5600" spc="-15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т</a:t>
            </a:r>
            <a:r>
              <a:rPr lang="ru-RU" sz="5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ы</a:t>
            </a:r>
            <a:r>
              <a:rPr lang="ru-RU" sz="5600" spc="215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5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д</a:t>
            </a:r>
            <a:r>
              <a:rPr lang="ru-RU" sz="5600" spc="-2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л</a:t>
            </a:r>
            <a:r>
              <a:rPr lang="ru-RU" sz="5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я ка</a:t>
            </a:r>
            <a:r>
              <a:rPr lang="ru-RU" sz="5600" spc="-1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ж</a:t>
            </a:r>
            <a:r>
              <a:rPr lang="ru-RU" sz="5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до</a:t>
            </a:r>
            <a:r>
              <a:rPr lang="ru-RU" sz="5600" spc="-15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г</a:t>
            </a:r>
            <a:r>
              <a:rPr lang="ru-RU" sz="5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о</a:t>
            </a:r>
            <a:r>
              <a:rPr lang="ru-RU" sz="5600" spc="14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5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об</a:t>
            </a:r>
            <a:r>
              <a:rPr lang="ru-RU" sz="5600" spc="-2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у</a:t>
            </a:r>
            <a:r>
              <a:rPr lang="ru-RU" sz="5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чающе</a:t>
            </a:r>
            <a:r>
              <a:rPr lang="ru-RU" sz="5600" spc="-15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г</a:t>
            </a:r>
            <a:r>
              <a:rPr lang="ru-RU" sz="5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о</a:t>
            </a:r>
            <a:r>
              <a:rPr lang="ru-RU" sz="5600" spc="155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5600" spc="-1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пр</a:t>
            </a:r>
            <a:r>
              <a:rPr lang="ru-RU" sz="5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им</a:t>
            </a:r>
            <a:r>
              <a:rPr lang="ru-RU" sz="5600" spc="-15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е</a:t>
            </a:r>
            <a:r>
              <a:rPr lang="ru-RU" sz="5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ра.</a:t>
            </a:r>
            <a:r>
              <a:rPr lang="ru-RU" sz="5600" spc="145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0" indent="361950" algn="just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5600" spc="-1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Е</a:t>
            </a:r>
            <a:r>
              <a:rPr lang="ru-RU" sz="5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сли</a:t>
            </a:r>
            <a:r>
              <a:rPr lang="ru-RU" sz="5600" spc="15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5600" spc="-1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ж</a:t>
            </a:r>
            <a:r>
              <a:rPr lang="ru-RU" sz="5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е</a:t>
            </a:r>
            <a:r>
              <a:rPr lang="ru-RU" sz="5600" spc="14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5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к</a:t>
            </a:r>
            <a:r>
              <a:rPr lang="ru-RU" sz="5600" spc="5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о</a:t>
            </a:r>
            <a:r>
              <a:rPr lang="ru-RU" sz="5600" spc="-5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л</a:t>
            </a:r>
            <a:r>
              <a:rPr lang="ru-RU" sz="5600" spc="-1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и</a:t>
            </a:r>
            <a:r>
              <a:rPr lang="ru-RU" sz="5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чест</a:t>
            </a:r>
            <a:r>
              <a:rPr lang="ru-RU" sz="5600" spc="-15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в</a:t>
            </a:r>
            <a:r>
              <a:rPr lang="ru-RU" sz="5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о</a:t>
            </a:r>
            <a:r>
              <a:rPr lang="ru-RU" sz="5600" spc="155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5600" spc="-1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о</a:t>
            </a:r>
            <a:r>
              <a:rPr lang="ru-RU" sz="5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б</a:t>
            </a:r>
            <a:r>
              <a:rPr lang="ru-RU" sz="5600" spc="-2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у</a:t>
            </a:r>
            <a:r>
              <a:rPr lang="ru-RU" sz="5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чающих</a:t>
            </a:r>
            <a:r>
              <a:rPr lang="ru-RU" sz="5600" spc="145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5600" spc="-1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п</a:t>
            </a:r>
            <a:r>
              <a:rPr lang="ru-RU" sz="5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ри</a:t>
            </a:r>
            <a:r>
              <a:rPr lang="ru-RU" sz="5600" spc="-15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м</a:t>
            </a:r>
            <a:r>
              <a:rPr lang="ru-RU" sz="5600" spc="4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е</a:t>
            </a:r>
            <a:r>
              <a:rPr lang="ru-RU" sz="5600" spc="-1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р</a:t>
            </a:r>
            <a:r>
              <a:rPr lang="ru-RU" sz="5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ов </a:t>
            </a:r>
            <a:r>
              <a:rPr lang="ru-RU" sz="56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слиш</a:t>
            </a:r>
            <a:r>
              <a:rPr lang="ru-RU" sz="5600" b="1" spc="-15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к</a:t>
            </a:r>
            <a:r>
              <a:rPr lang="ru-RU" sz="56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ом</a:t>
            </a:r>
            <a:r>
              <a:rPr lang="ru-RU" sz="5600" b="1" spc="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56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ве</a:t>
            </a:r>
            <a:r>
              <a:rPr lang="ru-RU" sz="5600" b="1" spc="-1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л</a:t>
            </a:r>
            <a:r>
              <a:rPr lang="ru-RU" sz="56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и</a:t>
            </a:r>
            <a:r>
              <a:rPr lang="ru-RU" sz="5600" b="1" spc="-1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к</a:t>
            </a:r>
            <a:r>
              <a:rPr lang="ru-RU" sz="56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о</a:t>
            </a:r>
            <a:r>
              <a:rPr lang="ru-RU" sz="5600" b="1" spc="19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5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д</a:t>
            </a:r>
            <a:r>
              <a:rPr lang="ru-RU" sz="5600" spc="-5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л</a:t>
            </a:r>
            <a:r>
              <a:rPr lang="ru-RU" sz="5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я</a:t>
            </a:r>
            <a:r>
              <a:rPr lang="ru-RU" sz="5600" spc="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5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вы</a:t>
            </a:r>
            <a:r>
              <a:rPr lang="ru-RU" sz="5600" spc="-5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б</a:t>
            </a:r>
            <a:r>
              <a:rPr lang="ru-RU" sz="5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р</a:t>
            </a:r>
            <a:r>
              <a:rPr lang="ru-RU" sz="5600" spc="-15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а</a:t>
            </a:r>
            <a:r>
              <a:rPr lang="ru-RU" sz="5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н</a:t>
            </a:r>
            <a:r>
              <a:rPr lang="ru-RU" sz="5600" spc="-1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но</a:t>
            </a:r>
            <a:r>
              <a:rPr lang="ru-RU" sz="5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й</a:t>
            </a:r>
            <a:r>
              <a:rPr lang="ru-RU" sz="5600" spc="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5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стр</a:t>
            </a:r>
            <a:r>
              <a:rPr lang="ru-RU" sz="5600" spc="-2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у</a:t>
            </a:r>
            <a:r>
              <a:rPr lang="ru-RU" sz="5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кт</a:t>
            </a:r>
            <a:r>
              <a:rPr lang="ru-RU" sz="5600" spc="-2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у</a:t>
            </a:r>
            <a:r>
              <a:rPr lang="ru-RU" sz="5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ры</a:t>
            </a:r>
            <a:r>
              <a:rPr lang="ru-RU" sz="5600" spc="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5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сети,</a:t>
            </a:r>
            <a:r>
              <a:rPr lang="ru-RU" sz="5600" spc="195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56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н</a:t>
            </a:r>
            <a:r>
              <a:rPr lang="ru-RU" sz="5600" spc="-15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е</a:t>
            </a:r>
            <a:r>
              <a:rPr lang="ru-RU" sz="56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й</a:t>
            </a:r>
            <a:r>
              <a:rPr lang="ru-RU" sz="5600" spc="-1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р</a:t>
            </a:r>
            <a:r>
              <a:rPr lang="ru-RU" sz="56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о</a:t>
            </a:r>
            <a:r>
              <a:rPr lang="ru-RU" sz="5600" spc="-15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с</a:t>
            </a:r>
            <a:r>
              <a:rPr lang="ru-RU" sz="56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е</a:t>
            </a:r>
            <a:r>
              <a:rPr lang="ru-RU" sz="5600" spc="-15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т</a:t>
            </a:r>
            <a:r>
              <a:rPr lang="ru-RU" sz="56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евая</a:t>
            </a:r>
            <a:r>
              <a:rPr lang="ru-RU" sz="5600" spc="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5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м</a:t>
            </a:r>
            <a:r>
              <a:rPr lang="ru-RU" sz="5600" spc="-1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о</a:t>
            </a:r>
            <a:r>
              <a:rPr lang="ru-RU" sz="5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дель</a:t>
            </a:r>
            <a:r>
              <a:rPr lang="ru-RU" sz="5600" spc="19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5600" spc="-15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в</a:t>
            </a:r>
            <a:r>
              <a:rPr lang="ru-RU" sz="5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о мног</a:t>
            </a:r>
            <a:r>
              <a:rPr lang="ru-RU" sz="5600" spc="-1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и</a:t>
            </a:r>
            <a:r>
              <a:rPr lang="ru-RU" sz="5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х</a:t>
            </a:r>
            <a:r>
              <a:rPr lang="ru-RU" sz="5600" spc="105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5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сл</a:t>
            </a:r>
            <a:r>
              <a:rPr lang="ru-RU" sz="5600" spc="-25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у</a:t>
            </a:r>
            <a:r>
              <a:rPr lang="ru-RU" sz="5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чаях</a:t>
            </a:r>
            <a:r>
              <a:rPr lang="ru-RU" sz="5600" spc="95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5600" spc="-1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п</a:t>
            </a:r>
            <a:r>
              <a:rPr lang="ru-RU" sz="5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р</a:t>
            </a:r>
            <a:r>
              <a:rPr lang="ru-RU" sz="5600" spc="-1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о</a:t>
            </a:r>
            <a:r>
              <a:rPr lang="ru-RU" sz="5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сто</a:t>
            </a:r>
            <a:r>
              <a:rPr lang="ru-RU" sz="5600" spc="105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5600" b="1" spc="-2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у</a:t>
            </a:r>
            <a:r>
              <a:rPr lang="ru-RU" sz="56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с</a:t>
            </a:r>
            <a:r>
              <a:rPr lang="ru-RU" sz="5600" b="1" spc="5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р</a:t>
            </a:r>
            <a:r>
              <a:rPr lang="ru-RU" sz="5600" b="1" spc="-15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е</a:t>
            </a:r>
            <a:r>
              <a:rPr lang="ru-RU" sz="56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дн</a:t>
            </a:r>
            <a:r>
              <a:rPr lang="ru-RU" sz="5600" b="1" spc="-1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я</a:t>
            </a:r>
            <a:r>
              <a:rPr lang="ru-RU" sz="56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ет</a:t>
            </a:r>
            <a:r>
              <a:rPr lang="ru-RU" sz="5600" b="1" spc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5600" b="1" spc="-15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в</a:t>
            </a:r>
            <a:r>
              <a:rPr lang="ru-RU" sz="56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ы</a:t>
            </a:r>
            <a:r>
              <a:rPr lang="ru-RU" sz="5600" b="1" spc="-1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хо</a:t>
            </a:r>
            <a:r>
              <a:rPr lang="ru-RU" sz="56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д</a:t>
            </a:r>
            <a:r>
              <a:rPr lang="ru-RU" sz="5600" b="1" spc="-1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н</a:t>
            </a:r>
            <a:r>
              <a:rPr lang="ru-RU" sz="56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ые</a:t>
            </a:r>
            <a:r>
              <a:rPr lang="ru-RU" sz="5600" b="1" spc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5600" b="1" spc="-15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з</a:t>
            </a:r>
            <a:r>
              <a:rPr lang="ru-RU" sz="56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на</a:t>
            </a:r>
            <a:r>
              <a:rPr lang="ru-RU" sz="5600" b="1" spc="-1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ч</a:t>
            </a:r>
            <a:r>
              <a:rPr lang="ru-RU" sz="56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е</a:t>
            </a:r>
            <a:r>
              <a:rPr lang="ru-RU" sz="5600" b="1" spc="-1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н</a:t>
            </a:r>
            <a:r>
              <a:rPr lang="ru-RU" sz="56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ия</a:t>
            </a:r>
            <a:r>
              <a:rPr lang="ru-RU" sz="5600" b="1" spc="95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56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д</a:t>
            </a:r>
            <a:r>
              <a:rPr lang="ru-RU" sz="5600" b="1" spc="-5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л</a:t>
            </a:r>
            <a:r>
              <a:rPr lang="ru-RU" sz="56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я</a:t>
            </a:r>
            <a:r>
              <a:rPr lang="ru-RU" sz="5600" b="1" spc="95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56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раз</a:t>
            </a:r>
            <a:r>
              <a:rPr lang="ru-RU" sz="5600" b="1" spc="-1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л</a:t>
            </a:r>
            <a:r>
              <a:rPr lang="ru-RU" sz="56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и</a:t>
            </a:r>
            <a:r>
              <a:rPr lang="ru-RU" sz="5600" b="1" spc="-1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чн</a:t>
            </a:r>
            <a:r>
              <a:rPr lang="ru-RU" sz="56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ых</a:t>
            </a:r>
            <a:r>
              <a:rPr lang="ru-RU" sz="5600" b="1" spc="95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5600" b="1" spc="-1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к</a:t>
            </a:r>
            <a:r>
              <a:rPr lang="ru-RU" sz="5600" b="1" spc="45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о</a:t>
            </a:r>
            <a:r>
              <a:rPr lang="ru-RU" sz="5600" b="1" spc="-5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м</a:t>
            </a:r>
            <a:r>
              <a:rPr lang="ru-RU" sz="56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б</a:t>
            </a:r>
            <a:r>
              <a:rPr lang="ru-RU" sz="5600" b="1" spc="-1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и</a:t>
            </a:r>
            <a:r>
              <a:rPr lang="ru-RU" sz="56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н</a:t>
            </a:r>
            <a:r>
              <a:rPr lang="ru-RU" sz="5600" b="1" spc="-15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а</a:t>
            </a:r>
            <a:r>
              <a:rPr lang="ru-RU" sz="56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ц</a:t>
            </a:r>
            <a:r>
              <a:rPr lang="ru-RU" sz="5600" b="1" spc="-1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и</a:t>
            </a:r>
            <a:r>
              <a:rPr lang="ru-RU" sz="56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й</a:t>
            </a:r>
            <a:r>
              <a:rPr lang="ru-RU" sz="5600" b="1" spc="26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56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в</a:t>
            </a:r>
            <a:r>
              <a:rPr lang="ru-RU" sz="5600" b="1" spc="-1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хо</a:t>
            </a:r>
            <a:r>
              <a:rPr lang="ru-RU" sz="56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д</a:t>
            </a:r>
            <a:r>
              <a:rPr lang="ru-RU" sz="5600" b="1" spc="-1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н</a:t>
            </a:r>
            <a:r>
              <a:rPr lang="ru-RU" sz="56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ых</a:t>
            </a:r>
            <a:r>
              <a:rPr lang="ru-RU" sz="5600" b="1" spc="255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56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вект</a:t>
            </a:r>
            <a:r>
              <a:rPr lang="ru-RU" sz="5600" b="1" spc="-1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ор</a:t>
            </a:r>
            <a:r>
              <a:rPr lang="ru-RU" sz="56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ов</a:t>
            </a:r>
            <a:r>
              <a:rPr lang="ru-RU" sz="5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r>
              <a:rPr lang="ru-RU" sz="5600" spc="255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5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те</a:t>
            </a:r>
            <a:r>
              <a:rPr lang="ru-RU" sz="5600" spc="-1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р</a:t>
            </a:r>
            <a:r>
              <a:rPr lang="ru-RU" sz="5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яя</a:t>
            </a:r>
            <a:r>
              <a:rPr lang="ru-RU" sz="5600" spc="26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5600" spc="-15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с</a:t>
            </a:r>
            <a:r>
              <a:rPr lang="ru-RU" sz="5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п</a:t>
            </a:r>
            <a:r>
              <a:rPr lang="ru-RU" sz="5600" spc="-1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о</a:t>
            </a:r>
            <a:r>
              <a:rPr lang="ru-RU" sz="5600" spc="-15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с</a:t>
            </a:r>
            <a:r>
              <a:rPr lang="ru-RU" sz="5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о</a:t>
            </a:r>
            <a:r>
              <a:rPr lang="ru-RU" sz="5600" spc="-1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бн</a:t>
            </a:r>
            <a:r>
              <a:rPr lang="ru-RU" sz="5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ость</a:t>
            </a:r>
            <a:r>
              <a:rPr lang="ru-RU" sz="5600" spc="255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5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к</a:t>
            </a:r>
            <a:r>
              <a:rPr lang="ru-RU" sz="5600" spc="26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5600" spc="-1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ко</a:t>
            </a:r>
            <a:r>
              <a:rPr lang="ru-RU" sz="5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р</a:t>
            </a:r>
            <a:r>
              <a:rPr lang="ru-RU" sz="5600" spc="-1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р</a:t>
            </a:r>
            <a:r>
              <a:rPr lang="ru-RU" sz="5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ект</a:t>
            </a:r>
            <a:r>
              <a:rPr lang="ru-RU" sz="5600" spc="-1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н</a:t>
            </a:r>
            <a:r>
              <a:rPr lang="ru-RU" sz="5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ому</a:t>
            </a:r>
            <a:r>
              <a:rPr lang="ru-RU" sz="5600" spc="24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5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отк</a:t>
            </a:r>
            <a:r>
              <a:rPr lang="ru-RU" sz="5600" spc="-5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л</a:t>
            </a:r>
            <a:r>
              <a:rPr lang="ru-RU" sz="5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ику</a:t>
            </a:r>
            <a:r>
              <a:rPr lang="ru-RU" sz="5600" spc="24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5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в от</a:t>
            </a:r>
            <a:r>
              <a:rPr lang="ru-RU" sz="5600" spc="-1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д</a:t>
            </a:r>
            <a:r>
              <a:rPr lang="ru-RU" sz="5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ел</a:t>
            </a:r>
            <a:r>
              <a:rPr lang="ru-RU" sz="5600" spc="-1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ь</a:t>
            </a:r>
            <a:r>
              <a:rPr lang="ru-RU" sz="5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н</a:t>
            </a:r>
            <a:r>
              <a:rPr lang="ru-RU" sz="5600" spc="-1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ы</a:t>
            </a:r>
            <a:r>
              <a:rPr lang="ru-RU" sz="5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х</a:t>
            </a:r>
            <a:r>
              <a:rPr lang="ru-RU" sz="5600" spc="13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5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час</a:t>
            </a:r>
            <a:r>
              <a:rPr lang="ru-RU" sz="5600" spc="-1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тн</a:t>
            </a:r>
            <a:r>
              <a:rPr lang="ru-RU" sz="5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ых</a:t>
            </a:r>
            <a:r>
              <a:rPr lang="ru-RU" sz="5600" spc="12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5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с</a:t>
            </a:r>
            <a:r>
              <a:rPr lang="ru-RU" sz="5600" spc="5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л</a:t>
            </a:r>
            <a:r>
              <a:rPr lang="ru-RU" sz="5600" spc="-2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у</a:t>
            </a:r>
            <a:r>
              <a:rPr lang="ru-RU" sz="5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чаях</a:t>
            </a:r>
            <a:r>
              <a:rPr lang="ru-RU" sz="5600" spc="13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5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и</a:t>
            </a:r>
            <a:r>
              <a:rPr lang="ru-RU" sz="5600" spc="115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5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по</a:t>
            </a:r>
            <a:r>
              <a:rPr lang="ru-RU" sz="5600" spc="-15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в</a:t>
            </a:r>
            <a:r>
              <a:rPr lang="ru-RU" sz="5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ыш</a:t>
            </a:r>
            <a:r>
              <a:rPr lang="ru-RU" sz="5600" spc="-15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а</a:t>
            </a:r>
            <a:r>
              <a:rPr lang="ru-RU" sz="5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я</a:t>
            </a:r>
            <a:r>
              <a:rPr lang="ru-RU" sz="5600" spc="115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5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ве</a:t>
            </a:r>
            <a:r>
              <a:rPr lang="ru-RU" sz="5600" spc="-1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л</a:t>
            </a:r>
            <a:r>
              <a:rPr lang="ru-RU" sz="5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ич</a:t>
            </a:r>
            <a:r>
              <a:rPr lang="ru-RU" sz="5600" spc="-1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и</a:t>
            </a:r>
            <a:r>
              <a:rPr lang="ru-RU" sz="5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ну</a:t>
            </a:r>
            <a:r>
              <a:rPr lang="ru-RU" sz="5600" spc="11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5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мак</a:t>
            </a:r>
            <a:r>
              <a:rPr lang="ru-RU" sz="5600" spc="35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с</a:t>
            </a:r>
            <a:r>
              <a:rPr lang="ru-RU" sz="5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им</a:t>
            </a:r>
            <a:r>
              <a:rPr lang="ru-RU" sz="5600" spc="-15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а</a:t>
            </a:r>
            <a:r>
              <a:rPr lang="ru-RU" sz="5600" spc="-5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ль</a:t>
            </a:r>
            <a:r>
              <a:rPr lang="ru-RU" sz="5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ной</a:t>
            </a:r>
            <a:r>
              <a:rPr lang="ru-RU" sz="5600" spc="13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5600" spc="-15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в</a:t>
            </a:r>
            <a:r>
              <a:rPr lang="ru-RU" sz="5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ы</a:t>
            </a:r>
            <a:r>
              <a:rPr lang="ru-RU" sz="5600" spc="-1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бо</a:t>
            </a:r>
            <a:r>
              <a:rPr lang="ru-RU" sz="5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р</a:t>
            </a:r>
            <a:r>
              <a:rPr lang="ru-RU" sz="5600" spc="5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о</a:t>
            </a:r>
            <a:r>
              <a:rPr lang="ru-RU" sz="5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чн</a:t>
            </a:r>
            <a:r>
              <a:rPr lang="ru-RU" sz="5600" spc="-1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о</a:t>
            </a:r>
            <a:r>
              <a:rPr lang="ru-RU" sz="5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й о</a:t>
            </a:r>
            <a:r>
              <a:rPr lang="ru-RU" sz="5600" spc="-1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ши</a:t>
            </a:r>
            <a:r>
              <a:rPr lang="ru-RU" sz="5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б</a:t>
            </a:r>
            <a:r>
              <a:rPr lang="ru-RU" sz="5600" spc="-1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к</a:t>
            </a:r>
            <a:r>
              <a:rPr lang="ru-RU" sz="5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и.</a:t>
            </a:r>
          </a:p>
          <a:p>
            <a:pPr marL="0" indent="0" algn="l">
              <a:buNone/>
            </a:pPr>
            <a:r>
              <a:rPr lang="ru-RU" sz="6400" b="0" i="0" u="none" strike="noStrike" baseline="0" dirty="0"/>
              <a:t>Кроме того, при выборе структуры многослойного перцептрона следует задавать </a:t>
            </a:r>
            <a:r>
              <a:rPr lang="ru-RU" sz="6400" b="1" i="0" u="none" strike="noStrike" baseline="0" dirty="0"/>
              <a:t>количество нейронов в скрытом слое, предшествующем выходному слою</a:t>
            </a:r>
            <a:r>
              <a:rPr lang="ru-RU" sz="6400" b="0" i="0" u="none" strike="noStrike" baseline="0" dirty="0"/>
              <a:t>, </a:t>
            </a:r>
            <a:r>
              <a:rPr lang="ru-RU" sz="6400" b="1" i="0" u="none" strike="noStrike" baseline="0" dirty="0"/>
              <a:t>не меньшим, чем количество самих выходов</a:t>
            </a:r>
            <a:r>
              <a:rPr lang="ru-RU" sz="6400" b="0" i="0" u="none" strike="noStrike" baseline="0" dirty="0"/>
              <a:t>.</a:t>
            </a:r>
            <a:endParaRPr lang="ru-RU" sz="6400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7508CE23-BE38-4A59-B32C-CD34E2D7B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E64F9-4BDE-42E5-888C-33649137AC90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68652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9DA08B1-2782-4988-937E-D4EA23E070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0178" y="71230"/>
            <a:ext cx="10515600" cy="687298"/>
          </a:xfrm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ru-RU" sz="2800" b="1" dirty="0"/>
              <a:t>Этапы алгоритма</a:t>
            </a:r>
            <a:endParaRPr lang="ru-RU" sz="28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C6D6B578-FF2E-4DB4-815B-4CC627AFE31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422693" y="597530"/>
                <a:ext cx="11645662" cy="5941294"/>
              </a:xfrm>
            </p:spPr>
            <p:txBody>
              <a:bodyPr>
                <a:normAutofit fontScale="25000" lnSpcReduction="20000"/>
              </a:bodyPr>
              <a:lstStyle/>
              <a:p>
                <a:pPr marL="0" indent="0">
                  <a:lnSpc>
                    <a:spcPct val="120000"/>
                  </a:lnSpc>
                  <a:spcBef>
                    <a:spcPts val="0"/>
                  </a:spcBef>
                  <a:buNone/>
                </a:pPr>
                <a:r>
                  <a:rPr lang="ru-RU" sz="5600" dirty="0"/>
                  <a:t>Алгоритм метода обратного распространения ошибки включает следующие этапы.</a:t>
                </a:r>
              </a:p>
              <a:p>
                <a:pPr marL="0" indent="0">
                  <a:lnSpc>
                    <a:spcPct val="120000"/>
                  </a:lnSpc>
                  <a:spcBef>
                    <a:spcPts val="0"/>
                  </a:spcBef>
                  <a:buNone/>
                </a:pPr>
                <a:r>
                  <a:rPr lang="ru-RU" sz="5600" dirty="0"/>
                  <a:t>1. Инициализация весовых коэффициентов небольшими по абсолютной величине случайными значениями,.</a:t>
                </a:r>
              </a:p>
              <a:p>
                <a:pPr marL="0" indent="0" algn="ctr">
                  <a:lnSpc>
                    <a:spcPct val="120000"/>
                  </a:lnSpc>
                  <a:spcBef>
                    <a:spcPts val="0"/>
                  </a:spcBef>
                  <a:buNone/>
                </a:pPr>
                <a:r>
                  <a:rPr lang="ru-RU" sz="64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0</a:t>
                </a:r>
                <a:r>
                  <a:rPr lang="en-US" sz="64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&lt;w</a:t>
                </a:r>
                <a:r>
                  <a:rPr lang="en-US" sz="6400" baseline="300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(0)</a:t>
                </a:r>
                <a:r>
                  <a:rPr lang="en-US" sz="6400" baseline="-25000" dirty="0" err="1">
                    <a:latin typeface="Cambria Math" panose="02040503050406030204" pitchFamily="18" charset="0"/>
                    <a:ea typeface="Cambria Math" panose="02040503050406030204" pitchFamily="18" charset="0"/>
                  </a:rPr>
                  <a:t>ij</a:t>
                </a:r>
                <a:r>
                  <a:rPr lang="en-US" sz="64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≤</a:t>
                </a:r>
                <a:r>
                  <a:rPr lang="en-US" sz="6400" i="1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M</a:t>
                </a:r>
                <a:r>
                  <a:rPr lang="ru-RU" sz="6400" baseline="300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–1</a:t>
                </a:r>
                <a:r>
                  <a:rPr lang="ru-RU" sz="64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(</a:t>
                </a:r>
                <a:r>
                  <a:rPr lang="en-US" sz="6400" i="1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L </a:t>
                </a:r>
                <a:r>
                  <a:rPr lang="ru-RU" sz="64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+ 1)</a:t>
                </a:r>
                <a:r>
                  <a:rPr lang="ru-RU" sz="6400" baseline="300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–1</a:t>
                </a:r>
                <a:r>
                  <a:rPr lang="en-US" sz="64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		(1)</a:t>
                </a:r>
                <a:endParaRPr lang="ru-RU" sz="6400" baseline="300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0" indent="0">
                  <a:lnSpc>
                    <a:spcPct val="120000"/>
                  </a:lnSpc>
                  <a:spcBef>
                    <a:spcPts val="0"/>
                  </a:spcBef>
                  <a:buNone/>
                </a:pPr>
                <a:r>
                  <a:rPr lang="ru-RU" sz="5600" dirty="0"/>
                  <a:t>где </a:t>
                </a:r>
                <a:r>
                  <a:rPr lang="en-US" sz="5600" i="1" dirty="0"/>
                  <a:t>L </a:t>
                </a:r>
                <a:r>
                  <a:rPr lang="ru-RU" sz="5600" dirty="0"/>
                  <a:t>– количество скрытых слоев</a:t>
                </a:r>
              </a:p>
              <a:p>
                <a:pPr marL="0" indent="0">
                  <a:lnSpc>
                    <a:spcPct val="120000"/>
                  </a:lnSpc>
                  <a:spcBef>
                    <a:spcPts val="0"/>
                  </a:spcBef>
                  <a:buNone/>
                </a:pPr>
                <a:r>
                  <a:rPr lang="ru-RU" sz="5600" dirty="0"/>
                  <a:t>2. На входы нейронной сети подается входной вектор одного из примеров обучающей выборки. Производится прямое распространение сигналов по сети с расчетом значений выходных переменных </a:t>
                </a:r>
              </a:p>
              <a:p>
                <a:pPr marL="0" indent="0" algn="ctr">
                  <a:lnSpc>
                    <a:spcPct val="120000"/>
                  </a:lnSpc>
                  <a:spcBef>
                    <a:spcPts val="0"/>
                  </a:spcBef>
                  <a:buNone/>
                </a:pPr>
                <a:r>
                  <a:rPr lang="en-US" sz="6400" dirty="0" err="1">
                    <a:latin typeface="Cambria Math" panose="02040503050406030204" pitchFamily="18" charset="0"/>
                    <a:ea typeface="Cambria Math" panose="02040503050406030204" pitchFamily="18" charset="0"/>
                  </a:rPr>
                  <a:t>y</a:t>
                </a:r>
                <a:r>
                  <a:rPr lang="en-US" sz="6400" baseline="-25000" dirty="0" err="1">
                    <a:latin typeface="Cambria Math" panose="02040503050406030204" pitchFamily="18" charset="0"/>
                    <a:ea typeface="Cambria Math" panose="02040503050406030204" pitchFamily="18" charset="0"/>
                  </a:rPr>
                  <a:t>j</a:t>
                </a:r>
                <a:r>
                  <a:rPr lang="en-US" sz="64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=f(</a:t>
                </a:r>
                <a:r>
                  <a:rPr lang="en-US" sz="6400" dirty="0" err="1">
                    <a:latin typeface="Cambria Math" panose="02040503050406030204" pitchFamily="18" charset="0"/>
                    <a:ea typeface="Cambria Math" panose="02040503050406030204" pitchFamily="18" charset="0"/>
                  </a:rPr>
                  <a:t>S</a:t>
                </a:r>
                <a:r>
                  <a:rPr lang="en-US" sz="6400" baseline="-25000" dirty="0" err="1">
                    <a:latin typeface="Cambria Math" panose="02040503050406030204" pitchFamily="18" charset="0"/>
                    <a:ea typeface="Cambria Math" panose="02040503050406030204" pitchFamily="18" charset="0"/>
                  </a:rPr>
                  <a:t>j</a:t>
                </a:r>
                <a:r>
                  <a:rPr lang="en-US" sz="6400" baseline="300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(n)</a:t>
                </a:r>
                <a:r>
                  <a:rPr lang="en-US" sz="64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) 				(2)</a:t>
                </a:r>
              </a:p>
              <a:p>
                <a:pPr marL="0" indent="0">
                  <a:lnSpc>
                    <a:spcPct val="120000"/>
                  </a:lnSpc>
                  <a:spcBef>
                    <a:spcPts val="0"/>
                  </a:spcBef>
                  <a:buNone/>
                </a:pPr>
                <a:r>
                  <a:rPr lang="en-US" sz="5600" dirty="0"/>
                  <a:t>n – </a:t>
                </a:r>
                <a:r>
                  <a:rPr lang="ru-RU" sz="5600" dirty="0"/>
                  <a:t>текущий номер слоя нейрона</a:t>
                </a:r>
              </a:p>
              <a:p>
                <a:pPr marL="0" indent="0">
                  <a:lnSpc>
                    <a:spcPct val="120000"/>
                  </a:lnSpc>
                  <a:spcBef>
                    <a:spcPts val="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ru-RU" sz="6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6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sz="6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𝑗</m:t>
                          </m:r>
                        </m:sub>
                        <m:sup>
                          <m:r>
                            <a:rPr lang="en-US" sz="6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6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6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sup>
                      </m:sSubSup>
                      <m:r>
                        <a:rPr lang="en-US" sz="6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6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6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en-US" sz="6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  <m:r>
                            <a:rPr lang="en-US" sz="6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𝑗</m:t>
                          </m:r>
                        </m:sub>
                      </m:sSub>
                      <m:r>
                        <a:rPr lang="en-US" sz="6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nary>
                        <m:naryPr>
                          <m:chr m:val="∑"/>
                          <m:ctrlPr>
                            <a:rPr lang="en-US" sz="6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6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sz="6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6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𝑅</m:t>
                          </m:r>
                        </m:sup>
                        <m:e>
                          <m:sSubSup>
                            <m:sSubSupPr>
                              <m:ctrlPr>
                                <a:rPr lang="en-US" sz="6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6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sz="6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𝑖</m:t>
                              </m:r>
                            </m:sub>
                            <m:sup>
                              <m:d>
                                <m:dPr>
                                  <m:ctrlPr>
                                    <a:rPr lang="en-US" sz="6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6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𝑛</m:t>
                                  </m:r>
                                  <m:r>
                                    <a:rPr lang="en-US" sz="6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−1</m:t>
                                  </m:r>
                                </m:e>
                              </m:d>
                            </m:sup>
                          </m:sSubSup>
                          <m:sSub>
                            <m:sSubPr>
                              <m:ctrlPr>
                                <a:rPr lang="en-US" sz="6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6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𝑤</m:t>
                              </m:r>
                              <m:d>
                                <m:dPr>
                                  <m:ctrlPr>
                                    <a:rPr lang="en-US" sz="6400" b="0" i="1" baseline="3000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6400" b="0" i="1" baseline="3000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𝑛</m:t>
                                  </m:r>
                                </m:e>
                              </m:d>
                            </m:e>
                            <m:sub>
                              <m:r>
                                <a:rPr lang="en-US" sz="6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𝑖𝑗</m:t>
                              </m:r>
                            </m:sub>
                          </m:sSub>
                        </m:e>
                      </m:nary>
                      <m:r>
                        <a:rPr lang="en-US" sz="64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                          (3)</m:t>
                      </m:r>
                    </m:oMath>
                  </m:oMathPara>
                </a14:m>
                <a:endParaRPr lang="en-US" sz="64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0" indent="0">
                  <a:lnSpc>
                    <a:spcPct val="120000"/>
                  </a:lnSpc>
                  <a:spcBef>
                    <a:spcPts val="0"/>
                  </a:spcBef>
                  <a:buNone/>
                </a:pPr>
                <a:r>
                  <a:rPr lang="en-US" sz="5600" dirty="0"/>
                  <a:t>R</a:t>
                </a:r>
                <a:r>
                  <a:rPr lang="ru-RU" sz="5600" dirty="0"/>
                  <a:t> – число нейронов в слое (</a:t>
                </a:r>
                <a:r>
                  <a:rPr lang="en-US" sz="5600" dirty="0"/>
                  <a:t>n-1</a:t>
                </a:r>
                <a:r>
                  <a:rPr lang="ru-RU" sz="5600" dirty="0"/>
                  <a:t>)</a:t>
                </a:r>
                <a:endParaRPr lang="en-US" sz="5600" dirty="0"/>
              </a:p>
              <a:p>
                <a:pPr marL="0" indent="0">
                  <a:lnSpc>
                    <a:spcPct val="120000"/>
                  </a:lnSpc>
                  <a:spcBef>
                    <a:spcPts val="0"/>
                  </a:spcBef>
                  <a:buNone/>
                </a:pPr>
                <a:r>
                  <a:rPr lang="en-US" sz="5600" dirty="0"/>
                  <a:t>N – </a:t>
                </a:r>
                <a:r>
                  <a:rPr lang="ru-RU" sz="5600" dirty="0"/>
                  <a:t>число нейронов в выходном слое</a:t>
                </a:r>
              </a:p>
              <a:p>
                <a:pPr marL="0" indent="0">
                  <a:lnSpc>
                    <a:spcPct val="120000"/>
                  </a:lnSpc>
                  <a:spcBef>
                    <a:spcPts val="0"/>
                  </a:spcBef>
                  <a:buNone/>
                </a:pPr>
                <a:r>
                  <a:rPr lang="ru-RU" sz="5600" dirty="0"/>
                  <a:t>3. Рассчитываются величины невязок нейронов выходного слоя</a:t>
                </a:r>
              </a:p>
              <a:p>
                <a:pPr marL="0" indent="0" algn="ctr">
                  <a:lnSpc>
                    <a:spcPct val="120000"/>
                  </a:lnSpc>
                  <a:spcBef>
                    <a:spcPts val="0"/>
                  </a:spcBef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ru-RU" sz="6400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sz="64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𝛿</m:t>
                        </m:r>
                      </m:e>
                      <m:sub>
                        <m:r>
                          <a:rPr lang="ru-RU" sz="64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𝑗</m:t>
                        </m:r>
                        <m:r>
                          <a:rPr lang="ru-RU" sz="6400" b="0" i="1" baseline="30000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r>
                          <a:rPr lang="en-US" sz="6400" b="0" i="1" baseline="30000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𝑁</m:t>
                        </m:r>
                        <m:r>
                          <a:rPr lang="ru-RU" sz="6400" b="0" i="1" baseline="30000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sub>
                    </m:sSub>
                    <m:r>
                      <a:rPr lang="ru-RU" sz="6400" i="0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ru-RU" sz="6400" i="1" dirty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6400" b="0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r>
                          <a:rPr lang="ru-RU" sz="64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ru-RU" sz="64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𝑗</m:t>
                        </m:r>
                      </m:sub>
                    </m:sSub>
                    <m:r>
                      <a:rPr lang="ru-RU" sz="6400" i="0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sSubSup>
                      <m:sSubSupPr>
                        <m:ctrlPr>
                          <a:rPr lang="ru-RU" sz="6400" i="1" dirty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ru-RU" sz="64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ru-RU" sz="64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𝑗</m:t>
                        </m:r>
                      </m:sub>
                      <m:sup>
                        <m:r>
                          <a:rPr lang="ru-RU" sz="6400" i="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∗</m:t>
                        </m:r>
                        <m:r>
                          <a:rPr lang="en-US" sz="6400" b="0" i="0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r>
                          <m:rPr>
                            <m:sty m:val="p"/>
                          </m:rPr>
                          <a:rPr lang="en-US" sz="6400" b="0" i="0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N</m:t>
                        </m:r>
                        <m:r>
                          <a:rPr lang="en-US" sz="6400" b="0" i="0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sup>
                    </m:sSubSup>
                  </m:oMath>
                </a14:m>
                <a:r>
                  <a:rPr lang="en-US" sz="64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)*f’(</a:t>
                </a:r>
                <a:r>
                  <a:rPr lang="en-US" sz="6400" dirty="0" err="1">
                    <a:latin typeface="Cambria Math" panose="02040503050406030204" pitchFamily="18" charset="0"/>
                    <a:ea typeface="Cambria Math" panose="02040503050406030204" pitchFamily="18" charset="0"/>
                  </a:rPr>
                  <a:t>S</a:t>
                </a:r>
                <a:r>
                  <a:rPr lang="en-US" sz="6400" i="1" baseline="-25000" dirty="0" err="1">
                    <a:latin typeface="Cambria Math" panose="02040503050406030204" pitchFamily="18" charset="0"/>
                    <a:ea typeface="Cambria Math" panose="02040503050406030204" pitchFamily="18" charset="0"/>
                  </a:rPr>
                  <a:t>j</a:t>
                </a:r>
                <a:r>
                  <a:rPr lang="en-US" sz="6400" baseline="300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(N)</a:t>
                </a:r>
                <a:r>
                  <a:rPr lang="en-US" sz="64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)                                       (4)</a:t>
                </a:r>
                <a:endParaRPr lang="ru-RU" sz="64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0" indent="0">
                  <a:lnSpc>
                    <a:spcPct val="120000"/>
                  </a:lnSpc>
                  <a:spcBef>
                    <a:spcPts val="0"/>
                  </a:spcBef>
                  <a:buNone/>
                </a:pPr>
                <a:r>
                  <a:rPr lang="en-US" sz="5600" dirty="0"/>
                  <a:t>j – </a:t>
                </a:r>
                <a:r>
                  <a:rPr lang="ru-RU" sz="5600" dirty="0"/>
                  <a:t>номер выходного нейрона;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5600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sz="5600" i="1" dirty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ru-RU" sz="5600" i="1" dirty="0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</m:oMath>
                </a14:m>
                <a:r>
                  <a:rPr lang="ru-RU" sz="5600" dirty="0"/>
                  <a:t> - в примере;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ru-RU" sz="5600" i="1" dirty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ru-RU" sz="5600" i="1" dirty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ru-RU" sz="5600" i="1" dirty="0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  <m:sup>
                        <m:r>
                          <a:rPr lang="ru-RU" sz="5600" dirty="0">
                            <a:latin typeface="Cambria Math" panose="02040503050406030204" pitchFamily="18" charset="0"/>
                          </a:rPr>
                          <m:t>∗</m:t>
                        </m:r>
                        <m:r>
                          <a:rPr lang="en-US" sz="5600" b="0" i="0" dirty="0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m:rPr>
                            <m:sty m:val="p"/>
                          </m:rPr>
                          <a:rPr lang="en-US" sz="5600" b="0" i="0" dirty="0" smtClean="0">
                            <a:latin typeface="Cambria Math" panose="02040503050406030204" pitchFamily="18" charset="0"/>
                          </a:rPr>
                          <m:t>N</m:t>
                        </m:r>
                        <m:r>
                          <a:rPr lang="en-US" sz="5600" b="0" i="0" dirty="0" smtClean="0">
                            <a:latin typeface="Cambria Math" panose="02040503050406030204" pitchFamily="18" charset="0"/>
                          </a:rPr>
                          <m:t>)</m:t>
                        </m:r>
                      </m:sup>
                    </m:sSubSup>
                  </m:oMath>
                </a14:m>
                <a:r>
                  <a:rPr lang="ru-RU" sz="5600" dirty="0"/>
                  <a:t> - рассчитанное значение</a:t>
                </a:r>
              </a:p>
              <a:p>
                <a:pPr marL="0" indent="0">
                  <a:lnSpc>
                    <a:spcPct val="120000"/>
                  </a:lnSpc>
                  <a:spcBef>
                    <a:spcPts val="0"/>
                  </a:spcBef>
                  <a:buNone/>
                </a:pPr>
                <a:r>
                  <a:rPr lang="ru-RU" sz="5600" dirty="0"/>
                  <a:t>Если активационная функция имеет вид </a:t>
                </a:r>
                <a:r>
                  <a:rPr lang="ru-RU" sz="5600" dirty="0" err="1"/>
                  <a:t>сигмоиды</a:t>
                </a:r>
                <a:r>
                  <a:rPr lang="ru-RU" sz="5600" dirty="0"/>
                  <a:t>, то </a:t>
                </a:r>
                <a:endParaRPr lang="en-US" sz="5600" dirty="0"/>
              </a:p>
              <a:p>
                <a:pPr marL="0" indent="0">
                  <a:lnSpc>
                    <a:spcPct val="120000"/>
                  </a:lnSpc>
                  <a:spcBef>
                    <a:spcPts val="0"/>
                  </a:spcBef>
                  <a:buNone/>
                </a:pPr>
                <a:endParaRPr lang="en-US" sz="5600" dirty="0"/>
              </a:p>
              <a:p>
                <a:pPr marL="0" indent="0">
                  <a:lnSpc>
                    <a:spcPct val="120000"/>
                  </a:lnSpc>
                  <a:spcBef>
                    <a:spcPts val="0"/>
                  </a:spcBef>
                  <a:buNone/>
                </a:pPr>
                <a:endParaRPr lang="en-US" sz="5600" dirty="0"/>
              </a:p>
              <a:p>
                <a:pPr marL="0" indent="0">
                  <a:lnSpc>
                    <a:spcPct val="120000"/>
                  </a:lnSpc>
                  <a:spcBef>
                    <a:spcPts val="0"/>
                  </a:spcBef>
                  <a:buNone/>
                </a:pPr>
                <a:r>
                  <a:rPr lang="en-US" sz="5600" dirty="0"/>
                  <a:t>4. </a:t>
                </a:r>
                <a:r>
                  <a:rPr lang="ru-RU" sz="5600" dirty="0"/>
                  <a:t>В обратной последовательности (от последнего скрытого слоя к первому) рассчитываются невязки нейронов остальных слоев с учетом связывающих слои синаптических связей:</a:t>
                </a:r>
                <a:endParaRPr lang="en-US" sz="5600" dirty="0"/>
              </a:p>
              <a:p>
                <a:pPr marL="0" indent="0" algn="ctr">
                  <a:lnSpc>
                    <a:spcPct val="120000"/>
                  </a:lnSpc>
                  <a:spcBef>
                    <a:spcPts val="0"/>
                  </a:spcBef>
                  <a:buNone/>
                </a:pPr>
                <a14:m>
                  <m:oMath xmlns:m="http://schemas.openxmlformats.org/officeDocument/2006/math">
                    <m:sSubSup>
                      <m:sSubSupPr>
                        <m:ctrlPr>
                          <a:rPr lang="en-US" sz="6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ru-RU" sz="640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𝛿</m:t>
                        </m:r>
                      </m:e>
                      <m:sub>
                        <m:r>
                          <a:rPr lang="en-US" sz="64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</m:sub>
                      <m:sup>
                        <m:r>
                          <a:rPr lang="en-US" sz="6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r>
                          <a:rPr lang="en-US" sz="6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  <m:r>
                          <a:rPr lang="en-US" sz="6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−1)</m:t>
                        </m:r>
                      </m:sup>
                    </m:sSubSup>
                    <m:r>
                      <a:rPr lang="ru-RU" sz="6400" i="0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nary>
                      <m:naryPr>
                        <m:chr m:val="∑"/>
                        <m:supHide m:val="on"/>
                        <m:ctrlPr>
                          <a:rPr lang="en-US" sz="6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sz="6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𝑗</m:t>
                        </m:r>
                        <m:r>
                          <a:rPr lang="en-US" sz="6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=1</m:t>
                        </m:r>
                      </m:sub>
                      <m:sup/>
                      <m:e>
                        <m:r>
                          <a:rPr lang="en-US" sz="6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sSubSup>
                          <m:sSubSupPr>
                            <m:ctrlPr>
                              <a:rPr lang="en-US" sz="6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ru-RU" sz="640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𝛿</m:t>
                            </m:r>
                          </m:e>
                          <m:sub>
                            <m:r>
                              <a:rPr lang="en-US" sz="6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𝑗</m:t>
                            </m:r>
                          </m:sub>
                          <m:sup>
                            <m:r>
                              <a:rPr lang="en-US" sz="6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sz="6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n-US" sz="6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)</m:t>
                            </m:r>
                          </m:sup>
                        </m:sSubSup>
                        <m:sSub>
                          <m:sSubPr>
                            <m:ctrlPr>
                              <a:rPr lang="en-US" sz="6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6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𝑤</m:t>
                            </m:r>
                            <m:r>
                              <a:rPr lang="en-US" sz="6400" b="0" i="1" baseline="3000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sz="6400" b="0" i="1" baseline="3000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n-US" sz="6400" b="0" i="1" baseline="3000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)</m:t>
                            </m:r>
                          </m:e>
                          <m:sub>
                            <m:r>
                              <a:rPr lang="en-US" sz="6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𝑖𝑗</m:t>
                            </m:r>
                          </m:sub>
                        </m:sSub>
                      </m:e>
                    </m:nary>
                  </m:oMath>
                </a14:m>
                <a:r>
                  <a:rPr lang="en-US" sz="64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)*f’(S</a:t>
                </a:r>
                <a:r>
                  <a:rPr lang="en-US" sz="6400" i="1" baseline="-250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i</a:t>
                </a:r>
                <a:r>
                  <a:rPr lang="en-US" sz="6400" baseline="300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(n-1)</a:t>
                </a:r>
                <a:r>
                  <a:rPr lang="en-US" sz="64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)                         (5)</a:t>
                </a:r>
                <a:endParaRPr lang="ru-RU" sz="64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0" indent="0">
                  <a:lnSpc>
                    <a:spcPct val="120000"/>
                  </a:lnSpc>
                  <a:spcBef>
                    <a:spcPts val="0"/>
                  </a:spcBef>
                  <a:buNone/>
                </a:pPr>
                <a:r>
                  <a:rPr lang="en-US" sz="5600" i="1" dirty="0"/>
                  <a:t>j</a:t>
                </a:r>
                <a:r>
                  <a:rPr lang="en-US" sz="5600" dirty="0"/>
                  <a:t> – </a:t>
                </a:r>
                <a:r>
                  <a:rPr lang="ru-RU" sz="5600" dirty="0"/>
                  <a:t>индекс</a:t>
                </a:r>
                <a:r>
                  <a:rPr lang="en-US" sz="5600" dirty="0"/>
                  <a:t> </a:t>
                </a:r>
                <a:r>
                  <a:rPr lang="ru-RU" sz="5600" dirty="0"/>
                  <a:t>нейрона в слое </a:t>
                </a:r>
                <a:r>
                  <a:rPr lang="en-US" sz="5600" dirty="0"/>
                  <a:t>n</a:t>
                </a:r>
              </a:p>
              <a:p>
                <a:pPr marL="0" indent="0">
                  <a:lnSpc>
                    <a:spcPct val="120000"/>
                  </a:lnSpc>
                  <a:spcBef>
                    <a:spcPts val="0"/>
                  </a:spcBef>
                  <a:buNone/>
                </a:pPr>
                <a:r>
                  <a:rPr lang="en-US" sz="5600" i="1" dirty="0" err="1"/>
                  <a:t>i</a:t>
                </a:r>
                <a:r>
                  <a:rPr lang="ru-RU" sz="5600" i="1" dirty="0"/>
                  <a:t> </a:t>
                </a:r>
                <a:r>
                  <a:rPr lang="ru-RU" sz="5600" dirty="0"/>
                  <a:t>- индекс</a:t>
                </a:r>
                <a:r>
                  <a:rPr lang="en-US" sz="5600" dirty="0"/>
                  <a:t> </a:t>
                </a:r>
                <a:r>
                  <a:rPr lang="ru-RU" sz="5600" dirty="0"/>
                  <a:t>нейрона в слое </a:t>
                </a:r>
                <a:r>
                  <a:rPr lang="en-US" sz="5600" dirty="0"/>
                  <a:t>n-1</a:t>
                </a:r>
              </a:p>
              <a:p>
                <a:pPr marL="0" indent="0">
                  <a:lnSpc>
                    <a:spcPct val="120000"/>
                  </a:lnSpc>
                  <a:spcBef>
                    <a:spcPts val="0"/>
                  </a:spcBef>
                  <a:buNone/>
                </a:pPr>
                <a:endParaRPr lang="en-US" sz="5600" dirty="0"/>
              </a:p>
            </p:txBody>
          </p:sp>
        </mc:Choice>
        <mc:Fallback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C6D6B578-FF2E-4DB4-815B-4CC627AFE31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22693" y="597530"/>
                <a:ext cx="11645662" cy="5941294"/>
              </a:xfrm>
              <a:blipFill>
                <a:blip r:embed="rId2"/>
                <a:stretch>
                  <a:fillRect l="-157" t="-20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6EDC4C23-C7B7-4BEF-B9B1-525095E0446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83989" y="4502988"/>
            <a:ext cx="4401655" cy="388190"/>
          </a:xfrm>
          <a:prstGeom prst="rect">
            <a:avLst/>
          </a:prstGeom>
        </p:spPr>
      </p:pic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90DCC437-7427-484E-9FD2-4A42745EA4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E64F9-4BDE-42E5-888C-33649137AC90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66557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9DA08B1-2782-4988-937E-D4EA23E070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0178" y="97707"/>
            <a:ext cx="10515600" cy="687298"/>
          </a:xfrm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ru-RU" sz="2800" b="1" dirty="0"/>
              <a:t>Этапы алгоритма</a:t>
            </a:r>
            <a:endParaRPr lang="ru-RU" sz="28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C6D6B578-FF2E-4DB4-815B-4CC627AFE31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422693" y="655608"/>
                <a:ext cx="11516265" cy="6038490"/>
              </a:xfrm>
            </p:spPr>
            <p:txBody>
              <a:bodyPr>
                <a:normAutofit/>
              </a:bodyPr>
              <a:lstStyle/>
              <a:p>
                <a:pPr marL="0" indent="0">
                  <a:lnSpc>
                    <a:spcPct val="120000"/>
                  </a:lnSpc>
                  <a:spcBef>
                    <a:spcPts val="0"/>
                  </a:spcBef>
                  <a:buNone/>
                </a:pPr>
                <a:r>
                  <a:rPr lang="en-US" sz="1800" dirty="0"/>
                  <a:t>5. </a:t>
                </a:r>
                <a:r>
                  <a:rPr lang="ru-RU" sz="1800" dirty="0"/>
                  <a:t>Рассчитываются изменения весовых коэффициентов по следующему соотношению:</a:t>
                </a:r>
              </a:p>
              <a:p>
                <a:pPr marL="0" indent="0" algn="ctr">
                  <a:lnSpc>
                    <a:spcPct val="120000"/>
                  </a:lnSpc>
                  <a:spcBef>
                    <a:spcPts val="0"/>
                  </a:spcBef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ru-RU" sz="1800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sz="1800" i="1" dirty="0" smtClean="0">
                            <a:solidFill>
                              <a:srgbClr val="836967"/>
                            </a:solidFill>
                            <a:latin typeface="Cambria Math"/>
                          </a:rPr>
                          <m:t>Δ</m:t>
                        </m:r>
                        <m:r>
                          <a:rPr lang="ru-RU" sz="1800" i="1" dirty="0">
                            <a:latin typeface="Cambria Math"/>
                          </a:rPr>
                          <m:t>𝑤</m:t>
                        </m:r>
                      </m:e>
                      <m:sub>
                        <m:r>
                          <a:rPr lang="ru-RU" sz="1800" i="1" dirty="0">
                            <a:latin typeface="Cambria Math"/>
                          </a:rPr>
                          <m:t>𝑖𝑗</m:t>
                        </m:r>
                      </m:sub>
                    </m:sSub>
                    <m:r>
                      <a:rPr lang="en-US" sz="1800" b="0" i="0" baseline="30000" dirty="0" smtClean="0">
                        <a:latin typeface="Cambria Math"/>
                      </a:rPr>
                      <m:t>(</m:t>
                    </m:r>
                    <m:r>
                      <m:rPr>
                        <m:sty m:val="p"/>
                      </m:rPr>
                      <a:rPr lang="en-US" sz="1800" b="0" i="0" normalizeH="1" baseline="30000" dirty="0" smtClean="0">
                        <a:latin typeface="Cambria Math"/>
                      </a:rPr>
                      <m:t>n</m:t>
                    </m:r>
                    <m:r>
                      <a:rPr lang="en-US" sz="1800" b="0" i="0" baseline="30000" dirty="0" smtClean="0">
                        <a:latin typeface="Cambria Math"/>
                      </a:rPr>
                      <m:t>)</m:t>
                    </m:r>
                    <m:r>
                      <a:rPr lang="ru-RU" sz="1800" i="0" dirty="0">
                        <a:latin typeface="Cambria Math"/>
                      </a:rPr>
                      <m:t>=</m:t>
                    </m:r>
                    <m:r>
                      <a:rPr lang="ru-RU" sz="1800" i="1" dirty="0" smtClean="0">
                        <a:latin typeface="Cambria Math"/>
                        <a:ea typeface="Cambria Math" panose="02040503050406030204" pitchFamily="18" charset="0"/>
                      </a:rPr>
                      <m:t>𝜗</m:t>
                    </m:r>
                    <m:r>
                      <a:rPr lang="ru-RU" sz="1800" i="1" dirty="0" smtClean="0">
                        <a:latin typeface="Cambria Math"/>
                        <a:ea typeface="Cambria Math" panose="02040503050406030204" pitchFamily="18" charset="0"/>
                      </a:rPr>
                      <m:t>∙</m:t>
                    </m:r>
                    <m:sSub>
                      <m:sSubPr>
                        <m:ctrlPr>
                          <a:rPr lang="ru-RU" sz="180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sz="1800" i="1" dirty="0" smtClean="0">
                            <a:latin typeface="Cambria Math"/>
                            <a:ea typeface="Cambria Math" panose="02040503050406030204" pitchFamily="18" charset="0"/>
                          </a:rPr>
                          <m:t>𝛿</m:t>
                        </m:r>
                        <m:r>
                          <a:rPr lang="en-US" sz="1800" b="0" i="1" baseline="30000" dirty="0" smtClean="0">
                            <a:latin typeface="Cambria Math"/>
                            <a:ea typeface="Cambria Math" panose="02040503050406030204" pitchFamily="18" charset="0"/>
                          </a:rPr>
                          <m:t>(</m:t>
                        </m:r>
                        <m:r>
                          <a:rPr lang="en-US" sz="1800" b="0" i="1" baseline="30000" dirty="0" smtClean="0">
                            <a:latin typeface="Cambria Math"/>
                            <a:ea typeface="Cambria Math" panose="02040503050406030204" pitchFamily="18" charset="0"/>
                          </a:rPr>
                          <m:t>𝑛</m:t>
                        </m:r>
                        <m:r>
                          <a:rPr lang="en-US" sz="1800" b="0" i="1" baseline="30000" dirty="0" smtClean="0">
                            <a:latin typeface="Cambria Math"/>
                            <a:ea typeface="Cambria Math" panose="02040503050406030204" pitchFamily="18" charset="0"/>
                          </a:rPr>
                          <m:t>)</m:t>
                        </m:r>
                      </m:e>
                      <m:sub>
                        <m:r>
                          <a:rPr lang="en-US" sz="1800" b="0" i="1" dirty="0" smtClean="0">
                            <a:latin typeface="Cambria Math"/>
                          </a:rPr>
                          <m:t>𝑗</m:t>
                        </m:r>
                      </m:sub>
                    </m:sSub>
                    <m:r>
                      <a:rPr lang="ru-RU" sz="1800" i="0" dirty="0">
                        <a:latin typeface="Cambria Math"/>
                      </a:rPr>
                      <m:t>⋅</m:t>
                    </m:r>
                    <m:sSub>
                      <m:sSubPr>
                        <m:ctrlPr>
                          <a:rPr lang="ru-RU" sz="1800" i="1" dirty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0" i="1" dirty="0" smtClean="0">
                            <a:solidFill>
                              <a:srgbClr val="836967"/>
                            </a:solidFill>
                            <a:latin typeface="Cambria Math"/>
                          </a:rPr>
                          <m:t>𝑦</m:t>
                        </m:r>
                        <m:r>
                          <a:rPr lang="en-US" sz="1800" b="0" i="1" baseline="30000" dirty="0" smtClean="0">
                            <a:solidFill>
                              <a:srgbClr val="836967"/>
                            </a:solidFill>
                            <a:latin typeface="Cambria Math"/>
                          </a:rPr>
                          <m:t>(</m:t>
                        </m:r>
                        <m:r>
                          <a:rPr lang="en-US" sz="1800" b="0" i="1" baseline="30000" dirty="0" smtClean="0">
                            <a:solidFill>
                              <a:srgbClr val="836967"/>
                            </a:solidFill>
                            <a:latin typeface="Cambria Math"/>
                          </a:rPr>
                          <m:t>𝑛</m:t>
                        </m:r>
                        <m:r>
                          <a:rPr lang="en-US" sz="1800" b="0" i="1" baseline="30000" dirty="0" smtClean="0">
                            <a:solidFill>
                              <a:srgbClr val="836967"/>
                            </a:solidFill>
                            <a:latin typeface="Cambria Math"/>
                          </a:rPr>
                          <m:t>−1)</m:t>
                        </m:r>
                      </m:e>
                      <m:sub>
                        <m:r>
                          <a:rPr lang="ru-RU" sz="1800" i="1" dirty="0"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ru-RU" sz="1800" dirty="0"/>
                  <a:t>		(6)</a:t>
                </a:r>
              </a:p>
              <a:p>
                <a:pPr marL="0" indent="0">
                  <a:lnSpc>
                    <a:spcPct val="120000"/>
                  </a:lnSpc>
                  <a:spcBef>
                    <a:spcPts val="0"/>
                  </a:spcBef>
                  <a:buNone/>
                </a:pPr>
                <a:r>
                  <a:rPr lang="ru-RU" sz="1800" dirty="0"/>
                  <a:t>где </a:t>
                </a:r>
                <a14:m>
                  <m:oMath xmlns:m="http://schemas.openxmlformats.org/officeDocument/2006/math">
                    <m:r>
                      <a:rPr lang="ru-RU" sz="1800" i="1" dirty="0" smtClean="0">
                        <a:latin typeface="Cambria Math"/>
                        <a:ea typeface="Cambria Math" panose="02040503050406030204" pitchFamily="18" charset="0"/>
                      </a:rPr>
                      <m:t>𝜗</m:t>
                    </m:r>
                  </m:oMath>
                </a14:m>
                <a:r>
                  <a:rPr lang="en-US" sz="1800" i="1" dirty="0"/>
                  <a:t> </a:t>
                </a:r>
                <a:r>
                  <a:rPr lang="ru-RU" sz="1800" dirty="0"/>
                  <a:t>– коэффициент скорости обучения</a:t>
                </a:r>
                <a:r>
                  <a:rPr lang="en-US" sz="1800" dirty="0"/>
                  <a:t> (</a:t>
                </a:r>
                <a:r>
                  <a:rPr lang="ru-RU" sz="1800" dirty="0"/>
                  <a:t> от 0 до 1 вкл.</a:t>
                </a:r>
                <a:r>
                  <a:rPr lang="en-US" sz="1800" dirty="0"/>
                  <a:t>)</a:t>
                </a:r>
                <a:r>
                  <a:rPr lang="ru-RU" sz="1800" dirty="0"/>
                  <a:t>.</a:t>
                </a:r>
                <a:endParaRPr lang="en-US" sz="1800" dirty="0"/>
              </a:p>
              <a:p>
                <a:pPr marL="0" indent="0">
                  <a:lnSpc>
                    <a:spcPct val="120000"/>
                  </a:lnSpc>
                  <a:spcBef>
                    <a:spcPts val="0"/>
                  </a:spcBef>
                  <a:buNone/>
                </a:pPr>
                <a:r>
                  <a:rPr lang="ru-RU" sz="1800" dirty="0"/>
                  <a:t>6. Корректируются все весовые коэффициенты</a:t>
                </a:r>
              </a:p>
              <a:p>
                <a:pPr marL="0" indent="0" algn="ctr">
                  <a:lnSpc>
                    <a:spcPct val="120000"/>
                  </a:lnSpc>
                  <a:spcBef>
                    <a:spcPts val="0"/>
                  </a:spcBef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ru-RU" sz="1800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sz="1800" i="1" dirty="0">
                            <a:latin typeface="Cambria Math"/>
                          </a:rPr>
                          <m:t>𝑤</m:t>
                        </m:r>
                      </m:e>
                      <m:sub>
                        <m:r>
                          <a:rPr lang="ru-RU" sz="1800" i="1" dirty="0">
                            <a:latin typeface="Cambria Math"/>
                          </a:rPr>
                          <m:t>𝑖𝑗</m:t>
                        </m:r>
                      </m:sub>
                    </m:sSub>
                    <m:r>
                      <a:rPr lang="ru-RU" sz="1800" b="0" i="1" baseline="30000" dirty="0" smtClean="0">
                        <a:latin typeface="Cambria Math"/>
                      </a:rPr>
                      <m:t>(</m:t>
                    </m:r>
                    <m:r>
                      <a:rPr lang="en-US" sz="1800" b="0" i="1" baseline="30000" dirty="0" smtClean="0">
                        <a:latin typeface="Cambria Math"/>
                      </a:rPr>
                      <m:t>𝑛</m:t>
                    </m:r>
                    <m:r>
                      <a:rPr lang="ru-RU" sz="1800" b="0" i="1" baseline="30000" dirty="0" smtClean="0">
                        <a:latin typeface="Cambria Math"/>
                      </a:rPr>
                      <m:t>)</m:t>
                    </m:r>
                    <m:d>
                      <m:dPr>
                        <m:ctrlPr>
                          <a:rPr lang="ru-RU" sz="1800" i="1" dirty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ru-RU" sz="1800" i="1" dirty="0">
                            <a:latin typeface="Cambria Math"/>
                          </a:rPr>
                          <m:t>𝜏</m:t>
                        </m:r>
                        <m:r>
                          <a:rPr lang="en-US" sz="1800" b="0" i="1" dirty="0" smtClean="0">
                            <a:latin typeface="Cambria Math"/>
                          </a:rPr>
                          <m:t>+1</m:t>
                        </m:r>
                      </m:e>
                    </m:d>
                    <m:r>
                      <a:rPr lang="ru-RU" sz="1800" i="0" dirty="0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ru-RU" sz="1800" i="1" dirty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sz="1800" i="1" dirty="0">
                            <a:latin typeface="Cambria Math"/>
                          </a:rPr>
                          <m:t>𝑤</m:t>
                        </m:r>
                      </m:e>
                      <m:sub>
                        <m:r>
                          <a:rPr lang="ru-RU" sz="1800" i="1" dirty="0">
                            <a:latin typeface="Cambria Math"/>
                          </a:rPr>
                          <m:t>𝑖𝑗</m:t>
                        </m:r>
                      </m:sub>
                    </m:sSub>
                    <m:r>
                      <a:rPr lang="en-US" sz="1800" b="0" i="1" baseline="30000" dirty="0" smtClean="0">
                        <a:latin typeface="Cambria Math"/>
                      </a:rPr>
                      <m:t>(</m:t>
                    </m:r>
                    <m:r>
                      <a:rPr lang="en-US" sz="1800" b="0" i="1" baseline="30000" dirty="0" smtClean="0">
                        <a:latin typeface="Cambria Math"/>
                      </a:rPr>
                      <m:t>𝑛</m:t>
                    </m:r>
                    <m:r>
                      <a:rPr lang="en-US" sz="1800" b="0" i="1" baseline="30000" dirty="0" smtClean="0">
                        <a:latin typeface="Cambria Math"/>
                      </a:rPr>
                      <m:t>)</m:t>
                    </m:r>
                    <m:d>
                      <m:dPr>
                        <m:ctrlPr>
                          <a:rPr lang="ru-RU" sz="1800" i="1" dirty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ru-RU" sz="1800" i="1" dirty="0">
                            <a:latin typeface="Cambria Math"/>
                          </a:rPr>
                          <m:t>𝜏</m:t>
                        </m:r>
                      </m:e>
                    </m:d>
                    <m:r>
                      <a:rPr lang="ru-RU" sz="1800" i="0" dirty="0">
                        <a:latin typeface="Cambria Math"/>
                      </a:rPr>
                      <m:t>+</m:t>
                    </m:r>
                  </m:oMath>
                </a14:m>
                <a:r>
                  <a:rPr lang="ru-RU" sz="1800" dirty="0">
                    <a:solidFill>
                      <a:srgbClr val="836967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1800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sz="1800" i="1" dirty="0" smtClean="0">
                            <a:solidFill>
                              <a:srgbClr val="836967"/>
                            </a:solidFill>
                            <a:latin typeface="Cambria Math"/>
                          </a:rPr>
                          <m:t>Δ</m:t>
                        </m:r>
                        <m:r>
                          <a:rPr lang="ru-RU" sz="1800" i="1" dirty="0">
                            <a:latin typeface="Cambria Math"/>
                          </a:rPr>
                          <m:t>𝑤</m:t>
                        </m:r>
                      </m:e>
                      <m:sub>
                        <m:r>
                          <a:rPr lang="ru-RU" sz="1800" i="1" dirty="0">
                            <a:latin typeface="Cambria Math"/>
                          </a:rPr>
                          <m:t>𝑖𝑗</m:t>
                        </m:r>
                      </m:sub>
                    </m:sSub>
                    <m:r>
                      <a:rPr lang="en-US" sz="1800" b="0" i="0" baseline="30000" dirty="0" smtClean="0">
                        <a:latin typeface="Cambria Math"/>
                      </a:rPr>
                      <m:t>(</m:t>
                    </m:r>
                    <m:r>
                      <m:rPr>
                        <m:sty m:val="p"/>
                      </m:rPr>
                      <a:rPr lang="en-US" sz="1800" b="0" i="0" normalizeH="1" baseline="30000" dirty="0" smtClean="0">
                        <a:latin typeface="Cambria Math"/>
                      </a:rPr>
                      <m:t>n</m:t>
                    </m:r>
                    <m:r>
                      <a:rPr lang="en-US" sz="1800" b="0" i="0" baseline="30000" dirty="0" smtClean="0">
                        <a:latin typeface="Cambria Math"/>
                      </a:rPr>
                      <m:t>)</m:t>
                    </m:r>
                  </m:oMath>
                </a14:m>
                <a:r>
                  <a:rPr lang="ru-RU" sz="1800" dirty="0"/>
                  <a:t> 	(7)</a:t>
                </a:r>
                <a:endParaRPr lang="en-US" sz="1800" dirty="0"/>
              </a:p>
              <a:p>
                <a:pPr marL="0" indent="0" algn="just">
                  <a:lnSpc>
                    <a:spcPct val="120000"/>
                  </a:lnSpc>
                  <a:spcBef>
                    <a:spcPts val="0"/>
                  </a:spcBef>
                  <a:buNone/>
                </a:pPr>
                <a:r>
                  <a:rPr lang="en-US" sz="1800" dirty="0"/>
                  <a:t>7. </a:t>
                </a:r>
                <a:r>
                  <a:rPr lang="ru-RU" sz="1800" dirty="0"/>
                  <a:t>Рассчитывается ошибка обучения для каждого нейрона выходного слоя</a:t>
                </a:r>
              </a:p>
              <a:p>
                <a:pPr marL="0" indent="0" algn="ctr">
                  <a:lnSpc>
                    <a:spcPct val="120000"/>
                  </a:lnSpc>
                  <a:spcBef>
                    <a:spcPts val="0"/>
                  </a:spcBef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ru-RU" sz="1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𝐸</m:t>
                        </m:r>
                      </m:e>
                      <m:sub>
                        <m:r>
                          <a:rPr lang="en-US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𝑗</m:t>
                        </m:r>
                      </m:sub>
                    </m:sSub>
                    <m:r>
                      <a:rPr lang="en-US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US" sz="1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1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sz="1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𝑃</m:t>
                            </m:r>
                          </m:den>
                        </m:f>
                        <m:nary>
                          <m:naryPr>
                            <m:chr m:val="∑"/>
                            <m:ctrlPr>
                              <a:rPr lang="en-US" sz="1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m:rPr>
                                <m:brk m:alnAt="23"/>
                              </m:rPr>
                              <a:rPr lang="en-US" sz="1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𝑝</m:t>
                            </m:r>
                            <m:r>
                              <a:rPr lang="en-US" sz="1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=1</m:t>
                            </m:r>
                          </m:sub>
                          <m:sup>
                            <m:r>
                              <a:rPr lang="en-US" sz="1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𝑃</m:t>
                            </m:r>
                          </m:sup>
                          <m:e>
                            <m:sSup>
                              <m:sSupPr>
                                <m:ctrlPr>
                                  <a:rPr lang="en-US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(</m:t>
                                </m:r>
                                <m:sSubSup>
                                  <m:sSubSupPr>
                                    <m:ctrlPr>
                                      <a:rPr lang="en-US" sz="1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𝑦</m:t>
                                    </m:r>
                                  </m:e>
                                  <m:sub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𝑗𝑝</m:t>
                                    </m:r>
                                  </m:sub>
                                  <m:sup/>
                                </m:sSubSup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</m:t>
                                </m:r>
                                <m:sSubSup>
                                  <m:sSubSupPr>
                                    <m:ctrlPr>
                                      <a:rPr lang="en-US" sz="1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𝑦</m:t>
                                    </m:r>
                                  </m:e>
                                  <m:sub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𝑗𝑝</m:t>
                                    </m:r>
                                  </m:sub>
                                  <m:sup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∗</m:t>
                                    </m:r>
                                  </m:sup>
                                </m:sSubSup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)</m:t>
                                </m:r>
                              </m:e>
                              <m:sup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e>
                        </m:nary>
                      </m:e>
                    </m:rad>
                  </m:oMath>
                </a14:m>
                <a:r>
                  <a:rPr lang="ru-RU" sz="1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 		(8)</a:t>
                </a:r>
              </a:p>
              <a:p>
                <a:pPr marL="0" indent="0" algn="ctr">
                  <a:lnSpc>
                    <a:spcPct val="120000"/>
                  </a:lnSpc>
                  <a:spcBef>
                    <a:spcPts val="0"/>
                  </a:spcBef>
                  <a:buNone/>
                </a:pPr>
                <a:r>
                  <a:rPr lang="ru-RU" sz="1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где </a:t>
                </a:r>
                <a:r>
                  <a:rPr lang="en-US" sz="1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P – </a:t>
                </a:r>
                <a:r>
                  <a:rPr lang="ru-RU" sz="1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число примеров в обучающей выборке</a:t>
                </a:r>
              </a:p>
              <a:p>
                <a:pPr marL="0" indent="0">
                  <a:lnSpc>
                    <a:spcPct val="120000"/>
                  </a:lnSpc>
                  <a:spcBef>
                    <a:spcPts val="0"/>
                  </a:spcBef>
                  <a:buNone/>
                </a:pPr>
                <a:r>
                  <a:rPr lang="ru-RU" sz="1800" dirty="0"/>
                  <a:t>Цикл повторяется с шага 2 до выполнения одного или нескольких условий окончания:</a:t>
                </a:r>
              </a:p>
              <a:p>
                <a:pPr marL="914400" indent="-914400">
                  <a:lnSpc>
                    <a:spcPct val="120000"/>
                  </a:lnSpc>
                  <a:spcBef>
                    <a:spcPts val="0"/>
                  </a:spcBef>
                  <a:buFont typeface="+mj-lt"/>
                  <a:buAutoNum type="arabicPeriod"/>
                </a:pPr>
                <a:r>
                  <a:rPr lang="ru-RU" sz="1800" dirty="0"/>
                  <a:t>исчерпано заданное предельное количество эпох обучения;</a:t>
                </a:r>
              </a:p>
              <a:p>
                <a:pPr marL="914400" indent="-914400">
                  <a:lnSpc>
                    <a:spcPct val="120000"/>
                  </a:lnSpc>
                  <a:spcBef>
                    <a:spcPts val="0"/>
                  </a:spcBef>
                  <a:buFont typeface="+mj-lt"/>
                  <a:buAutoNum type="arabicPeriod"/>
                </a:pPr>
                <a:r>
                  <a:rPr lang="ru-RU" sz="1800" dirty="0"/>
                  <a:t>достигнут удовлетворительный уровень ошибки по всей обучающей выборке;</a:t>
                </a:r>
                <a:endParaRPr lang="en-US" sz="1800" dirty="0"/>
              </a:p>
              <a:p>
                <a:pPr marL="0" indent="0" algn="ctr">
                  <a:lnSpc>
                    <a:spcPct val="120000"/>
                  </a:lnSpc>
                  <a:spcBef>
                    <a:spcPts val="0"/>
                  </a:spcBef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ru-RU" sz="1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𝐸</m:t>
                        </m:r>
                      </m:e>
                      <m:sub>
                        <m:r>
                          <a:rPr lang="ru-RU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общ</m:t>
                        </m:r>
                      </m:sub>
                    </m:sSub>
                    <m:r>
                      <a:rPr lang="en-US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US" sz="1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1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sz="1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𝑃</m:t>
                            </m:r>
                            <m:r>
                              <a:rPr lang="ru-RU" sz="1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∗</m:t>
                            </m:r>
                            <m:r>
                              <a:rPr lang="en-US" sz="1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𝑁</m:t>
                            </m:r>
                          </m:den>
                        </m:f>
                        <m:nary>
                          <m:naryPr>
                            <m:chr m:val="∑"/>
                            <m:ctrlPr>
                              <a:rPr lang="en-US" sz="1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m:rPr>
                                <m:brk m:alnAt="23"/>
                              </m:rPr>
                              <a:rPr lang="en-US" sz="1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𝑝</m:t>
                            </m:r>
                            <m:r>
                              <a:rPr lang="en-US" sz="1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=1</m:t>
                            </m:r>
                          </m:sub>
                          <m:sup>
                            <m:r>
                              <a:rPr lang="en-US" sz="1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𝑃</m:t>
                            </m:r>
                          </m:sup>
                          <m:e>
                            <m:sSup>
                              <m:sSupPr>
                                <m:ctrlPr>
                                  <a:rPr lang="en-US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nary>
                                  <m:naryPr>
                                    <m:chr m:val="∑"/>
                                    <m:ctrlPr>
                                      <a:rPr lang="en-US" sz="1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naryPr>
                                  <m:sub>
                                    <m:r>
                                      <m:rPr>
                                        <m:brk m:alnAt="23"/>
                                      </m:rPr>
                                      <a:rPr lang="en-US" sz="1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𝑗</m:t>
                                    </m:r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=1</m:t>
                                    </m:r>
                                  </m:sub>
                                  <m:sup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𝑁</m:t>
                                    </m:r>
                                  </m:sup>
                                  <m:e/>
                                </m:nary>
                                <m:sSup>
                                  <m:sSupPr>
                                    <m:ctrlPr>
                                      <a:rPr lang="en-US" sz="1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(</m:t>
                                    </m:r>
                                    <m:sSubSup>
                                      <m:sSubSupPr>
                                        <m:ctrlPr>
                                          <a:rPr lang="en-US" sz="18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sSubSupPr>
                                      <m:e>
                                        <m:r>
                                          <a:rPr lang="en-US" sz="18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𝑦</m:t>
                                        </m:r>
                                      </m:e>
                                      <m:sub>
                                        <m:r>
                                          <a:rPr lang="en-US" sz="18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𝑗𝑝</m:t>
                                        </m:r>
                                      </m:sub>
                                      <m:sup/>
                                    </m:sSubSup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−</m:t>
                                    </m:r>
                                    <m:sSubSup>
                                      <m:sSubSupPr>
                                        <m:ctrlPr>
                                          <a:rPr lang="en-US" sz="18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sSubSupPr>
                                      <m:e>
                                        <m:r>
                                          <a:rPr lang="en-US" sz="18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𝑦</m:t>
                                        </m:r>
                                      </m:e>
                                      <m:sub>
                                        <m:r>
                                          <a:rPr lang="en-US" sz="18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𝑗𝑝</m:t>
                                        </m:r>
                                      </m:sub>
                                      <m:sup>
                                        <m:r>
                                          <a:rPr lang="en-US" sz="18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∗</m:t>
                                        </m:r>
                                      </m:sup>
                                    </m:sSubSup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)</m:t>
                                    </m:r>
                                  </m:e>
                                  <m:sup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e>
                              <m:sup/>
                            </m:sSup>
                          </m:e>
                        </m:nary>
                      </m:e>
                    </m:rad>
                  </m:oMath>
                </a14:m>
                <a:r>
                  <a:rPr lang="ru-RU" sz="1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	(9)</a:t>
                </a:r>
              </a:p>
              <a:p>
                <a:pPr marL="0" indent="0">
                  <a:lnSpc>
                    <a:spcPct val="120000"/>
                  </a:lnSpc>
                  <a:spcBef>
                    <a:spcPts val="0"/>
                  </a:spcBef>
                  <a:buNone/>
                </a:pPr>
                <a:r>
                  <a:rPr lang="en-US" sz="1800" dirty="0"/>
                  <a:t>3</a:t>
                </a:r>
                <a:r>
                  <a:rPr lang="ru-RU" sz="1800" dirty="0"/>
                  <a:t>. не происходит уменьшения ошибки обучающей выборки на протяжении заданного предельного количества эпох обучения;</a:t>
                </a:r>
              </a:p>
              <a:p>
                <a:pPr marL="0" indent="0">
                  <a:lnSpc>
                    <a:spcPct val="120000"/>
                  </a:lnSpc>
                  <a:spcBef>
                    <a:spcPts val="0"/>
                  </a:spcBef>
                  <a:buNone/>
                </a:pPr>
                <a:r>
                  <a:rPr lang="ru-RU" sz="1800" dirty="0"/>
                  <a:t>4. исчерпано заданное предельное физическое время обучения.</a:t>
                </a:r>
              </a:p>
            </p:txBody>
          </p:sp>
        </mc:Choice>
        <mc:Fallback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C6D6B578-FF2E-4DB4-815B-4CC627AFE31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22693" y="655608"/>
                <a:ext cx="11516265" cy="6038490"/>
              </a:xfrm>
              <a:blipFill>
                <a:blip r:embed="rId2"/>
                <a:stretch>
                  <a:fillRect l="-42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31255D3E-96DF-4132-ACF4-73EB8659FC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E64F9-4BDE-42E5-888C-33649137AC90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22713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3285" y="76199"/>
            <a:ext cx="11854544" cy="892559"/>
          </a:xfrm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ru-RU" sz="3600" b="1" dirty="0"/>
              <a:t>Пример обучения двухслойной нейронной сети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731" r="78044" b="8763"/>
          <a:stretch/>
        </p:blipFill>
        <p:spPr>
          <a:xfrm rot="5400000">
            <a:off x="7140992" y="-674874"/>
            <a:ext cx="3363754" cy="6063341"/>
          </a:xfrm>
        </p:spPr>
      </p:pic>
      <p:pic>
        <p:nvPicPr>
          <p:cNvPr id="5" name="Объект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533" t="3448"/>
          <a:stretch/>
        </p:blipFill>
        <p:spPr>
          <a:xfrm rot="5400000">
            <a:off x="-174175" y="990600"/>
            <a:ext cx="6063345" cy="567146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905" r="87020" b="53333"/>
          <a:stretch/>
        </p:blipFill>
        <p:spPr>
          <a:xfrm rot="5400000">
            <a:off x="7626638" y="2919484"/>
            <a:ext cx="1216806" cy="4822373"/>
          </a:xfrm>
          <a:prstGeom prst="rect">
            <a:avLst/>
          </a:prstGeom>
        </p:spPr>
      </p:pic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4C7EBB31-6134-4864-9494-653547A34F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E64F9-4BDE-42E5-888C-33649137AC90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681595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192</TotalTime>
  <Words>736</Words>
  <Application>Microsoft Office PowerPoint</Application>
  <PresentationFormat>Широкоэкранный</PresentationFormat>
  <Paragraphs>66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4" baseType="lpstr">
      <vt:lpstr>Arial</vt:lpstr>
      <vt:lpstr>Calibri</vt:lpstr>
      <vt:lpstr>Calibri Light</vt:lpstr>
      <vt:lpstr>Cambria Math</vt:lpstr>
      <vt:lpstr>Symbol</vt:lpstr>
      <vt:lpstr>Times New Roman</vt:lpstr>
      <vt:lpstr>Wingdings</vt:lpstr>
      <vt:lpstr>Тема Office</vt:lpstr>
      <vt:lpstr>Многослойные перцептроны. Алгоритм обратного распространения ошибки</vt:lpstr>
      <vt:lpstr>Многослойные перцептроны</vt:lpstr>
      <vt:lpstr>Рекомендации по определению структуры многослойных перцептронов</vt:lpstr>
      <vt:lpstr>Этапы алгоритма</vt:lpstr>
      <vt:lpstr>Этапы алгоритма</vt:lpstr>
      <vt:lpstr>Пример обучения двухслойной нейронной сети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Алгоритм обратного распространения ошибки</dc:title>
  <dc:creator>Pavla Mikhaylova</dc:creator>
  <cp:lastModifiedBy>Pavla Mikhaylova</cp:lastModifiedBy>
  <cp:revision>30</cp:revision>
  <dcterms:created xsi:type="dcterms:W3CDTF">2020-11-23T17:49:09Z</dcterms:created>
  <dcterms:modified xsi:type="dcterms:W3CDTF">2020-11-24T16:34:59Z</dcterms:modified>
</cp:coreProperties>
</file>