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12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20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3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0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61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01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3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1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40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13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95303-824E-4C38-933D-A009A34C8A0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3FAF3-C7B1-4D9B-8C1B-BEFB4A4186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4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962" y="500332"/>
            <a:ext cx="9374038" cy="3009631"/>
          </a:xfrm>
        </p:spPr>
        <p:txBody>
          <a:bodyPr>
            <a:noAutofit/>
          </a:bodyPr>
          <a:lstStyle/>
          <a:p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r>
              <a:rPr lang="ru-RU" sz="3200" dirty="0">
                <a:solidFill>
                  <a:prstClr val="black"/>
                </a:solidFill>
                <a:latin typeface="+mn-lt"/>
              </a:rPr>
              <a:t>Лекция14 по дисциплине «безопасность жизнедеятельности»</a:t>
            </a:r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r>
              <a:rPr lang="ru-RU" sz="3200" dirty="0">
                <a:solidFill>
                  <a:prstClr val="black"/>
                </a:solidFill>
                <a:latin typeface="+mn-lt"/>
              </a:rPr>
              <a:t> Инженерные основы техники безопасности</a:t>
            </a:r>
            <a:br>
              <a:rPr lang="ru-RU" sz="3200" dirty="0">
                <a:solidFill>
                  <a:prstClr val="black"/>
                </a:solidFill>
                <a:latin typeface="+mn-lt"/>
              </a:rPr>
            </a:br>
            <a:r>
              <a:rPr lang="ru-RU" sz="3200" dirty="0">
                <a:latin typeface="+mn-lt"/>
              </a:rPr>
              <a:t>Ремонтные работы. Безопасность проведения газоопасных  и огневых работ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05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53" y="421860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Установка заглушек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При отключении ремонтируемых аппаратов и емкостей от материальных и вспомогательных трубопроводов на трубопроводах между фланцами ставят заглушки.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Установка и снятие заглушек является опасной операцией, ее выполняют работники газоспасательной службы или это делается в их присутствии.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29589" y="158748"/>
            <a:ext cx="4060180" cy="304942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9734" t="-33741" r="-4984" b="-44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20998" y="3503126"/>
            <a:ext cx="4037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Установка заглушки в трубопроводе</a:t>
            </a:r>
          </a:p>
        </p:txBody>
      </p:sp>
    </p:spTree>
    <p:extLst>
      <p:ext uri="{BB962C8B-B14F-4D97-AF65-F5344CB8AC3E}">
        <p14:creationId xmlns:p14="http://schemas.microsoft.com/office/powerpoint/2010/main" val="1891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08" y="1475789"/>
            <a:ext cx="6096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ru-RU" sz="2400" dirty="0"/>
              <a:t>Работа внутри аппаратов, цистерн, газгольдеров, колодцев, коллекторов и в других закрытых объемах относится к числу особо опасных. </a:t>
            </a:r>
            <a:endParaRPr lang="ru-RU" sz="2400" dirty="0">
              <a:cs typeface="Segoe UI" panose="020B0502040204020203" pitchFamily="34" charset="0"/>
            </a:endParaRPr>
          </a:p>
          <a:p>
            <a:pPr fontAlgn="base"/>
            <a:r>
              <a:rPr lang="ru-RU" sz="2400" dirty="0">
                <a:cs typeface="Segoe UI" panose="020B0502040204020203" pitchFamily="34" charset="0"/>
              </a:rPr>
              <a:t>Проведение работ следует согласовать с руководителями структурных подразделений, технологически связанных </a:t>
            </a:r>
          </a:p>
          <a:p>
            <a:pPr fontAlgn="base"/>
            <a:r>
              <a:rPr lang="ru-RU" sz="2400" dirty="0">
                <a:cs typeface="Segoe UI" panose="020B0502040204020203" pitchFamily="34" charset="0"/>
              </a:rPr>
              <a:t>с этими объектами.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14388" y="1215721"/>
            <a:ext cx="4140000" cy="3384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22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167" y="1717641"/>
            <a:ext cx="65388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К работе в емкостях допускаются только лица мужского пола, не моложе 20 лет, физически здоровые, прошедшие медицинское обследование.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 Работа в емкости проводится бригадой не менее 3 человек, чтобы в случае необходимости вдвоем удалить работающего из опасной зоны.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09930" y="1319842"/>
            <a:ext cx="3960000" cy="3312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78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940" y="3319869"/>
            <a:ext cx="3431463" cy="2675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7931" y="370936"/>
            <a:ext cx="757111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Работу выполняют в шланговом противогазе</a:t>
            </a:r>
            <a:r>
              <a:rPr lang="ru-RU" sz="2400" dirty="0">
                <a:ea typeface="Times New Roman" panose="02020603050405020304" pitchFamily="18" charset="0"/>
              </a:rPr>
              <a:t>, обслуживаемом дублером, который следит за правильным положением шланга, подачей воздуха, поддерживает связь с работающим при помощи сигнальной веревки, прикрепленной к поясу работающего в емкости.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ea typeface="Times New Roman" panose="02020603050405020304" pitchFamily="18" charset="0"/>
              </a:rPr>
              <a:t>Рабочего, потерявшего сознание или почувствовавшего себя плохо, извлекают из емкости или колодца с помощью сигнальной веревки.</a:t>
            </a:r>
          </a:p>
          <a:p>
            <a:r>
              <a:rPr lang="ru-RU" sz="2400" dirty="0"/>
              <a:t>Срок одноразового нахождения рабочего в емкости не должен превышать 15 мин, после чего он должен отдыхать вне емкости не менее 15 мин.</a:t>
            </a:r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04192" y="136565"/>
            <a:ext cx="3355915" cy="2484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2657" b="-13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41744" y="2730738"/>
            <a:ext cx="2996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Изолирующий противогаз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E3010A1-ACE4-4BAF-B488-69B95648B04A}"/>
              </a:ext>
            </a:extLst>
          </p:cNvPr>
          <p:cNvCxnSpPr>
            <a:cxnSpLocks/>
          </p:cNvCxnSpPr>
          <p:nvPr/>
        </p:nvCxnSpPr>
        <p:spPr>
          <a:xfrm flipH="1" flipV="1">
            <a:off x="8191500" y="3606803"/>
            <a:ext cx="2738168" cy="21987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E3010A1-ACE4-4BAF-B488-69B95648B04A}"/>
              </a:ext>
            </a:extLst>
          </p:cNvPr>
          <p:cNvCxnSpPr>
            <a:cxnSpLocks/>
          </p:cNvCxnSpPr>
          <p:nvPr/>
        </p:nvCxnSpPr>
        <p:spPr>
          <a:xfrm flipH="1">
            <a:off x="8341744" y="3545457"/>
            <a:ext cx="2493034" cy="21911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191500" y="6052218"/>
            <a:ext cx="2956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Фильтрующий противогаз</a:t>
            </a:r>
          </a:p>
        </p:txBody>
      </p:sp>
    </p:spTree>
    <p:extLst>
      <p:ext uri="{BB962C8B-B14F-4D97-AF65-F5344CB8AC3E}">
        <p14:creationId xmlns:p14="http://schemas.microsoft.com/office/powerpoint/2010/main" val="1215090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593" y="534837"/>
            <a:ext cx="11047562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После окончания газоопасных работ необходимо убрать рабочие места и привести в порядок инструмент и оборудование.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Ответственный за проведение газоопасных работ должен лично убедиться, что внутри резервуара или емкости не остались люди, убран инструмент, материалы, посторонние предметы,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 закрыть наряд-допуск.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cs typeface="Segoe UI" panose="020B0502040204020203" pitchFamily="34" charset="0"/>
              </a:rPr>
              <a:t>После закрытия наряда-допуска на проведение газоопасных работ передать один экземпляр наряда-допуска на проведение газоопасных работ руководителю структурного подразделения или лицу, его замещающему, а второй экземпляр передать в газоспасательную службу (ГСС).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cs typeface="Segoe UI" panose="020B0502040204020203" pitchFamily="34" charset="0"/>
              </a:rPr>
              <a:t>Оба экземпляра наряда-допуска на проведение газоопасных работ хранятся не менее трех месяцев со дня его закрытия.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0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728" y="97706"/>
            <a:ext cx="10784457" cy="5837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Безопасность при огневых работах 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903" y="819511"/>
            <a:ext cx="7065033" cy="54346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/>
              <a:t>К </a:t>
            </a:r>
            <a:r>
              <a:rPr lang="ru-RU" sz="2400" b="1" i="1" dirty="0"/>
              <a:t>огневым работам</a:t>
            </a:r>
            <a:r>
              <a:rPr lang="ru-RU" sz="2400" dirty="0"/>
              <a:t> относятся производственные операции, связанные с применением открытого огня, искрообразованием и нагреванием до температур, способных вызвать воспламенение материалов и конструкций: </a:t>
            </a:r>
            <a:r>
              <a:rPr lang="ru-RU" sz="2400" b="1" dirty="0"/>
              <a:t>электро- и газосварка, кислородная резка, пайка, лужение, заливка антифрикционных сплавов, все виды применения открытого огня для выжигания отложений и покрытий, разогрев битума и пека, кузнечные работы</a:t>
            </a:r>
            <a:r>
              <a:rPr lang="ru-RU" sz="2400" dirty="0"/>
              <a:t>, а также некоторые операции механической обработки металлов, которые могут вызвать искрение или разогрев обрабатываемой детали (сверление, резка ножовкой, обработка абразивными кругами и др.).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21876" y="1939701"/>
            <a:ext cx="4121918" cy="239419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83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64" y="0"/>
            <a:ext cx="7785736" cy="629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200" b="1" dirty="0">
                <a:ea typeface="Times New Roman" panose="02020603050405020304" pitchFamily="18" charset="0"/>
              </a:rPr>
              <a:t>Опасности: </a:t>
            </a:r>
            <a:endParaRPr lang="ru-RU" sz="22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200" dirty="0">
                <a:ea typeface="Times New Roman" panose="02020603050405020304" pitchFamily="18" charset="0"/>
              </a:rPr>
              <a:t>1.  При сварке и резке образуются брызги металла, которые разлетаются на большие расстояния вокруг рабочего места. Разогретые частицы металла могут попадать в щели и отверстия в полах и стенах и на горючие материалы.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200" dirty="0">
                <a:ea typeface="Times New Roman" panose="02020603050405020304" pitchFamily="18" charset="0"/>
              </a:rPr>
              <a:t>2. Неосторожно отброшенные раскаленные остатки электродов.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200" dirty="0">
                <a:ea typeface="Times New Roman" panose="02020603050405020304" pitchFamily="18" charset="0"/>
              </a:rPr>
              <a:t>3.   При электросварочных работах возможно возникновение искр, как источника воспламенения (короткое замыкание в сети, соприкосновение оголенных проводов с металлическими предметами, с поврежденной изоляцией, с заземленными металлическими аппаратами, конструкциями).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4.</a:t>
            </a:r>
            <a:r>
              <a:rPr lang="ru-RU" sz="2200" dirty="0"/>
              <a:t> Металлические трубы, обладая высокой теплопроводностью проводят тепло, поглощаемое в месте сварки, на значительное расстояние, что может вызвать воспламенение горючего материала, находящегося вне поля зрения сварщика. </a:t>
            </a:r>
            <a:endParaRPr lang="ru-RU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72000" y="1590399"/>
            <a:ext cx="4320000" cy="28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067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656" y="102055"/>
            <a:ext cx="6096000" cy="61924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Подготовка к проведению огневых работ.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Места проведения огневых работ могут быть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постоянными и временными.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Места постоянного проведения огневых работ определяются на предприятии приказом руководителя предприятия.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dirty="0">
                <a:cs typeface="Segoe UI" panose="020B0502040204020203" pitchFamily="34" charset="0"/>
              </a:rPr>
              <a:t>К </a:t>
            </a:r>
            <a:r>
              <a:rPr lang="ru-RU" sz="2400" b="1" dirty="0">
                <a:cs typeface="Segoe UI" panose="020B0502040204020203" pitchFamily="34" charset="0"/>
              </a:rPr>
              <a:t>постоянным </a:t>
            </a:r>
            <a:r>
              <a:rPr lang="ru-RU" sz="2400" dirty="0">
                <a:cs typeface="Segoe UI" panose="020B0502040204020203" pitchFamily="34" charset="0"/>
              </a:rPr>
              <a:t>относятся </a:t>
            </a:r>
            <a:r>
              <a:rPr lang="ru-RU" sz="2400" b="1" dirty="0">
                <a:cs typeface="Segoe UI" panose="020B0502040204020203" pitchFamily="34" charset="0"/>
              </a:rPr>
              <a:t>места </a:t>
            </a:r>
            <a:r>
              <a:rPr lang="ru-RU" sz="2400" dirty="0">
                <a:cs typeface="Segoe UI" panose="020B0502040204020203" pitchFamily="34" charset="0"/>
              </a:rPr>
              <a:t>в специально оборудованных помещениях или на открытых площадках, на которых исключено образование взрывопожароопасных концентраций паров опасных веществ (вне взрывоопасных зон).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84308" y="1097657"/>
            <a:ext cx="3230880" cy="268224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38270" y="3952773"/>
            <a:ext cx="417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Постоянные места для огневых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328282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835" y="1409366"/>
            <a:ext cx="6096000" cy="335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ct val="107000"/>
              </a:lnSpc>
              <a:spcAft>
                <a:spcPts val="995"/>
              </a:spcAft>
            </a:pPr>
            <a:r>
              <a:rPr lang="ru-RU" sz="2400" b="1" dirty="0">
                <a:solidFill>
                  <a:srgbClr val="222222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К временным относятся места, </a:t>
            </a:r>
            <a:r>
              <a:rPr lang="ru-RU" sz="2400" dirty="0">
                <a:solidFill>
                  <a:srgbClr val="222222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>на которых огневые работы выполняются периодически и связаны с ремонтом оборудования, трубопроводов, коммуникаций, зданий и сооружений, а также с подключением к действующим коммуникациям законченных строительством объектов.</a:t>
            </a:r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25952" y="1156023"/>
            <a:ext cx="4121918" cy="25124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63975" y="3862919"/>
            <a:ext cx="36715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Временные места для огневых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388805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899" y="567285"/>
            <a:ext cx="59551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Работы проводятся после оформления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двух экземплярах наряда-допуска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 выполнение работ повышенной опасности, подписанного главным инженером предприятия, его заместителем по производству, или начальником производства.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Наряд-допуск согласовывается с представителем пожарной охраны предприятия.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Огневые работы проводятся по специально составленному плану.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13" y="836634"/>
            <a:ext cx="5575258" cy="41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3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2" y="1121435"/>
            <a:ext cx="1150763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Ремонтные работы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– комплекс работ восстановительного характера, включающий строительные, монтажные, пусконаладочные работы, а также работы по техническому диагностированию оборудования.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Ремонтные работы выполняются </a:t>
            </a:r>
            <a:r>
              <a:rPr lang="ru-RU" sz="2400" b="1" dirty="0"/>
              <a:t>в два этапа. </a:t>
            </a:r>
          </a:p>
          <a:p>
            <a:pPr algn="just">
              <a:spcBef>
                <a:spcPts val="600"/>
              </a:spcBef>
            </a:pPr>
            <a:r>
              <a:rPr lang="ru-RU" sz="2400" b="1" dirty="0"/>
              <a:t>Первый этап </a:t>
            </a:r>
            <a:r>
              <a:rPr lang="ru-RU" sz="2400" dirty="0"/>
              <a:t>- подготовительные работы, </a:t>
            </a:r>
            <a:r>
              <a:rPr lang="ru-RU" sz="2400" b="1" dirty="0"/>
              <a:t>второй этап</a:t>
            </a:r>
            <a:r>
              <a:rPr lang="ru-RU" sz="2400" dirty="0"/>
              <a:t> - непосредственное проведение ремонтных работ.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b="1" dirty="0"/>
              <a:t>Составляется план подготовительных работ,</a:t>
            </a:r>
            <a:r>
              <a:rPr lang="ru-RU" sz="2400" dirty="0"/>
              <a:t> который определяет подготовку технологического объекта или оборудования, технологических трубопроводов, коммуникаций к проведению ремонтных работ.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28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603" y="759125"/>
            <a:ext cx="884782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 проведению огневых работ допускаются работники, прошедшие в установленном порядке обучение и проверку знаний по пожарной безопасности и технике безопасности, имеющие квалификационное удостоверение и талон по пожарной безопасности.</a:t>
            </a:r>
          </a:p>
          <a:p>
            <a:pPr>
              <a:spcBef>
                <a:spcPts val="600"/>
              </a:spcBef>
            </a:pPr>
            <a:r>
              <a:rPr lang="ru-RU" sz="2400" b="1" dirty="0"/>
              <a:t>Наряд-допуск</a:t>
            </a:r>
            <a:r>
              <a:rPr lang="ru-RU" sz="2400" dirty="0"/>
              <a:t> оформляется отдельно на каждый вид огневой работы и действителен в течение всего срока, необходимого для выполнения указанного в наряде-допуске объема работ.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В случае необходимости изменения вида, увеличения объема работ и расширения рабочего места оформляется </a:t>
            </a:r>
            <a:r>
              <a:rPr lang="ru-RU" sz="2400" b="1" dirty="0"/>
              <a:t>новый наряд-допуск.</a:t>
            </a: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Google Shape;4064;p432">
            <a:extLst>
              <a:ext uri="{FF2B5EF4-FFF2-40B4-BE49-F238E27FC236}">
                <a16:creationId xmlns:a16="http://schemas.microsoft.com/office/drawing/2014/main" id="{8B4C481B-EFD3-43E4-B0D8-2BF9C7DED8E5}"/>
              </a:ext>
            </a:extLst>
          </p:cNvPr>
          <p:cNvSpPr/>
          <p:nvPr/>
        </p:nvSpPr>
        <p:spPr>
          <a:xfrm>
            <a:off x="9773553" y="1111091"/>
            <a:ext cx="1200000" cy="1200000"/>
          </a:xfrm>
          <a:prstGeom prst="ellipse">
            <a:avLst/>
          </a:prstGeom>
          <a:solidFill>
            <a:schemeClr val="lt1"/>
          </a:solidFill>
          <a:ln w="22225" cap="flat" cmpd="sng">
            <a:solidFill>
              <a:srgbClr val="13426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SzPts val="1400"/>
            </a:pPr>
            <a:endParaRPr sz="16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pic>
        <p:nvPicPr>
          <p:cNvPr id="3" name="Google Shape;4051;p4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0162" y="1247057"/>
            <a:ext cx="766782" cy="928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967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53" y="836761"/>
            <a:ext cx="755673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Огневые работы подразделяются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 два этапа: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подготовительный и непосредственное проведение.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 подготовке к огневым работам начальник цеха совместно с ответственным за подготовку и проведение этих работ определяют опасную зону границы, которой четко обозначаются предупредительными знаками и надписями. Места сварки, резки и т. п. отмечают мелом, краской, бирками или другими хорошо видимыми опознавательными знаками.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Из опасной зоны убирают все горючие вещества. Горючие вещества, которые невозможно удалить, защищают от огня.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5409" r="2888" b="14665"/>
          <a:stretch/>
        </p:blipFill>
        <p:spPr>
          <a:xfrm>
            <a:off x="8252395" y="1974225"/>
            <a:ext cx="3279035" cy="24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2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30" y="655608"/>
            <a:ext cx="751360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Проведение огневых работ.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ea typeface="Times New Roman" panose="02020603050405020304" pitchFamily="18" charset="0"/>
              </a:rPr>
              <a:t>К огневым работам приступают только после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соответствующей их подготовки, при наличии оформленного акта о готовности резервуара к проведению ремонта с ведением огневых работ,</a:t>
            </a:r>
            <a:r>
              <a:rPr lang="ru-RU" sz="2400" dirty="0">
                <a:ea typeface="Times New Roman" panose="02020603050405020304" pitchFamily="18" charset="0"/>
              </a:rPr>
              <a:t> выполнения всех требований пожарной безопасности и очистки рабочего места от сгораемых материалов.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Рабочие места при проведении огневых работ обеспечиваются необходимыми первичными средствами пожаротушения.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r="51501"/>
          <a:stretch/>
        </p:blipFill>
        <p:spPr>
          <a:xfrm>
            <a:off x="8219638" y="1164565"/>
            <a:ext cx="2537502" cy="34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4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317" y="379562"/>
            <a:ext cx="6889630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Во время проведения огневых работ должен осуществляться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постоянный контроль за состоянием воздушной среды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 рабочем месте и в опасной зоне.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b="1" dirty="0"/>
              <a:t>Во время сварочных работ </a:t>
            </a:r>
            <a:r>
              <a:rPr lang="ru-RU" sz="2400" dirty="0"/>
              <a:t>необходимо вести противопожарное наблюдение за местом работы и прилегающей территорией. В необходимых случаях устанавливается пост пожарной охраны, и в особо ответственных случаях - боевой расчет с пожарным автомобилем. Время от времени участки, подвергающиеся нагреванию, поливают водой.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99949" y="379562"/>
            <a:ext cx="4536000" cy="414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4577" y="4684945"/>
            <a:ext cx="265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Ручной газоанализатор</a:t>
            </a:r>
          </a:p>
        </p:txBody>
      </p:sp>
    </p:spTree>
    <p:extLst>
      <p:ext uri="{BB962C8B-B14F-4D97-AF65-F5344CB8AC3E}">
        <p14:creationId xmlns:p14="http://schemas.microsoft.com/office/powerpoint/2010/main" val="417671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2" y="439948"/>
            <a:ext cx="70822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После окончания огневых работ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места, наиболее подвергшиеся опасности, необходимо полить водой, тщательно обследовать всю рабочую зону, а также близлежащие места.</a:t>
            </a:r>
            <a:r>
              <a:rPr lang="ru-RU" sz="2400" dirty="0"/>
              <a:t> </a:t>
            </a:r>
          </a:p>
          <a:p>
            <a:pPr algn="just">
              <a:spcBef>
                <a:spcPts val="600"/>
              </a:spcBef>
            </a:pPr>
            <a:r>
              <a:rPr lang="ru-RU" sz="2400" dirty="0"/>
              <a:t>Руководитель работ обязан тщательно проверить места проведения огневых работ после их окончания и закрыть наряд-допуск, а также обеспечить контроль за местами проведения временных огневых работ в течение трех часов после их окончания.</a:t>
            </a: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Если огневые работы выполнялись во второй половине дня или поздно вечером, за местом работы  наблюдают  все ночное время.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49761" y="3881887"/>
            <a:ext cx="3744000" cy="25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81761" y="690112"/>
            <a:ext cx="2880000" cy="234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69" t="-35292" r="-90083" b="-304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42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442" y="776377"/>
            <a:ext cx="11222966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До начала ремонтных работ подрядчиком разрабатываются проекты производства работ и сетевой (линейный) график выполнения наиболее сложных и трудоемких работ.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b="1" dirty="0"/>
              <a:t>Проекты производства работ согласовываются с руководителем </a:t>
            </a:r>
            <a:r>
              <a:rPr lang="ru-RU" sz="2400" dirty="0"/>
              <a:t>ремонтируемого объекта, а при необходимости и с главным механиком, главным энергетиком и службой по надзору и ремонту производственных зданий (главным архитектором) заказчика.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b="1" dirty="0"/>
              <a:t>Объем и содержание подготовительных работ, последовательность их выполнения и меры безопасности</a:t>
            </a:r>
            <a:r>
              <a:rPr lang="ru-RU" sz="2400" dirty="0"/>
              <a:t> определяет руководитель объекта. Он назначает ответственных за подготовку и сдачу оборудования в ремонт из числа специалистов, имеющих соответствующий опыт и квалификацию.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endParaRPr lang="ru-RU" sz="2400" dirty="0"/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4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56" y="112143"/>
            <a:ext cx="791904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На проведение ремонтных работ </a:t>
            </a:r>
            <a:r>
              <a:rPr lang="ru-RU" sz="2400" b="1" dirty="0">
                <a:ea typeface="Times New Roman" panose="02020603050405020304" pitchFamily="18" charset="0"/>
              </a:rPr>
              <a:t>оформляется наряд-допуск, в 2-х экземплярах</a:t>
            </a:r>
            <a:r>
              <a:rPr lang="ru-RU" sz="2400" dirty="0">
                <a:ea typeface="Times New Roman" panose="02020603050405020304" pitchFamily="18" charset="0"/>
              </a:rPr>
              <a:t>, который является письменным разрешением на производство указанных работ.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Наряд-допуск оформляется на определенный объем работ</a:t>
            </a:r>
            <a:r>
              <a:rPr lang="ru-RU" sz="2400" dirty="0">
                <a:ea typeface="Times New Roman" panose="02020603050405020304" pitchFamily="18" charset="0"/>
              </a:rPr>
              <a:t> с указанием ремонтируемого оборудования, коммуникаций, арматуры на данном участке, </a:t>
            </a:r>
            <a:r>
              <a:rPr lang="ru-RU" sz="2400" b="1" dirty="0">
                <a:ea typeface="Times New Roman" panose="02020603050405020304" pitchFamily="18" charset="0"/>
              </a:rPr>
              <a:t>с ежедневным подтверждением возможности проведения ремонтных работ.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dirty="0"/>
              <a:t>После окончания работ </a:t>
            </a:r>
            <a:r>
              <a:rPr lang="ru-RU" sz="2400" b="1" dirty="0"/>
              <a:t>первый экземпляр,</a:t>
            </a:r>
            <a:r>
              <a:rPr lang="ru-RU" sz="2400" dirty="0"/>
              <a:t> подписанный руководителем структурного подразделения ремонтируемого объекта, выдается непосредственному руководителю работ подрядной организации,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tabLst>
                <a:tab pos="226695" algn="l"/>
              </a:tabLst>
            </a:pPr>
            <a:r>
              <a:rPr lang="ru-RU" sz="2400" b="1" dirty="0"/>
              <a:t>второй экземпляр </a:t>
            </a:r>
            <a:r>
              <a:rPr lang="ru-RU" sz="2400" dirty="0"/>
              <a:t>находится у руководителя структурного подразделения ремонтируемого объекта.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399" y="535171"/>
            <a:ext cx="3868943" cy="54073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742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343" y="71826"/>
            <a:ext cx="10724072" cy="7908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Безопасность проведения газоопасных работ 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55" y="966158"/>
            <a:ext cx="6737230" cy="458970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К </a:t>
            </a:r>
            <a:r>
              <a:rPr lang="ru-RU" sz="2400" b="1" i="1" dirty="0"/>
              <a:t>газоопасным</a:t>
            </a:r>
            <a:r>
              <a:rPr lang="ru-RU" sz="2400" dirty="0"/>
              <a:t> относятся работы, связанные с внутренним осмотром, чисткой, ремонтом, разгерметизацией технологического оборудования, коммуникаций, при проведении которых возможно выделение в рабочую зону взрывопожароопасных или вредных паров, газов и других веществ, способных вызвать взрыв, загорание, оказать вредное воздействие на организм человека, а также работы при недостаточном содержании кислорода (объемная доля ниже 20%) в рабочей зоне.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8436" y="1326131"/>
            <a:ext cx="4886325" cy="339941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6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791" y="405442"/>
            <a:ext cx="69097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cs typeface="Segoe UI" panose="020B0502040204020203" pitchFamily="34" charset="0"/>
              </a:rPr>
              <a:t>Перечень газоопасных работ разрабатывается </a:t>
            </a:r>
            <a:r>
              <a:rPr lang="ru-RU" sz="2400" dirty="0">
                <a:cs typeface="Segoe UI" panose="020B0502040204020203" pitchFamily="34" charset="0"/>
              </a:rPr>
              <a:t>руководителем структурного подразделения (производство, цех, отделение, установка, участок) согласовывается либо:</a:t>
            </a:r>
          </a:p>
          <a:p>
            <a:pPr marL="702900" indent="-342900" fontAlgn="base">
              <a:buFont typeface="Arial" panose="020B0604020202020204" pitchFamily="34" charset="0"/>
              <a:buChar char="•"/>
            </a:pPr>
            <a:r>
              <a:rPr lang="ru-RU" sz="2400" dirty="0">
                <a:cs typeface="Segoe UI" panose="020B0502040204020203" pitchFamily="34" charset="0"/>
              </a:rPr>
              <a:t>с собственной профессиональной аварийно-спасательной службой (формированием), аттестованной на ведение газоопасных работ;</a:t>
            </a:r>
            <a:br>
              <a:rPr lang="ru-RU" sz="2400" dirty="0">
                <a:cs typeface="Segoe UI" panose="020B0502040204020203" pitchFamily="34" charset="0"/>
              </a:rPr>
            </a:br>
            <a:r>
              <a:rPr lang="ru-RU" sz="2400" dirty="0">
                <a:cs typeface="Segoe UI" panose="020B0502040204020203" pitchFamily="34" charset="0"/>
              </a:rPr>
              <a:t>с профессиональной аварийно - спасательной </a:t>
            </a:r>
          </a:p>
          <a:p>
            <a:pPr marL="702900" indent="-342900" fontAlgn="base">
              <a:buFont typeface="Arial" panose="020B0604020202020204" pitchFamily="34" charset="0"/>
              <a:buChar char="•"/>
            </a:pPr>
            <a:r>
              <a:rPr lang="ru-RU" sz="2400" dirty="0">
                <a:cs typeface="Segoe UI" panose="020B0502040204020203" pitchFamily="34" charset="0"/>
              </a:rPr>
              <a:t>службой (формированием), с которой заключен договор на обслуживание (далее - ГСС);</a:t>
            </a:r>
          </a:p>
          <a:p>
            <a:pPr marL="702900" indent="-342900" fontAlgn="base">
              <a:buFont typeface="Arial" panose="020B0604020202020204" pitchFamily="34" charset="0"/>
              <a:buChar char="•"/>
            </a:pPr>
            <a:r>
              <a:rPr lang="ru-RU" sz="2400" dirty="0">
                <a:cs typeface="Segoe UI" panose="020B0502040204020203" pitchFamily="34" charset="0"/>
              </a:rPr>
              <a:t>со службой производственного контроля за соблюдением требований промышленной безопасности;</a:t>
            </a:r>
          </a:p>
          <a:p>
            <a:pPr marL="702900" indent="-342900" fontAlgn="base">
              <a:buFont typeface="Arial" panose="020B0604020202020204" pitchFamily="34" charset="0"/>
              <a:buChar char="•"/>
            </a:pPr>
            <a:r>
              <a:rPr lang="ru-RU" sz="2400" dirty="0">
                <a:cs typeface="Segoe UI" panose="020B0502040204020203" pitchFamily="34" charset="0"/>
              </a:rPr>
              <a:t>с лицами, назначенными ответственными за осуществление производственного контроля.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456" y="639117"/>
            <a:ext cx="3672103" cy="50705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141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83" y="1388853"/>
            <a:ext cx="611612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cs typeface="Segoe UI" panose="020B0502040204020203" pitchFamily="34" charset="0"/>
              </a:rPr>
              <a:t>Наряд-допуск </a:t>
            </a:r>
            <a:r>
              <a:rPr lang="ru-RU" sz="2400" dirty="0">
                <a:cs typeface="Segoe UI" panose="020B0502040204020203" pitchFamily="34" charset="0"/>
              </a:rPr>
              <a:t>на проведение газоопасных работ выдается  руководителем структурного подразделения или лицом, его замещающим, на каждое место и вид работ каждой бригаде, проводящей такие работы, и действителен в течение одной смены.</a:t>
            </a:r>
          </a:p>
          <a:p>
            <a:pPr fontAlgn="base">
              <a:spcBef>
                <a:spcPts val="600"/>
              </a:spcBef>
            </a:pPr>
            <a:r>
              <a:rPr lang="ru-RU" sz="2400" b="1" dirty="0"/>
              <a:t>Если работы оказались незаконченными</a:t>
            </a:r>
            <a:r>
              <a:rPr lang="ru-RU" sz="2400" dirty="0"/>
              <a:t>, то </a:t>
            </a:r>
            <a:r>
              <a:rPr lang="ru-RU" sz="2400" b="1" dirty="0"/>
              <a:t>наряд-допуск продлевается</a:t>
            </a:r>
            <a:r>
              <a:rPr lang="ru-RU" sz="2400" dirty="0"/>
              <a:t>.</a:t>
            </a:r>
          </a:p>
          <a:p>
            <a:pPr fontAlgn="base">
              <a:spcBef>
                <a:spcPts val="600"/>
              </a:spcBef>
            </a:pPr>
            <a:r>
              <a:rPr lang="ru-RU" sz="2400" dirty="0">
                <a:cs typeface="Segoe UI" panose="020B0502040204020203" pitchFamily="34" charset="0"/>
              </a:rPr>
              <a:t>Состав бригады исполнителей газоопасных работ должен быть указан в наряде-допуске.</a:t>
            </a:r>
          </a:p>
          <a:p>
            <a:pPr fontAlgn="base">
              <a:spcBef>
                <a:spcPts val="600"/>
              </a:spcBef>
            </a:pPr>
            <a:endParaRPr lang="ru-RU" sz="2400" dirty="0"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1196080"/>
            <a:ext cx="4654044" cy="550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567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045" y="948905"/>
            <a:ext cx="71426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 выполнению газоопасных работ могут привлекаться работники: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обученные выполнению газоопасных работ;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имеющие навыки по оказанию первой помощи и спасению пострадавших;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имеющие подготовку и способные работать в средствах индивидуальной защиты органов дыхания;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знающие свойства веществ в местах проведения работ.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19472" y="1378500"/>
            <a:ext cx="4500000" cy="30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29" t="-1163" r="-2929" b="-377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27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415" y="737235"/>
            <a:ext cx="692413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Приступать к газоопасным работам разрешается только после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согласования этих работ с пожарной охраной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выполнения всех подготовительных мероприятий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и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инструктажа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непосредственных исполнителей работ.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Газоопасные работы должны производиться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только в дневное время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(за исключением аварийных случаев). </a:t>
            </a:r>
          </a:p>
          <a:p>
            <a:pPr algn="just">
              <a:lnSpc>
                <a:spcPct val="115000"/>
              </a:lnSpc>
              <a:tabLst>
                <a:tab pos="226695" algn="l"/>
              </a:tabLst>
            </a:pPr>
            <a:r>
              <a:rPr lang="ru-RU" sz="2400" dirty="0"/>
              <a:t>Место проведения газоопасных работ ограждают и вывешивают плакаты </a:t>
            </a:r>
            <a:r>
              <a:rPr lang="ru-RU" sz="2400" b="1" dirty="0"/>
              <a:t>«Огнеопасно!», «Газоопасно!», «Не курить!».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74" y="179703"/>
            <a:ext cx="4416000" cy="3312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95" b="67394"/>
          <a:stretch/>
        </p:blipFill>
        <p:spPr>
          <a:xfrm>
            <a:off x="7821635" y="4469742"/>
            <a:ext cx="4053339" cy="14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91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1593</Words>
  <Application>Microsoft Office PowerPoint</Application>
  <PresentationFormat>Широкоэкранный</PresentationFormat>
  <Paragraphs>83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Segoe UI</vt:lpstr>
      <vt:lpstr>Тема Office</vt:lpstr>
      <vt:lpstr> Лекция14 по дисциплине «безопасность жизнедеятельности»  Инженерные основы техники безопасности Ремонтные работы. Безопасность проведения газоопасных  и огневых работ </vt:lpstr>
      <vt:lpstr>Презентация PowerPoint</vt:lpstr>
      <vt:lpstr>Презентация PowerPoint</vt:lpstr>
      <vt:lpstr>Презентация PowerPoint</vt:lpstr>
      <vt:lpstr>Безопасность проведения газоопасных работ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при огневых работах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Трифонова Татьяна Евгеньевна</cp:lastModifiedBy>
  <cp:revision>40</cp:revision>
  <dcterms:created xsi:type="dcterms:W3CDTF">2020-12-01T12:02:06Z</dcterms:created>
  <dcterms:modified xsi:type="dcterms:W3CDTF">2022-12-13T08:29:37Z</dcterms:modified>
</cp:coreProperties>
</file>