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6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48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28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17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46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20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55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37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22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58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377C-50E6-4471-87DC-0A78F5596133}" type="datetimeFigureOut">
              <a:rPr lang="ru-RU" smtClean="0"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5EDF-2542-414D-A752-B989D0DF3C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9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Лекция 7 по дисциплине «Безопасность жизнедеятельности»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Тема 4 </a:t>
            </a:r>
            <a:r>
              <a:rPr lang="ru-RU" sz="3200" dirty="0"/>
              <a:t>Инженерные основы техники безопасности</a:t>
            </a:r>
            <a:br>
              <a:rPr lang="ru-RU" sz="3200" dirty="0"/>
            </a:br>
            <a:r>
              <a:rPr lang="ru-RU" sz="3200" dirty="0"/>
              <a:t>Электробезопасность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доцент, к.т.н., Трифонова Татьяна Евгеньевна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95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574" y="120770"/>
            <a:ext cx="1131785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Сопротивление тела человека не является постоянной величиной. Оно зависит от ряда факторов: </a:t>
            </a:r>
          </a:p>
          <a:p>
            <a:pPr algn="just"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1. от состояния кожи, </a:t>
            </a:r>
          </a:p>
          <a:p>
            <a:pPr algn="just"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2. состояния окружающей среды, </a:t>
            </a:r>
          </a:p>
          <a:p>
            <a:pPr algn="just"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3. параметров электрической цепи и др.</a:t>
            </a:r>
          </a:p>
          <a:p>
            <a:pPr algn="just"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Повреждение рогового слоя (порезы, царапины, ссадины) снижают сопротивление тела</a:t>
            </a:r>
            <a:r>
              <a:rPr lang="ru-RU" sz="2400" dirty="0">
                <a:ea typeface="Times New Roman" panose="02020603050405020304" pitchFamily="18" charset="0"/>
              </a:rPr>
              <a:t> до 500 ‑ 700 Ом, что увеличивает опасность поражения человека током.</a:t>
            </a:r>
          </a:p>
          <a:p>
            <a:pPr algn="just"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Такое же влияние оказывает </a:t>
            </a:r>
            <a:r>
              <a:rPr lang="ru-RU" sz="2400" b="1" dirty="0">
                <a:ea typeface="Times New Roman" panose="02020603050405020304" pitchFamily="18" charset="0"/>
              </a:rPr>
              <a:t>увлажнение кожи водой или потом</a:t>
            </a:r>
            <a:r>
              <a:rPr lang="ru-RU" sz="2400" dirty="0"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Загрязнения кожи </a:t>
            </a:r>
            <a:r>
              <a:rPr lang="ru-RU" sz="2400" dirty="0">
                <a:ea typeface="Times New Roman" panose="02020603050405020304" pitchFamily="18" charset="0"/>
              </a:rPr>
              <a:t>вредными веществами, хорошо проводящими электрический ток (пыль, окалина), приводит к снижению ее сопротивления.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Повышенная температура</a:t>
            </a:r>
            <a:r>
              <a:rPr lang="ru-RU" sz="2400" dirty="0">
                <a:ea typeface="Times New Roman" panose="02020603050405020304" pitchFamily="18" charset="0"/>
              </a:rPr>
              <a:t>, вызывающей усиленное потовыделение, усугубляет опасность поражения человека током. </a:t>
            </a:r>
          </a:p>
          <a:p>
            <a:r>
              <a:rPr lang="ru-RU" sz="2400" dirty="0">
                <a:ea typeface="Times New Roman" panose="02020603050405020304" pitchFamily="18" charset="0"/>
              </a:rPr>
              <a:t>На сопротивление тела оказывает </a:t>
            </a:r>
            <a:r>
              <a:rPr lang="ru-RU" sz="2400" b="1" dirty="0">
                <a:ea typeface="Times New Roman" panose="02020603050405020304" pitchFamily="18" charset="0"/>
              </a:rPr>
              <a:t>влияние площадь контактов</a:t>
            </a:r>
            <a:r>
              <a:rPr lang="ru-RU" sz="2400" dirty="0"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ea typeface="Times New Roman" panose="02020603050405020304" pitchFamily="18" charset="0"/>
              </a:rPr>
              <a:t>место касания</a:t>
            </a:r>
            <a:r>
              <a:rPr lang="ru-RU" sz="2400" dirty="0">
                <a:ea typeface="Times New Roman" panose="02020603050405020304" pitchFamily="18" charset="0"/>
              </a:rPr>
              <a:t>, так как сопротивление кожи неодинаково на разных участках тела.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674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793" y="86263"/>
            <a:ext cx="11628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</a:rPr>
              <a:t>2. Величина тока и напряжения. </a:t>
            </a:r>
            <a:r>
              <a:rPr lang="ru-RU" sz="2400" dirty="0">
                <a:ea typeface="Times New Roman" panose="02020603050405020304" pitchFamily="18" charset="0"/>
              </a:rPr>
              <a:t>Основным фактором, обусловливающим исход поражения электрическим током, является сила тока, проходящего через тело человека. С увеличением тока сопротивление тела человека падает, так как при этом усиливается местный нагрев кожи, что приводит к расширению ее сосудов. Напряжение, приложенное к телу человека, также влияет на исход поражения, поскольку оно определяет значение тока, проходящего через человека. </a:t>
            </a:r>
          </a:p>
          <a:p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56377"/>
              </p:ext>
            </p:extLst>
          </p:nvPr>
        </p:nvGraphicFramePr>
        <p:xfrm>
          <a:off x="3214254" y="2364509"/>
          <a:ext cx="6299199" cy="39152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99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9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Вид тока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Величина тока, мА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переменный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постоянный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Ощутимый ток - электрический ток, вызывающий при прохождении через организм ощутимые раздражения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0,6‑1,5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5‑7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Неотпускающий ток - электрический ток, вызывающий при прохождении через человека непреодолимые судорожные сокращения мышц руки, в которой зажат проводник.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10 15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50‑60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Фибрилляционный ток электрический ток, вызывающий при прохождении через организм фибрилляцию сердца.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100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effectLst/>
                        </a:rPr>
                        <a:t>300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7BABD5-EDF4-FD07-2640-7FCB5B2006BA}"/>
              </a:ext>
            </a:extLst>
          </p:cNvPr>
          <p:cNvSpPr txBox="1"/>
          <p:nvPr/>
        </p:nvSpPr>
        <p:spPr>
          <a:xfrm>
            <a:off x="2918691" y="6354618"/>
            <a:ext cx="7047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Мгновенная остановка сердца наступает при силе тока, равной 5 А.</a:t>
            </a:r>
          </a:p>
        </p:txBody>
      </p:sp>
    </p:spTree>
    <p:extLst>
      <p:ext uri="{BB962C8B-B14F-4D97-AF65-F5344CB8AC3E}">
        <p14:creationId xmlns:p14="http://schemas.microsoft.com/office/powerpoint/2010/main" val="22777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419" y="1587260"/>
            <a:ext cx="1163703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3. Род и частота электрического тока. </a:t>
            </a:r>
            <a:r>
              <a:rPr lang="ru-RU" sz="2400" dirty="0">
                <a:ea typeface="Times New Roman" panose="02020603050405020304" pitchFamily="18" charset="0"/>
              </a:rPr>
              <a:t>Постоянный ток примерно в 4-5 раз безопаснее переменного. Это вытекает из сопоставления пороговых ощутимых токов. Это положение справедливо лишь для напряжений до 250 - 300 В. </a:t>
            </a:r>
          </a:p>
          <a:p>
            <a:r>
              <a:rPr lang="ru-RU" sz="2400" dirty="0"/>
              <a:t>Важное значение имеет  частота тока. С увеличением частоты переменного тока полное сопротивление тела уменьшается, что также приводит к увеличению тока, проходящего через человека, а следовательно повышается опасность поражения.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452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21" y="1742536"/>
            <a:ext cx="115593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4. Продолжительность воздействия электрического тока </a:t>
            </a:r>
            <a:r>
              <a:rPr lang="ru-RU" sz="2400" dirty="0">
                <a:ea typeface="Times New Roman" panose="02020603050405020304" pitchFamily="18" charset="0"/>
              </a:rPr>
              <a:t>оказывает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влияние на исход поражения. Длительное действие тока приводит к тяжелым, а иногда смертельным поражениям.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При длительном воздействии безопасным считается тока силой 1 мА, при продолжительности  до 30 с – ток силой 6 мА.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3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443" y="345056"/>
            <a:ext cx="1145587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5. Путь прохождения тока через тело человека</a:t>
            </a:r>
            <a:r>
              <a:rPr lang="ru-RU" sz="2400" dirty="0">
                <a:ea typeface="Times New Roman" panose="02020603050405020304" pitchFamily="18" charset="0"/>
              </a:rPr>
              <a:t> играет также существенную роль в исходе поражения, так как ток может пройти через жизненно важные органы: сердце, легкие, головной мозг и др. </a:t>
            </a:r>
            <a:r>
              <a:rPr lang="ru-RU" sz="2400" dirty="0"/>
              <a:t>Пути тока в теле человека называются также </a:t>
            </a:r>
            <a:r>
              <a:rPr lang="ru-RU" sz="2400" b="1" dirty="0"/>
              <a:t>петлями тока.</a:t>
            </a:r>
            <a:r>
              <a:rPr lang="ru-RU" sz="2400" dirty="0"/>
              <a:t> Наиболее часто встречающиеся петли тока: рука ‑ рука, рука ‑ ноги, и нога ‑ нога.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66429"/>
              </p:ext>
            </p:extLst>
          </p:nvPr>
        </p:nvGraphicFramePr>
        <p:xfrm>
          <a:off x="2398143" y="2596759"/>
          <a:ext cx="7867291" cy="32135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8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Путь тока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Частота возникновения пути тока, 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Доля людей, терявших сознание при прохождении тока,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Рука ‑ рука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40 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83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Правая рука ‑ ноги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87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Левая рука ‑ ноги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Нога ‑ нога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Голова ‑ ноги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88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Голова ‑ руки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92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Прочие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8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07212" y="18652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8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068" y="1794294"/>
            <a:ext cx="1114532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6. Индивидуальные свойства человека. </a:t>
            </a:r>
            <a:r>
              <a:rPr lang="ru-RU" sz="2400" dirty="0">
                <a:ea typeface="Times New Roman" panose="02020603050405020304" pitchFamily="18" charset="0"/>
              </a:rPr>
              <a:t>Установлено, что физически здоровые и крепкие люди легче переносят электрические удары.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Повышенной восприимчивостью к электрическому току отличаются лица, страдающие болезнями кожи, сердечно-сосудистой системы, органов внутренней секреции, легких, нервными болезнями и др.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7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77" y="948906"/>
            <a:ext cx="1149901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7. Условия внешней среды. </a:t>
            </a:r>
            <a:r>
              <a:rPr lang="ru-RU" sz="2400" dirty="0">
                <a:ea typeface="Times New Roman" panose="02020603050405020304" pitchFamily="18" charset="0"/>
              </a:rPr>
              <a:t>Состояние окружающей воздушной среды и окружающая обстановка могут существенным образом влиять на опасность поражения током: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сырость, токопроводящая пыль, едкие пары и газы,</a:t>
            </a:r>
            <a:r>
              <a:rPr lang="ru-RU" sz="2400" dirty="0">
                <a:ea typeface="Times New Roman" panose="02020603050405020304" pitchFamily="18" charset="0"/>
              </a:rPr>
              <a:t> разрушающе действующие на изоляцию электроустановок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высокая температура окружающего воздуха</a:t>
            </a:r>
            <a:r>
              <a:rPr lang="ru-RU" sz="2400" dirty="0">
                <a:ea typeface="Times New Roman" panose="02020603050405020304" pitchFamily="18" charset="0"/>
              </a:rPr>
              <a:t>, понижают электрическое сопротивление тела человека,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ea typeface="Times New Roman" panose="02020603050405020304" pitchFamily="18" charset="0"/>
              </a:rPr>
              <a:t>токопроводящие полы и близко расположенные к электрооборудованию металлические конструкции</a:t>
            </a:r>
            <a:r>
              <a:rPr lang="ru-RU" sz="2400" dirty="0">
                <a:ea typeface="Times New Roman" panose="02020603050405020304" pitchFamily="18" charset="0"/>
              </a:rPr>
              <a:t>, имеющие связь с землей, усугубляют воздействие тока на человека.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930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29" y="250165"/>
            <a:ext cx="11844068" cy="644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 зависимости от наличия перечисленных условий </a:t>
            </a:r>
            <a:r>
              <a:rPr lang="ru-RU" sz="2400" b="1" dirty="0">
                <a:ea typeface="Times New Roman" panose="02020603050405020304" pitchFamily="18" charset="0"/>
              </a:rPr>
              <a:t>«Правилами устройства электроустановок»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(ПУЭ) все помещения по опасности поражения людей электрическим током разделены на 4 класса</a:t>
            </a:r>
            <a:r>
              <a:rPr lang="ru-RU" sz="2400" dirty="0"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1.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Помещения без повышенной опасности </a:t>
            </a:r>
            <a:r>
              <a:rPr lang="ru-RU" sz="2400" dirty="0">
                <a:ea typeface="Times New Roman" panose="02020603050405020304" pitchFamily="18" charset="0"/>
              </a:rPr>
              <a:t>характеризуются отсутствием условий, создающих повышенную или особую опасность.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  <a:tab pos="381000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2. Помещения с повышенной опасностью </a:t>
            </a:r>
            <a:r>
              <a:rPr lang="ru-RU" sz="2400" dirty="0">
                <a:ea typeface="Times New Roman" panose="02020603050405020304" pitchFamily="18" charset="0"/>
              </a:rPr>
              <a:t>характеризуются наличием в них одного из следующих условий, создающих повышенную опасность: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  <a:tab pos="40259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а) сырости (относительная влажность воздуха длительно превышает 75%) или токопроводящей пыли;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  <a:tab pos="40259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б) токопроводящих полов (металлические, земляные, железобетонные, кирпичные и др.);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  <a:tab pos="40259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в) высокой температуры (выше +35 °С);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  <a:tab pos="40259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г) возможности одновременного прикосновения человека к имеющим  соединения с землей металлоконструкциям зданий, технологическим аппаратам, механизмам и т. п., с одной стороны, и к металлическим корпусам электрооборудования ‑ с другой.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9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992" y="948905"/>
            <a:ext cx="11059064" cy="431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  <a:tab pos="381000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3. Особо опасные помещения </a:t>
            </a:r>
            <a:r>
              <a:rPr lang="ru-RU" sz="2400" dirty="0">
                <a:ea typeface="Times New Roman" panose="02020603050405020304" pitchFamily="18" charset="0"/>
              </a:rPr>
              <a:t>характеризуются наличием одного из следующих условий, создающих особую опасность: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  <a:tab pos="40513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а) особой сырости (относительная влажность воздуха близка к 100%: потолок, стены, пол и предметы в помещении покрыты влагой);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  <a:tab pos="40513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б) химически активной или органической среды (разрушающей изоляцию и токоведущие части электрооборудования);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в) одновременно двух или более условий повышенной опасности (п. 2).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4. Территории размещения наружных электроустановок. </a:t>
            </a:r>
            <a:r>
              <a:rPr lang="ru-RU" sz="2400" dirty="0">
                <a:ea typeface="Times New Roman" panose="02020603050405020304" pitchFamily="18" charset="0"/>
              </a:rPr>
              <a:t>По опасности поражения людей электрическим током эти территории приравниваются к особо опасным помещениям.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254"/>
            <a:ext cx="10515600" cy="808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+mn-lt"/>
              </a:rPr>
              <a:t>Анализ условий поражения электрическим током 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34" y="724619"/>
            <a:ext cx="8453888" cy="586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Все случаи поражения человека током в результате электрического удара возможны лишь при замыкании электрической цепи через тело человека.</a:t>
            </a:r>
          </a:p>
          <a:p>
            <a:pPr marL="0" indent="0">
              <a:buNone/>
            </a:pPr>
            <a:r>
              <a:rPr lang="ru-RU" sz="2400" dirty="0"/>
              <a:t>Напряжение между двумя точками цепи тока, которых одновременно касается человек, называется </a:t>
            </a:r>
            <a:r>
              <a:rPr lang="ru-RU" sz="2400" b="1" dirty="0"/>
              <a:t>напряжением прикосновения.</a:t>
            </a:r>
          </a:p>
          <a:p>
            <a:pPr marL="0" indent="0">
              <a:buNone/>
            </a:pPr>
            <a:r>
              <a:rPr lang="ru-RU" sz="2400" dirty="0"/>
              <a:t>Опасность такого прикосновения, оцениваемая значением тока, проходящего через тело человека, или же напряжением прикосновения, зависит от ряда факторов:</a:t>
            </a:r>
          </a:p>
          <a:p>
            <a:pPr marL="0" indent="0">
              <a:buNone/>
            </a:pPr>
            <a:r>
              <a:rPr lang="ru-RU" sz="2400" dirty="0"/>
              <a:t>1. схемы замыкания цепи тока через тело человека,</a:t>
            </a:r>
          </a:p>
          <a:p>
            <a:pPr marL="0" indent="0">
              <a:buNone/>
            </a:pPr>
            <a:r>
              <a:rPr lang="ru-RU" sz="2400" dirty="0"/>
              <a:t>2. напряжения сети, </a:t>
            </a:r>
          </a:p>
          <a:p>
            <a:pPr marL="0" indent="0">
              <a:buNone/>
            </a:pPr>
            <a:r>
              <a:rPr lang="ru-RU" sz="2400" dirty="0"/>
              <a:t>3. схемы самой сети,</a:t>
            </a:r>
          </a:p>
          <a:p>
            <a:pPr marL="0" indent="0">
              <a:buNone/>
            </a:pPr>
            <a:r>
              <a:rPr lang="ru-RU" sz="2400" dirty="0"/>
              <a:t>4 . ее нейтрали (т. е. заземлена или изолирована нейтраль),</a:t>
            </a:r>
          </a:p>
          <a:p>
            <a:pPr marL="0" indent="0">
              <a:buNone/>
            </a:pPr>
            <a:r>
              <a:rPr lang="ru-RU" sz="2400" dirty="0"/>
              <a:t>5. степени изоляции токоведущих частей от земли и т д.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66362" y="1457864"/>
            <a:ext cx="2916000" cy="2916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49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860" y="365126"/>
            <a:ext cx="10680940" cy="5665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Электробезопасность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i="1" dirty="0"/>
              <a:t>Электробезопасность</a:t>
            </a:r>
            <a:r>
              <a:rPr lang="ru-RU" sz="2400" dirty="0"/>
              <a:t> представляет собой систему организационных и технических мероприятий и средств, обеспечивающих защиту людей от вредного и опасного воздействия электрического тока и электрической дуги.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614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89" y="430306"/>
            <a:ext cx="7216588" cy="611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Наиболее типичны </a:t>
            </a:r>
            <a:r>
              <a:rPr lang="ru-RU" sz="2400" b="1" dirty="0">
                <a:ea typeface="Times New Roman" panose="02020603050405020304" pitchFamily="18" charset="0"/>
              </a:rPr>
              <a:t>два случая замыкания</a:t>
            </a:r>
            <a:r>
              <a:rPr lang="ru-RU" sz="2400" dirty="0">
                <a:ea typeface="Times New Roman" panose="02020603050405020304" pitchFamily="18" charset="0"/>
              </a:rPr>
              <a:t> цепи тока через тело человека: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когда человек касается </a:t>
            </a:r>
            <a:r>
              <a:rPr lang="ru-RU" sz="2400" b="1" dirty="0">
                <a:ea typeface="Times New Roman" panose="02020603050405020304" pitchFamily="18" charset="0"/>
              </a:rPr>
              <a:t>одновременно двух проводов,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и когда он </a:t>
            </a:r>
            <a:r>
              <a:rPr lang="ru-RU" sz="2400" b="1" dirty="0">
                <a:ea typeface="Times New Roman" panose="02020603050405020304" pitchFamily="18" charset="0"/>
              </a:rPr>
              <a:t>касается лишь одного провода</a:t>
            </a:r>
            <a:r>
              <a:rPr lang="ru-RU" sz="2400" dirty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Во втором случае предполагается наличие электрической связи между сетью и землей (несовершенство изоляции проводов относительно земли, замыкание провода на землю в результате какой-либо неисправности и др.).</a:t>
            </a:r>
          </a:p>
          <a:p>
            <a:pPr algn="just">
              <a:lnSpc>
                <a:spcPct val="115000"/>
              </a:lnSpc>
              <a:tabLst>
                <a:tab pos="226695" algn="l"/>
              </a:tabLst>
            </a:pPr>
            <a:r>
              <a:rPr lang="ru-RU" sz="2400" dirty="0"/>
              <a:t>Применительно к сетям переменного тока </a:t>
            </a:r>
            <a:r>
              <a:rPr lang="ru-RU" sz="2400" b="1" dirty="0"/>
              <a:t>первую схему</a:t>
            </a:r>
            <a:r>
              <a:rPr lang="ru-RU" sz="2400" dirty="0"/>
              <a:t> обычно называют </a:t>
            </a:r>
            <a:r>
              <a:rPr lang="ru-RU" sz="2400" b="1" dirty="0"/>
              <a:t>двухфазным прикосновением</a:t>
            </a:r>
            <a:r>
              <a:rPr lang="ru-RU" sz="2400" dirty="0"/>
              <a:t>, а вторую ‑ </a:t>
            </a:r>
            <a:r>
              <a:rPr lang="ru-RU" sz="2400" b="1" dirty="0"/>
              <a:t>однофазным.</a:t>
            </a:r>
            <a:endParaRPr lang="ru-RU" sz="2400" dirty="0"/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6741" y="276046"/>
            <a:ext cx="4500000" cy="244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6741" y="3510950"/>
            <a:ext cx="4500000" cy="234638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6741" y="2803584"/>
            <a:ext cx="45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Двухфазное прикосновение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741" y="5857335"/>
            <a:ext cx="45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Однофазное прикосновение</a:t>
            </a:r>
          </a:p>
        </p:txBody>
      </p:sp>
    </p:spTree>
    <p:extLst>
      <p:ext uri="{BB962C8B-B14F-4D97-AF65-F5344CB8AC3E}">
        <p14:creationId xmlns:p14="http://schemas.microsoft.com/office/powerpoint/2010/main" val="139293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310" y="1121433"/>
            <a:ext cx="1164566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Двухфазное прикосновение </a:t>
            </a:r>
            <a:r>
              <a:rPr lang="ru-RU" sz="2400" dirty="0">
                <a:ea typeface="Times New Roman" panose="02020603050405020304" pitchFamily="18" charset="0"/>
              </a:rPr>
              <a:t> более опасно, поскольку к телу человека прикладывается наибольшее в данной сети напряжение ‑ линейное и поэтому через человека пойдет больший ток.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/>
              <a:t>Однофазное прикосновение </a:t>
            </a:r>
            <a:r>
              <a:rPr lang="ru-RU" sz="2400" dirty="0"/>
              <a:t>происходит во много раз чаше, чем двухфазное, но оно менее опасно, поскольку напряжение, под которым оказывается человек меньше линейного в 1,73 раза. Соответственно меньше оказывается и ток, проходящий через человека.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36" y="0"/>
            <a:ext cx="10611928" cy="47163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</a:rPr>
              <a:t>Основные причины поражения электрическим током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902" y="543464"/>
            <a:ext cx="11723298" cy="6116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/>
              <a:t>1. Случайное прикосновение к токоведущим частям, находящимся под напряжением в результате: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ошибочных действий при проведении работ;</a:t>
            </a:r>
          </a:p>
          <a:p>
            <a:pPr>
              <a:buFontTx/>
              <a:buChar char="-"/>
            </a:pPr>
            <a:r>
              <a:rPr lang="ru-RU" sz="2400" dirty="0"/>
              <a:t>неисправности защитных средств, которыми пострадавший касался токоведущих частей и др.</a:t>
            </a:r>
          </a:p>
          <a:p>
            <a:pPr marL="0" indent="0">
              <a:buNone/>
            </a:pPr>
            <a:r>
              <a:rPr lang="ru-RU" sz="2400" b="1" dirty="0"/>
              <a:t>2. Появление напряжения на металлических конструктивных частях электрооборудования в результате: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повреждения изоляции токоведущих частей; замыкания фазы сети на землю;</a:t>
            </a:r>
          </a:p>
          <a:p>
            <a:pPr>
              <a:buFontTx/>
              <a:buChar char="-"/>
            </a:pPr>
            <a:r>
              <a:rPr lang="ru-RU" sz="2400" dirty="0"/>
              <a:t>падения провода (находящегося под напряжением) на конструктивные части электрооборудования и др.</a:t>
            </a:r>
          </a:p>
          <a:p>
            <a:pPr marL="0" indent="0">
              <a:buNone/>
            </a:pPr>
            <a:r>
              <a:rPr lang="ru-RU" sz="2400" b="1" dirty="0"/>
              <a:t>3. Появление напряжения на отключенных токоведущих частях в результате: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ошибочного включения отключенной установки; замыкания между отключенными и находящимися под напряжением токоведущими частями;</a:t>
            </a:r>
          </a:p>
          <a:p>
            <a:pPr>
              <a:buFontTx/>
              <a:buChar char="-"/>
            </a:pPr>
            <a:r>
              <a:rPr lang="ru-RU" sz="2400" dirty="0"/>
              <a:t>разряда молнии в электроустановку и др.</a:t>
            </a:r>
          </a:p>
          <a:p>
            <a:pPr marL="0" indent="0">
              <a:buNone/>
            </a:pPr>
            <a:r>
              <a:rPr lang="ru-RU" sz="2400" b="1" dirty="0"/>
              <a:t>4. Возникновение напряжения шага на участке земли, где находится человек, в результате: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замыкания фазы на землю;</a:t>
            </a:r>
          </a:p>
          <a:p>
            <a:pPr marL="0" indent="0">
              <a:buNone/>
            </a:pPr>
            <a:r>
              <a:rPr lang="ru-RU" sz="2400" dirty="0"/>
              <a:t>- выноса потенциала протяженным токопроводящим предметом (трубопроводом, железнодорожными рельсами);</a:t>
            </a:r>
          </a:p>
          <a:p>
            <a:pPr marL="0" indent="0">
              <a:buNone/>
            </a:pPr>
            <a:r>
              <a:rPr lang="ru-RU" sz="2400" dirty="0"/>
              <a:t>- неисправностей в устройстве защитного заземления и др.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879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40" y="353683"/>
            <a:ext cx="717717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Напряжением шага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(шаговым напряжением)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называется напряжение между точками земли, обусловленное растеканием тока замыкания на землю при одновременном касании их ногами человека.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Наибольший электрический потенциал будет в месте соприкосновения проводника с землей. По мере удаления от этого места потенциал поверхности грунта уменьшается, так как сечение проводника (почвы) увеличивается пропорционально квадрату радиуса, и на расстоянии, примерно равном 20 м, может быть принято равным нулю.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73395" y="198406"/>
            <a:ext cx="1800000" cy="252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32" t="-39127" r="-128916" b="-830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07569" y="3356103"/>
            <a:ext cx="2880000" cy="252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324" t="-56333" r="-118919" b="-5775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65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81" y="365126"/>
            <a:ext cx="10706819" cy="5751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Технические способы и средства защиты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92" y="1595887"/>
            <a:ext cx="7418716" cy="40630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1. Защитное заземление.  </a:t>
            </a:r>
            <a:r>
              <a:rPr lang="ru-RU" sz="2400" dirty="0"/>
              <a:t>Это – преднамеренное электрическое соединение с землей или ее эквивалентом металлических нетоковедущих частей, которые могут оказаться под напряжением при замыкании на корпус и по другим причинам.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Принцип действия защитного заземления</a:t>
            </a:r>
            <a:r>
              <a:rPr lang="ru-RU" sz="2400" dirty="0"/>
              <a:t> </a:t>
            </a:r>
            <a:r>
              <a:rPr lang="ru-RU" sz="2400" b="1" dirty="0"/>
              <a:t>‑ </a:t>
            </a:r>
            <a:r>
              <a:rPr lang="ru-RU" sz="2400" dirty="0"/>
              <a:t>снижение напряжения между корпусом, оказавшимся под напряжением, и землей до безопасного значения.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08498" y="2122098"/>
            <a:ext cx="4416725" cy="270869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10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694" y="715991"/>
            <a:ext cx="6581955" cy="52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2. Зануление</a:t>
            </a:r>
            <a:r>
              <a:rPr lang="ru-RU" sz="2400" dirty="0">
                <a:ea typeface="Times New Roman" panose="02020603050405020304" pitchFamily="18" charset="0"/>
              </a:rPr>
              <a:t>. Это – преднамеренное электрическое соединение с нулевым защитным проводником металлических нетоковедущих частей, которые могут оказаться под напряжением вследствие замыкания на корпус и по другим причинам.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/>
              <a:t>Принцип действия зануления </a:t>
            </a:r>
            <a:r>
              <a:rPr lang="ru-RU" sz="2400" dirty="0"/>
              <a:t>‑ превращение замыкания на корпус в однофазное короткое замыкание  с целью вызвать большой ток, способный обеспечить срабатывание защиты и тем самым автоматически отключить поврежденную установку от питающей сети.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22898" y="2078966"/>
            <a:ext cx="3096000" cy="200132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424" t="-91771" r="-37682" b="-1196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06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13" y="785004"/>
            <a:ext cx="6159261" cy="436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3. Защитное отключение. </a:t>
            </a:r>
            <a:r>
              <a:rPr lang="ru-RU" sz="2400" dirty="0">
                <a:ea typeface="Times New Roman" panose="02020603050405020304" pitchFamily="18" charset="0"/>
              </a:rPr>
              <a:t>Это – быстродействующая защита, обеспечивающая автоматическое отключение электроустановки при возникновении в ней опасности поражения током.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/>
              <a:t>При применении этого вида защиты безопасность обеспечивается быстродействующим (0,1‑0,2 с) отключением аварийного участка или всей сети.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03389" y="1388853"/>
            <a:ext cx="3899140" cy="2760453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760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289320" y="1682150"/>
            <a:ext cx="4500000" cy="216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295" t="-46636" r="-1629" b="-717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672" y="1293962"/>
            <a:ext cx="6754483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4. Выравнивание потенциала. </a:t>
            </a:r>
            <a:r>
              <a:rPr lang="ru-RU" sz="2400" dirty="0">
                <a:ea typeface="Times New Roman" panose="02020603050405020304" pitchFamily="18" charset="0"/>
              </a:rPr>
              <a:t> Это метод снижения напряжения прикосновения и шага между точками электрической цепи, к которым возможно одновременное прикосновение или на которых может одновременно стоять человек.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Для выравнивания потенциала в землю укладывают стальные полосы в виде сетки по всей площади, занятой оборудованием.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36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89" y="405441"/>
            <a:ext cx="114300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5. Малое напряжение ‑ </a:t>
            </a:r>
            <a:r>
              <a:rPr lang="ru-RU" sz="2400" dirty="0">
                <a:ea typeface="Times New Roman" panose="02020603050405020304" pitchFamily="18" charset="0"/>
              </a:rPr>
              <a:t>это номинальное напряжение не более 42 В, применяемое для уменьшения опасности поражения электрическим током. </a:t>
            </a:r>
          </a:p>
          <a:p>
            <a:r>
              <a:rPr lang="ru-RU" sz="2400" dirty="0">
                <a:ea typeface="Times New Roman" panose="02020603050405020304" pitchFamily="18" charset="0"/>
              </a:rPr>
              <a:t>Малые напряжения используют для питания электроинструмента, светильников стационарного освещения, переносных ламп в помещениях с повышенной опасностью или особо опасных и других случаях. </a:t>
            </a:r>
          </a:p>
          <a:p>
            <a:endParaRPr lang="ru-RU" sz="2400" dirty="0"/>
          </a:p>
          <a:p>
            <a:r>
              <a:rPr lang="ru-RU" sz="2400" b="1" dirty="0"/>
              <a:t>6. Изоляция токоведущих частей. </a:t>
            </a:r>
            <a:r>
              <a:rPr lang="ru-RU" sz="2400" dirty="0"/>
              <a:t>Исправность изоляции ‑ основное условие, обеспечивающее безопасность эксплуатации и надежность электроснабжения электроустановок.</a:t>
            </a:r>
          </a:p>
          <a:p>
            <a:r>
              <a:rPr lang="ru-RU" sz="2400" dirty="0"/>
              <a:t>Для изоляции токоведущих частей электроустановок применяют несколько видов изоляции: рабочую, дополнительную, двойную и усиленную.</a:t>
            </a:r>
          </a:p>
          <a:p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9630" y="5210355"/>
            <a:ext cx="2958861" cy="110418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91" t="-120313" r="-13703" b="-3906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991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988" y="1621765"/>
            <a:ext cx="5052205" cy="261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7. Электрическое разделение сетей - </a:t>
            </a:r>
            <a:r>
              <a:rPr lang="ru-RU" sz="2400" dirty="0">
                <a:ea typeface="Times New Roman" panose="02020603050405020304" pitchFamily="18" charset="0"/>
              </a:rPr>
              <a:t>разделение сети на отдельные электрически не связанные между собой участки с помощью разделяющего трансформатора.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32452" y="1414732"/>
            <a:ext cx="2520000" cy="252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4" t="-30792" r="-96138" b="-572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7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655" y="1856509"/>
            <a:ext cx="11055927" cy="249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  <a:tab pos="390779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Электробезопасность обеспечивается: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6695" algn="l"/>
                <a:tab pos="390779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конструкцией электроустановок,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6695" algn="l"/>
                <a:tab pos="390779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техническими способами и средствами защиты,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6695" algn="l"/>
                <a:tab pos="390779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организационными и техническими мероприятиями.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23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672" y="983411"/>
            <a:ext cx="11723297" cy="309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 8. Оградительные устройства </a:t>
            </a:r>
            <a:r>
              <a:rPr lang="ru-RU" sz="2400" dirty="0">
                <a:ea typeface="Times New Roman" panose="02020603050405020304" pitchFamily="18" charset="0"/>
              </a:rPr>
              <a:t>применяют, чтобы исключить случайные прикосновения к токоведущим частям электроустановок. Ограждение токоведущих частей предусматривается конструкцией электрооборудования.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Оголенные провода и шины, а также приборы, аппараты, распределительные щиты, имеющие незащищенные и доступные для прикосновения токоведущие части, помещают в специальные ящики, шкафы, камеры и другие устройства, закрывающиеся сплошными или сетчатыми ограждениями.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12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221" y="672184"/>
            <a:ext cx="8039818" cy="514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9. Предупредительная сигнализация, блокировка, знаки безопасности.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i="1" dirty="0">
                <a:ea typeface="Times New Roman" panose="02020603050405020304" pitchFamily="18" charset="0"/>
              </a:rPr>
              <a:t>Блокировочные устройства</a:t>
            </a:r>
            <a:r>
              <a:rPr lang="ru-RU" sz="2400" i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надежно исключают возможность случайного прикосновения к находящимся под напряжением частям. Использование блокировки обеспечивает автоматическое снятие напряжения со всех элементов установки. </a:t>
            </a:r>
          </a:p>
          <a:p>
            <a:pPr>
              <a:spcAft>
                <a:spcPts val="600"/>
              </a:spcAft>
            </a:pPr>
            <a:r>
              <a:rPr lang="ru-RU" sz="2400" b="1" i="1" dirty="0">
                <a:ea typeface="Times New Roman" panose="02020603050405020304" pitchFamily="18" charset="0"/>
              </a:rPr>
              <a:t>Предупредительную сигнализацию</a:t>
            </a:r>
            <a:r>
              <a:rPr lang="ru-RU" sz="2400" i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широко используют в сочетании с другими мерами защиты. Сигнализацию выполняют световой или звуковой.</a:t>
            </a:r>
          </a:p>
          <a:p>
            <a:r>
              <a:rPr lang="ru-RU" sz="2400" dirty="0"/>
              <a:t> </a:t>
            </a:r>
            <a:r>
              <a:rPr lang="ru-RU" sz="2400" b="1" i="1" dirty="0"/>
              <a:t>Знаки безопасности</a:t>
            </a:r>
            <a:r>
              <a:rPr lang="ru-RU" sz="2400" dirty="0"/>
              <a:t>, а также </a:t>
            </a:r>
            <a:r>
              <a:rPr lang="ru-RU" sz="2400" b="1" i="1" dirty="0"/>
              <a:t>предупредительные плакаты</a:t>
            </a:r>
            <a:r>
              <a:rPr lang="ru-RU" sz="2400" i="1" dirty="0"/>
              <a:t>.</a:t>
            </a:r>
            <a:r>
              <a:rPr lang="ru-RU" sz="2400" dirty="0"/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90318" y="785004"/>
            <a:ext cx="1328468" cy="20617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88393" y="3165895"/>
            <a:ext cx="1932318" cy="230325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948" t="749" r="-1383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145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30" y="181155"/>
            <a:ext cx="1163703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</a:rPr>
              <a:t>10. Электрозащитные средства - </a:t>
            </a:r>
            <a:r>
              <a:rPr lang="ru-RU" sz="2400" dirty="0">
                <a:ea typeface="Times New Roman" panose="02020603050405020304" pitchFamily="18" charset="0"/>
              </a:rPr>
              <a:t>переносимые и перевозимые изделия, служащие для защиты людей,</a:t>
            </a:r>
            <a:r>
              <a:rPr lang="ru-RU" sz="2400" dirty="0"/>
              <a:t> обслуживающих электроустановки, от поражения электрическим током, воздействия электрической дуги и электромагнитного поля.</a:t>
            </a:r>
          </a:p>
          <a:p>
            <a:r>
              <a:rPr lang="ru-RU" sz="2400" dirty="0"/>
              <a:t>По назначению защитные средства условно делят на </a:t>
            </a:r>
            <a:r>
              <a:rPr lang="ru-RU" sz="2400" b="1" dirty="0"/>
              <a:t>изолирующие, ограждающие и вспомогательные.</a:t>
            </a:r>
          </a:p>
          <a:p>
            <a:r>
              <a:rPr lang="ru-RU" sz="2400" b="1" i="1" dirty="0"/>
              <a:t>1. Изолирующие защитные средства</a:t>
            </a:r>
            <a:r>
              <a:rPr lang="ru-RU" sz="2400" i="1" dirty="0"/>
              <a:t> </a:t>
            </a:r>
            <a:r>
              <a:rPr lang="ru-RU" sz="2400" dirty="0"/>
              <a:t>служат для изоляции человека от токоведущих частей и от земли и делятся на основные и дополнительные.</a:t>
            </a:r>
          </a:p>
          <a:p>
            <a:r>
              <a:rPr lang="ru-RU" sz="2400" i="1" dirty="0"/>
              <a:t>а) </a:t>
            </a:r>
            <a:r>
              <a:rPr lang="ru-RU" sz="2400" b="1" i="1" dirty="0"/>
              <a:t>Основные изолирующие защитные средства </a:t>
            </a:r>
            <a:r>
              <a:rPr lang="ru-RU" sz="2400" i="1" dirty="0"/>
              <a:t>(</a:t>
            </a:r>
            <a:r>
              <a:rPr lang="ru-RU" sz="2400" dirty="0"/>
              <a:t>оперативные штанги и токоизмерительные клещи, диэлектрические перчатки, инструмент с изолирующими ручками и указатели напряжения).</a:t>
            </a:r>
          </a:p>
          <a:p>
            <a:r>
              <a:rPr lang="ru-RU" sz="2400" i="1" dirty="0"/>
              <a:t>б) </a:t>
            </a:r>
            <a:r>
              <a:rPr lang="ru-RU" sz="2400" b="1" i="1" dirty="0"/>
              <a:t>Дополнительные изолирующие защитные средства </a:t>
            </a:r>
            <a:r>
              <a:rPr lang="ru-RU" sz="2400" i="1" dirty="0"/>
              <a:t>(</a:t>
            </a:r>
            <a:r>
              <a:rPr lang="ru-RU" sz="2400" dirty="0"/>
              <a:t>диэлектрические галоши, коврики, а также изолирующие подставки).</a:t>
            </a:r>
          </a:p>
          <a:p>
            <a:r>
              <a:rPr lang="ru-RU" sz="2400" b="1" i="1" dirty="0"/>
              <a:t>2. Ограждающие защитные средства</a:t>
            </a:r>
            <a:r>
              <a:rPr lang="ru-RU" sz="2400" i="1" dirty="0"/>
              <a:t> -</a:t>
            </a:r>
            <a:r>
              <a:rPr lang="ru-RU" sz="2400" dirty="0"/>
              <a:t> различные переносные ограждения.</a:t>
            </a:r>
          </a:p>
          <a:p>
            <a:r>
              <a:rPr lang="ru-RU" sz="2400" i="1" dirty="0"/>
              <a:t>3.</a:t>
            </a:r>
            <a:r>
              <a:rPr lang="ru-RU" sz="2400" b="1" i="1" dirty="0"/>
              <a:t>Вспомогательные защитные средства </a:t>
            </a:r>
            <a:r>
              <a:rPr lang="ru-RU" sz="2400" i="1" dirty="0"/>
              <a:t>(</a:t>
            </a:r>
            <a:r>
              <a:rPr lang="ru-RU" sz="2400" dirty="0"/>
              <a:t>предохранительные пояса, страхующие канаты, монтерские когти, защитные очки, респираторы, противогазы, брезентовые рукавицы, противошумные наушники, шлемы).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080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34" y="0"/>
            <a:ext cx="10629181" cy="4802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Первая помощь</a:t>
            </a:r>
            <a:r>
              <a:rPr lang="ru-RU" sz="2800" b="1" cap="all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при поражении электрическим током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057" y="480264"/>
            <a:ext cx="6414331" cy="56966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dirty="0"/>
              <a:t>Первая помощь при несчастных случаях, вызванных поражением электрическим током, состоит из двух этапов: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/>
              <a:t>1. освобождение пострадавшего от действия тока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/>
              <a:t>2. оказание ему первой помощи.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/>
              <a:t>1. Освобождение пострадавшего от действия тока. </a:t>
            </a:r>
            <a:r>
              <a:rPr lang="ru-RU" sz="2400" dirty="0"/>
              <a:t>Первым действием должно быть быстрое отключение той части установки, к которой прикасается пострадавший. Если быстро отключить установку нельзя, надо отделить пострадавшего от токоведущих частей.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/>
              <a:t>Для отделения пострадавшего от токоведущих частей следует воспользоваться сухой палкой, доской, веревкой, одеждой пострадавшего или другим сухим предметом.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26" r="817"/>
          <a:stretch/>
        </p:blipFill>
        <p:spPr>
          <a:xfrm>
            <a:off x="6970147" y="542058"/>
            <a:ext cx="4789745" cy="619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728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402" y="120073"/>
            <a:ext cx="11729398" cy="723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2. Способы оказания первой помощи. </a:t>
            </a:r>
            <a:r>
              <a:rPr lang="ru-RU" sz="2400" dirty="0">
                <a:ea typeface="Times New Roman" panose="02020603050405020304" pitchFamily="18" charset="0"/>
              </a:rPr>
              <a:t>Необходимо немедленно уложить пострадавшего на спину на твердую поверхность, проверить наличие у него дыхания и пульса, выяснить состояние зрачка - узкий или расширенный. Затем начать оказание помощи пострадавшему:</a:t>
            </a:r>
          </a:p>
          <a:p>
            <a:r>
              <a:rPr lang="ru-RU" sz="2400" dirty="0"/>
              <a:t>- если пострадавший находится в сознании, но до этого был в обмороке или продолжительное время находился под током, его следует удобно уложить на подстилку, накрыть чем-нибудь (одеждой) и до прибытия врача обеспечить полный покой, непрерывно наблюдая за дыханием и пульсом;</a:t>
            </a:r>
          </a:p>
          <a:p>
            <a:r>
              <a:rPr lang="ru-RU" sz="2400" dirty="0"/>
              <a:t>- если сознание отсутствует, но сохранились  пульс и дыхание, нужно ровно и удобно уложить пострадавшего на подстилку, расстегнуть пояс и одежду, обеспечить приток свежего воздуха и полный покой; давать пострадавшему нюхать нашатырный спирт и обрызгивать его водой;</a:t>
            </a:r>
          </a:p>
          <a:p>
            <a:r>
              <a:rPr lang="ru-RU" sz="2400" dirty="0"/>
              <a:t>- если пострадавший плохо дышит (резко, судорожно), делать искусственное дыхание и наружный массаж сердца;</a:t>
            </a:r>
            <a:endParaRPr lang="ru-RU" sz="2400" b="1" dirty="0"/>
          </a:p>
          <a:p>
            <a:r>
              <a:rPr lang="ru-RU" sz="2400" b="1" dirty="0"/>
              <a:t>- </a:t>
            </a:r>
            <a:r>
              <a:rPr lang="ru-RU" sz="2400" dirty="0"/>
              <a:t>если отсутствуют признаки жизни (дыхание, сердцебиение, пульс), нельзя считать пострадавшего мертвым, так как смерть часто бывает лишь кажущейся. В этом случае также надо делать искусственное дыхание и массаж сердца. Заключение о смерти пострадавшего может сделать только врач.</a:t>
            </a:r>
          </a:p>
          <a:p>
            <a:pPr algn="just"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5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882" y="125504"/>
            <a:ext cx="108652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Первая помощь при ожогах.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 тяжелых ожогах надо осторожно снять с пострадавшего одежду и обувь (лучше разрезать их).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Ожоговая рана при загрязнении начинает гноиться и долго не заживает. Поэтому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нельзя касаться руками обожженного участка кожи или смазывать его какими-либо мазями, маслами, вазелином или раствором.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Обожженную поверхность следует перевязать также, как любую рану (только без обработки), покрыть стерильным материалом, сверху положить слой ваты и все закрепить бинтом. После этого пострадавшего следует направить в лечебное учреждение.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7" t="37855" r="33154" b="34705"/>
          <a:stretch/>
        </p:blipFill>
        <p:spPr>
          <a:xfrm>
            <a:off x="860884" y="3872752"/>
            <a:ext cx="3416108" cy="2156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71598" r="41702"/>
          <a:stretch/>
        </p:blipFill>
        <p:spPr>
          <a:xfrm>
            <a:off x="4692708" y="3872485"/>
            <a:ext cx="3811741" cy="21569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6" t="65541" r="4486"/>
          <a:stretch/>
        </p:blipFill>
        <p:spPr>
          <a:xfrm>
            <a:off x="8920166" y="3869797"/>
            <a:ext cx="2357434" cy="21596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9763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954" y="1147483"/>
            <a:ext cx="10829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 ожогах глаз следует сделать пострадавшему холодные примочки из раствора борной кислоты и немедленно отправить его к врачу.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66" y="2528047"/>
            <a:ext cx="415185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637905-FE14-404C-A042-B1705C489E3F}"/>
              </a:ext>
            </a:extLst>
          </p:cNvPr>
          <p:cNvSpPr txBox="1"/>
          <p:nvPr/>
        </p:nvSpPr>
        <p:spPr>
          <a:xfrm>
            <a:off x="683491" y="634549"/>
            <a:ext cx="10825018" cy="558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Технические мероприятия </a:t>
            </a:r>
            <a:r>
              <a:rPr lang="ru-RU" sz="2400" dirty="0">
                <a:ea typeface="Times New Roman" panose="02020603050405020304" pitchFamily="18" charset="0"/>
              </a:rPr>
              <a:t>предусматривают: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- отключение установки от источника напряжения, снятие предохранителей и другие мероприятия, обеспечивающие невозможность ошибочной подачи напряжения к месту работы;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установку знаков безопасности и ограждения остающихся под напряжением токоведущих частей, рабочих мест и др.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226695" algn="l"/>
              </a:tabLst>
            </a:pP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К</a:t>
            </a:r>
            <a:r>
              <a:rPr lang="ru-RU" sz="2400" b="1" dirty="0">
                <a:ea typeface="Times New Roman" panose="02020603050405020304" pitchFamily="18" charset="0"/>
              </a:rPr>
              <a:t> организационным мероприятиям</a:t>
            </a:r>
            <a:r>
              <a:rPr lang="ru-RU" sz="2400" dirty="0">
                <a:ea typeface="Times New Roman" panose="02020603050405020304" pitchFamily="18" charset="0"/>
              </a:rPr>
              <a:t> относятся: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- инструктажи и обучение безопасным методам труда, проверка знаний правил безопасности и инструкций;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- допуск к проведению работ, оформленный заполнением соответствующего наряда;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контроль работ ответственным лицом.</a:t>
            </a:r>
          </a:p>
        </p:txBody>
      </p:sp>
    </p:spTree>
    <p:extLst>
      <p:ext uri="{BB962C8B-B14F-4D97-AF65-F5344CB8AC3E}">
        <p14:creationId xmlns:p14="http://schemas.microsoft.com/office/powerpoint/2010/main" val="258813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Действие электрического тока на человека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34" y="1084728"/>
            <a:ext cx="11080377" cy="54057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Проходя через организм человека, электрический ток вызывает: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/>
              <a:t>Термическое действие</a:t>
            </a:r>
            <a:r>
              <a:rPr lang="ru-RU" sz="2400" dirty="0"/>
              <a:t> тока проявляется в ожогах отдельных участков тела, нагреве кровеносных сосудов, нервов, крови и т. п.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/>
              <a:t>Электролитическое действие</a:t>
            </a:r>
            <a:r>
              <a:rPr lang="ru-RU" sz="2400" dirty="0"/>
              <a:t> тока проявляется в разложении крови и других органических жидкостей организма и вызывает значительные нарушения их физико-химического состава.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dirty="0"/>
              <a:t>Биологическое действие</a:t>
            </a:r>
            <a:r>
              <a:rPr lang="ru-RU" sz="2400" dirty="0"/>
              <a:t> тока проявляется как раздражение и возбуждение живых тканей организма, что сопровождается непроизвольными судорожными сокращениями мышц, в том числе легких и сердца. В результате могут возникнуть различные нарушения и даже полное прекращение деятельности органов кровообращения и дыхания.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Это многообразие действий электрического тока может привести к двум видам поражения: </a:t>
            </a:r>
            <a:r>
              <a:rPr lang="ru-RU" sz="2400" b="1" dirty="0"/>
              <a:t>электрическим травмам и электрическим ударам.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72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958" y="138022"/>
            <a:ext cx="11542144" cy="547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26695" algn="l"/>
              </a:tabLst>
            </a:pPr>
            <a:r>
              <a:rPr lang="ru-RU" sz="2400" b="1" dirty="0"/>
              <a:t>Электрические травмы </a:t>
            </a:r>
            <a:r>
              <a:rPr lang="ru-RU" sz="2400" dirty="0"/>
              <a:t>представляют собой четко выраженные местные повреждения тканей организма, вызванные воздействием электрического тока или электрической дуги.</a:t>
            </a:r>
          </a:p>
          <a:p>
            <a:pPr>
              <a:spcAft>
                <a:spcPts val="600"/>
              </a:spcAft>
            </a:pPr>
            <a:r>
              <a:rPr lang="ru-RU" sz="2400" b="1" dirty="0"/>
              <a:t>Различают следующие электрические травмы:</a:t>
            </a:r>
          </a:p>
          <a:p>
            <a:pPr>
              <a:spcAft>
                <a:spcPts val="600"/>
              </a:spcAft>
            </a:pPr>
            <a:r>
              <a:rPr lang="ru-RU" sz="2400" b="1" i="1" dirty="0"/>
              <a:t>Электрический ожог</a:t>
            </a:r>
            <a:r>
              <a:rPr lang="ru-RU" sz="2400" i="1" dirty="0"/>
              <a:t> -</a:t>
            </a:r>
            <a:r>
              <a:rPr lang="ru-RU" sz="2400" dirty="0"/>
              <a:t> самая распространенная электротравма. Ожоги бывают двух видов: </a:t>
            </a:r>
            <a:r>
              <a:rPr lang="ru-RU" sz="2400" b="1" dirty="0"/>
              <a:t>токовый</a:t>
            </a:r>
            <a:r>
              <a:rPr lang="ru-RU" sz="2400" dirty="0"/>
              <a:t> (или контактный) и </a:t>
            </a:r>
            <a:r>
              <a:rPr lang="ru-RU" sz="2400" b="1" dirty="0"/>
              <a:t>дуговой.</a:t>
            </a:r>
          </a:p>
          <a:p>
            <a:pPr>
              <a:spcAft>
                <a:spcPts val="600"/>
              </a:spcAft>
            </a:pPr>
            <a:r>
              <a:rPr lang="ru-RU" sz="2400" b="1" i="1" dirty="0"/>
              <a:t>Токовый ожог</a:t>
            </a:r>
            <a:r>
              <a:rPr lang="ru-RU" sz="2400" b="1" dirty="0"/>
              <a:t> </a:t>
            </a:r>
            <a:r>
              <a:rPr lang="ru-RU" sz="2400" dirty="0"/>
              <a:t>обусловлен прохождением тока через тело человека в результате контакта с токоведущей частью и является следствием преобразования электрической энергии в тепловую.</a:t>
            </a:r>
          </a:p>
          <a:p>
            <a:pPr>
              <a:spcAft>
                <a:spcPts val="600"/>
              </a:spcAft>
            </a:pPr>
            <a:r>
              <a:rPr lang="ru-RU" sz="2400" b="1" i="1" dirty="0"/>
              <a:t>Дуговой ожог.</a:t>
            </a:r>
            <a:r>
              <a:rPr lang="ru-RU" sz="2400" dirty="0"/>
              <a:t> При высоких напряжениях между токоведущей частью и телом человека образуется электрическая дуга (температура дуги выше 3500 °С и у нее весьма большая энергия), которая и причиняет дуговой ожог.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64964" y="5046453"/>
            <a:ext cx="3600000" cy="180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902" t="-89323" r="-6259" b="-132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03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948" y="785004"/>
            <a:ext cx="778965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>
                <a:ea typeface="Times New Roman" panose="02020603050405020304" pitchFamily="18" charset="0"/>
              </a:rPr>
              <a:t>Электрические знаки</a:t>
            </a:r>
            <a:r>
              <a:rPr lang="ru-RU" sz="2400" i="1" dirty="0">
                <a:ea typeface="Times New Roman" panose="02020603050405020304" pitchFamily="18" charset="0"/>
              </a:rPr>
              <a:t> -</a:t>
            </a:r>
            <a:r>
              <a:rPr lang="ru-RU" sz="2400" dirty="0">
                <a:ea typeface="Times New Roman" panose="02020603050405020304" pitchFamily="18" charset="0"/>
              </a:rPr>
              <a:t> четко очерченные пятна серого или бледно-желтого цвета на поверхности кожи человека, подвергнувшейся действию тока.</a:t>
            </a:r>
          </a:p>
          <a:p>
            <a:pPr>
              <a:spcAft>
                <a:spcPts val="600"/>
              </a:spcAft>
            </a:pPr>
            <a:r>
              <a:rPr lang="ru-RU" sz="2400" b="1" i="1" dirty="0"/>
              <a:t>Металлизация кожи</a:t>
            </a:r>
            <a:r>
              <a:rPr lang="ru-RU" sz="2400" i="1" dirty="0"/>
              <a:t> -</a:t>
            </a:r>
            <a:r>
              <a:rPr lang="ru-RU" sz="2400" dirty="0"/>
              <a:t> это проникновение в верхние слои кожи мельчайших частичек металла, расплавившегося под действием электрической дуги.</a:t>
            </a:r>
          </a:p>
          <a:p>
            <a:pPr>
              <a:spcAft>
                <a:spcPts val="600"/>
              </a:spcAft>
            </a:pPr>
            <a:r>
              <a:rPr lang="ru-RU" sz="2400" b="1" i="1" dirty="0"/>
              <a:t>Электроофтальмия </a:t>
            </a:r>
            <a:r>
              <a:rPr lang="ru-RU" sz="2400" i="1" dirty="0"/>
              <a:t>- </a:t>
            </a:r>
            <a:r>
              <a:rPr lang="ru-RU" sz="2400" dirty="0"/>
              <a:t>поражение глаз, вызванное интенсивным излучением электрической дуги, спектр которой содержит вредные для глаз ультрафиолетовые и инфракрасные лучи.</a:t>
            </a:r>
          </a:p>
          <a:p>
            <a:pPr>
              <a:spcAft>
                <a:spcPts val="600"/>
              </a:spcAft>
            </a:pPr>
            <a:r>
              <a:rPr lang="ru-RU" sz="2400" b="1" i="1" dirty="0"/>
              <a:t>Механические повреждения </a:t>
            </a:r>
            <a:r>
              <a:rPr lang="ru-RU" sz="2400" dirty="0"/>
              <a:t>возникают в результате резких непроизвольных судорожных сокращений мышц под действием тока, проходящего через тело человека.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03296" y="2341125"/>
            <a:ext cx="2088000" cy="162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03296" y="4135419"/>
            <a:ext cx="2088000" cy="144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62" t="-30711" r="-18618" b="-1870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03296" y="582831"/>
            <a:ext cx="2088000" cy="1584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40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60" y="621102"/>
            <a:ext cx="11671540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Электрический удар</a:t>
            </a:r>
            <a:r>
              <a:rPr lang="ru-RU" sz="2400" dirty="0">
                <a:ea typeface="Times New Roman" panose="02020603050405020304" pitchFamily="18" charset="0"/>
              </a:rPr>
              <a:t> - это возбуждение живых тканей организма проходящим через него электрическим током, сопровождающееся непроизвольными судорожными сокращениями мышц.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 зависимости от исхода воздействия тока на организм электрические удары условно делятся на следующие </a:t>
            </a:r>
            <a:r>
              <a:rPr lang="ru-RU" sz="2400" b="1" dirty="0">
                <a:ea typeface="Times New Roman" panose="02020603050405020304" pitchFamily="18" charset="0"/>
              </a:rPr>
              <a:t>четыре степени</a:t>
            </a:r>
            <a:r>
              <a:rPr lang="ru-RU" sz="2400" dirty="0"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I</a:t>
            </a:r>
            <a:r>
              <a:rPr lang="ru-RU" sz="2400" dirty="0">
                <a:ea typeface="Times New Roman" panose="02020603050405020304" pitchFamily="18" charset="0"/>
              </a:rPr>
              <a:t> - судорожное сокращение мышц;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II</a:t>
            </a:r>
            <a:r>
              <a:rPr lang="ru-RU" sz="2400" dirty="0">
                <a:ea typeface="Times New Roman" panose="02020603050405020304" pitchFamily="18" charset="0"/>
              </a:rPr>
              <a:t> - судорожное сокращение мышц, потеря сознания;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III</a:t>
            </a:r>
            <a:r>
              <a:rPr lang="ru-RU" sz="2400" dirty="0">
                <a:ea typeface="Times New Roman" panose="02020603050405020304" pitchFamily="18" charset="0"/>
              </a:rPr>
              <a:t> - потеря сознания и нарушение сердечной деятельности или дыхания (либо того и другого вместе);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IV</a:t>
            </a:r>
            <a:r>
              <a:rPr lang="ru-RU" sz="2400" dirty="0">
                <a:ea typeface="Times New Roman" panose="02020603050405020304" pitchFamily="18" charset="0"/>
              </a:rPr>
              <a:t> - клиническая смерть, т. е. отсутствие дыхания и кровообращения.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/>
              <a:t>Причинами смерти в результате поражения электрическим током могут быть: </a:t>
            </a:r>
            <a:r>
              <a:rPr lang="ru-RU" sz="2400" b="1" dirty="0"/>
              <a:t>прекращение работы сердца, прекращение дыхания и электрический шок.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3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76" y="103516"/>
            <a:ext cx="11818188" cy="1500907"/>
          </a:xfrm>
        </p:spPr>
        <p:txBody>
          <a:bodyPr>
            <a:normAutofit/>
          </a:bodyPr>
          <a:lstStyle/>
          <a:p>
            <a:r>
              <a:rPr lang="ru-RU" b="1" dirty="0"/>
              <a:t>   </a:t>
            </a:r>
            <a:r>
              <a:rPr lang="ru-RU" sz="2800" dirty="0">
                <a:latin typeface="+mn-lt"/>
              </a:rPr>
              <a:t>Факторы, определяющие опасность поражения электрическим током 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309" y="1785668"/>
            <a:ext cx="11395495" cy="43912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1. Электрическое сопротивление тела человека. </a:t>
            </a:r>
            <a:r>
              <a:rPr lang="ru-RU" sz="2400" dirty="0"/>
              <a:t>Тело человека является проводником электрического тока, но неоднородным по электрическому сопротивлению. Наибольшее сопротивление электрическому току оказывает кожа, поэтому сопротивление тела человека определяется главным образом сопротивлением кожи.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Сопротивление тела человека при сухой, чистой и неповрежденной коже (измеренное при напряжении 15 - 20 В) колеблется (от 3 до 100) кОм и более, а сопротивление внутренних слоев тела составляет всего 300 - 500 Ом.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3988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2944</Words>
  <Application>Microsoft Office PowerPoint</Application>
  <PresentationFormat>Широкоэкранный</PresentationFormat>
  <Paragraphs>193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Лекция 7 по дисциплине «Безопасность жизнедеятельности» Тема 4 Инженерные основы техники безопасности Электробезопасность</vt:lpstr>
      <vt:lpstr>Электробезопасность</vt:lpstr>
      <vt:lpstr>Презентация PowerPoint</vt:lpstr>
      <vt:lpstr>Презентация PowerPoint</vt:lpstr>
      <vt:lpstr>Действие электрического тока на человека  </vt:lpstr>
      <vt:lpstr>Презентация PowerPoint</vt:lpstr>
      <vt:lpstr>Презентация PowerPoint</vt:lpstr>
      <vt:lpstr>Презентация PowerPoint</vt:lpstr>
      <vt:lpstr>   Факторы, определяющие опасность поражения электрическим током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условий поражения электрическим током  </vt:lpstr>
      <vt:lpstr>Презентация PowerPoint</vt:lpstr>
      <vt:lpstr>Презентация PowerPoint</vt:lpstr>
      <vt:lpstr>Основные причины поражения электрическим током</vt:lpstr>
      <vt:lpstr>Презентация PowerPoint</vt:lpstr>
      <vt:lpstr>Технические способы и средства защиты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помощь при поражении электрическим током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 по дисциплине «Безопасность жизнедеятельности» Тема 4 Инженерные основы техники безопасности Электробезопасность</dc:title>
  <dc:creator>Учетная запись Майкрософт</dc:creator>
  <cp:lastModifiedBy>Трифонова Татьяна Евгеньевна</cp:lastModifiedBy>
  <cp:revision>66</cp:revision>
  <dcterms:created xsi:type="dcterms:W3CDTF">2020-10-07T14:51:56Z</dcterms:created>
  <dcterms:modified xsi:type="dcterms:W3CDTF">2023-02-26T15:14:03Z</dcterms:modified>
</cp:coreProperties>
</file>